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82" d="100"/>
          <a:sy n="82"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52783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388084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04526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20561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5269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002212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4002613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1916175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2/5/2019</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867801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2/5/2019</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76507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1678700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D289AD-1673-4D2E-B426-F4E2335D7916}"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96459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289AD-1673-4D2E-B426-F4E2335D7916}"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197864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289AD-1673-4D2E-B426-F4E2335D7916}" type="datetimeFigureOut">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362378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289AD-1673-4D2E-B426-F4E2335D7916}" type="datetimeFigureOut">
              <a:rPr lang="en-US" smtClean="0"/>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67067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289AD-1673-4D2E-B426-F4E2335D7916}" type="datetimeFigureOut">
              <a:rPr lang="en-US" smtClean="0"/>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85239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D289AD-1673-4D2E-B426-F4E2335D7916}"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64409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D289AD-1673-4D2E-B426-F4E2335D7916}"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0B45-6984-44A2-97FE-E30B627E09AF}" type="slidenum">
              <a:rPr lang="en-US" smtClean="0"/>
              <a:t>‹#›</a:t>
            </a:fld>
            <a:endParaRPr lang="en-US"/>
          </a:p>
        </p:txBody>
      </p:sp>
    </p:spTree>
    <p:extLst>
      <p:ext uri="{BB962C8B-B14F-4D97-AF65-F5344CB8AC3E}">
        <p14:creationId xmlns:p14="http://schemas.microsoft.com/office/powerpoint/2010/main" val="239208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D289AD-1673-4D2E-B426-F4E2335D7916}" type="datetimeFigureOut">
              <a:rPr lang="en-US" smtClean="0"/>
              <a:t>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020B45-6984-44A2-97FE-E30B627E09AF}" type="slidenum">
              <a:rPr lang="en-US" smtClean="0"/>
              <a:t>‹#›</a:t>
            </a:fld>
            <a:endParaRPr lang="en-US"/>
          </a:p>
        </p:txBody>
      </p:sp>
    </p:spTree>
    <p:extLst>
      <p:ext uri="{BB962C8B-B14F-4D97-AF65-F5344CB8AC3E}">
        <p14:creationId xmlns:p14="http://schemas.microsoft.com/office/powerpoint/2010/main" val="2004562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7223305"/>
      </p:ext>
    </p:extLst>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javacreed.com/why-should-we-use-dependency-injection/"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D519-BC00-4D42-BDA2-7C039A16A82B}"/>
              </a:ext>
            </a:extLst>
          </p:cNvPr>
          <p:cNvSpPr>
            <a:spLocks noGrp="1"/>
          </p:cNvSpPr>
          <p:nvPr>
            <p:ph type="ctrTitle"/>
          </p:nvPr>
        </p:nvSpPr>
        <p:spPr/>
        <p:txBody>
          <a:bodyPr/>
          <a:lstStyle/>
          <a:p>
            <a:pPr algn="ctr"/>
            <a:r>
              <a:rPr lang="en-US" sz="6000" dirty="0"/>
              <a:t>Effective Java </a:t>
            </a:r>
          </a:p>
        </p:txBody>
      </p:sp>
      <p:sp>
        <p:nvSpPr>
          <p:cNvPr id="3" name="Subtitle 2">
            <a:extLst>
              <a:ext uri="{FF2B5EF4-FFF2-40B4-BE49-F238E27FC236}">
                <a16:creationId xmlns:a16="http://schemas.microsoft.com/office/drawing/2014/main" id="{2BAFEDF6-C55A-4105-A9C2-FA5301C55C60}"/>
              </a:ext>
            </a:extLst>
          </p:cNvPr>
          <p:cNvSpPr>
            <a:spLocks noGrp="1"/>
          </p:cNvSpPr>
          <p:nvPr>
            <p:ph type="subTitle" idx="1"/>
          </p:nvPr>
        </p:nvSpPr>
        <p:spPr/>
        <p:txBody>
          <a:bodyPr/>
          <a:lstStyle/>
          <a:p>
            <a:r>
              <a:rPr lang="en-US" dirty="0"/>
              <a:t>Third edition by Joshua Bloch</a:t>
            </a:r>
          </a:p>
        </p:txBody>
      </p:sp>
    </p:spTree>
    <p:extLst>
      <p:ext uri="{BB962C8B-B14F-4D97-AF65-F5344CB8AC3E}">
        <p14:creationId xmlns:p14="http://schemas.microsoft.com/office/powerpoint/2010/main" val="206986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704D-54E9-4544-9564-C04EAAD75BEE}"/>
              </a:ext>
            </a:extLst>
          </p:cNvPr>
          <p:cNvSpPr>
            <a:spLocks noGrp="1"/>
          </p:cNvSpPr>
          <p:nvPr>
            <p:ph type="title"/>
          </p:nvPr>
        </p:nvSpPr>
        <p:spPr>
          <a:xfrm>
            <a:off x="677334" y="609600"/>
            <a:ext cx="8596668" cy="4067908"/>
          </a:xfrm>
        </p:spPr>
        <p:txBody>
          <a:bodyPr>
            <a:normAutofit/>
          </a:bodyPr>
          <a:lstStyle/>
          <a:p>
            <a:pPr algn="ctr"/>
            <a:r>
              <a:rPr lang="en-US" dirty="0"/>
              <a:t>     </a:t>
            </a:r>
            <a:br>
              <a:rPr lang="en-US" dirty="0"/>
            </a:br>
            <a:br>
              <a:rPr lang="en-US" dirty="0"/>
            </a:br>
            <a:br>
              <a:rPr lang="en-US" dirty="0"/>
            </a:br>
            <a:br>
              <a:rPr lang="en-US" dirty="0"/>
            </a:br>
            <a:r>
              <a:rPr lang="en-US" dirty="0"/>
              <a:t>			</a:t>
            </a:r>
            <a:r>
              <a:rPr lang="en-US" sz="6000" dirty="0"/>
              <a:t>THANK YOU</a:t>
            </a:r>
          </a:p>
        </p:txBody>
      </p:sp>
    </p:spTree>
    <p:extLst>
      <p:ext uri="{BB962C8B-B14F-4D97-AF65-F5344CB8AC3E}">
        <p14:creationId xmlns:p14="http://schemas.microsoft.com/office/powerpoint/2010/main" val="243421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86366"/>
            <a:ext cx="7766936" cy="3664470"/>
          </a:xfrm>
        </p:spPr>
        <p:txBody>
          <a:bodyPr/>
          <a:lstStyle/>
          <a:p>
            <a:r>
              <a:rPr lang="en-US" b="1"/>
              <a:t>Item 5: Prefer dependency injection to hardwiring</a:t>
            </a:r>
            <a:br>
              <a:rPr lang="en-US" b="1"/>
            </a:br>
            <a:r>
              <a:rPr lang="en-US" b="1"/>
              <a:t>resources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498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321973"/>
            <a:ext cx="7766936" cy="4825760"/>
          </a:xfrm>
        </p:spPr>
        <p:txBody>
          <a:bodyPr/>
          <a:lstStyle/>
          <a:p>
            <a:pPr algn="l"/>
            <a:r>
              <a:rPr lang="en-US" dirty="0">
                <a:solidFill>
                  <a:schemeClr val="tx1"/>
                </a:solidFill>
              </a:rPr>
              <a:t>Many classes depend on one or more underlying resources</a:t>
            </a:r>
          </a:p>
          <a:p>
            <a:pPr algn="l"/>
            <a:r>
              <a:rPr lang="en-US" dirty="0"/>
              <a:t>Examples </a:t>
            </a:r>
          </a:p>
          <a:p>
            <a:pPr marL="342900" indent="-342900" algn="l">
              <a:buAutoNum type="arabicPeriod"/>
            </a:pPr>
            <a:r>
              <a:rPr lang="en-US" dirty="0" err="1"/>
              <a:t>SpellChecker</a:t>
            </a:r>
            <a:r>
              <a:rPr lang="en-US" dirty="0"/>
              <a:t> &lt;--- depends on ---- Dictionary </a:t>
            </a:r>
          </a:p>
          <a:p>
            <a:pPr marL="342900" indent="-342900" algn="l">
              <a:buAutoNum type="arabicPeriod"/>
            </a:pPr>
            <a:r>
              <a:rPr lang="en-US" dirty="0"/>
              <a:t>Car &lt;--- depends on ---- Engine</a:t>
            </a:r>
          </a:p>
          <a:p>
            <a:pPr marL="342900" indent="-342900" algn="l">
              <a:buAutoNum type="arabicPeriod"/>
            </a:pPr>
            <a:r>
              <a:rPr lang="en-US" dirty="0" err="1"/>
              <a:t>NotifyPerson</a:t>
            </a:r>
            <a:r>
              <a:rPr lang="en-US" dirty="0"/>
              <a:t> &lt;--- depends on ---- Email Service</a:t>
            </a:r>
          </a:p>
          <a:p>
            <a:pPr algn="l"/>
            <a:endParaRPr lang="en-US" dirty="0"/>
          </a:p>
          <a:p>
            <a:pPr algn="l"/>
            <a:r>
              <a:rPr lang="en-US" dirty="0">
                <a:solidFill>
                  <a:schemeClr val="tx1"/>
                </a:solidFill>
              </a:rPr>
              <a:t>Inappropriate Uses of such dependent classes </a:t>
            </a:r>
          </a:p>
          <a:p>
            <a:pPr marL="342900" indent="-342900" algn="l">
              <a:buAutoNum type="arabicPeriod"/>
            </a:pPr>
            <a:r>
              <a:rPr lang="en-US" dirty="0"/>
              <a:t>As </a:t>
            </a:r>
            <a:r>
              <a:rPr lang="en-US" b="1" dirty="0"/>
              <a:t>static utility</a:t>
            </a:r>
          </a:p>
          <a:p>
            <a:pPr marL="342900" indent="-342900" algn="l">
              <a:buAutoNum type="arabicPeriod"/>
            </a:pPr>
            <a:endParaRPr lang="en-US" dirty="0"/>
          </a:p>
          <a:p>
            <a:pPr marL="342900" indent="-342900" algn="l">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408" y="3588713"/>
            <a:ext cx="6573167" cy="1895740"/>
          </a:xfrm>
          <a:prstGeom prst="rect">
            <a:avLst/>
          </a:prstGeom>
        </p:spPr>
      </p:pic>
    </p:spTree>
    <p:extLst>
      <p:ext uri="{BB962C8B-B14F-4D97-AF65-F5344CB8AC3E}">
        <p14:creationId xmlns:p14="http://schemas.microsoft.com/office/powerpoint/2010/main" val="206168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algn="l"/>
            <a:r>
              <a:rPr lang="en-US" dirty="0"/>
              <a:t>2. As </a:t>
            </a:r>
            <a:r>
              <a:rPr lang="en-US" b="1" dirty="0"/>
              <a:t>singleton</a:t>
            </a:r>
          </a:p>
          <a:p>
            <a:pPr algn="l"/>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buNone/>
            </a:pPr>
            <a:r>
              <a:rPr lang="en-US" dirty="0"/>
              <a:t>Neither of these approaches is satisfactory</a:t>
            </a:r>
          </a:p>
          <a:p>
            <a:r>
              <a:rPr lang="en-US" dirty="0"/>
              <a:t> They assume that there is only one dictionary worth using</a:t>
            </a:r>
          </a:p>
          <a:p>
            <a:r>
              <a:rPr lang="en-US" dirty="0"/>
              <a:t> Inflexible &amp; untestable</a:t>
            </a:r>
          </a:p>
          <a:p>
            <a:pPr marL="0" indent="0">
              <a:buNone/>
            </a:pPr>
            <a:endParaRPr lang="en-US" dirty="0"/>
          </a:p>
          <a:p>
            <a:pPr marL="342900" indent="-342900" algn="l">
              <a:buAutoNum type="arabicPeriod"/>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251" y="971114"/>
            <a:ext cx="5325959" cy="1438476"/>
          </a:xfrm>
          <a:prstGeom prst="rect">
            <a:avLst/>
          </a:prstGeom>
        </p:spPr>
      </p:pic>
    </p:spTree>
    <p:extLst>
      <p:ext uri="{BB962C8B-B14F-4D97-AF65-F5344CB8AC3E}">
        <p14:creationId xmlns:p14="http://schemas.microsoft.com/office/powerpoint/2010/main" val="2638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algn="l"/>
            <a:r>
              <a:rPr lang="en-US" dirty="0"/>
              <a:t>Implementation with dependency injection </a:t>
            </a:r>
            <a:endParaRPr lang="en-US" b="1" dirty="0"/>
          </a:p>
          <a:p>
            <a:pPr algn="l"/>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lgn="l">
              <a:buNone/>
            </a:pPr>
            <a:endParaRPr lang="en-US" b="1" dirty="0"/>
          </a:p>
          <a:p>
            <a:pPr marL="0" indent="0">
              <a:buNone/>
            </a:pPr>
            <a:r>
              <a:rPr lang="en-US" dirty="0">
                <a:hlinkClick r:id="rId2"/>
              </a:rPr>
              <a:t>http://www.javacreed.com/why-should-we-use-dependency-injection/</a:t>
            </a:r>
            <a:endParaRPr lang="en-US" dirty="0"/>
          </a:p>
          <a:p>
            <a:pPr marL="0" indent="0">
              <a:buNone/>
            </a:pPr>
            <a:endParaRPr lang="en-US" dirty="0"/>
          </a:p>
          <a:p>
            <a:pPr marL="0" indent="0">
              <a:buNone/>
            </a:pPr>
            <a:r>
              <a:rPr lang="en-US" dirty="0"/>
              <a:t>Pros</a:t>
            </a:r>
          </a:p>
          <a:p>
            <a:r>
              <a:rPr lang="en-US" dirty="0"/>
              <a:t>Dependency injection works with an arbitrary number of resources and arbitrary dependency graphs. </a:t>
            </a:r>
          </a:p>
          <a:p>
            <a:r>
              <a:rPr lang="en-US" dirty="0"/>
              <a:t>It preserves immutability, so multiple clients can share dependent objects</a:t>
            </a:r>
          </a:p>
          <a:p>
            <a:r>
              <a:rPr lang="en-US" dirty="0"/>
              <a:t>Dependency injection is equally applicable to constructors, static factories and builders.</a:t>
            </a:r>
          </a:p>
          <a:p>
            <a:r>
              <a:rPr lang="en-US" dirty="0"/>
              <a:t>A useful variant of the pattern is to pass a resource </a:t>
            </a:r>
            <a:r>
              <a:rPr lang="en-US" i="1" dirty="0"/>
              <a:t>factory </a:t>
            </a:r>
            <a:r>
              <a:rPr lang="en-US" dirty="0"/>
              <a:t>to the constructor</a:t>
            </a:r>
          </a:p>
          <a:p>
            <a:pPr marL="0" indent="0">
              <a:buNone/>
            </a:pPr>
            <a:endParaRPr lang="en-US" dirty="0"/>
          </a:p>
          <a:p>
            <a:endParaRPr lang="en-US" dirty="0"/>
          </a:p>
          <a:p>
            <a:endParaRPr lang="en-US" dirty="0"/>
          </a:p>
          <a:p>
            <a:pPr marL="342900" indent="-342900" algn="l">
              <a:buAutoNum type="arabicPeriod"/>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158" y="872151"/>
            <a:ext cx="5020376" cy="1790950"/>
          </a:xfrm>
          <a:prstGeom prst="rect">
            <a:avLst/>
          </a:prstGeom>
        </p:spPr>
      </p:pic>
    </p:spTree>
    <p:extLst>
      <p:ext uri="{BB962C8B-B14F-4D97-AF65-F5344CB8AC3E}">
        <p14:creationId xmlns:p14="http://schemas.microsoft.com/office/powerpoint/2010/main" val="101574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marL="0" indent="0" algn="l">
              <a:buNone/>
            </a:pPr>
            <a:r>
              <a:rPr lang="en-US" b="1" dirty="0"/>
              <a:t>Cons</a:t>
            </a:r>
          </a:p>
          <a:p>
            <a:r>
              <a:rPr lang="en-US" dirty="0"/>
              <a:t>It can clutter up large projects, which typically contain thousands of dependencies.</a:t>
            </a:r>
          </a:p>
          <a:p>
            <a:endParaRPr lang="en-US" dirty="0"/>
          </a:p>
          <a:p>
            <a:pPr marL="0" indent="0">
              <a:buNone/>
            </a:pPr>
            <a:r>
              <a:rPr lang="en-US" dirty="0"/>
              <a:t>-- This clutter can be all but eliminated by using a </a:t>
            </a:r>
            <a:r>
              <a:rPr lang="en-US" i="1" dirty="0"/>
              <a:t>dependency injection framework</a:t>
            </a:r>
            <a:r>
              <a:rPr lang="en-US" dirty="0"/>
              <a:t>, such as Dagger, </a:t>
            </a:r>
            <a:r>
              <a:rPr lang="en-US" dirty="0" err="1"/>
              <a:t>Guice</a:t>
            </a:r>
            <a:r>
              <a:rPr lang="en-US" dirty="0"/>
              <a:t> or Spring.</a:t>
            </a:r>
          </a:p>
          <a:p>
            <a:pPr marL="342900" indent="-342900" algn="l">
              <a:buAutoNum type="arabicPeriod"/>
            </a:pPr>
            <a:endParaRPr lang="en-US" dirty="0"/>
          </a:p>
        </p:txBody>
      </p:sp>
    </p:spTree>
    <p:extLst>
      <p:ext uri="{BB962C8B-B14F-4D97-AF65-F5344CB8AC3E}">
        <p14:creationId xmlns:p14="http://schemas.microsoft.com/office/powerpoint/2010/main" val="202124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540913" y="296215"/>
            <a:ext cx="8733089" cy="5745148"/>
          </a:xfrm>
        </p:spPr>
        <p:txBody>
          <a:bodyPr/>
          <a:lstStyle/>
          <a:p>
            <a:pPr marL="0" indent="0" algn="l">
              <a:buNone/>
            </a:pPr>
            <a:r>
              <a:rPr lang="en-US" dirty="0"/>
              <a:t>Item 5 : Summary </a:t>
            </a:r>
          </a:p>
          <a:p>
            <a:r>
              <a:rPr lang="en-US" b="1" dirty="0"/>
              <a:t>Static utility classes and singletons are inappropriate for classes whose behavior is parameterized by an underlying resource.</a:t>
            </a:r>
          </a:p>
          <a:p>
            <a:r>
              <a:rPr lang="en-US" dirty="0"/>
              <a:t>Instead, pass the resources, or factories to create them, into the constructor (or static factory or builder). This practice, known as dependency injection, will greatly enhance the flexibility, reusability, and testability of a class.</a:t>
            </a:r>
          </a:p>
          <a:p>
            <a:pPr algn="l"/>
            <a:endParaRPr lang="en-US" dirty="0"/>
          </a:p>
          <a:p>
            <a:pPr marL="342900" indent="-342900" algn="l">
              <a:buAutoNum type="arabicPeriod"/>
            </a:pPr>
            <a:endParaRPr lang="en-US" dirty="0"/>
          </a:p>
        </p:txBody>
      </p:sp>
    </p:spTree>
    <p:extLst>
      <p:ext uri="{BB962C8B-B14F-4D97-AF65-F5344CB8AC3E}">
        <p14:creationId xmlns:p14="http://schemas.microsoft.com/office/powerpoint/2010/main" val="414675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Item 6: Avoid creating unnecessary objects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2101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92428"/>
            <a:ext cx="8596668" cy="5448935"/>
          </a:xfrm>
        </p:spPr>
        <p:txBody>
          <a:bodyPr>
            <a:normAutofit/>
          </a:bodyPr>
          <a:lstStyle/>
          <a:p>
            <a:pPr marL="0" indent="0">
              <a:buNone/>
            </a:pPr>
            <a:r>
              <a:rPr lang="en-US" b="1" dirty="0">
                <a:solidFill>
                  <a:srgbClr val="00B050"/>
                </a:solidFill>
              </a:rPr>
              <a:t>Case 1 </a:t>
            </a:r>
          </a:p>
          <a:p>
            <a:r>
              <a:rPr lang="en-US" dirty="0"/>
              <a:t>String s = new String(“ABC”);</a:t>
            </a:r>
          </a:p>
          <a:p>
            <a:r>
              <a:rPr lang="en-US" dirty="0"/>
              <a:t>The statement creates a new String instance each time it is executed, and none of those object creations is necessary</a:t>
            </a:r>
          </a:p>
          <a:p>
            <a:r>
              <a:rPr lang="en-US" dirty="0"/>
              <a:t>String s = “ABC”;</a:t>
            </a:r>
          </a:p>
          <a:p>
            <a:r>
              <a:rPr lang="en-US" dirty="0"/>
              <a:t>This version uses a single String instance, rather than creating a new one each time it is executed. Furthermore, it is guaranteed that the object will be reused by any other code running in the same virtual machine that happens to contain the same string literal</a:t>
            </a:r>
          </a:p>
          <a:p>
            <a:pPr marL="0" indent="0">
              <a:buNone/>
            </a:pPr>
            <a:endParaRPr lang="en-US" b="1" dirty="0">
              <a:solidFill>
                <a:srgbClr val="00B050"/>
              </a:solidFill>
            </a:endParaRPr>
          </a:p>
          <a:p>
            <a:pPr marL="0" indent="0">
              <a:buNone/>
            </a:pPr>
            <a:endParaRPr lang="en-US" b="1" dirty="0">
              <a:solidFill>
                <a:srgbClr val="00B050"/>
              </a:solidFill>
            </a:endParaRPr>
          </a:p>
          <a:p>
            <a:pPr marL="0" indent="0">
              <a:buNone/>
            </a:pPr>
            <a:endParaRPr lang="en-US" b="1" dirty="0">
              <a:solidFill>
                <a:srgbClr val="00B05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2098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3487"/>
            <a:ext cx="8596668" cy="5962919"/>
          </a:xfrm>
        </p:spPr>
        <p:txBody>
          <a:bodyPr>
            <a:normAutofit fontScale="92500" lnSpcReduction="20000"/>
          </a:bodyPr>
          <a:lstStyle/>
          <a:p>
            <a:pPr marL="0" indent="0">
              <a:buNone/>
            </a:pPr>
            <a:r>
              <a:rPr lang="en-US" b="1" dirty="0">
                <a:solidFill>
                  <a:srgbClr val="00B050"/>
                </a:solidFill>
              </a:rPr>
              <a:t>Case 2</a:t>
            </a:r>
            <a:endParaRPr lang="en-US" dirty="0"/>
          </a:p>
          <a:p>
            <a:pPr marL="0" indent="0">
              <a:buNone/>
            </a:pPr>
            <a:r>
              <a:rPr lang="en-US" dirty="0"/>
              <a:t>static </a:t>
            </a:r>
            <a:r>
              <a:rPr lang="en-US" dirty="0" err="1"/>
              <a:t>boolean</a:t>
            </a:r>
            <a:r>
              <a:rPr lang="en-US" dirty="0"/>
              <a:t> </a:t>
            </a:r>
            <a:r>
              <a:rPr lang="en-US" dirty="0" err="1"/>
              <a:t>isRomanNumeral</a:t>
            </a:r>
            <a:r>
              <a:rPr lang="en-US" dirty="0"/>
              <a:t>(String s) {</a:t>
            </a:r>
          </a:p>
          <a:p>
            <a:pPr marL="0" indent="0">
              <a:buNone/>
            </a:pPr>
            <a:r>
              <a:rPr lang="en-US" dirty="0"/>
              <a:t>	return </a:t>
            </a:r>
            <a:r>
              <a:rPr lang="en-US" dirty="0" err="1"/>
              <a:t>s.</a:t>
            </a:r>
            <a:r>
              <a:rPr lang="en-US" dirty="0" err="1">
                <a:solidFill>
                  <a:srgbClr val="FF0000"/>
                </a:solidFill>
              </a:rPr>
              <a:t>matches</a:t>
            </a:r>
            <a:r>
              <a:rPr lang="en-US" dirty="0"/>
              <a:t>("^(?=.)M*(C[MD]|D?C{0,3})"+</a:t>
            </a:r>
          </a:p>
          <a:p>
            <a:pPr marL="0" indent="0">
              <a:buNone/>
            </a:pPr>
            <a:r>
              <a:rPr lang="en-US" dirty="0"/>
              <a:t>	"(X[CL]|L?X{0,3})(I[XV]|V?I{0,3})$");</a:t>
            </a:r>
          </a:p>
          <a:p>
            <a:pPr marL="0" indent="0">
              <a:buNone/>
            </a:pPr>
            <a:r>
              <a:rPr lang="en-US" dirty="0"/>
              <a:t>}</a:t>
            </a:r>
          </a:p>
          <a:p>
            <a:r>
              <a:rPr lang="en-US" dirty="0"/>
              <a:t>String </a:t>
            </a:r>
            <a:r>
              <a:rPr lang="en-US" dirty="0">
                <a:solidFill>
                  <a:srgbClr val="FF0000"/>
                </a:solidFill>
              </a:rPr>
              <a:t>matches</a:t>
            </a:r>
            <a:r>
              <a:rPr lang="en-US" dirty="0"/>
              <a:t> : internally creates a Pattern instance for the regular expression and uses it only once, after which it becomes eligible for garbage collection. Creating a Pattern instance is expensive because it requires compiling the regular expression into a finite state machine.</a:t>
            </a:r>
          </a:p>
          <a:p>
            <a:pPr marL="0" indent="0">
              <a:buNone/>
            </a:pPr>
            <a:endParaRPr lang="en-US" dirty="0"/>
          </a:p>
          <a:p>
            <a:pPr marL="0" indent="0">
              <a:buNone/>
            </a:pPr>
            <a:r>
              <a:rPr lang="en-US" dirty="0"/>
              <a:t>public class </a:t>
            </a:r>
            <a:r>
              <a:rPr lang="en-US" dirty="0" err="1"/>
              <a:t>RomanNumerals</a:t>
            </a:r>
            <a:r>
              <a:rPr lang="en-US" dirty="0"/>
              <a:t> {</a:t>
            </a:r>
          </a:p>
          <a:p>
            <a:pPr marL="0" indent="0">
              <a:buNone/>
            </a:pPr>
            <a:r>
              <a:rPr lang="en-US" dirty="0"/>
              <a:t>	private </a:t>
            </a:r>
            <a:r>
              <a:rPr lang="en-US" dirty="0">
                <a:solidFill>
                  <a:srgbClr val="FF0000"/>
                </a:solidFill>
              </a:rPr>
              <a:t>static final Pattern </a:t>
            </a:r>
            <a:r>
              <a:rPr lang="en-US" dirty="0"/>
              <a:t>ROMAN = </a:t>
            </a:r>
            <a:r>
              <a:rPr lang="en-US" dirty="0" err="1"/>
              <a:t>Pattern.compile</a:t>
            </a:r>
            <a:r>
              <a:rPr lang="en-US" dirty="0"/>
              <a:t>("^(?=.)M*(C[MD]|D?C{0,3})"</a:t>
            </a:r>
          </a:p>
          <a:p>
            <a:pPr marL="0" indent="0">
              <a:buNone/>
            </a:pPr>
            <a:r>
              <a:rPr lang="en-US" dirty="0"/>
              <a:t>	+ "(X[CL]|L?X{0,3})(I[XV]|V?I{0,3})$");</a:t>
            </a:r>
          </a:p>
          <a:p>
            <a:pPr marL="0" indent="0">
              <a:buNone/>
            </a:pPr>
            <a:endParaRPr lang="en-US" dirty="0"/>
          </a:p>
          <a:p>
            <a:pPr marL="0" indent="0">
              <a:buNone/>
            </a:pPr>
            <a:r>
              <a:rPr lang="en-US" dirty="0"/>
              <a:t>	static </a:t>
            </a:r>
            <a:r>
              <a:rPr lang="en-US" dirty="0" err="1"/>
              <a:t>boolean</a:t>
            </a:r>
            <a:r>
              <a:rPr lang="en-US" dirty="0"/>
              <a:t> </a:t>
            </a:r>
            <a:r>
              <a:rPr lang="en-US" dirty="0" err="1"/>
              <a:t>isRomanNumeral</a:t>
            </a:r>
            <a:r>
              <a:rPr lang="en-US" dirty="0"/>
              <a:t>(String s) {</a:t>
            </a:r>
          </a:p>
          <a:p>
            <a:pPr marL="0" indent="0">
              <a:buNone/>
            </a:pPr>
            <a:r>
              <a:rPr lang="en-US" dirty="0"/>
              <a:t>		return </a:t>
            </a:r>
            <a:r>
              <a:rPr lang="en-US" dirty="0" err="1"/>
              <a:t>ROMAN.matcher</a:t>
            </a:r>
            <a:r>
              <a:rPr lang="en-US" dirty="0"/>
              <a:t>(s).matches();</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403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244D-F146-4B56-AC69-19A79F9388F2}"/>
              </a:ext>
            </a:extLst>
          </p:cNvPr>
          <p:cNvSpPr>
            <a:spLocks noGrp="1"/>
          </p:cNvSpPr>
          <p:nvPr>
            <p:ph type="title"/>
          </p:nvPr>
        </p:nvSpPr>
        <p:spPr/>
        <p:txBody>
          <a:bodyPr/>
          <a:lstStyle/>
          <a:p>
            <a:pPr algn="ctr"/>
            <a:r>
              <a:rPr lang="en-US" dirty="0"/>
              <a:t>Chapter 1</a:t>
            </a:r>
            <a:r>
              <a:rPr lang="en-US" sz="4400" dirty="0"/>
              <a:t>:</a:t>
            </a:r>
            <a:r>
              <a:rPr lang="en-US" dirty="0"/>
              <a:t> About The Book </a:t>
            </a:r>
          </a:p>
        </p:txBody>
      </p:sp>
      <p:sp>
        <p:nvSpPr>
          <p:cNvPr id="3" name="Content Placeholder 2">
            <a:extLst>
              <a:ext uri="{FF2B5EF4-FFF2-40B4-BE49-F238E27FC236}">
                <a16:creationId xmlns:a16="http://schemas.microsoft.com/office/drawing/2014/main" id="{D976F0DE-CB2B-4599-931B-DB12B36CD43A}"/>
              </a:ext>
            </a:extLst>
          </p:cNvPr>
          <p:cNvSpPr>
            <a:spLocks noGrp="1"/>
          </p:cNvSpPr>
          <p:nvPr>
            <p:ph idx="1"/>
          </p:nvPr>
        </p:nvSpPr>
        <p:spPr>
          <a:xfrm>
            <a:off x="677334" y="1930400"/>
            <a:ext cx="8596668" cy="2688493"/>
          </a:xfrm>
        </p:spPr>
        <p:txBody>
          <a:bodyPr/>
          <a:lstStyle/>
          <a:p>
            <a:r>
              <a:rPr lang="en-US" dirty="0"/>
              <a:t>Designed to help use of java programming language more effectively</a:t>
            </a:r>
          </a:p>
          <a:p>
            <a:pPr lvl="1"/>
            <a:r>
              <a:rPr lang="en-US" dirty="0"/>
              <a:t>Memory Management, Performance , Effectively use Collections, Exception handling etc.</a:t>
            </a:r>
          </a:p>
          <a:p>
            <a:r>
              <a:rPr lang="en-US" dirty="0"/>
              <a:t>Consist of eleven chapters and well organized each with broad explanations</a:t>
            </a:r>
          </a:p>
          <a:p>
            <a:r>
              <a:rPr lang="en-US" dirty="0"/>
              <a:t>The book is not for beginners but for experienced with Design patterns, Collections, Reflections, OOP </a:t>
            </a:r>
            <a:r>
              <a:rPr lang="en-US"/>
              <a:t>etc…</a:t>
            </a:r>
            <a:endParaRPr lang="en-US" dirty="0"/>
          </a:p>
        </p:txBody>
      </p:sp>
    </p:spTree>
    <p:extLst>
      <p:ext uri="{BB962C8B-B14F-4D97-AF65-F5344CB8AC3E}">
        <p14:creationId xmlns:p14="http://schemas.microsoft.com/office/powerpoint/2010/main" val="3915642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25003"/>
            <a:ext cx="8596668" cy="5616359"/>
          </a:xfrm>
        </p:spPr>
        <p:txBody>
          <a:bodyPr>
            <a:normAutofit/>
          </a:bodyPr>
          <a:lstStyle/>
          <a:p>
            <a:pPr marL="0" indent="0">
              <a:buNone/>
            </a:pPr>
            <a:r>
              <a:rPr lang="en-US" b="1" dirty="0">
                <a:solidFill>
                  <a:srgbClr val="00B050"/>
                </a:solidFill>
              </a:rPr>
              <a:t>Case 3</a:t>
            </a:r>
            <a:endParaRPr lang="en-US" b="1" dirty="0"/>
          </a:p>
          <a:p>
            <a:r>
              <a:rPr lang="en-US" b="1" dirty="0"/>
              <a:t>Can you spot the object creation ?</a:t>
            </a:r>
          </a:p>
          <a:p>
            <a:pPr marL="0" indent="0">
              <a:buNone/>
            </a:pPr>
            <a:endParaRPr lang="en-US" b="1" dirty="0"/>
          </a:p>
          <a:p>
            <a:pPr marL="0" indent="0">
              <a:buNone/>
            </a:pPr>
            <a:r>
              <a:rPr lang="en-US" dirty="0"/>
              <a:t>private static long sum() {</a:t>
            </a:r>
          </a:p>
          <a:p>
            <a:pPr marL="0" indent="0">
              <a:buNone/>
            </a:pPr>
            <a:r>
              <a:rPr lang="en-US" dirty="0"/>
              <a:t> 	</a:t>
            </a:r>
            <a:r>
              <a:rPr lang="en-US" dirty="0">
                <a:solidFill>
                  <a:schemeClr val="tx1"/>
                </a:solidFill>
              </a:rPr>
              <a:t>Long</a:t>
            </a:r>
            <a:r>
              <a:rPr lang="en-US" dirty="0">
                <a:solidFill>
                  <a:srgbClr val="FF0000"/>
                </a:solidFill>
              </a:rPr>
              <a:t> </a:t>
            </a:r>
            <a:r>
              <a:rPr lang="en-US" dirty="0"/>
              <a:t>sum = 0L;</a:t>
            </a:r>
          </a:p>
          <a:p>
            <a:pPr marL="0" indent="0">
              <a:buNone/>
            </a:pPr>
            <a:r>
              <a:rPr lang="en-US" dirty="0"/>
              <a:t>	for (long </a:t>
            </a:r>
            <a:r>
              <a:rPr lang="en-US" dirty="0" err="1"/>
              <a:t>i</a:t>
            </a:r>
            <a:r>
              <a:rPr lang="en-US" dirty="0"/>
              <a:t> = 0; </a:t>
            </a:r>
            <a:r>
              <a:rPr lang="en-US" dirty="0" err="1"/>
              <a:t>i</a:t>
            </a:r>
            <a:r>
              <a:rPr lang="en-US" dirty="0"/>
              <a:t> &lt;= </a:t>
            </a:r>
            <a:r>
              <a:rPr lang="en-US" dirty="0" err="1"/>
              <a:t>Integer.MAX_VALUE</a:t>
            </a:r>
            <a:r>
              <a:rPr lang="en-US" dirty="0"/>
              <a:t>; </a:t>
            </a:r>
            <a:r>
              <a:rPr lang="en-US" dirty="0" err="1"/>
              <a:t>i</a:t>
            </a:r>
            <a:r>
              <a:rPr lang="en-US" dirty="0"/>
              <a:t>++) {</a:t>
            </a:r>
          </a:p>
          <a:p>
            <a:pPr marL="0" indent="0">
              <a:buNone/>
            </a:pPr>
            <a:r>
              <a:rPr lang="en-US" dirty="0"/>
              <a:t>		sum += </a:t>
            </a:r>
            <a:r>
              <a:rPr lang="en-US" dirty="0" err="1"/>
              <a:t>i</a:t>
            </a:r>
            <a:r>
              <a:rPr lang="en-US" dirty="0"/>
              <a:t>;</a:t>
            </a:r>
          </a:p>
          <a:p>
            <a:pPr marL="0" indent="0">
              <a:buNone/>
            </a:pPr>
            <a:r>
              <a:rPr lang="en-US" dirty="0"/>
              <a:t>	}	</a:t>
            </a:r>
          </a:p>
          <a:p>
            <a:pPr marL="0" indent="0">
              <a:buNone/>
            </a:pPr>
            <a:r>
              <a:rPr lang="en-US" dirty="0"/>
              <a:t>	return sum;</a:t>
            </a:r>
          </a:p>
          <a:p>
            <a:pPr marL="0" indent="0">
              <a:buNone/>
            </a:pPr>
            <a:r>
              <a:rPr lang="en-US" dirty="0"/>
              <a:t>}</a:t>
            </a:r>
          </a:p>
        </p:txBody>
      </p:sp>
    </p:spTree>
    <p:extLst>
      <p:ext uri="{BB962C8B-B14F-4D97-AF65-F5344CB8AC3E}">
        <p14:creationId xmlns:p14="http://schemas.microsoft.com/office/powerpoint/2010/main" val="1245047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6823"/>
            <a:ext cx="8596668" cy="5384539"/>
          </a:xfrm>
        </p:spPr>
        <p:txBody>
          <a:bodyPr>
            <a:normAutofit lnSpcReduction="10000"/>
          </a:bodyPr>
          <a:lstStyle/>
          <a:p>
            <a:pPr marL="0" indent="0">
              <a:buNone/>
            </a:pPr>
            <a:r>
              <a:rPr lang="en-US" b="1" dirty="0">
                <a:solidFill>
                  <a:srgbClr val="00B050"/>
                </a:solidFill>
              </a:rPr>
              <a:t>Case 3</a:t>
            </a:r>
            <a:endParaRPr lang="en-US" b="1" dirty="0"/>
          </a:p>
          <a:p>
            <a:r>
              <a:rPr lang="en-US" b="1" dirty="0"/>
              <a:t>Can you spot the object creation ?</a:t>
            </a:r>
          </a:p>
          <a:p>
            <a:pPr marL="0" indent="0">
              <a:buNone/>
            </a:pPr>
            <a:endParaRPr lang="en-US" b="1" dirty="0"/>
          </a:p>
          <a:p>
            <a:pPr marL="0" indent="0">
              <a:buNone/>
            </a:pPr>
            <a:r>
              <a:rPr lang="en-US" dirty="0"/>
              <a:t>private static long sum() {</a:t>
            </a:r>
          </a:p>
          <a:p>
            <a:pPr marL="0" indent="0">
              <a:buNone/>
            </a:pPr>
            <a:r>
              <a:rPr lang="en-US" dirty="0"/>
              <a:t> 	</a:t>
            </a:r>
            <a:r>
              <a:rPr lang="en-US" dirty="0">
                <a:solidFill>
                  <a:srgbClr val="FF0000"/>
                </a:solidFill>
              </a:rPr>
              <a:t>Long </a:t>
            </a:r>
            <a:r>
              <a:rPr lang="en-US" dirty="0"/>
              <a:t>sum = 0L;</a:t>
            </a:r>
          </a:p>
          <a:p>
            <a:pPr marL="0" indent="0">
              <a:buNone/>
            </a:pPr>
            <a:r>
              <a:rPr lang="en-US" dirty="0"/>
              <a:t>	for (long </a:t>
            </a:r>
            <a:r>
              <a:rPr lang="en-US" dirty="0" err="1"/>
              <a:t>i</a:t>
            </a:r>
            <a:r>
              <a:rPr lang="en-US" dirty="0"/>
              <a:t> = 0; </a:t>
            </a:r>
            <a:r>
              <a:rPr lang="en-US" dirty="0" err="1"/>
              <a:t>i</a:t>
            </a:r>
            <a:r>
              <a:rPr lang="en-US" dirty="0"/>
              <a:t> &lt;= </a:t>
            </a:r>
            <a:r>
              <a:rPr lang="en-US" dirty="0" err="1"/>
              <a:t>Integer.MAX_VALUE</a:t>
            </a:r>
            <a:r>
              <a:rPr lang="en-US" dirty="0"/>
              <a:t>; </a:t>
            </a:r>
            <a:r>
              <a:rPr lang="en-US" dirty="0" err="1"/>
              <a:t>i</a:t>
            </a:r>
            <a:r>
              <a:rPr lang="en-US" dirty="0"/>
              <a:t>++) {</a:t>
            </a:r>
          </a:p>
          <a:p>
            <a:pPr marL="0" indent="0">
              <a:buNone/>
            </a:pPr>
            <a:r>
              <a:rPr lang="en-US" dirty="0"/>
              <a:t>		</a:t>
            </a:r>
            <a:r>
              <a:rPr lang="en-US" dirty="0">
                <a:solidFill>
                  <a:srgbClr val="FF0000"/>
                </a:solidFill>
              </a:rPr>
              <a:t>sum += </a:t>
            </a:r>
            <a:r>
              <a:rPr lang="en-US" dirty="0" err="1">
                <a:solidFill>
                  <a:srgbClr val="FF0000"/>
                </a:solidFill>
              </a:rPr>
              <a:t>i</a:t>
            </a:r>
            <a:r>
              <a:rPr lang="en-US" dirty="0">
                <a:solidFill>
                  <a:srgbClr val="FF0000"/>
                </a:solidFill>
              </a:rPr>
              <a:t>;</a:t>
            </a:r>
          </a:p>
          <a:p>
            <a:pPr marL="0" indent="0">
              <a:buNone/>
            </a:pPr>
            <a:r>
              <a:rPr lang="en-US" dirty="0"/>
              <a:t>	}	</a:t>
            </a:r>
          </a:p>
          <a:p>
            <a:pPr marL="0" indent="0">
              <a:buNone/>
            </a:pPr>
            <a:r>
              <a:rPr lang="en-US" dirty="0"/>
              <a:t>	return sum;</a:t>
            </a:r>
          </a:p>
          <a:p>
            <a:pPr marL="0" indent="0">
              <a:buNone/>
            </a:pPr>
            <a:r>
              <a:rPr lang="en-US" dirty="0"/>
              <a:t>}</a:t>
            </a:r>
          </a:p>
          <a:p>
            <a:r>
              <a:rPr lang="en-US" dirty="0"/>
              <a:t>The variable sum is declared as a Long instead of a long, which means that the program constructs about 2 to the power 31 unnecessary Long instances (roughly one for each time the long </a:t>
            </a:r>
            <a:r>
              <a:rPr lang="en-US" dirty="0" err="1"/>
              <a:t>i</a:t>
            </a:r>
            <a:r>
              <a:rPr lang="en-US" dirty="0"/>
              <a:t> is added to the Long sum).</a:t>
            </a:r>
          </a:p>
          <a:p>
            <a:r>
              <a:rPr lang="en-US" b="1" dirty="0"/>
              <a:t>prefer primitives to boxed primitives, and watch out for unintentional </a:t>
            </a:r>
            <a:r>
              <a:rPr lang="en-US" b="1" dirty="0" err="1"/>
              <a:t>autoboxing</a:t>
            </a:r>
            <a:r>
              <a:rPr lang="en-US" b="1" dirty="0"/>
              <a:t>.</a:t>
            </a:r>
            <a:endParaRPr lang="en-US" dirty="0"/>
          </a:p>
          <a:p>
            <a:endParaRPr lang="en-US" dirty="0"/>
          </a:p>
        </p:txBody>
      </p:sp>
    </p:spTree>
    <p:extLst>
      <p:ext uri="{BB962C8B-B14F-4D97-AF65-F5344CB8AC3E}">
        <p14:creationId xmlns:p14="http://schemas.microsoft.com/office/powerpoint/2010/main" val="193598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79549"/>
            <a:ext cx="8596668" cy="5461813"/>
          </a:xfrm>
        </p:spPr>
        <p:txBody>
          <a:bodyPr/>
          <a:lstStyle/>
          <a:p>
            <a:r>
              <a:rPr lang="en-US" dirty="0"/>
              <a:t>Item 6 : Summary </a:t>
            </a:r>
          </a:p>
          <a:p>
            <a:endParaRPr lang="en-US" dirty="0"/>
          </a:p>
          <a:p>
            <a:r>
              <a:rPr lang="en-US" dirty="0"/>
              <a:t>Reuse objects can be both faster and more stylish.</a:t>
            </a:r>
          </a:p>
          <a:p>
            <a:r>
              <a:rPr lang="en-US" b="1" dirty="0" err="1"/>
              <a:t>String.matches</a:t>
            </a:r>
            <a:r>
              <a:rPr lang="en-US" b="1" dirty="0"/>
              <a:t> is the easiest way to check if a string matches a regular expression, it’s not suitable for repeated use in performance-critical situations.</a:t>
            </a:r>
            <a:endParaRPr lang="en-US" dirty="0"/>
          </a:p>
          <a:p>
            <a:r>
              <a:rPr lang="en-US" b="1" dirty="0"/>
              <a:t>prefer primitives to boxed primitives, and watch out for unintentional </a:t>
            </a:r>
            <a:r>
              <a:rPr lang="en-US" b="1" dirty="0" err="1"/>
              <a:t>autoboxing</a:t>
            </a:r>
            <a:r>
              <a:rPr lang="en-US" b="1" dirty="0"/>
              <a:t>.</a:t>
            </a:r>
          </a:p>
          <a:p>
            <a:endParaRPr lang="en-US" dirty="0"/>
          </a:p>
          <a:p>
            <a:pPr marL="0" indent="0">
              <a:buNone/>
            </a:pPr>
            <a:r>
              <a:rPr lang="en-US" dirty="0"/>
              <a:t>-- The counterpoint to this item is Item 50 on </a:t>
            </a:r>
            <a:r>
              <a:rPr lang="en-US" i="1" dirty="0"/>
              <a:t>defensive copying</a:t>
            </a:r>
            <a:r>
              <a:rPr lang="en-US" dirty="0"/>
              <a:t>. The present item says, “Don’t create a new object when you should reuse an existing one,” while Item 50 says, “Don’t reuse an existing object when you should create a new one.”</a:t>
            </a:r>
          </a:p>
        </p:txBody>
      </p:sp>
    </p:spTree>
    <p:extLst>
      <p:ext uri="{BB962C8B-B14F-4D97-AF65-F5344CB8AC3E}">
        <p14:creationId xmlns:p14="http://schemas.microsoft.com/office/powerpoint/2010/main" val="267418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25F9-BD3E-4852-9911-82663578ED9E}"/>
              </a:ext>
            </a:extLst>
          </p:cNvPr>
          <p:cNvSpPr>
            <a:spLocks noGrp="1"/>
          </p:cNvSpPr>
          <p:nvPr>
            <p:ph type="title"/>
          </p:nvPr>
        </p:nvSpPr>
        <p:spPr/>
        <p:txBody>
          <a:bodyPr>
            <a:normAutofit/>
          </a:bodyPr>
          <a:lstStyle/>
          <a:p>
            <a:r>
              <a:rPr lang="en-US" dirty="0"/>
              <a:t>Chapter 2</a:t>
            </a:r>
            <a:r>
              <a:rPr lang="en-US" sz="4000" dirty="0"/>
              <a:t>:</a:t>
            </a:r>
            <a:r>
              <a:rPr lang="en-US" dirty="0"/>
              <a:t> </a:t>
            </a:r>
            <a:r>
              <a:rPr lang="en-US" sz="3200" dirty="0"/>
              <a:t>Creating and Destroying Objects</a:t>
            </a:r>
            <a:br>
              <a:rPr lang="en-US" sz="3200" dirty="0"/>
            </a:br>
            <a:endParaRPr lang="en-US" sz="3200" dirty="0"/>
          </a:p>
        </p:txBody>
      </p:sp>
      <p:sp>
        <p:nvSpPr>
          <p:cNvPr id="3" name="Content Placeholder 2">
            <a:extLst>
              <a:ext uri="{FF2B5EF4-FFF2-40B4-BE49-F238E27FC236}">
                <a16:creationId xmlns:a16="http://schemas.microsoft.com/office/drawing/2014/main" id="{8365EA05-CD6B-4EB1-ABA7-7B0A44F3E3E9}"/>
              </a:ext>
            </a:extLst>
          </p:cNvPr>
          <p:cNvSpPr>
            <a:spLocks noGrp="1"/>
          </p:cNvSpPr>
          <p:nvPr>
            <p:ph idx="1"/>
          </p:nvPr>
        </p:nvSpPr>
        <p:spPr>
          <a:xfrm>
            <a:off x="677334" y="2160589"/>
            <a:ext cx="8596668" cy="2036273"/>
          </a:xfrm>
        </p:spPr>
        <p:txBody>
          <a:bodyPr/>
          <a:lstStyle/>
          <a:p>
            <a:r>
              <a:rPr lang="en-US" dirty="0"/>
              <a:t>When and how to create objects</a:t>
            </a:r>
          </a:p>
          <a:p>
            <a:r>
              <a:rPr lang="en-US" dirty="0"/>
              <a:t>When and how to avoid creating them</a:t>
            </a:r>
          </a:p>
          <a:p>
            <a:r>
              <a:rPr lang="en-US" dirty="0"/>
              <a:t>How they are destroyed/cleanup</a:t>
            </a:r>
          </a:p>
          <a:p>
            <a:endParaRPr lang="en-US" dirty="0"/>
          </a:p>
        </p:txBody>
      </p:sp>
    </p:spTree>
    <p:extLst>
      <p:ext uri="{BB962C8B-B14F-4D97-AF65-F5344CB8AC3E}">
        <p14:creationId xmlns:p14="http://schemas.microsoft.com/office/powerpoint/2010/main" val="347977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1463-DEEB-4C06-B9AC-DB60F8B4D598}"/>
              </a:ext>
            </a:extLst>
          </p:cNvPr>
          <p:cNvSpPr>
            <a:spLocks noGrp="1"/>
          </p:cNvSpPr>
          <p:nvPr>
            <p:ph type="title"/>
          </p:nvPr>
        </p:nvSpPr>
        <p:spPr/>
        <p:txBody>
          <a:bodyPr>
            <a:normAutofit fontScale="90000"/>
          </a:bodyPr>
          <a:lstStyle/>
          <a:p>
            <a:r>
              <a:rPr lang="en-US" dirty="0"/>
              <a:t>Chapter 2 Contd.</a:t>
            </a:r>
            <a:br>
              <a:rPr lang="en-US" sz="4400" dirty="0"/>
            </a:br>
            <a:r>
              <a:rPr lang="en-US" sz="3200" dirty="0"/>
              <a:t>Item 1: </a:t>
            </a:r>
            <a:r>
              <a:rPr lang="en-US" sz="2800" dirty="0"/>
              <a:t>Static factory method instead of constructors</a:t>
            </a:r>
          </a:p>
        </p:txBody>
      </p:sp>
      <p:sp>
        <p:nvSpPr>
          <p:cNvPr id="3" name="Content Placeholder 2">
            <a:extLst>
              <a:ext uri="{FF2B5EF4-FFF2-40B4-BE49-F238E27FC236}">
                <a16:creationId xmlns:a16="http://schemas.microsoft.com/office/drawing/2014/main" id="{CCEE650A-0575-44EF-AA6F-EB12A5C03731}"/>
              </a:ext>
            </a:extLst>
          </p:cNvPr>
          <p:cNvSpPr>
            <a:spLocks noGrp="1"/>
          </p:cNvSpPr>
          <p:nvPr>
            <p:ph idx="1"/>
          </p:nvPr>
        </p:nvSpPr>
        <p:spPr>
          <a:xfrm>
            <a:off x="677333" y="1735015"/>
            <a:ext cx="9709313" cy="4970585"/>
          </a:xfrm>
        </p:spPr>
        <p:txBody>
          <a:bodyPr>
            <a:normAutofit fontScale="92500" lnSpcReduction="10000"/>
          </a:bodyPr>
          <a:lstStyle/>
          <a:p>
            <a:r>
              <a:rPr lang="en-US" dirty="0"/>
              <a:t>Providing a public constructor is the traditional way to create instance of a class</a:t>
            </a:r>
          </a:p>
          <a:p>
            <a:r>
              <a:rPr lang="en-US" dirty="0"/>
              <a:t>Constructors do not describe the object going to be returned. But the factory methods having meaningful names to describe the object returned.</a:t>
            </a:r>
          </a:p>
          <a:p>
            <a:pPr lvl="1"/>
            <a:r>
              <a:rPr lang="en-US" dirty="0"/>
              <a:t>new </a:t>
            </a:r>
            <a:r>
              <a:rPr lang="en-US" dirty="0" err="1"/>
              <a:t>ArrayList</a:t>
            </a:r>
            <a:r>
              <a:rPr lang="en-US" dirty="0"/>
              <a:t>(int) -&gt; </a:t>
            </a:r>
            <a:r>
              <a:rPr lang="en-US" dirty="0" err="1"/>
              <a:t>ArrayList.withSize</a:t>
            </a:r>
            <a:r>
              <a:rPr lang="en-US" dirty="0"/>
              <a:t>(int)</a:t>
            </a:r>
          </a:p>
          <a:p>
            <a:pPr lvl="1"/>
            <a:r>
              <a:rPr lang="en-US" dirty="0"/>
              <a:t>new </a:t>
            </a:r>
            <a:r>
              <a:rPr lang="en-US" dirty="0" err="1"/>
              <a:t>BigInteger</a:t>
            </a:r>
            <a:r>
              <a:rPr lang="en-US" dirty="0"/>
              <a:t>(int, Random) -&gt; </a:t>
            </a:r>
            <a:r>
              <a:rPr lang="en-US" dirty="0" err="1"/>
              <a:t>BigInteger.prime</a:t>
            </a:r>
            <a:r>
              <a:rPr lang="en-US" dirty="0"/>
              <a:t>(int, Random)</a:t>
            </a:r>
          </a:p>
          <a:p>
            <a:pPr lvl="1"/>
            <a:r>
              <a:rPr lang="en-US" dirty="0"/>
              <a:t>new Boolean(</a:t>
            </a:r>
            <a:r>
              <a:rPr lang="en-US" dirty="0" err="1"/>
              <a:t>boolean</a:t>
            </a:r>
            <a:r>
              <a:rPr lang="en-US" dirty="0"/>
              <a:t>) -&gt; </a:t>
            </a:r>
            <a:r>
              <a:rPr lang="en-US" dirty="0" err="1"/>
              <a:t>Boolen.valueOf</a:t>
            </a:r>
            <a:r>
              <a:rPr lang="en-US" dirty="0"/>
              <a:t>(</a:t>
            </a:r>
            <a:r>
              <a:rPr lang="en-US" dirty="0" err="1"/>
              <a:t>boolean</a:t>
            </a:r>
            <a:r>
              <a:rPr lang="en-US" dirty="0"/>
              <a:t>)</a:t>
            </a:r>
          </a:p>
          <a:p>
            <a:pPr lvl="1"/>
            <a:r>
              <a:rPr lang="en-US" dirty="0" err="1"/>
              <a:t>Collections.synchronizedCollection</a:t>
            </a:r>
            <a:r>
              <a:rPr lang="en-US" dirty="0"/>
              <a:t>(</a:t>
            </a:r>
            <a:r>
              <a:rPr lang="en-US" dirty="0" err="1"/>
              <a:t>originalCollection</a:t>
            </a:r>
            <a:r>
              <a:rPr lang="en-US" dirty="0"/>
              <a:t>)</a:t>
            </a:r>
          </a:p>
          <a:p>
            <a:pPr lvl="1"/>
            <a:r>
              <a:rPr lang="en-US" dirty="0" err="1"/>
              <a:t>Collections.unmodifiableList</a:t>
            </a:r>
            <a:r>
              <a:rPr lang="en-US" dirty="0"/>
              <a:t>(</a:t>
            </a:r>
            <a:r>
              <a:rPr lang="en-US" dirty="0" err="1"/>
              <a:t>originalList</a:t>
            </a:r>
            <a:r>
              <a:rPr lang="en-US"/>
              <a:t>)</a:t>
            </a:r>
            <a:endParaRPr lang="en-US" dirty="0"/>
          </a:p>
          <a:p>
            <a:r>
              <a:rPr lang="en-US" dirty="0"/>
              <a:t>Constructor creates a new object each time its invoked</a:t>
            </a:r>
          </a:p>
          <a:p>
            <a:pPr lvl="1"/>
            <a:r>
              <a:rPr lang="en-US" dirty="0"/>
              <a:t>What happens when “new” key word is used - Memory allocations in JVM</a:t>
            </a:r>
          </a:p>
          <a:p>
            <a:pPr lvl="1"/>
            <a:r>
              <a:rPr lang="en-US" dirty="0"/>
              <a:t>Objects Caching – Boolean Cache, Integer Cache</a:t>
            </a:r>
          </a:p>
          <a:p>
            <a:r>
              <a:rPr lang="en-US" dirty="0"/>
              <a:t>Constructors can’t return any sub type its return type</a:t>
            </a:r>
          </a:p>
          <a:p>
            <a:r>
              <a:rPr lang="en-US" dirty="0"/>
              <a:t>A class having two constructors whose parameter list differ only the order, is a bad idea.</a:t>
            </a:r>
          </a:p>
          <a:p>
            <a:r>
              <a:rPr lang="en-US" dirty="0"/>
              <a:t>We can’t provide several implantation using same parameter sequence to different constructors</a:t>
            </a:r>
          </a:p>
          <a:p>
            <a:endParaRPr lang="en-US" dirty="0"/>
          </a:p>
          <a:p>
            <a:pPr marL="0" indent="0">
              <a:buNone/>
            </a:pPr>
            <a:endParaRPr lang="en-US" dirty="0"/>
          </a:p>
        </p:txBody>
      </p:sp>
    </p:spTree>
    <p:extLst>
      <p:ext uri="{BB962C8B-B14F-4D97-AF65-F5344CB8AC3E}">
        <p14:creationId xmlns:p14="http://schemas.microsoft.com/office/powerpoint/2010/main" val="156989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8B4F-203B-41A3-B78A-0E348DF84D82}"/>
              </a:ext>
            </a:extLst>
          </p:cNvPr>
          <p:cNvSpPr>
            <a:spLocks noGrp="1"/>
          </p:cNvSpPr>
          <p:nvPr>
            <p:ph type="title"/>
          </p:nvPr>
        </p:nvSpPr>
        <p:spPr>
          <a:xfrm>
            <a:off x="771118" y="586154"/>
            <a:ext cx="8701127" cy="1344246"/>
          </a:xfrm>
        </p:spPr>
        <p:txBody>
          <a:bodyPr>
            <a:normAutofit fontScale="90000"/>
          </a:bodyPr>
          <a:lstStyle/>
          <a:p>
            <a:r>
              <a:rPr lang="en-US" sz="4000" dirty="0"/>
              <a:t>Chapter 1 Contd.</a:t>
            </a:r>
            <a:br>
              <a:rPr lang="en-US" sz="5400" dirty="0"/>
            </a:br>
            <a:r>
              <a:rPr lang="en-US" dirty="0"/>
              <a:t>Item 2</a:t>
            </a:r>
            <a:r>
              <a:rPr lang="en-US" sz="3100" dirty="0"/>
              <a:t>: </a:t>
            </a:r>
            <a:r>
              <a:rPr lang="en-US" sz="2200" dirty="0"/>
              <a:t>Use Builder Pattern when constructor with many parameters</a:t>
            </a:r>
          </a:p>
        </p:txBody>
      </p:sp>
      <p:sp>
        <p:nvSpPr>
          <p:cNvPr id="3" name="Content Placeholder 2">
            <a:extLst>
              <a:ext uri="{FF2B5EF4-FFF2-40B4-BE49-F238E27FC236}">
                <a16:creationId xmlns:a16="http://schemas.microsoft.com/office/drawing/2014/main" id="{6A7DECF2-DF36-4504-8855-ED87C9BE9C91}"/>
              </a:ext>
            </a:extLst>
          </p:cNvPr>
          <p:cNvSpPr>
            <a:spLocks noGrp="1"/>
          </p:cNvSpPr>
          <p:nvPr>
            <p:ph idx="1"/>
          </p:nvPr>
        </p:nvSpPr>
        <p:spPr>
          <a:xfrm>
            <a:off x="677332" y="1930400"/>
            <a:ext cx="9580359" cy="4927600"/>
          </a:xfrm>
        </p:spPr>
        <p:txBody>
          <a:bodyPr>
            <a:normAutofit fontScale="25000" lnSpcReduction="20000"/>
          </a:bodyPr>
          <a:lstStyle/>
          <a:p>
            <a:r>
              <a:rPr lang="en-US" sz="7200" dirty="0"/>
              <a:t>Static factories and constructors having a limitation: They do not scale well to large numbers of optional parameters</a:t>
            </a:r>
          </a:p>
          <a:p>
            <a:pPr lvl="1"/>
            <a:r>
              <a:rPr lang="en-US" sz="6400" dirty="0"/>
              <a:t>new Person(</a:t>
            </a:r>
            <a:r>
              <a:rPr lang="en-US" sz="6400" dirty="0" err="1"/>
              <a:t>fName</a:t>
            </a:r>
            <a:r>
              <a:rPr lang="en-US" sz="6400" dirty="0"/>
              <a:t>, </a:t>
            </a:r>
            <a:r>
              <a:rPr lang="en-US" sz="6400" dirty="0" err="1"/>
              <a:t>lName</a:t>
            </a:r>
            <a:r>
              <a:rPr lang="en-US" sz="6400" dirty="0"/>
              <a:t>, description, age, title, </a:t>
            </a:r>
            <a:r>
              <a:rPr lang="en-US" sz="6400" dirty="0" err="1"/>
              <a:t>skingColor</a:t>
            </a:r>
            <a:r>
              <a:rPr lang="en-US" sz="6400" dirty="0"/>
              <a:t>, </a:t>
            </a:r>
            <a:r>
              <a:rPr lang="en-US" sz="6400" dirty="0" err="1"/>
              <a:t>hairColor</a:t>
            </a:r>
            <a:r>
              <a:rPr lang="en-US" sz="6400" dirty="0"/>
              <a:t>, weight, height, etc.)</a:t>
            </a:r>
          </a:p>
          <a:p>
            <a:r>
              <a:rPr lang="en-US" sz="7200" dirty="0"/>
              <a:t>Solutions: </a:t>
            </a:r>
          </a:p>
          <a:p>
            <a:pPr lvl="1"/>
            <a:r>
              <a:rPr lang="en-US" sz="6400" dirty="0"/>
              <a:t>1. Telescoping constructor pattern - does not scale well!</a:t>
            </a:r>
          </a:p>
          <a:p>
            <a:pPr lvl="2"/>
            <a:r>
              <a:rPr lang="en-US" sz="5500" dirty="0"/>
              <a:t>A class has multiple constructors, where each constructor calls a more specific constructor in the hierarchy, which has more parameters than itself, providing default values for the extra parameters. The next constructor does the same until there is no left.</a:t>
            </a:r>
          </a:p>
          <a:p>
            <a:pPr lvl="3"/>
            <a:r>
              <a:rPr lang="en-US" sz="4800" dirty="0"/>
              <a:t>Does not scale very well – when adding new parameter, you have to add new constructors to the chain</a:t>
            </a:r>
          </a:p>
          <a:p>
            <a:pPr lvl="3"/>
            <a:r>
              <a:rPr lang="en-US" sz="4800" dirty="0"/>
              <a:t>Hard to read when having more constructor parameters</a:t>
            </a:r>
          </a:p>
          <a:p>
            <a:pPr lvl="1"/>
            <a:r>
              <a:rPr lang="en-US" sz="6400" dirty="0"/>
              <a:t>2. JavaBeans pattern – Scalable into some level</a:t>
            </a:r>
          </a:p>
          <a:p>
            <a:pPr lvl="2"/>
            <a:r>
              <a:rPr lang="en-US" sz="5500" dirty="0"/>
              <a:t>Create the object using a parameter-less constructor and then setting only fields which you want using mutators (setter methods)</a:t>
            </a:r>
          </a:p>
          <a:p>
            <a:pPr lvl="3"/>
            <a:r>
              <a:rPr lang="en-US" sz="4800" dirty="0"/>
              <a:t>Easy to implement and change</a:t>
            </a:r>
          </a:p>
          <a:p>
            <a:pPr lvl="3"/>
            <a:r>
              <a:rPr lang="en-US" sz="4800" dirty="0"/>
              <a:t>Easy to read - setters are named and you know which fields are assigned which value instantly</a:t>
            </a:r>
          </a:p>
          <a:p>
            <a:pPr lvl="3"/>
            <a:r>
              <a:rPr lang="en-US" sz="4800" dirty="0"/>
              <a:t>Easy to scale - Adding more and more parameters is still easy</a:t>
            </a:r>
          </a:p>
          <a:p>
            <a:pPr lvl="3"/>
            <a:r>
              <a:rPr lang="en-US" sz="4800" dirty="0"/>
              <a:t>Cannot create immutable objects, their state can be changed using setters anytime after they are constructed</a:t>
            </a:r>
            <a:endParaRPr lang="en-US" sz="5500" dirty="0"/>
          </a:p>
        </p:txBody>
      </p:sp>
    </p:spTree>
    <p:extLst>
      <p:ext uri="{BB962C8B-B14F-4D97-AF65-F5344CB8AC3E}">
        <p14:creationId xmlns:p14="http://schemas.microsoft.com/office/powerpoint/2010/main" val="332055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D811-4680-4376-9B46-EAF7A8DBF60E}"/>
              </a:ext>
            </a:extLst>
          </p:cNvPr>
          <p:cNvSpPr>
            <a:spLocks noGrp="1"/>
          </p:cNvSpPr>
          <p:nvPr>
            <p:ph type="title"/>
          </p:nvPr>
        </p:nvSpPr>
        <p:spPr/>
        <p:txBody>
          <a:bodyPr>
            <a:normAutofit fontScale="90000"/>
          </a:bodyPr>
          <a:lstStyle/>
          <a:p>
            <a:r>
              <a:rPr lang="en-US" sz="4000" dirty="0"/>
              <a:t>Chapter 1 Contd.</a:t>
            </a:r>
            <a:br>
              <a:rPr lang="en-US" sz="7200" dirty="0"/>
            </a:br>
            <a:r>
              <a:rPr lang="en-US" dirty="0"/>
              <a:t>Item 2</a:t>
            </a:r>
            <a:r>
              <a:rPr lang="en-US" sz="4400" dirty="0"/>
              <a:t> </a:t>
            </a:r>
            <a:r>
              <a:rPr lang="en-US" dirty="0"/>
              <a:t>Contd</a:t>
            </a:r>
            <a:r>
              <a:rPr lang="en-US" sz="4400" dirty="0"/>
              <a:t>.</a:t>
            </a:r>
            <a:endParaRPr lang="en-US" dirty="0"/>
          </a:p>
        </p:txBody>
      </p:sp>
      <p:sp>
        <p:nvSpPr>
          <p:cNvPr id="3" name="Content Placeholder 2">
            <a:extLst>
              <a:ext uri="{FF2B5EF4-FFF2-40B4-BE49-F238E27FC236}">
                <a16:creationId xmlns:a16="http://schemas.microsoft.com/office/drawing/2014/main" id="{E3AC69B3-5B44-4F45-AF4F-367EA65A2AB0}"/>
              </a:ext>
            </a:extLst>
          </p:cNvPr>
          <p:cNvSpPr>
            <a:spLocks noGrp="1"/>
          </p:cNvSpPr>
          <p:nvPr>
            <p:ph idx="1"/>
          </p:nvPr>
        </p:nvSpPr>
        <p:spPr>
          <a:xfrm>
            <a:off x="677334" y="2160590"/>
            <a:ext cx="9158328" cy="2880334"/>
          </a:xfrm>
        </p:spPr>
        <p:txBody>
          <a:bodyPr/>
          <a:lstStyle/>
          <a:p>
            <a:r>
              <a:rPr lang="en-US" dirty="0"/>
              <a:t>Solutions:</a:t>
            </a:r>
          </a:p>
          <a:p>
            <a:pPr lvl="1"/>
            <a:r>
              <a:rPr lang="en-US" dirty="0"/>
              <a:t>3. Preferred way is Builder Pattern </a:t>
            </a:r>
            <a:r>
              <a:rPr lang="en-US" sz="1400" dirty="0"/>
              <a:t>- combines the safety of the telescoping constructor pattern with the readability of the JavaBeans pattern</a:t>
            </a:r>
          </a:p>
          <a:p>
            <a:pPr lvl="2"/>
            <a:r>
              <a:rPr lang="en-US" dirty="0"/>
              <a:t>Create complex objects using simple objects step by step approach</a:t>
            </a:r>
          </a:p>
          <a:p>
            <a:pPr lvl="2"/>
            <a:r>
              <a:rPr lang="en-US" dirty="0"/>
              <a:t>Client code more easy to read and write.</a:t>
            </a:r>
          </a:p>
          <a:p>
            <a:pPr lvl="2"/>
            <a:r>
              <a:rPr lang="en-US" dirty="0"/>
              <a:t>Its Immutable</a:t>
            </a:r>
          </a:p>
          <a:p>
            <a:pPr marL="457200" lvl="1" indent="0">
              <a:buNone/>
            </a:pPr>
            <a:endParaRPr lang="en-US" dirty="0"/>
          </a:p>
        </p:txBody>
      </p:sp>
    </p:spTree>
    <p:extLst>
      <p:ext uri="{BB962C8B-B14F-4D97-AF65-F5344CB8AC3E}">
        <p14:creationId xmlns:p14="http://schemas.microsoft.com/office/powerpoint/2010/main" val="137971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4960-B6C0-4F2F-8454-038C245ED670}"/>
              </a:ext>
            </a:extLst>
          </p:cNvPr>
          <p:cNvSpPr>
            <a:spLocks noGrp="1"/>
          </p:cNvSpPr>
          <p:nvPr>
            <p:ph type="title"/>
          </p:nvPr>
        </p:nvSpPr>
        <p:spPr>
          <a:xfrm>
            <a:off x="677333" y="609599"/>
            <a:ext cx="9017651" cy="1550989"/>
          </a:xfrm>
        </p:spPr>
        <p:txBody>
          <a:bodyPr>
            <a:normAutofit fontScale="90000"/>
          </a:bodyPr>
          <a:lstStyle/>
          <a:p>
            <a:r>
              <a:rPr lang="en-US" sz="4000" dirty="0"/>
              <a:t>Chapter 1 Contd.</a:t>
            </a:r>
            <a:br>
              <a:rPr lang="en-US" sz="7200" dirty="0"/>
            </a:br>
            <a:r>
              <a:rPr lang="en-US" dirty="0"/>
              <a:t>Item 3</a:t>
            </a:r>
            <a:r>
              <a:rPr lang="en-US" sz="4400" dirty="0"/>
              <a:t>: </a:t>
            </a:r>
            <a:r>
              <a:rPr lang="en-US" sz="2200" b="1" dirty="0"/>
              <a:t>Enforce the singleton property with a private constructor or an </a:t>
            </a:r>
            <a:r>
              <a:rPr lang="en-US" sz="2200" b="1" dirty="0" err="1"/>
              <a:t>enum</a:t>
            </a:r>
            <a:r>
              <a:rPr lang="en-US" sz="2200" b="1" dirty="0"/>
              <a:t> type</a:t>
            </a:r>
            <a:endParaRPr lang="en-US" sz="2200" dirty="0"/>
          </a:p>
        </p:txBody>
      </p:sp>
      <p:sp>
        <p:nvSpPr>
          <p:cNvPr id="3" name="Content Placeholder 2">
            <a:extLst>
              <a:ext uri="{FF2B5EF4-FFF2-40B4-BE49-F238E27FC236}">
                <a16:creationId xmlns:a16="http://schemas.microsoft.com/office/drawing/2014/main" id="{F15A7BA7-A5DF-42D2-8C38-C62496AAC678}"/>
              </a:ext>
            </a:extLst>
          </p:cNvPr>
          <p:cNvSpPr>
            <a:spLocks noGrp="1"/>
          </p:cNvSpPr>
          <p:nvPr>
            <p:ph idx="1"/>
          </p:nvPr>
        </p:nvSpPr>
        <p:spPr>
          <a:xfrm>
            <a:off x="677334" y="2344615"/>
            <a:ext cx="9662420" cy="4419600"/>
          </a:xfrm>
        </p:spPr>
        <p:txBody>
          <a:bodyPr>
            <a:normAutofit lnSpcReduction="10000"/>
          </a:bodyPr>
          <a:lstStyle/>
          <a:p>
            <a:r>
              <a:rPr lang="en-US" dirty="0"/>
              <a:t>There are two common ways to implement singletons</a:t>
            </a:r>
          </a:p>
          <a:p>
            <a:pPr lvl="1"/>
            <a:r>
              <a:rPr lang="en-US" dirty="0"/>
              <a:t>Singleton with public static final field</a:t>
            </a:r>
          </a:p>
          <a:p>
            <a:pPr lvl="1"/>
            <a:r>
              <a:rPr lang="en-US" dirty="0"/>
              <a:t>Singleton with static factory method</a:t>
            </a:r>
          </a:p>
          <a:p>
            <a:pPr lvl="1"/>
            <a:r>
              <a:rPr lang="en-US" dirty="0"/>
              <a:t>Both have disadvantages</a:t>
            </a:r>
          </a:p>
          <a:p>
            <a:pPr lvl="2"/>
            <a:r>
              <a:rPr lang="en-US" dirty="0"/>
              <a:t>Client can invoke the private constructor reflectively – Reflection Attack</a:t>
            </a:r>
          </a:p>
          <a:p>
            <a:pPr lvl="2"/>
            <a:r>
              <a:rPr lang="en-US" dirty="0"/>
              <a:t>Serialization Injection</a:t>
            </a:r>
          </a:p>
          <a:p>
            <a:r>
              <a:rPr lang="en-US" dirty="0"/>
              <a:t>Most preferred way is using </a:t>
            </a:r>
            <a:r>
              <a:rPr lang="en-US" dirty="0" err="1"/>
              <a:t>Enums</a:t>
            </a:r>
            <a:r>
              <a:rPr lang="en-US" dirty="0"/>
              <a:t>			</a:t>
            </a:r>
          </a:p>
          <a:p>
            <a:pPr lvl="1"/>
            <a:r>
              <a:rPr lang="en-US" sz="1400" dirty="0" err="1"/>
              <a:t>Enums</a:t>
            </a:r>
            <a:r>
              <a:rPr lang="en-US" sz="1400" dirty="0"/>
              <a:t> automatically supports serialization hence do not need to implement Serializable interface</a:t>
            </a:r>
          </a:p>
          <a:p>
            <a:pPr lvl="1"/>
            <a:r>
              <a:rPr lang="en-US" sz="1400" dirty="0" err="1"/>
              <a:t>Enums</a:t>
            </a:r>
            <a:r>
              <a:rPr lang="en-US" sz="1400" dirty="0"/>
              <a:t> can’t call </a:t>
            </a:r>
            <a:r>
              <a:rPr lang="en-US" sz="1400" dirty="0" err="1"/>
              <a:t>Enum’s</a:t>
            </a:r>
            <a:r>
              <a:rPr lang="en-US" sz="1400" dirty="0"/>
              <a:t> constructors explicitly so it is not possible to create new instances using Reflection</a:t>
            </a:r>
          </a:p>
          <a:p>
            <a:pPr lvl="1"/>
            <a:r>
              <a:rPr lang="en-US" sz="1400" dirty="0"/>
              <a:t>JVM handles the creation and invocation of </a:t>
            </a:r>
            <a:r>
              <a:rPr lang="en-US" sz="1400" dirty="0" err="1"/>
              <a:t>Enum</a:t>
            </a:r>
            <a:r>
              <a:rPr lang="en-US" sz="1400" dirty="0"/>
              <a:t> constructors internally</a:t>
            </a:r>
          </a:p>
          <a:p>
            <a:pPr lvl="1"/>
            <a:r>
              <a:rPr lang="en-US" sz="1400" dirty="0"/>
              <a:t>Its even prevent Serialization Injection automatically</a:t>
            </a:r>
          </a:p>
          <a:p>
            <a:pPr marL="914400" lvl="2" indent="0">
              <a:buNone/>
            </a:pPr>
            <a:endParaRPr lang="en-US" b="1" dirty="0"/>
          </a:p>
          <a:p>
            <a:pPr marL="1371600" lvl="3" indent="0">
              <a:buNone/>
            </a:pPr>
            <a:r>
              <a:rPr lang="en-US" b="1" dirty="0"/>
              <a:t>	</a:t>
            </a:r>
            <a:endParaRPr lang="en-US" dirty="0"/>
          </a:p>
        </p:txBody>
      </p:sp>
    </p:spTree>
    <p:extLst>
      <p:ext uri="{BB962C8B-B14F-4D97-AF65-F5344CB8AC3E}">
        <p14:creationId xmlns:p14="http://schemas.microsoft.com/office/powerpoint/2010/main" val="188712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BDFB-BF6C-41C0-A81F-96C0C85819F3}"/>
              </a:ext>
            </a:extLst>
          </p:cNvPr>
          <p:cNvSpPr>
            <a:spLocks noGrp="1"/>
          </p:cNvSpPr>
          <p:nvPr>
            <p:ph type="title"/>
          </p:nvPr>
        </p:nvSpPr>
        <p:spPr/>
        <p:txBody>
          <a:bodyPr>
            <a:normAutofit fontScale="90000"/>
          </a:bodyPr>
          <a:lstStyle/>
          <a:p>
            <a:r>
              <a:rPr lang="en-US" dirty="0"/>
              <a:t>Chapter 1 Contd.</a:t>
            </a:r>
            <a:br>
              <a:rPr lang="en-US" sz="6600" dirty="0"/>
            </a:br>
            <a:r>
              <a:rPr lang="en-US" dirty="0"/>
              <a:t>Item 4: </a:t>
            </a:r>
            <a:r>
              <a:rPr lang="en-US" sz="2700" b="1" dirty="0"/>
              <a:t>Enforce </a:t>
            </a:r>
            <a:r>
              <a:rPr lang="en-US" sz="2700" b="1" dirty="0" err="1"/>
              <a:t>noninstantiability</a:t>
            </a:r>
            <a:r>
              <a:rPr lang="en-US" sz="2700" b="1" dirty="0"/>
              <a:t> with a private</a:t>
            </a:r>
            <a:br>
              <a:rPr lang="en-US" sz="2700" b="1" dirty="0"/>
            </a:br>
            <a:r>
              <a:rPr lang="en-US" sz="2700" b="1" dirty="0"/>
              <a:t>constructor</a:t>
            </a:r>
            <a:endParaRPr lang="en-US" sz="2700" dirty="0"/>
          </a:p>
        </p:txBody>
      </p:sp>
      <p:sp>
        <p:nvSpPr>
          <p:cNvPr id="3" name="Content Placeholder 2">
            <a:extLst>
              <a:ext uri="{FF2B5EF4-FFF2-40B4-BE49-F238E27FC236}">
                <a16:creationId xmlns:a16="http://schemas.microsoft.com/office/drawing/2014/main" id="{0B7FF726-ED51-42FE-B859-A3906629D4F8}"/>
              </a:ext>
            </a:extLst>
          </p:cNvPr>
          <p:cNvSpPr>
            <a:spLocks noGrp="1"/>
          </p:cNvSpPr>
          <p:nvPr>
            <p:ph idx="1"/>
          </p:nvPr>
        </p:nvSpPr>
        <p:spPr>
          <a:xfrm>
            <a:off x="677334" y="2160589"/>
            <a:ext cx="9181774" cy="3501657"/>
          </a:xfrm>
        </p:spPr>
        <p:txBody>
          <a:bodyPr/>
          <a:lstStyle/>
          <a:p>
            <a:r>
              <a:rPr lang="en-US" dirty="0"/>
              <a:t>You may want to create a class which is having only static fields and static methods </a:t>
            </a:r>
          </a:p>
          <a:p>
            <a:r>
              <a:rPr lang="en-US" dirty="0"/>
              <a:t>Such classes are known as utility classes and were not designed to be instantiated</a:t>
            </a:r>
          </a:p>
          <a:p>
            <a:r>
              <a:rPr lang="en-US" dirty="0"/>
              <a:t>However even if you are not providing explicit constructors for above utility classes, the compiler provides a public parameter less default</a:t>
            </a:r>
            <a:r>
              <a:rPr lang="en-US" i="1" dirty="0"/>
              <a:t> </a:t>
            </a:r>
            <a:r>
              <a:rPr lang="en-US" dirty="0"/>
              <a:t>constructor. And its leading to creates objects</a:t>
            </a:r>
          </a:p>
          <a:p>
            <a:r>
              <a:rPr lang="en-US" dirty="0"/>
              <a:t>Making a class abstract does not work for </a:t>
            </a:r>
            <a:r>
              <a:rPr lang="en-US" dirty="0" err="1"/>
              <a:t>noninstantiability</a:t>
            </a:r>
            <a:r>
              <a:rPr lang="en-US" dirty="0"/>
              <a:t> since the class can be sub classed and the sub class instantiated</a:t>
            </a:r>
          </a:p>
          <a:p>
            <a:r>
              <a:rPr lang="en-US" dirty="0"/>
              <a:t>So, providing private explicit constructor is very good solution </a:t>
            </a:r>
            <a:r>
              <a:rPr lang="en-US" dirty="0" err="1"/>
              <a:t>noninstantiability</a:t>
            </a:r>
            <a:r>
              <a:rPr lang="en-US" dirty="0"/>
              <a:t> for particular class</a:t>
            </a:r>
          </a:p>
        </p:txBody>
      </p:sp>
    </p:spTree>
    <p:extLst>
      <p:ext uri="{BB962C8B-B14F-4D97-AF65-F5344CB8AC3E}">
        <p14:creationId xmlns:p14="http://schemas.microsoft.com/office/powerpoint/2010/main" val="44323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6184F-7A07-47A9-BD4C-FDCE8C235FA6}"/>
              </a:ext>
            </a:extLst>
          </p:cNvPr>
          <p:cNvSpPr>
            <a:spLocks noGrp="1"/>
          </p:cNvSpPr>
          <p:nvPr>
            <p:ph type="title"/>
          </p:nvPr>
        </p:nvSpPr>
        <p:spPr>
          <a:xfrm>
            <a:off x="677334" y="609600"/>
            <a:ext cx="8596668" cy="914400"/>
          </a:xfrm>
        </p:spPr>
        <p:txBody>
          <a:bodyPr/>
          <a:lstStyle/>
          <a:p>
            <a:pPr algn="ctr"/>
            <a:r>
              <a:rPr lang="en-US" dirty="0"/>
              <a:t>Static Control Flaw</a:t>
            </a:r>
          </a:p>
        </p:txBody>
      </p:sp>
      <p:sp>
        <p:nvSpPr>
          <p:cNvPr id="3" name="Content Placeholder 2">
            <a:extLst>
              <a:ext uri="{FF2B5EF4-FFF2-40B4-BE49-F238E27FC236}">
                <a16:creationId xmlns:a16="http://schemas.microsoft.com/office/drawing/2014/main" id="{362D6937-047D-4566-9507-2E4E73A709B3}"/>
              </a:ext>
            </a:extLst>
          </p:cNvPr>
          <p:cNvSpPr>
            <a:spLocks noGrp="1"/>
          </p:cNvSpPr>
          <p:nvPr>
            <p:ph idx="1"/>
          </p:nvPr>
        </p:nvSpPr>
        <p:spPr>
          <a:xfrm>
            <a:off x="677334" y="1606063"/>
            <a:ext cx="8596668" cy="4435300"/>
          </a:xfrm>
        </p:spPr>
        <p:txBody>
          <a:bodyPr/>
          <a:lstStyle/>
          <a:p>
            <a:r>
              <a:rPr lang="en-US" dirty="0"/>
              <a:t>Whenever an execution of a java class the following sequence of steps will be executed at part of static control flaw</a:t>
            </a:r>
          </a:p>
          <a:p>
            <a:pPr lvl="1"/>
            <a:r>
              <a:rPr lang="en-US" dirty="0"/>
              <a:t>Identification of static members starting from to bottom of the class</a:t>
            </a:r>
          </a:p>
          <a:p>
            <a:pPr lvl="1"/>
            <a:r>
              <a:rPr lang="en-US" dirty="0"/>
              <a:t>Execution of static variable assignment and static blocks from top to bottom</a:t>
            </a:r>
          </a:p>
          <a:p>
            <a:pPr lvl="1"/>
            <a:r>
              <a:rPr lang="en-US" dirty="0"/>
              <a:t>Execution of main method</a:t>
            </a:r>
          </a:p>
          <a:p>
            <a:r>
              <a:rPr lang="en-US" dirty="0"/>
              <a:t>Read Indirectly and Write Only</a:t>
            </a:r>
          </a:p>
          <a:p>
            <a:pPr lvl="1"/>
            <a:r>
              <a:rPr lang="en-US" dirty="0"/>
              <a:t>Inside a static block if are trying to read a variable that read operation is called Direct read</a:t>
            </a:r>
          </a:p>
          <a:p>
            <a:pPr lvl="1"/>
            <a:r>
              <a:rPr lang="en-US" dirty="0"/>
              <a:t>If we are calling a method and within that method if we are trying to read a variable that read operation is called Indirect read</a:t>
            </a:r>
          </a:p>
          <a:p>
            <a:pPr marL="0" indent="0">
              <a:buNone/>
            </a:pPr>
            <a:r>
              <a:rPr lang="en-US" dirty="0"/>
              <a:t>	</a:t>
            </a:r>
          </a:p>
          <a:p>
            <a:endParaRPr lang="en-US" dirty="0"/>
          </a:p>
        </p:txBody>
      </p:sp>
    </p:spTree>
    <p:extLst>
      <p:ext uri="{BB962C8B-B14F-4D97-AF65-F5344CB8AC3E}">
        <p14:creationId xmlns:p14="http://schemas.microsoft.com/office/powerpoint/2010/main" val="8200920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2068</TotalTime>
  <Words>1104</Words>
  <Application>Microsoft Office PowerPoint</Application>
  <PresentationFormat>Widescreen</PresentationFormat>
  <Paragraphs>168</Paragraphs>
  <Slides>22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Trebuchet MS</vt:lpstr>
      <vt:lpstr>Wingdings 3</vt:lpstr>
      <vt:lpstr>Facet</vt:lpstr>
      <vt:lpstr>1_Facet</vt:lpstr>
      <vt:lpstr>Effective Java </vt:lpstr>
      <vt:lpstr>Chapter 1: About The Book </vt:lpstr>
      <vt:lpstr>Chapter 2: Creating and Destroying Objects </vt:lpstr>
      <vt:lpstr>Chapter 2 Contd. Item 1: Static factory method instead of constructors</vt:lpstr>
      <vt:lpstr>Chapter 1 Contd. Item 2: Use Builder Pattern when constructor with many parameters</vt:lpstr>
      <vt:lpstr>Chapter 1 Contd. Item 2 Contd.</vt:lpstr>
      <vt:lpstr>Chapter 1 Contd. Item 3: Enforce the singleton property with a private constructor or an enum type</vt:lpstr>
      <vt:lpstr>Chapter 1 Contd. Item 4: Enforce noninstantiability with a private constructor</vt:lpstr>
      <vt:lpstr>Static Control Flaw</vt:lpstr>
      <vt:lpstr>            THANK YOU</vt:lpstr>
      <vt:lpstr>Item 5: Prefer dependency injection to hardwiring resources</vt:lpstr>
      <vt:lpstr>PowerPoint Presentation</vt:lpstr>
      <vt:lpstr>PowerPoint Presentation</vt:lpstr>
      <vt:lpstr>PowerPoint Presentation</vt:lpstr>
      <vt:lpstr>PowerPoint Presentation</vt:lpstr>
      <vt:lpstr>PowerPoint Presentation</vt:lpstr>
      <vt:lpstr>Item 6: Avoid creating unnecessary objects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Java </dc:title>
  <dc:creator>pc</dc:creator>
  <cp:lastModifiedBy>pc</cp:lastModifiedBy>
  <cp:revision>139</cp:revision>
  <dcterms:created xsi:type="dcterms:W3CDTF">2019-01-25T03:34:36Z</dcterms:created>
  <dcterms:modified xsi:type="dcterms:W3CDTF">2019-02-05T17:12:30Z</dcterms:modified>
</cp:coreProperties>
</file>