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3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4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526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14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269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3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8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7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89AD-1673-4D2E-B426-F4E2335D791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289AD-1673-4D2E-B426-F4E2335D791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020B45-6984-44A2-97FE-E30B627E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6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D519-BC00-4D42-BDA2-7C039A16A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/>
              <a:t>Effective Java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FEDF6-C55A-4105-A9C2-FA5301C55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Third edition by Joshua Bloch</a:t>
            </a:r>
          </a:p>
        </p:txBody>
      </p:sp>
    </p:spTree>
    <p:extLst>
      <p:ext uri="{BB962C8B-B14F-4D97-AF65-F5344CB8AC3E}">
        <p14:creationId xmlns:p14="http://schemas.microsoft.com/office/powerpoint/2010/main" val="206986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244D-F146-4B56-AC69-19A79F93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1</a:t>
            </a:r>
            <a:r>
              <a:rPr lang="en-US" sz="4400" dirty="0"/>
              <a:t>:</a:t>
            </a:r>
            <a:r>
              <a:rPr lang="en-US" dirty="0"/>
              <a:t> About The Book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6F0DE-CB2B-4599-931B-DB12B36C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2688493"/>
          </a:xfrm>
        </p:spPr>
        <p:txBody>
          <a:bodyPr/>
          <a:lstStyle/>
          <a:p>
            <a:r>
              <a:rPr lang="en-US" dirty="0"/>
              <a:t>Designed to help use of java programming language more effectively</a:t>
            </a:r>
          </a:p>
          <a:p>
            <a:pPr lvl="1"/>
            <a:r>
              <a:rPr lang="en-US" dirty="0"/>
              <a:t>Memory Management, Performance , Effectively use Collections, Exception handling etc.</a:t>
            </a:r>
          </a:p>
          <a:p>
            <a:r>
              <a:rPr lang="en-US" dirty="0"/>
              <a:t>Consist of eleven chapters and well organized each with broad explanations</a:t>
            </a:r>
          </a:p>
          <a:p>
            <a:r>
              <a:rPr lang="en-US" dirty="0"/>
              <a:t>The book is not for beginners but for experienced with Design patterns, Collections, Reflections, OOP…</a:t>
            </a:r>
          </a:p>
        </p:txBody>
      </p:sp>
    </p:spTree>
    <p:extLst>
      <p:ext uri="{BB962C8B-B14F-4D97-AF65-F5344CB8AC3E}">
        <p14:creationId xmlns:p14="http://schemas.microsoft.com/office/powerpoint/2010/main" val="391564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25F9-BD3E-4852-9911-82663578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2</a:t>
            </a:r>
            <a:r>
              <a:rPr lang="en-US" sz="4000" dirty="0"/>
              <a:t>:</a:t>
            </a:r>
            <a:r>
              <a:rPr lang="en-US" dirty="0"/>
              <a:t> </a:t>
            </a:r>
            <a:r>
              <a:rPr lang="en-US" sz="3200" dirty="0"/>
              <a:t>Creating and Destroying Objects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EA05-CD6B-4EB1-ABA7-7B0A44F3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036273"/>
          </a:xfrm>
        </p:spPr>
        <p:txBody>
          <a:bodyPr/>
          <a:lstStyle/>
          <a:p>
            <a:r>
              <a:rPr lang="en-US" dirty="0"/>
              <a:t>When and how to create objects</a:t>
            </a:r>
          </a:p>
          <a:p>
            <a:r>
              <a:rPr lang="en-US" dirty="0"/>
              <a:t>When and how to avoid creating them</a:t>
            </a:r>
          </a:p>
          <a:p>
            <a:r>
              <a:rPr lang="en-US" dirty="0"/>
              <a:t>How they are destroyed/cleanup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7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1463-DEEB-4C06-B9AC-DB60F8B4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2 Contd.</a:t>
            </a:r>
            <a:br>
              <a:rPr lang="en-US" sz="4400" dirty="0"/>
            </a:br>
            <a:r>
              <a:rPr lang="en-US" sz="3200" dirty="0"/>
              <a:t>Item 1: </a:t>
            </a:r>
            <a:r>
              <a:rPr lang="en-US" sz="2800" dirty="0"/>
              <a:t>Static factory method over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E650A-0575-44EF-AA6F-EB12A5C03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Providing a public constructor is the traditional way to create instance of a class.</a:t>
            </a:r>
          </a:p>
          <a:p>
            <a:r>
              <a:rPr lang="en-US" dirty="0"/>
              <a:t>Constructors do not describe the object going to be returned.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ArrayList</a:t>
            </a:r>
            <a:r>
              <a:rPr lang="en-US" dirty="0"/>
              <a:t>(3); new </a:t>
            </a:r>
            <a:r>
              <a:rPr lang="en-US" dirty="0" err="1"/>
              <a:t>BigInteger</a:t>
            </a:r>
            <a:r>
              <a:rPr lang="en-US" dirty="0"/>
              <a:t>(int, Random);</a:t>
            </a:r>
          </a:p>
          <a:p>
            <a:r>
              <a:rPr lang="en-US" dirty="0"/>
              <a:t>Constructor creates a new object each time its invoked.</a:t>
            </a:r>
          </a:p>
          <a:p>
            <a:pPr lvl="1"/>
            <a:r>
              <a:rPr lang="en-US" dirty="0"/>
              <a:t>Objects Caching – Boolean Cache, Singleton</a:t>
            </a:r>
          </a:p>
          <a:p>
            <a:pPr lvl="1"/>
            <a:r>
              <a:rPr lang="en-US" dirty="0"/>
              <a:t>Static Control Flaw</a:t>
            </a:r>
          </a:p>
          <a:p>
            <a:r>
              <a:rPr lang="en-US" dirty="0"/>
              <a:t>A class having two constructors whose parameter list differ only the order, is a bad idea.</a:t>
            </a:r>
          </a:p>
          <a:p>
            <a:r>
              <a:rPr lang="en-US" dirty="0"/>
              <a:t>We can’t provide several implantation using same parameter sequence to different constructors.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9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8B4F-203B-41A3-B78A-0E348DF8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19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Chapter 1 Contd.</a:t>
            </a:r>
            <a:br>
              <a:rPr lang="en-US" sz="5400" dirty="0"/>
            </a:br>
            <a:r>
              <a:rPr lang="en-US" dirty="0"/>
              <a:t>Item 2</a:t>
            </a:r>
            <a:r>
              <a:rPr lang="en-US" sz="3100" dirty="0"/>
              <a:t>: </a:t>
            </a:r>
            <a:r>
              <a:rPr lang="en-US" sz="2200" dirty="0"/>
              <a:t>Builder Pattern when constructor with many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ECF2-DF36-4504-8855-ED87C9BE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930400"/>
            <a:ext cx="9580359" cy="492760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Static factories and constructors having a limitation: They do not scale well to large numbers of optional parameters</a:t>
            </a:r>
          </a:p>
          <a:p>
            <a:pPr lvl="1"/>
            <a:r>
              <a:rPr lang="en-US" sz="6400" dirty="0"/>
              <a:t>new Person(</a:t>
            </a:r>
            <a:r>
              <a:rPr lang="en-US" sz="6400" dirty="0" err="1"/>
              <a:t>fName</a:t>
            </a:r>
            <a:r>
              <a:rPr lang="en-US" sz="6400" dirty="0"/>
              <a:t>, </a:t>
            </a:r>
            <a:r>
              <a:rPr lang="en-US" sz="6400" dirty="0" err="1"/>
              <a:t>lName</a:t>
            </a:r>
            <a:r>
              <a:rPr lang="en-US" sz="6400" dirty="0"/>
              <a:t>, description, age, title, </a:t>
            </a:r>
            <a:r>
              <a:rPr lang="en-US" sz="6400" dirty="0" err="1"/>
              <a:t>skingColor</a:t>
            </a:r>
            <a:r>
              <a:rPr lang="en-US" sz="6400" dirty="0"/>
              <a:t>, </a:t>
            </a:r>
            <a:r>
              <a:rPr lang="en-US" sz="6400" dirty="0" err="1"/>
              <a:t>hairColor</a:t>
            </a:r>
            <a:r>
              <a:rPr lang="en-US" sz="6400" dirty="0"/>
              <a:t>, weight, height, etc.)</a:t>
            </a:r>
          </a:p>
          <a:p>
            <a:r>
              <a:rPr lang="en-US" sz="7200" dirty="0"/>
              <a:t>Solutions: </a:t>
            </a:r>
          </a:p>
          <a:p>
            <a:pPr lvl="1"/>
            <a:r>
              <a:rPr lang="en-US" sz="6400" dirty="0"/>
              <a:t>1. Telescoping constructor pattern</a:t>
            </a:r>
          </a:p>
          <a:p>
            <a:pPr lvl="2"/>
            <a:r>
              <a:rPr lang="en-US" sz="5500" dirty="0"/>
              <a:t>A class has multiple constructors, where each constructor calls a more specific constructor in the hierarchy, which has more parameters than itself, providing default values for the extra parameters. The next constructor does the same until there is no left.</a:t>
            </a:r>
          </a:p>
          <a:p>
            <a:pPr lvl="3"/>
            <a:r>
              <a:rPr lang="en-US" sz="4800" dirty="0"/>
              <a:t>Does not scale very well – when adding new parameter, you have to add new constructors to the chain</a:t>
            </a:r>
          </a:p>
          <a:p>
            <a:pPr lvl="3"/>
            <a:r>
              <a:rPr lang="en-US" sz="4800"/>
              <a:t>Hard </a:t>
            </a:r>
            <a:r>
              <a:rPr lang="en-US" sz="4800" dirty="0"/>
              <a:t>to read when having more constructor parameters</a:t>
            </a:r>
          </a:p>
          <a:p>
            <a:pPr lvl="1"/>
            <a:r>
              <a:rPr lang="en-US" sz="6400" dirty="0"/>
              <a:t>2. Java bean pattern</a:t>
            </a:r>
          </a:p>
          <a:p>
            <a:pPr lvl="2"/>
            <a:r>
              <a:rPr lang="en-US" sz="5500" dirty="0"/>
              <a:t>Create the object using a parameter-less constructor and then setting only fields which you want using mutators (setter methods)</a:t>
            </a:r>
          </a:p>
          <a:p>
            <a:pPr lvl="3"/>
            <a:r>
              <a:rPr lang="en-US" sz="4800" dirty="0"/>
              <a:t>Easy to implement and change</a:t>
            </a:r>
          </a:p>
          <a:p>
            <a:pPr lvl="3"/>
            <a:r>
              <a:rPr lang="en-US" sz="4800" dirty="0"/>
              <a:t>Easy to read - setters are named and you know which fields are assigned which value instantly</a:t>
            </a:r>
          </a:p>
          <a:p>
            <a:pPr lvl="3"/>
            <a:r>
              <a:rPr lang="en-US" sz="4800" dirty="0"/>
              <a:t>Easy to scale - Adding more and more parameters is still easy</a:t>
            </a:r>
          </a:p>
          <a:p>
            <a:pPr lvl="3"/>
            <a:r>
              <a:rPr lang="en-US" sz="4800" dirty="0"/>
              <a:t>Cannot create immutable objects, their state can be changed using setters anytime after they are constructed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32055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D811-4680-4376-9B46-EAF7A8DB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Chapter 1 Contd.</a:t>
            </a:r>
            <a:br>
              <a:rPr lang="en-US" sz="7200" dirty="0"/>
            </a:br>
            <a:r>
              <a:rPr lang="en-US" dirty="0"/>
              <a:t>Item 2</a:t>
            </a:r>
            <a:r>
              <a:rPr lang="en-US" sz="4400" dirty="0"/>
              <a:t>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69B3-5B44-4F45-AF4F-367EA65A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3. Builder Pattern</a:t>
            </a:r>
          </a:p>
          <a:p>
            <a:pPr lvl="2"/>
            <a:r>
              <a:rPr lang="en-US" dirty="0"/>
              <a:t>Create complex objects using simple objects step by step approach</a:t>
            </a:r>
          </a:p>
          <a:p>
            <a:pPr lvl="2"/>
            <a:r>
              <a:rPr lang="en-US" dirty="0"/>
              <a:t>Client code more easy to read and write.</a:t>
            </a:r>
          </a:p>
          <a:p>
            <a:pPr lvl="2"/>
            <a:r>
              <a:rPr lang="en-US" dirty="0"/>
              <a:t>Its Immutable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1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4960-B6C0-4F2F-8454-038C245E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Chapter 1 Contd.</a:t>
            </a:r>
            <a:br>
              <a:rPr lang="en-US" sz="7200" dirty="0"/>
            </a:br>
            <a:r>
              <a:rPr lang="en-US" dirty="0"/>
              <a:t>Item 3</a:t>
            </a:r>
            <a:r>
              <a:rPr lang="en-US" sz="4400" dirty="0"/>
              <a:t>: </a:t>
            </a:r>
            <a:r>
              <a:rPr lang="en-US" sz="2200" b="1" dirty="0"/>
              <a:t>Enforce the singleton property with a private</a:t>
            </a:r>
            <a:br>
              <a:rPr lang="en-US" sz="2200" b="1" dirty="0"/>
            </a:br>
            <a:r>
              <a:rPr lang="en-US" sz="2200" b="1" dirty="0"/>
              <a:t>constructor or an </a:t>
            </a:r>
            <a:r>
              <a:rPr lang="en-US" sz="2200" b="1" dirty="0" err="1"/>
              <a:t>enum</a:t>
            </a:r>
            <a:r>
              <a:rPr lang="en-US" sz="2200" b="1" dirty="0"/>
              <a:t> type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7BA7-A5DF-42D2-8C38-C62496A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46604" cy="4380888"/>
          </a:xfrm>
        </p:spPr>
        <p:txBody>
          <a:bodyPr>
            <a:normAutofit/>
          </a:bodyPr>
          <a:lstStyle/>
          <a:p>
            <a:r>
              <a:rPr lang="en-US" dirty="0"/>
              <a:t>There are two common ways to implement singletons.</a:t>
            </a:r>
          </a:p>
          <a:p>
            <a:pPr lvl="1"/>
            <a:r>
              <a:rPr lang="en-US" b="1" dirty="0"/>
              <a:t>Singleton with public static final field</a:t>
            </a:r>
          </a:p>
          <a:p>
            <a:pPr lvl="2"/>
            <a:r>
              <a:rPr lang="en-US" b="1" dirty="0"/>
              <a:t>Client can invoke the private constructor reflectively</a:t>
            </a:r>
          </a:p>
          <a:p>
            <a:pPr marL="1371600" lvl="3" indent="0">
              <a:buNone/>
            </a:pPr>
            <a:r>
              <a:rPr lang="en-US" b="1" dirty="0"/>
              <a:t>	Constructor&lt;?&gt;[] constructors = </a:t>
            </a:r>
            <a:r>
              <a:rPr lang="en-US" b="1" dirty="0" err="1"/>
              <a:t>Cat.class.getDeclaredConstructors</a:t>
            </a:r>
            <a:r>
              <a:rPr lang="en-US" b="1" dirty="0"/>
              <a:t>();</a:t>
            </a:r>
          </a:p>
          <a:p>
            <a:pPr marL="1371600" lvl="3" indent="0">
              <a:buNone/>
            </a:pPr>
            <a:r>
              <a:rPr lang="en-US" b="1" dirty="0"/>
              <a:t>	for (Constructor&lt;?&gt; constructor : constructors) {</a:t>
            </a:r>
          </a:p>
          <a:p>
            <a:pPr marL="1371600" lvl="3" indent="0">
              <a:buNone/>
            </a:pPr>
            <a:r>
              <a:rPr lang="en-US" b="1" dirty="0"/>
              <a:t>		 if (</a:t>
            </a:r>
            <a:r>
              <a:rPr lang="en-US" b="1" dirty="0" err="1"/>
              <a:t>Modifier.isPrivate</a:t>
            </a:r>
            <a:r>
              <a:rPr lang="en-US" b="1" dirty="0"/>
              <a:t>(</a:t>
            </a:r>
            <a:r>
              <a:rPr lang="en-US" b="1" dirty="0" err="1"/>
              <a:t>constructor.getModifiers</a:t>
            </a:r>
            <a:r>
              <a:rPr lang="en-US" b="1" dirty="0"/>
              <a:t>())) {</a:t>
            </a:r>
          </a:p>
          <a:p>
            <a:pPr marL="1371600" lvl="3" indent="0">
              <a:buNone/>
            </a:pPr>
            <a:r>
              <a:rPr lang="en-US" b="1" dirty="0"/>
              <a:t>			</a:t>
            </a:r>
            <a:r>
              <a:rPr lang="en-US" b="1" dirty="0" err="1"/>
              <a:t>constructor.setAccessible</a:t>
            </a:r>
            <a:r>
              <a:rPr lang="en-US" b="1" dirty="0"/>
              <a:t>(true);</a:t>
            </a:r>
          </a:p>
          <a:p>
            <a:pPr marL="1371600" lvl="3" indent="0">
              <a:buNone/>
            </a:pPr>
            <a:r>
              <a:rPr lang="en-US" b="1" dirty="0"/>
              <a:t>			Object </a:t>
            </a:r>
            <a:r>
              <a:rPr lang="en-US" b="1" dirty="0" err="1"/>
              <a:t>ob</a:t>
            </a:r>
            <a:r>
              <a:rPr lang="en-US" b="1" dirty="0"/>
              <a:t> = </a:t>
            </a:r>
            <a:r>
              <a:rPr lang="en-US" b="1" dirty="0" err="1"/>
              <a:t>constructor.newInstance</a:t>
            </a:r>
            <a:r>
              <a:rPr lang="en-US" b="1" dirty="0"/>
              <a:t>();				</a:t>
            </a:r>
          </a:p>
          <a:p>
            <a:pPr marL="1371600" lvl="3" indent="0">
              <a:buNone/>
            </a:pPr>
            <a:r>
              <a:rPr lang="en-US" b="1" dirty="0"/>
              <a:t>		}</a:t>
            </a:r>
          </a:p>
          <a:p>
            <a:pPr lvl="3"/>
            <a:r>
              <a:rPr lang="en-US" b="1" dirty="0"/>
              <a:t>To prevent additional objects creation we can throw an Error inside constructor when additional objects going to be created.</a:t>
            </a:r>
          </a:p>
          <a:p>
            <a:pPr lvl="2"/>
            <a:r>
              <a:rPr lang="en-US" b="1" dirty="0"/>
              <a:t>Singleton with static factory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288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1536</TotalTime>
  <Words>306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Effective Java </vt:lpstr>
      <vt:lpstr>Chapter 1: About The Book </vt:lpstr>
      <vt:lpstr>Chapter 2: Creating and Destroying Objects </vt:lpstr>
      <vt:lpstr>Chapter 2 Contd. Item 1: Static factory method over constructors</vt:lpstr>
      <vt:lpstr>Chapter 1 Contd. Item 2: Builder Pattern when constructor with many parameters</vt:lpstr>
      <vt:lpstr>Chapter 1 Contd. Item 2 Contd.</vt:lpstr>
      <vt:lpstr>Chapter 1 Contd. Item 3: Enforce the singleton property with a private constructor or an enum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Java </dc:title>
  <dc:creator>pc</dc:creator>
  <cp:lastModifiedBy>pc</cp:lastModifiedBy>
  <cp:revision>73</cp:revision>
  <dcterms:created xsi:type="dcterms:W3CDTF">2019-01-25T03:34:36Z</dcterms:created>
  <dcterms:modified xsi:type="dcterms:W3CDTF">2019-02-02T18:20:52Z</dcterms:modified>
</cp:coreProperties>
</file>