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3"/>
  </p:notesMasterIdLst>
  <p:sldIdLst>
    <p:sldId id="281" r:id="rId2"/>
    <p:sldId id="373" r:id="rId3"/>
    <p:sldId id="366" r:id="rId4"/>
    <p:sldId id="375" r:id="rId5"/>
    <p:sldId id="364" r:id="rId6"/>
    <p:sldId id="323" r:id="rId7"/>
    <p:sldId id="377" r:id="rId8"/>
    <p:sldId id="383" r:id="rId9"/>
    <p:sldId id="270" r:id="rId10"/>
    <p:sldId id="379" r:id="rId11"/>
    <p:sldId id="380" r:id="rId12"/>
    <p:sldId id="358" r:id="rId13"/>
    <p:sldId id="381" r:id="rId14"/>
    <p:sldId id="382" r:id="rId15"/>
    <p:sldId id="374" r:id="rId16"/>
    <p:sldId id="356" r:id="rId17"/>
    <p:sldId id="342" r:id="rId18"/>
    <p:sldId id="378" r:id="rId19"/>
    <p:sldId id="326" r:id="rId20"/>
    <p:sldId id="376" r:id="rId21"/>
    <p:sldId id="357"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456" autoAdjust="0"/>
    <p:restoredTop sz="94624" autoAdjust="0"/>
  </p:normalViewPr>
  <p:slideViewPr>
    <p:cSldViewPr>
      <p:cViewPr>
        <p:scale>
          <a:sx n="68" d="100"/>
          <a:sy n="68" d="100"/>
        </p:scale>
        <p:origin x="-1116" y="-210"/>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100" d="100"/>
        <a:sy n="100" d="100"/>
      </p:scale>
      <p:origin x="0" y="948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9B31D4C-9933-4651-9D0E-4374C822BE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7CE56BB-8729-4C2F-8889-0A390549C51E}" type="slidenum">
              <a:rPr lang="en-US" smtClean="0"/>
              <a:pPr/>
              <a:t>1</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9B31D4C-9933-4651-9D0E-4374C822BECE}"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9B31D4C-9933-4651-9D0E-4374C822BECE}"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81A7D159-D36F-4CDC-B61B-8A30CE5CA175}" type="datetime4">
              <a:rPr/>
              <a:pPr>
                <a:defRPr/>
              </a:pPr>
              <a:t>November 19, 2012</a:t>
            </a:fld>
            <a:endParaRPr/>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r>
              <a:t>SDMay6-13</a:t>
            </a:r>
          </a:p>
        </p:txBody>
      </p:sp>
      <p:sp>
        <p:nvSpPr>
          <p:cNvPr id="8" name="Slide Number Placeholder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170597BA-6048-44C9-A623-5AAF479742DD}" type="slidenum">
              <a:rPr/>
              <a:pPr>
                <a:def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13DCEE55-5787-4497-ACFD-30152A5C7D9E}" type="datetime4">
              <a:rPr lang="en-US"/>
              <a:pPr>
                <a:defRPr/>
              </a:pPr>
              <a:t>May 20, 2013</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SDMay6-13</a:t>
            </a:r>
          </a:p>
        </p:txBody>
      </p:sp>
      <p:sp>
        <p:nvSpPr>
          <p:cNvPr id="6" name="Slide Number Placeholder 15"/>
          <p:cNvSpPr>
            <a:spLocks noGrp="1"/>
          </p:cNvSpPr>
          <p:nvPr>
            <p:ph type="sldNum" sz="quarter" idx="12"/>
          </p:nvPr>
        </p:nvSpPr>
        <p:spPr/>
        <p:txBody>
          <a:bodyPr/>
          <a:lstStyle>
            <a:lvl1pPr>
              <a:defRPr/>
            </a:lvl1pPr>
          </a:lstStyle>
          <a:p>
            <a:pPr>
              <a:defRPr/>
            </a:pPr>
            <a:fld id="{3F3DB2A3-0799-4225-946C-0E31E54258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C0773E45-FE50-4DE4-86D5-616B2A7DBFFB}" type="datetime4">
              <a:rPr lang="en-US"/>
              <a:pPr>
                <a:defRPr/>
              </a:pPr>
              <a:t>May 20, 2013</a:t>
            </a:fld>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r>
              <a:rPr lang="en-US"/>
              <a:t>SDMay6-13</a:t>
            </a:r>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0B5779FF-CD3D-4E04-9438-7D6E4A3F073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0DC2E6EA-A8B2-4F4A-A3DF-5B40C2BEBA8E}" type="datetime4">
              <a:rPr lang="en-US"/>
              <a:pPr>
                <a:defRPr/>
              </a:pPr>
              <a:t>May 20, 2013</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SDMay6-13</a:t>
            </a:r>
          </a:p>
        </p:txBody>
      </p:sp>
      <p:sp>
        <p:nvSpPr>
          <p:cNvPr id="6" name="Slide Number Placeholder 15"/>
          <p:cNvSpPr>
            <a:spLocks noGrp="1"/>
          </p:cNvSpPr>
          <p:nvPr>
            <p:ph type="sldNum" sz="quarter" idx="12"/>
          </p:nvPr>
        </p:nvSpPr>
        <p:spPr/>
        <p:txBody>
          <a:bodyPr/>
          <a:lstStyle>
            <a:lvl1pPr>
              <a:defRPr/>
            </a:lvl1pPr>
          </a:lstStyle>
          <a:p>
            <a:pPr>
              <a:defRPr/>
            </a:pPr>
            <a:fld id="{8B4FA09D-DB79-448F-9883-6A84058028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D3BAD991-BC6D-4F42-A3AD-5C26742A08A4}" type="datetime4">
              <a:rPr lang="en-US"/>
              <a:pPr>
                <a:defRPr/>
              </a:pPr>
              <a:t>May 20, 2013</a:t>
            </a:fld>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r>
              <a:rPr lang="en-US"/>
              <a:t>SDMay6-13</a:t>
            </a:r>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63468B8C-D699-468C-8DCC-3F75E401B40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F42034AD-F900-4399-91CB-D5D0E4A1BFB6}" type="datetime4">
              <a:rPr lang="en-US"/>
              <a:pPr>
                <a:defRPr/>
              </a:pPr>
              <a:t>May 20, 2013</a:t>
            </a:fld>
            <a:endParaRPr lang="en-US"/>
          </a:p>
        </p:txBody>
      </p:sp>
      <p:sp>
        <p:nvSpPr>
          <p:cNvPr id="6" name="Footer Placeholder 3"/>
          <p:cNvSpPr>
            <a:spLocks noGrp="1"/>
          </p:cNvSpPr>
          <p:nvPr>
            <p:ph type="ftr" sz="quarter" idx="11"/>
          </p:nvPr>
        </p:nvSpPr>
        <p:spPr/>
        <p:txBody>
          <a:bodyPr/>
          <a:lstStyle>
            <a:lvl1pPr>
              <a:defRPr/>
            </a:lvl1pPr>
          </a:lstStyle>
          <a:p>
            <a:pPr>
              <a:defRPr/>
            </a:pPr>
            <a:r>
              <a:rPr lang="en-US"/>
              <a:t>SDMay6-13</a:t>
            </a:r>
          </a:p>
        </p:txBody>
      </p:sp>
      <p:sp>
        <p:nvSpPr>
          <p:cNvPr id="7" name="Slide Number Placeholder 15"/>
          <p:cNvSpPr>
            <a:spLocks noGrp="1"/>
          </p:cNvSpPr>
          <p:nvPr>
            <p:ph type="sldNum" sz="quarter" idx="12"/>
          </p:nvPr>
        </p:nvSpPr>
        <p:spPr/>
        <p:txBody>
          <a:bodyPr/>
          <a:lstStyle>
            <a:lvl1pPr>
              <a:defRPr/>
            </a:lvl1pPr>
          </a:lstStyle>
          <a:p>
            <a:pPr>
              <a:defRPr/>
            </a:pPr>
            <a:fld id="{A0E49854-6B86-4953-B873-0AC3A5766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fld id="{8B6FFA27-6167-421D-849B-CCBA2E685F37}" type="datetime4">
              <a:rPr lang="en-US"/>
              <a:pPr>
                <a:defRPr/>
              </a:pPr>
              <a:t>May 20, 2013</a:t>
            </a:fld>
            <a:endParaRPr lang="en-US"/>
          </a:p>
        </p:txBody>
      </p:sp>
      <p:sp>
        <p:nvSpPr>
          <p:cNvPr id="8" name="Footer Placeholder 3"/>
          <p:cNvSpPr>
            <a:spLocks noGrp="1"/>
          </p:cNvSpPr>
          <p:nvPr>
            <p:ph type="ftr" sz="quarter" idx="11"/>
          </p:nvPr>
        </p:nvSpPr>
        <p:spPr/>
        <p:txBody>
          <a:bodyPr/>
          <a:lstStyle>
            <a:lvl1pPr>
              <a:defRPr/>
            </a:lvl1pPr>
          </a:lstStyle>
          <a:p>
            <a:pPr>
              <a:defRPr/>
            </a:pPr>
            <a:r>
              <a:rPr lang="en-US"/>
              <a:t>SDMay6-13</a:t>
            </a:r>
          </a:p>
        </p:txBody>
      </p:sp>
      <p:sp>
        <p:nvSpPr>
          <p:cNvPr id="9" name="Slide Number Placeholder 15"/>
          <p:cNvSpPr>
            <a:spLocks noGrp="1"/>
          </p:cNvSpPr>
          <p:nvPr>
            <p:ph type="sldNum" sz="quarter" idx="12"/>
          </p:nvPr>
        </p:nvSpPr>
        <p:spPr/>
        <p:txBody>
          <a:bodyPr/>
          <a:lstStyle>
            <a:lvl1pPr>
              <a:defRPr/>
            </a:lvl1pPr>
          </a:lstStyle>
          <a:p>
            <a:pPr>
              <a:defRPr/>
            </a:pPr>
            <a:fld id="{93FD1D54-9B7D-4635-9E64-957E4874D8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fld id="{21AED208-E2F7-480F-862F-F1CCA489BC96}" type="datetime4">
              <a:rPr lang="en-US"/>
              <a:pPr>
                <a:defRPr/>
              </a:pPr>
              <a:t>May 20, 2013</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SDMay6-13</a:t>
            </a:r>
          </a:p>
        </p:txBody>
      </p:sp>
      <p:sp>
        <p:nvSpPr>
          <p:cNvPr id="5" name="Slide Number Placeholder 15"/>
          <p:cNvSpPr>
            <a:spLocks noGrp="1"/>
          </p:cNvSpPr>
          <p:nvPr>
            <p:ph type="sldNum" sz="quarter" idx="12"/>
          </p:nvPr>
        </p:nvSpPr>
        <p:spPr/>
        <p:txBody>
          <a:bodyPr/>
          <a:lstStyle>
            <a:lvl1pPr>
              <a:defRPr/>
            </a:lvl1pPr>
          </a:lstStyle>
          <a:p>
            <a:pPr>
              <a:defRPr/>
            </a:pPr>
            <a:fld id="{FED07130-85D7-40F8-B70C-643AADD9B5F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ACA48929-1367-4089-A102-04544428C224}" type="datetime4">
              <a:rPr lang="en-US"/>
              <a:pPr>
                <a:defRPr/>
              </a:pPr>
              <a:t>May 20, 2013</a:t>
            </a:fld>
            <a:endParaRPr lang="en-US"/>
          </a:p>
        </p:txBody>
      </p:sp>
      <p:sp>
        <p:nvSpPr>
          <p:cNvPr id="3" name="Footer Placeholder 3"/>
          <p:cNvSpPr>
            <a:spLocks noGrp="1"/>
          </p:cNvSpPr>
          <p:nvPr>
            <p:ph type="ftr" sz="quarter" idx="11"/>
          </p:nvPr>
        </p:nvSpPr>
        <p:spPr/>
        <p:txBody>
          <a:bodyPr/>
          <a:lstStyle>
            <a:lvl1pPr>
              <a:defRPr/>
            </a:lvl1pPr>
          </a:lstStyle>
          <a:p>
            <a:pPr>
              <a:defRPr/>
            </a:pPr>
            <a:r>
              <a:rPr lang="en-US"/>
              <a:t>SDMay6-13</a:t>
            </a:r>
          </a:p>
        </p:txBody>
      </p:sp>
      <p:sp>
        <p:nvSpPr>
          <p:cNvPr id="4" name="Slide Number Placeholder 15"/>
          <p:cNvSpPr>
            <a:spLocks noGrp="1"/>
          </p:cNvSpPr>
          <p:nvPr>
            <p:ph type="sldNum" sz="quarter" idx="12"/>
          </p:nvPr>
        </p:nvSpPr>
        <p:spPr/>
        <p:txBody>
          <a:bodyPr/>
          <a:lstStyle>
            <a:lvl1pPr>
              <a:defRPr/>
            </a:lvl1pPr>
          </a:lstStyle>
          <a:p>
            <a:pPr>
              <a:defRPr/>
            </a:pPr>
            <a:fld id="{7109DED4-5355-44A8-A785-5E356D5BD0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403D7AA1-9D45-4AC6-AEE2-FC408589B277}" type="datetime4">
              <a:rPr lang="en-US"/>
              <a:pPr>
                <a:defRPr/>
              </a:pPr>
              <a:t>May 20, 2013</a:t>
            </a:fld>
            <a:endParaRPr lang="en-US"/>
          </a:p>
        </p:txBody>
      </p:sp>
      <p:sp>
        <p:nvSpPr>
          <p:cNvPr id="6" name="Footer Placeholder 3"/>
          <p:cNvSpPr>
            <a:spLocks noGrp="1"/>
          </p:cNvSpPr>
          <p:nvPr>
            <p:ph type="ftr" sz="quarter" idx="11"/>
          </p:nvPr>
        </p:nvSpPr>
        <p:spPr/>
        <p:txBody>
          <a:bodyPr/>
          <a:lstStyle>
            <a:lvl1pPr>
              <a:defRPr/>
            </a:lvl1pPr>
          </a:lstStyle>
          <a:p>
            <a:pPr>
              <a:defRPr/>
            </a:pPr>
            <a:r>
              <a:rPr lang="en-US"/>
              <a:t>SDMay6-13</a:t>
            </a:r>
          </a:p>
        </p:txBody>
      </p:sp>
      <p:sp>
        <p:nvSpPr>
          <p:cNvPr id="7" name="Slide Number Placeholder 15"/>
          <p:cNvSpPr>
            <a:spLocks noGrp="1"/>
          </p:cNvSpPr>
          <p:nvPr>
            <p:ph type="sldNum" sz="quarter" idx="12"/>
          </p:nvPr>
        </p:nvSpPr>
        <p:spPr/>
        <p:txBody>
          <a:bodyPr/>
          <a:lstStyle>
            <a:lvl1pPr>
              <a:defRPr/>
            </a:lvl1pPr>
          </a:lstStyle>
          <a:p>
            <a:pPr>
              <a:defRPr/>
            </a:pPr>
            <a:fld id="{01379A8F-4E28-4BD0-A127-F3995A3891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FCBDBB98-E16A-48D4-8B7F-77ED79DD53D7}" type="datetime4">
              <a:rPr lang="en-US"/>
              <a:pPr>
                <a:defRPr/>
              </a:pPr>
              <a:t>May 20, 2013</a:t>
            </a:fld>
            <a:endParaRPr lang="en-US"/>
          </a:p>
        </p:txBody>
      </p:sp>
      <p:sp>
        <p:nvSpPr>
          <p:cNvPr id="8" name="Footer Placeholder 5"/>
          <p:cNvSpPr>
            <a:spLocks noGrp="1"/>
          </p:cNvSpPr>
          <p:nvPr>
            <p:ph type="ftr" sz="quarter" idx="11"/>
          </p:nvPr>
        </p:nvSpPr>
        <p:spPr/>
        <p:txBody>
          <a:bodyPr/>
          <a:lstStyle>
            <a:lvl1pPr>
              <a:defRPr/>
            </a:lvl1pPr>
            <a:extLst/>
          </a:lstStyle>
          <a:p>
            <a:pPr>
              <a:defRPr/>
            </a:pPr>
            <a:r>
              <a:rPr lang="en-US"/>
              <a:t>SDMay6-13</a:t>
            </a:r>
          </a:p>
        </p:txBody>
      </p:sp>
      <p:sp>
        <p:nvSpPr>
          <p:cNvPr id="9" name="Slide Number Placeholder 6"/>
          <p:cNvSpPr>
            <a:spLocks noGrp="1"/>
          </p:cNvSpPr>
          <p:nvPr>
            <p:ph type="sldNum" sz="quarter" idx="12"/>
          </p:nvPr>
        </p:nvSpPr>
        <p:spPr/>
        <p:txBody>
          <a:bodyPr/>
          <a:lstStyle>
            <a:lvl1pPr>
              <a:defRPr/>
            </a:lvl1pPr>
            <a:extLst/>
          </a:lstStyle>
          <a:p>
            <a:pPr>
              <a:defRPr/>
            </a:pPr>
            <a:fld id="{4F16AC0A-C690-4077-8DD4-2B1C599171A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en-US" smtClean="0"/>
              <a:t>Click to edit Master title style</a:t>
            </a:r>
            <a:endParaRPr lang="en-US"/>
          </a:p>
        </p:txBody>
      </p:sp>
      <p:sp>
        <p:nvSpPr>
          <p:cNvPr id="2054"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BA4ADF37-9968-4917-970F-3C6BDC875CDF}" type="datetime4">
              <a:rPr lang="en-US"/>
              <a:pPr>
                <a:defRPr/>
              </a:pPr>
              <a:t>May 20, 2013</a:t>
            </a:fld>
            <a:endParaRPr lang="en-US"/>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r>
              <a:rPr lang="en-US"/>
              <a:t>SDMay6-13</a:t>
            </a:r>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4725854B-49CA-4654-BE50-6E33D17705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5" r:id="rId1"/>
    <p:sldLayoutId id="2147483818" r:id="rId2"/>
    <p:sldLayoutId id="2147483826" r:id="rId3"/>
    <p:sldLayoutId id="2147483819" r:id="rId4"/>
    <p:sldLayoutId id="2147483820" r:id="rId5"/>
    <p:sldLayoutId id="2147483821" r:id="rId6"/>
    <p:sldLayoutId id="2147483822" r:id="rId7"/>
    <p:sldLayoutId id="2147483823" r:id="rId8"/>
    <p:sldLayoutId id="2147483827" r:id="rId9"/>
    <p:sldLayoutId id="2147483824" r:id="rId10"/>
    <p:sldLayoutId id="2147483828" r:id="rId11"/>
  </p:sldLayoutIdLst>
  <p:hf hdr="0" ftr="0" dt="0"/>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defRPr>
      </a:lvl2pPr>
      <a:lvl3pPr algn="l" rtl="0" eaLnBrk="0" fontAlgn="base" hangingPunct="0">
        <a:spcBef>
          <a:spcPct val="0"/>
        </a:spcBef>
        <a:spcAft>
          <a:spcPct val="0"/>
        </a:spcAft>
        <a:defRPr sz="3800" b="1">
          <a:solidFill>
            <a:schemeClr val="tx1"/>
          </a:solidFill>
          <a:latin typeface="Trebuchet MS" pitchFamily="34" charset="0"/>
        </a:defRPr>
      </a:lvl3pPr>
      <a:lvl4pPr algn="l" rtl="0" eaLnBrk="0" fontAlgn="base" hangingPunct="0">
        <a:spcBef>
          <a:spcPct val="0"/>
        </a:spcBef>
        <a:spcAft>
          <a:spcPct val="0"/>
        </a:spcAft>
        <a:defRPr sz="3800" b="1">
          <a:solidFill>
            <a:schemeClr val="tx1"/>
          </a:solidFill>
          <a:latin typeface="Trebuchet MS" pitchFamily="34" charset="0"/>
        </a:defRPr>
      </a:lvl4pPr>
      <a:lvl5pPr algn="l" rtl="0" eaLnBrk="0" fontAlgn="base" hangingPunct="0">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omputer.howstuffworks.com/boolean.htm" TargetMode="External"/><Relationship Id="rId2" Type="http://schemas.openxmlformats.org/officeDocument/2006/relationships/hyperlink" Target="http://science.howstuffworks.com/electromagnet.ht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ctrTitle"/>
          </p:nvPr>
        </p:nvSpPr>
        <p:spPr>
          <a:xfrm>
            <a:off x="685800" y="457200"/>
            <a:ext cx="7772400" cy="1470025"/>
          </a:xfrm>
        </p:spPr>
        <p:txBody>
          <a:bodyPr/>
          <a:lstStyle/>
          <a:p>
            <a:pPr eaLnBrk="1" fontAlgn="auto" hangingPunct="1">
              <a:spcAft>
                <a:spcPts val="0"/>
              </a:spcAft>
              <a:defRPr/>
            </a:pPr>
            <a:r>
              <a:rPr lang="en-US" sz="3200" dirty="0"/>
              <a:t>A Cell Phone-Based Remote </a:t>
            </a:r>
            <a:r>
              <a:rPr lang="en-US" sz="3200" dirty="0" smtClean="0"/>
              <a:t/>
            </a:r>
            <a:br>
              <a:rPr lang="en-US" sz="3200" dirty="0" smtClean="0"/>
            </a:br>
            <a:r>
              <a:rPr lang="en-US" sz="3200" dirty="0" smtClean="0"/>
              <a:t>Home </a:t>
            </a:r>
            <a:r>
              <a:rPr lang="en-US" sz="3200" dirty="0"/>
              <a:t>Control System</a:t>
            </a:r>
          </a:p>
        </p:txBody>
      </p:sp>
      <p:sp>
        <p:nvSpPr>
          <p:cNvPr id="7171" name="Rectangle 11"/>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fld id="{222DF04A-C55D-4E41-B6FB-7594A0F2F80F}" type="slidenum">
              <a:rPr smtClean="0"/>
              <a:pPr/>
              <a:t>1</a:t>
            </a:fld>
            <a:endParaRPr smtClean="0"/>
          </a:p>
        </p:txBody>
      </p:sp>
      <p:sp>
        <p:nvSpPr>
          <p:cNvPr id="7172" name="Text Box 3"/>
          <p:cNvSpPr txBox="1">
            <a:spLocks noChangeArrowheads="1"/>
          </p:cNvSpPr>
          <p:nvPr/>
        </p:nvSpPr>
        <p:spPr bwMode="auto">
          <a:xfrm>
            <a:off x="228600" y="5410200"/>
            <a:ext cx="3962400" cy="1200150"/>
          </a:xfrm>
          <a:prstGeom prst="rect">
            <a:avLst/>
          </a:prstGeom>
          <a:noFill/>
          <a:ln w="9525">
            <a:noFill/>
            <a:miter lim="800000"/>
            <a:headEnd/>
            <a:tailEnd/>
          </a:ln>
        </p:spPr>
        <p:txBody>
          <a:bodyPr>
            <a:spAutoFit/>
          </a:bodyPr>
          <a:lstStyle/>
          <a:p>
            <a:pPr eaLnBrk="1" hangingPunct="1">
              <a:spcBef>
                <a:spcPct val="50000"/>
              </a:spcBef>
            </a:pPr>
            <a:r>
              <a:rPr lang="en-US" b="1"/>
              <a:t>Faculty Advisor:</a:t>
            </a:r>
          </a:p>
          <a:p>
            <a:pPr eaLnBrk="1" hangingPunct="1">
              <a:spcBef>
                <a:spcPct val="50000"/>
              </a:spcBef>
            </a:pPr>
            <a:r>
              <a:rPr lang="en-US"/>
              <a:t>Prof. R.V.DAVE</a:t>
            </a:r>
          </a:p>
          <a:p>
            <a:pPr eaLnBrk="1" hangingPunct="1">
              <a:spcBef>
                <a:spcPct val="50000"/>
              </a:spcBef>
            </a:pPr>
            <a:r>
              <a:rPr lang="en-US"/>
              <a:t>EC Department.</a:t>
            </a:r>
          </a:p>
        </p:txBody>
      </p:sp>
      <p:sp>
        <p:nvSpPr>
          <p:cNvPr id="6149" name="Text Box 4"/>
          <p:cNvSpPr txBox="1">
            <a:spLocks noChangeArrowheads="1"/>
          </p:cNvSpPr>
          <p:nvPr/>
        </p:nvSpPr>
        <p:spPr bwMode="auto">
          <a:xfrm>
            <a:off x="5105400" y="5165725"/>
            <a:ext cx="3810000" cy="1323439"/>
          </a:xfrm>
          <a:prstGeom prst="rect">
            <a:avLst/>
          </a:prstGeom>
          <a:noFill/>
          <a:ln w="9525">
            <a:noFill/>
            <a:miter lim="800000"/>
            <a:headEnd/>
            <a:tailEnd/>
          </a:ln>
        </p:spPr>
        <p:txBody>
          <a:bodyPr>
            <a:spAutoFit/>
          </a:bodyPr>
          <a:lstStyle/>
          <a:p>
            <a:pPr eaLnBrk="1" hangingPunct="1">
              <a:spcBef>
                <a:spcPct val="50000"/>
              </a:spcBef>
              <a:defRPr/>
            </a:pPr>
            <a:r>
              <a:rPr lang="en-US" sz="1600" b="1" dirty="0">
                <a:solidFill>
                  <a:schemeClr val="accent4"/>
                </a:solidFill>
              </a:rPr>
              <a:t>Prepared By</a:t>
            </a:r>
            <a:r>
              <a:rPr lang="en-US" sz="1600" b="1" dirty="0" smtClean="0">
                <a:solidFill>
                  <a:schemeClr val="accent4"/>
                </a:solidFill>
              </a:rPr>
              <a:t>:</a:t>
            </a:r>
            <a:r>
              <a:rPr lang="en-US" sz="1600" dirty="0" smtClean="0">
                <a:latin typeface="Bell MT" pitchFamily="18" charset="0"/>
              </a:rPr>
              <a:t>)</a:t>
            </a:r>
            <a:endParaRPr lang="en-US" sz="1600" dirty="0">
              <a:latin typeface="Bell MT" pitchFamily="18" charset="0"/>
            </a:endParaRPr>
          </a:p>
          <a:p>
            <a:pPr eaLnBrk="1" hangingPunct="1">
              <a:spcBef>
                <a:spcPct val="50000"/>
              </a:spcBef>
              <a:defRPr/>
            </a:pPr>
            <a:r>
              <a:rPr lang="en-US" sz="1600" dirty="0">
                <a:latin typeface="Bell MT" pitchFamily="18" charset="0"/>
              </a:rPr>
              <a:t>CHINTAN PATEL  (090400111039)</a:t>
            </a:r>
          </a:p>
          <a:p>
            <a:pPr eaLnBrk="1" hangingPunct="1">
              <a:spcBef>
                <a:spcPct val="50000"/>
              </a:spcBef>
              <a:defRPr/>
            </a:pPr>
            <a:r>
              <a:rPr lang="en-US" sz="1600" dirty="0">
                <a:latin typeface="Bell MT" pitchFamily="18" charset="0"/>
              </a:rPr>
              <a:t>KULDEEPSINH PARMAR (090400111080)</a:t>
            </a:r>
          </a:p>
        </p:txBody>
      </p:sp>
      <p:sp>
        <p:nvSpPr>
          <p:cNvPr id="7174" name="Text Box 7"/>
          <p:cNvSpPr txBox="1">
            <a:spLocks noChangeArrowheads="1"/>
          </p:cNvSpPr>
          <p:nvPr/>
        </p:nvSpPr>
        <p:spPr bwMode="auto">
          <a:xfrm>
            <a:off x="609600" y="3321050"/>
            <a:ext cx="2819400" cy="369888"/>
          </a:xfrm>
          <a:prstGeom prst="rect">
            <a:avLst/>
          </a:prstGeom>
          <a:noFill/>
          <a:ln w="9525">
            <a:noFill/>
            <a:miter lim="800000"/>
            <a:headEnd/>
            <a:tailEnd/>
          </a:ln>
        </p:spPr>
        <p:txBody>
          <a:bodyPr>
            <a:spAutoFit/>
          </a:bodyPr>
          <a:lstStyle/>
          <a:p>
            <a:pPr eaLnBrk="1" hangingPunct="1">
              <a:spcBef>
                <a:spcPct val="50000"/>
              </a:spcBef>
            </a:pPr>
            <a:r>
              <a:rPr lang="en-US"/>
              <a:t> </a:t>
            </a:r>
          </a:p>
        </p:txBody>
      </p:sp>
      <p:sp>
        <p:nvSpPr>
          <p:cNvPr id="11" name="TextBox 10"/>
          <p:cNvSpPr txBox="1"/>
          <p:nvPr/>
        </p:nvSpPr>
        <p:spPr>
          <a:xfrm>
            <a:off x="304800" y="2590800"/>
            <a:ext cx="8686800" cy="46166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2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SANKALCHAND PATEL COLLEGE OF ENGINEERING,VISNAGAR</a:t>
            </a:r>
            <a:r>
              <a:rPr lang="en-US" dirty="0"/>
              <a:t>.</a:t>
            </a:r>
          </a:p>
        </p:txBody>
      </p:sp>
      <p:sp>
        <p:nvSpPr>
          <p:cNvPr id="12" name="TextBox 11"/>
          <p:cNvSpPr txBox="1"/>
          <p:nvPr/>
        </p:nvSpPr>
        <p:spPr>
          <a:xfrm>
            <a:off x="3352800" y="3733800"/>
            <a:ext cx="2078038" cy="64611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dirty="0">
                <a:solidFill>
                  <a:schemeClr val="tx2"/>
                </a:solidFill>
                <a:effectLst>
                  <a:outerShdw blurRad="38100" dist="38100" dir="2700000" algn="tl">
                    <a:srgbClr val="000000">
                      <a:alpha val="43137"/>
                    </a:srgbClr>
                  </a:outerShdw>
                </a:effectLst>
              </a:rPr>
              <a:t> EC DEPARTMENT</a:t>
            </a:r>
          </a:p>
          <a:p>
            <a:pPr>
              <a:defRPr/>
            </a:pPr>
            <a:r>
              <a:rPr lang="en-US" dirty="0">
                <a:solidFill>
                  <a:schemeClr val="tx2"/>
                </a:solidFill>
                <a:effectLst>
                  <a:outerShdw blurRad="38100" dist="38100" dir="2700000" algn="tl">
                    <a:srgbClr val="000000">
                      <a:alpha val="43137"/>
                    </a:srgbClr>
                  </a:outerShdw>
                </a:effectLst>
              </a:rPr>
              <a:t>YEAR :- 2012-2013</a:t>
            </a:r>
          </a:p>
        </p:txBody>
      </p:sp>
      <p:pic>
        <p:nvPicPr>
          <p:cNvPr id="9" name="Picture 8" descr="E:\Untitled.png"/>
          <p:cNvPicPr/>
          <p:nvPr/>
        </p:nvPicPr>
        <p:blipFill>
          <a:blip r:embed="rId3" cstate="print"/>
          <a:srcRect/>
          <a:stretch>
            <a:fillRect/>
          </a:stretch>
        </p:blipFill>
        <p:spPr bwMode="auto">
          <a:xfrm>
            <a:off x="609600" y="838200"/>
            <a:ext cx="1428750"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Cellular Module (SIM 300):-</a:t>
            </a:r>
            <a:br>
              <a:rPr lang="en-US" dirty="0" smtClean="0"/>
            </a:br>
            <a:endParaRPr lang="en-IN"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10</a:t>
            </a:fld>
            <a:endParaRPr lang="en-US"/>
          </a:p>
        </p:txBody>
      </p:sp>
      <p:pic>
        <p:nvPicPr>
          <p:cNvPr id="5" name="Content Placeholder 4"/>
          <p:cNvPicPr>
            <a:picLocks noGrp="1"/>
          </p:cNvPicPr>
          <p:nvPr>
            <p:ph idx="1"/>
          </p:nvPr>
        </p:nvPicPr>
        <p:blipFill>
          <a:blip r:embed="rId2"/>
          <a:srcRect/>
          <a:stretch>
            <a:fillRect/>
          </a:stretch>
        </p:blipFill>
        <p:spPr bwMode="auto">
          <a:xfrm>
            <a:off x="914400" y="2209800"/>
            <a:ext cx="65532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dirty="0" smtClean="0"/>
              <a:t>Cellular Module (SIM 300):-</a:t>
            </a:r>
            <a:endParaRPr lang="en-IN" dirty="0"/>
          </a:p>
        </p:txBody>
      </p:sp>
      <p:sp>
        <p:nvSpPr>
          <p:cNvPr id="3" name="Content Placeholder 2"/>
          <p:cNvSpPr>
            <a:spLocks noGrp="1"/>
          </p:cNvSpPr>
          <p:nvPr>
            <p:ph idx="1"/>
          </p:nvPr>
        </p:nvSpPr>
        <p:spPr/>
        <p:txBody>
          <a:bodyPr/>
          <a:lstStyle/>
          <a:p>
            <a:pPr lvl="0"/>
            <a:r>
              <a:rPr lang="en-US" b="1" dirty="0" smtClean="0">
                <a:solidFill>
                  <a:schemeClr val="tx1">
                    <a:lumMod val="65000"/>
                    <a:lumOff val="35000"/>
                  </a:schemeClr>
                </a:solidFill>
              </a:rPr>
              <a:t>TRI-BAND GSM/GPRS module with a size of 40*3.3*5.5mm</a:t>
            </a:r>
            <a:endParaRPr lang="en-IN" dirty="0" smtClean="0">
              <a:solidFill>
                <a:schemeClr val="tx1">
                  <a:lumMod val="65000"/>
                  <a:lumOff val="35000"/>
                </a:schemeClr>
              </a:solidFill>
            </a:endParaRPr>
          </a:p>
          <a:p>
            <a:pPr lvl="0"/>
            <a:r>
              <a:rPr lang="en-US" b="1" dirty="0" smtClean="0">
                <a:solidFill>
                  <a:schemeClr val="tx1">
                    <a:lumMod val="65000"/>
                    <a:lumOff val="35000"/>
                  </a:schemeClr>
                </a:solidFill>
              </a:rPr>
              <a:t>Customized MMI and keypad </a:t>
            </a:r>
            <a:r>
              <a:rPr lang="en-US" b="1" dirty="0" err="1" smtClean="0">
                <a:solidFill>
                  <a:schemeClr val="tx1">
                    <a:lumMod val="65000"/>
                    <a:lumOff val="35000"/>
                  </a:schemeClr>
                </a:solidFill>
              </a:rPr>
              <a:t>lcd</a:t>
            </a:r>
            <a:r>
              <a:rPr lang="en-US" b="1" dirty="0" smtClean="0">
                <a:solidFill>
                  <a:schemeClr val="tx1">
                    <a:lumMod val="65000"/>
                    <a:lumOff val="35000"/>
                  </a:schemeClr>
                </a:solidFill>
              </a:rPr>
              <a:t> support</a:t>
            </a:r>
          </a:p>
          <a:p>
            <a:pPr lvl="0"/>
            <a:endParaRPr lang="en-IN" dirty="0" smtClean="0">
              <a:solidFill>
                <a:schemeClr val="tx1">
                  <a:lumMod val="65000"/>
                  <a:lumOff val="35000"/>
                </a:schemeClr>
              </a:solidFill>
            </a:endParaRPr>
          </a:p>
          <a:p>
            <a:pPr lvl="0"/>
            <a:r>
              <a:rPr lang="en-US" b="1" dirty="0" smtClean="0">
                <a:solidFill>
                  <a:schemeClr val="tx1">
                    <a:lumMod val="65000"/>
                    <a:lumOff val="35000"/>
                  </a:schemeClr>
                </a:solidFill>
              </a:rPr>
              <a:t>An embedded powerful TCP/IP support</a:t>
            </a:r>
          </a:p>
          <a:p>
            <a:pPr lvl="0"/>
            <a:endParaRPr lang="en-IN" dirty="0" smtClean="0">
              <a:solidFill>
                <a:schemeClr val="tx1">
                  <a:lumMod val="65000"/>
                  <a:lumOff val="35000"/>
                </a:schemeClr>
              </a:solidFill>
            </a:endParaRPr>
          </a:p>
          <a:p>
            <a:pPr lvl="0"/>
            <a:r>
              <a:rPr lang="en-US" b="1" dirty="0" smtClean="0">
                <a:solidFill>
                  <a:schemeClr val="tx1">
                    <a:lumMod val="65000"/>
                    <a:lumOff val="35000"/>
                  </a:schemeClr>
                </a:solidFill>
              </a:rPr>
              <a:t>Based upon mature and field-platform ,based up by SIMCON</a:t>
            </a:r>
          </a:p>
          <a:p>
            <a:pPr lvl="0"/>
            <a:endParaRPr lang="en-IN" dirty="0" smtClean="0">
              <a:solidFill>
                <a:schemeClr val="tx1">
                  <a:lumMod val="65000"/>
                  <a:lumOff val="35000"/>
                </a:schemeClr>
              </a:solidFill>
            </a:endParaRPr>
          </a:p>
          <a:p>
            <a:r>
              <a:rPr lang="en-US" b="1" dirty="0" smtClean="0">
                <a:solidFill>
                  <a:schemeClr val="tx1">
                    <a:lumMod val="65000"/>
                    <a:lumOff val="35000"/>
                  </a:schemeClr>
                </a:solidFill>
              </a:rPr>
              <a:t>support  services ,form definition to design and production</a:t>
            </a:r>
            <a:endParaRPr lang="en-IN" dirty="0" smtClean="0">
              <a:solidFill>
                <a:schemeClr val="tx1">
                  <a:lumMod val="65000"/>
                  <a:lumOff val="35000"/>
                </a:schemeClr>
              </a:solidFill>
            </a:endParaRPr>
          </a:p>
          <a:p>
            <a:endParaRPr lang="en-IN"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43200" y="457200"/>
            <a:ext cx="10960927" cy="1569660"/>
          </a:xfrm>
          <a:prstGeom prst="rect">
            <a:avLst/>
          </a:prstGeom>
          <a:noFill/>
        </p:spPr>
        <p:txBody>
          <a:bodyPr>
            <a:spAutoFit/>
          </a:bodyPr>
          <a:lstStyle/>
          <a:p>
            <a:pPr algn="ctr">
              <a:defRPr/>
            </a:pPr>
            <a:r>
              <a:rPr lang="es-ES" sz="3200" b="1" spc="50" dirty="0" smtClean="0">
                <a:ln w="12700" cmpd="sng">
                  <a:solidFill>
                    <a:schemeClr val="accent6">
                      <a:satMod val="120000"/>
                      <a:shade val="80000"/>
                    </a:schemeClr>
                  </a:solidFill>
                  <a:prstDash val="solid"/>
                </a:ln>
                <a:solidFill>
                  <a:schemeClr val="accent4"/>
                </a:solidFill>
                <a:effectLst>
                  <a:glow rad="53100">
                    <a:schemeClr val="accent6">
                      <a:satMod val="180000"/>
                      <a:alpha val="30000"/>
                    </a:schemeClr>
                  </a:glow>
                  <a:outerShdw blurRad="38100" dist="38100" dir="2700000" algn="tl">
                    <a:srgbClr val="000000">
                      <a:alpha val="43137"/>
                    </a:srgbClr>
                  </a:outerShdw>
                </a:effectLst>
                <a:latin typeface="+mn-lt"/>
              </a:rPr>
              <a:t>        </a:t>
            </a:r>
            <a:r>
              <a:rPr lang="es-ES" sz="3200" b="1" spc="50" dirty="0" err="1" smtClean="0">
                <a:ln w="12700" cmpd="sng">
                  <a:solidFill>
                    <a:schemeClr val="accent6">
                      <a:satMod val="120000"/>
                      <a:shade val="80000"/>
                    </a:schemeClr>
                  </a:solidFill>
                  <a:prstDash val="solid"/>
                </a:ln>
                <a:solidFill>
                  <a:schemeClr val="accent4"/>
                </a:solidFill>
                <a:effectLst>
                  <a:glow rad="53100">
                    <a:schemeClr val="accent6">
                      <a:satMod val="180000"/>
                      <a:alpha val="30000"/>
                    </a:schemeClr>
                  </a:glow>
                  <a:outerShdw blurRad="38100" dist="38100" dir="2700000" algn="tl">
                    <a:srgbClr val="000000">
                      <a:alpha val="43137"/>
                    </a:srgbClr>
                  </a:outerShdw>
                </a:effectLst>
              </a:rPr>
              <a:t>Microcontroller</a:t>
            </a:r>
            <a:r>
              <a:rPr lang="es-ES" sz="3200" b="1" spc="50" dirty="0" smtClean="0">
                <a:ln w="12700" cmpd="sng">
                  <a:solidFill>
                    <a:schemeClr val="accent6">
                      <a:satMod val="120000"/>
                      <a:shade val="80000"/>
                    </a:schemeClr>
                  </a:solidFill>
                  <a:prstDash val="solid"/>
                </a:ln>
                <a:solidFill>
                  <a:schemeClr val="accent4"/>
                </a:solidFill>
                <a:effectLst>
                  <a:glow rad="53100">
                    <a:schemeClr val="accent6">
                      <a:satMod val="180000"/>
                      <a:alpha val="30000"/>
                    </a:schemeClr>
                  </a:glow>
                  <a:outerShdw blurRad="38100" dist="38100" dir="2700000" algn="tl">
                    <a:srgbClr val="000000">
                      <a:alpha val="43137"/>
                    </a:srgbClr>
                  </a:outerShdw>
                </a:effectLst>
              </a:rPr>
              <a:t> </a:t>
            </a:r>
            <a:r>
              <a:rPr lang="es-ES" sz="3200" b="1" spc="50" dirty="0" err="1" smtClean="0">
                <a:ln w="12700" cmpd="sng">
                  <a:solidFill>
                    <a:schemeClr val="accent6">
                      <a:satMod val="120000"/>
                      <a:shade val="80000"/>
                    </a:schemeClr>
                  </a:solidFill>
                  <a:prstDash val="solid"/>
                </a:ln>
                <a:solidFill>
                  <a:schemeClr val="accent4"/>
                </a:solidFill>
                <a:effectLst>
                  <a:glow rad="53100">
                    <a:schemeClr val="accent6">
                      <a:satMod val="180000"/>
                      <a:alpha val="30000"/>
                    </a:schemeClr>
                  </a:glow>
                  <a:outerShdw blurRad="38100" dist="38100" dir="2700000" algn="tl">
                    <a:srgbClr val="000000">
                      <a:alpha val="43137"/>
                    </a:srgbClr>
                  </a:outerShdw>
                </a:effectLst>
              </a:rPr>
              <a:t>Selected</a:t>
            </a:r>
            <a:r>
              <a:rPr lang="es-ES" sz="3200" b="1" spc="50" dirty="0" smtClean="0">
                <a:ln w="12700" cmpd="sng">
                  <a:solidFill>
                    <a:schemeClr val="accent6">
                      <a:satMod val="120000"/>
                      <a:shade val="80000"/>
                    </a:schemeClr>
                  </a:solidFill>
                  <a:prstDash val="solid"/>
                </a:ln>
                <a:solidFill>
                  <a:schemeClr val="accent4"/>
                </a:solidFill>
                <a:effectLst>
                  <a:glow rad="53100">
                    <a:schemeClr val="accent6">
                      <a:satMod val="180000"/>
                      <a:alpha val="30000"/>
                    </a:schemeClr>
                  </a:glow>
                  <a:outerShdw blurRad="38100" dist="38100" dir="2700000" algn="tl">
                    <a:srgbClr val="000000">
                      <a:alpha val="43137"/>
                    </a:srgbClr>
                  </a:outerShdw>
                </a:effectLst>
              </a:rPr>
              <a:t>:</a:t>
            </a:r>
            <a:r>
              <a:rPr lang="en-US" sz="3200" dirty="0" smtClean="0"/>
              <a:t> </a:t>
            </a:r>
          </a:p>
          <a:p>
            <a:pPr algn="ctr">
              <a:defRPr/>
            </a:pPr>
            <a:r>
              <a:rPr lang="en-US" sz="3200" dirty="0" smtClean="0"/>
              <a:t>                           (</a:t>
            </a:r>
            <a:r>
              <a:rPr lang="en-US" sz="3200" b="1" dirty="0" err="1" smtClean="0">
                <a:solidFill>
                  <a:schemeClr val="tx1">
                    <a:lumMod val="95000"/>
                    <a:lumOff val="5000"/>
                  </a:schemeClr>
                </a:solidFill>
              </a:rPr>
              <a:t>Pic</a:t>
            </a:r>
            <a:r>
              <a:rPr lang="en-US" sz="3200" b="1" dirty="0" smtClean="0">
                <a:solidFill>
                  <a:schemeClr val="tx1">
                    <a:lumMod val="95000"/>
                    <a:lumOff val="5000"/>
                  </a:schemeClr>
                </a:solidFill>
              </a:rPr>
              <a:t> 16F877A</a:t>
            </a:r>
            <a:r>
              <a:rPr lang="en-US" sz="3200" dirty="0" smtClean="0"/>
              <a:t>)</a:t>
            </a:r>
            <a:r>
              <a:rPr lang="en-US" sz="3200" b="1" spc="50" dirty="0" smtClean="0">
                <a:ln w="12700" cmpd="sng">
                  <a:solidFill>
                    <a:schemeClr val="accent6">
                      <a:satMod val="120000"/>
                      <a:shade val="80000"/>
                    </a:schemeClr>
                  </a:solidFill>
                  <a:prstDash val="solid"/>
                </a:ln>
                <a:solidFill>
                  <a:schemeClr val="accent4"/>
                </a:solidFill>
                <a:effectLst>
                  <a:glow rad="53100">
                    <a:schemeClr val="accent6">
                      <a:satMod val="180000"/>
                      <a:alpha val="30000"/>
                    </a:schemeClr>
                  </a:glow>
                  <a:outerShdw blurRad="38100" dist="38100" dir="2700000" algn="tl">
                    <a:srgbClr val="000000">
                      <a:alpha val="43137"/>
                    </a:srgbClr>
                  </a:outerShdw>
                </a:effectLst>
              </a:rPr>
              <a:t> </a:t>
            </a:r>
          </a:p>
          <a:p>
            <a:pPr algn="ctr">
              <a:defRPr/>
            </a:pPr>
            <a:endParaRPr lang="en-US" sz="3200" b="1" spc="50" dirty="0">
              <a:ln w="12700" cmpd="sng">
                <a:solidFill>
                  <a:schemeClr val="accent6">
                    <a:satMod val="120000"/>
                    <a:shade val="80000"/>
                  </a:schemeClr>
                </a:solidFill>
                <a:prstDash val="solid"/>
              </a:ln>
              <a:solidFill>
                <a:schemeClr val="accent4"/>
              </a:solidFill>
              <a:effectLst>
                <a:glow rad="53100">
                  <a:schemeClr val="accent6">
                    <a:satMod val="180000"/>
                    <a:alpha val="30000"/>
                  </a:schemeClr>
                </a:glow>
                <a:outerShdw blurRad="38100" dist="38100" dir="2700000" algn="tl">
                  <a:srgbClr val="000000">
                    <a:alpha val="43137"/>
                  </a:srgbClr>
                </a:outerShdw>
              </a:effectLst>
              <a:latin typeface="+mn-lt"/>
            </a:endParaRPr>
          </a:p>
        </p:txBody>
      </p:sp>
      <p:pic>
        <p:nvPicPr>
          <p:cNvPr id="5" name="Content Placeholder 4"/>
          <p:cNvPicPr>
            <a:picLocks noGrp="1"/>
          </p:cNvPicPr>
          <p:nvPr>
            <p:ph idx="1"/>
          </p:nvPr>
        </p:nvPicPr>
        <p:blipFill>
          <a:blip r:embed="rId2"/>
          <a:srcRect/>
          <a:stretch>
            <a:fillRect/>
          </a:stretch>
        </p:blipFill>
        <p:spPr bwMode="auto">
          <a:xfrm>
            <a:off x="914400" y="1609724"/>
            <a:ext cx="5943600" cy="524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5989638"/>
          </a:xfrm>
        </p:spPr>
        <p:txBody>
          <a:bodyPr/>
          <a:lstStyle/>
          <a:p>
            <a:r>
              <a:rPr lang="en-US" b="1" dirty="0" smtClean="0"/>
              <a:t>Features:-</a:t>
            </a:r>
            <a:endParaRPr lang="en-IN" dirty="0" smtClean="0"/>
          </a:p>
          <a:p>
            <a:pPr>
              <a:buNone/>
            </a:pPr>
            <a:endParaRPr lang="en-IN" sz="1800" dirty="0" smtClean="0"/>
          </a:p>
          <a:p>
            <a:pPr lvl="0"/>
            <a:r>
              <a:rPr lang="en-US" sz="1800" dirty="0" smtClean="0"/>
              <a:t>RISC instruction set with only a handful of instructions to learn</a:t>
            </a:r>
            <a:endParaRPr lang="en-IN" sz="1800" dirty="0" smtClean="0"/>
          </a:p>
          <a:p>
            <a:pPr lvl="0"/>
            <a:r>
              <a:rPr lang="en-US" sz="1800" dirty="0" smtClean="0"/>
              <a:t>Digital I/O ports</a:t>
            </a:r>
            <a:endParaRPr lang="en-IN" sz="1800" dirty="0" smtClean="0"/>
          </a:p>
          <a:p>
            <a:pPr lvl="0"/>
            <a:r>
              <a:rPr lang="en-US" sz="1800" dirty="0" smtClean="0"/>
              <a:t>On-chip timer with 8-bit </a:t>
            </a:r>
            <a:r>
              <a:rPr lang="en-US" sz="1800" dirty="0" err="1" smtClean="0"/>
              <a:t>prescaler</a:t>
            </a:r>
            <a:endParaRPr lang="en-IN" sz="1800" dirty="0" smtClean="0"/>
          </a:p>
          <a:p>
            <a:pPr lvl="0"/>
            <a:r>
              <a:rPr lang="en-US" sz="1800" dirty="0" smtClean="0"/>
              <a:t>Power-on reset</a:t>
            </a:r>
            <a:endParaRPr lang="en-IN" sz="1800" dirty="0" smtClean="0"/>
          </a:p>
          <a:p>
            <a:pPr lvl="0"/>
            <a:r>
              <a:rPr lang="en-US" sz="1800" dirty="0" smtClean="0"/>
              <a:t>Watchdog timer</a:t>
            </a:r>
            <a:endParaRPr lang="en-IN" sz="1800" dirty="0" smtClean="0"/>
          </a:p>
          <a:p>
            <a:pPr lvl="0"/>
            <a:r>
              <a:rPr lang="en-US" sz="1800" dirty="0" smtClean="0"/>
              <a:t>Power-saving SLEEP mode</a:t>
            </a:r>
            <a:endParaRPr lang="en-IN" sz="1800" dirty="0" smtClean="0"/>
          </a:p>
          <a:p>
            <a:pPr lvl="0"/>
            <a:r>
              <a:rPr lang="en-US" sz="1800" dirty="0" smtClean="0"/>
              <a:t>High source and sink current</a:t>
            </a:r>
            <a:endParaRPr lang="en-IN" sz="1800" dirty="0" smtClean="0"/>
          </a:p>
          <a:p>
            <a:pPr lvl="0"/>
            <a:r>
              <a:rPr lang="en-US" sz="1800" dirty="0" smtClean="0"/>
              <a:t>Direct, indirect, and relative addressing modes</a:t>
            </a:r>
            <a:endParaRPr lang="en-IN" sz="1800" dirty="0" smtClean="0"/>
          </a:p>
          <a:p>
            <a:pPr lvl="0"/>
            <a:r>
              <a:rPr lang="en-US" sz="1800" dirty="0" smtClean="0"/>
              <a:t>External clock interface</a:t>
            </a:r>
            <a:endParaRPr lang="en-IN" sz="1800" dirty="0" smtClean="0"/>
          </a:p>
          <a:p>
            <a:pPr lvl="0"/>
            <a:r>
              <a:rPr lang="en-US" sz="1800" dirty="0" smtClean="0"/>
              <a:t>RAM data memory</a:t>
            </a:r>
            <a:endParaRPr lang="en-IN" sz="1800" dirty="0" smtClean="0"/>
          </a:p>
          <a:p>
            <a:pPr lvl="0"/>
            <a:r>
              <a:rPr lang="en-US" sz="1800" dirty="0" smtClean="0"/>
              <a:t>EPROM or Flash program memory</a:t>
            </a:r>
            <a:endParaRPr lang="en-IN" sz="1800" dirty="0" smtClean="0"/>
          </a:p>
          <a:p>
            <a:pPr lvl="0"/>
            <a:r>
              <a:rPr lang="en-US" sz="1800" dirty="0" smtClean="0"/>
              <a:t>Brown-out detection circuitry for brown-out  Reset(BOR)</a:t>
            </a:r>
            <a:endParaRPr lang="en-IN" sz="1800" dirty="0" smtClean="0"/>
          </a:p>
          <a:p>
            <a:pPr lvl="0"/>
            <a:r>
              <a:rPr lang="en-US" sz="1800" dirty="0" smtClean="0"/>
              <a:t>Low-power, high-speed Flash/EEPROM technology</a:t>
            </a:r>
            <a:endParaRPr lang="en-IN" sz="1800" dirty="0" smtClean="0"/>
          </a:p>
          <a:p>
            <a:pPr lvl="0"/>
            <a:r>
              <a:rPr lang="en-US" sz="1800" dirty="0" smtClean="0"/>
              <a:t>Wide operating voltage range (2.0V to 5.5V)</a:t>
            </a:r>
            <a:endParaRPr lang="en-IN" sz="1800" dirty="0" smtClean="0"/>
          </a:p>
          <a:p>
            <a:endParaRPr lang="en-IN"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Relays:-</a:t>
            </a:r>
            <a:r>
              <a:rPr lang="en-IN" sz="4000" dirty="0" smtClean="0"/>
              <a:t/>
            </a:r>
            <a:br>
              <a:rPr lang="en-IN" sz="4000" dirty="0" smtClean="0"/>
            </a:br>
            <a:endParaRPr lang="en-IN" dirty="0"/>
          </a:p>
        </p:txBody>
      </p:sp>
      <p:sp>
        <p:nvSpPr>
          <p:cNvPr id="3" name="Content Placeholder 2"/>
          <p:cNvSpPr>
            <a:spLocks noGrp="1"/>
          </p:cNvSpPr>
          <p:nvPr>
            <p:ph idx="1"/>
          </p:nvPr>
        </p:nvSpPr>
        <p:spPr/>
        <p:txBody>
          <a:bodyPr/>
          <a:lstStyle/>
          <a:p>
            <a:r>
              <a:rPr lang="en-US" sz="1600" dirty="0" smtClean="0"/>
              <a:t>A relay is a simple electromechanical switch made up </a:t>
            </a:r>
            <a:r>
              <a:rPr lang="en-US" sz="1600" u="sng" dirty="0" smtClean="0"/>
              <a:t>of </a:t>
            </a:r>
            <a:r>
              <a:rPr lang="en-US" sz="1600" u="sng" dirty="0" err="1" smtClean="0"/>
              <a:t>an</a:t>
            </a:r>
            <a:r>
              <a:rPr lang="en-US" sz="1600" u="sng" dirty="0" err="1" smtClean="0">
                <a:hlinkClick r:id="rId2"/>
              </a:rPr>
              <a:t>electromagnet</a:t>
            </a:r>
            <a:r>
              <a:rPr lang="en-US" sz="1600" dirty="0" smtClean="0"/>
              <a:t> and a set of contacts. Relays are found hidden in all sorts of devices. In fact, some of the first computers ever built used relays to implement </a:t>
            </a:r>
            <a:r>
              <a:rPr lang="en-US" sz="1600" dirty="0" smtClean="0">
                <a:hlinkClick r:id="rId3"/>
              </a:rPr>
              <a:t>Boolean gates</a:t>
            </a:r>
            <a:r>
              <a:rPr lang="en-US" sz="1600" dirty="0" smtClean="0"/>
              <a:t>.</a:t>
            </a:r>
            <a:endParaRPr lang="en-IN" sz="1600" dirty="0" smtClean="0"/>
          </a:p>
          <a:p>
            <a:pPr>
              <a:buNone/>
            </a:pPr>
            <a:r>
              <a:rPr lang="en-US" sz="1600" b="1" dirty="0" smtClean="0"/>
              <a:t> </a:t>
            </a:r>
            <a:endParaRPr lang="en-IN" sz="1600" dirty="0" smtClean="0"/>
          </a:p>
          <a:p>
            <a:r>
              <a:rPr lang="en-US" sz="1600" dirty="0" smtClean="0"/>
              <a:t>Control high voltage circuitry using low voltages; therefore compatible both with the fan and light’s power supply circuitry and the microcontroller’s circuitry</a:t>
            </a:r>
          </a:p>
          <a:p>
            <a:endParaRPr lang="en-IN" sz="1600" dirty="0" smtClean="0"/>
          </a:p>
          <a:p>
            <a:pPr lvl="1"/>
            <a:r>
              <a:rPr lang="en-US" sz="1600" dirty="0" smtClean="0"/>
              <a:t>Higher cost than CMOS integrated circuits</a:t>
            </a:r>
            <a:endParaRPr lang="en-IN" sz="1600" dirty="0" smtClean="0"/>
          </a:p>
          <a:p>
            <a:pPr lvl="1"/>
            <a:r>
              <a:rPr lang="en-US" sz="1600" dirty="0" smtClean="0"/>
              <a:t>Some types or relays dissipate static power</a:t>
            </a:r>
            <a:endParaRPr lang="en-IN" sz="1600" dirty="0" smtClean="0"/>
          </a:p>
          <a:p>
            <a:pPr>
              <a:buNone/>
            </a:pPr>
            <a:endParaRPr lang="en-IN"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14</a:t>
            </a:fld>
            <a:endParaRPr lang="en-US"/>
          </a:p>
        </p:txBody>
      </p:sp>
      <p:pic>
        <p:nvPicPr>
          <p:cNvPr id="5" name="Content Placeholder 4"/>
          <p:cNvPicPr>
            <a:picLocks/>
          </p:cNvPicPr>
          <p:nvPr/>
        </p:nvPicPr>
        <p:blipFill>
          <a:blip r:embed="rId4"/>
          <a:srcRect/>
          <a:stretch>
            <a:fillRect/>
          </a:stretch>
        </p:blipFill>
        <p:spPr bwMode="auto">
          <a:xfrm>
            <a:off x="5105400" y="3962400"/>
            <a:ext cx="2971800" cy="2666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1143000"/>
          </a:xfrm>
          <a:solidFill>
            <a:schemeClr val="bg1"/>
          </a:solidFill>
          <a:ln>
            <a:solidFill>
              <a:schemeClr val="bg1"/>
            </a:solidFill>
          </a:ln>
        </p:spPr>
        <p:txBody>
          <a:bodyPr/>
          <a:lstStyle/>
          <a:p>
            <a:r>
              <a:rPr lang="en-US" dirty="0" smtClean="0">
                <a:solidFill>
                  <a:schemeClr val="accent4"/>
                </a:solidFill>
                <a:effectLst>
                  <a:outerShdw blurRad="38100" dist="38100" dir="2700000" algn="tl">
                    <a:srgbClr val="000000">
                      <a:alpha val="43137"/>
                    </a:srgbClr>
                  </a:outerShdw>
                </a:effectLst>
                <a:latin typeface="+mn-lt"/>
              </a:rPr>
              <a:t>Circuit diagram:-</a:t>
            </a:r>
            <a:endParaRPr lang="en-US" dirty="0">
              <a:solidFill>
                <a:schemeClr val="accent4"/>
              </a:solidFill>
              <a:effectLst>
                <a:outerShdw blurRad="38100" dist="38100" dir="2700000" algn="tl">
                  <a:srgbClr val="000000">
                    <a:alpha val="43137"/>
                  </a:srgbClr>
                </a:outerShdw>
              </a:effectLst>
              <a:latin typeface="+mn-lt"/>
            </a:endParaRPr>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15</a:t>
            </a:fld>
            <a:endParaRPr lang="en-US"/>
          </a:p>
        </p:txBody>
      </p:sp>
      <p:grpSp>
        <p:nvGrpSpPr>
          <p:cNvPr id="2050" name="Group 2"/>
          <p:cNvGrpSpPr>
            <a:grpSpLocks noChangeAspect="1"/>
          </p:cNvGrpSpPr>
          <p:nvPr/>
        </p:nvGrpSpPr>
        <p:grpSpPr bwMode="auto">
          <a:xfrm>
            <a:off x="457200" y="1447800"/>
            <a:ext cx="7010400" cy="4343400"/>
            <a:chOff x="2544" y="7946"/>
            <a:chExt cx="8436" cy="4138"/>
          </a:xfrm>
        </p:grpSpPr>
        <p:sp>
          <p:nvSpPr>
            <p:cNvPr id="2051" name="AutoShape 3"/>
            <p:cNvSpPr>
              <a:spLocks noChangeAspect="1" noChangeArrowheads="1"/>
            </p:cNvSpPr>
            <p:nvPr/>
          </p:nvSpPr>
          <p:spPr bwMode="auto">
            <a:xfrm>
              <a:off x="2544" y="7946"/>
              <a:ext cx="8436" cy="4138"/>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2052" name="Group 4"/>
            <p:cNvGrpSpPr>
              <a:grpSpLocks/>
            </p:cNvGrpSpPr>
            <p:nvPr/>
          </p:nvGrpSpPr>
          <p:grpSpPr bwMode="auto">
            <a:xfrm>
              <a:off x="9123" y="9905"/>
              <a:ext cx="1467" cy="681"/>
              <a:chOff x="12236" y="19706"/>
              <a:chExt cx="1800" cy="451"/>
            </a:xfrm>
          </p:grpSpPr>
          <p:sp>
            <p:nvSpPr>
              <p:cNvPr id="2053" name="AutoShape 5"/>
              <p:cNvSpPr>
                <a:spLocks noChangeArrowheads="1"/>
              </p:cNvSpPr>
              <p:nvPr/>
            </p:nvSpPr>
            <p:spPr bwMode="auto">
              <a:xfrm>
                <a:off x="13865" y="19706"/>
                <a:ext cx="171" cy="451"/>
              </a:xfrm>
              <a:prstGeom prst="upDownArrow">
                <a:avLst>
                  <a:gd name="adj1" fmla="val 50000"/>
                  <a:gd name="adj2" fmla="val 52749"/>
                </a:avLst>
              </a:prstGeom>
              <a:solidFill>
                <a:srgbClr val="3333CC"/>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2054" name="AutoShape 6"/>
              <p:cNvSpPr>
                <a:spLocks noChangeArrowheads="1"/>
              </p:cNvSpPr>
              <p:nvPr/>
            </p:nvSpPr>
            <p:spPr bwMode="auto">
              <a:xfrm>
                <a:off x="12970" y="19706"/>
                <a:ext cx="171" cy="451"/>
              </a:xfrm>
              <a:prstGeom prst="upDownArrow">
                <a:avLst>
                  <a:gd name="adj1" fmla="val 50000"/>
                  <a:gd name="adj2" fmla="val 52749"/>
                </a:avLst>
              </a:prstGeom>
              <a:solidFill>
                <a:srgbClr val="3333CC"/>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2055" name="AutoShape 7"/>
              <p:cNvSpPr>
                <a:spLocks noChangeArrowheads="1"/>
              </p:cNvSpPr>
              <p:nvPr/>
            </p:nvSpPr>
            <p:spPr bwMode="auto">
              <a:xfrm rot="16200000">
                <a:off x="13054" y="19048"/>
                <a:ext cx="122" cy="1757"/>
              </a:xfrm>
              <a:prstGeom prst="upDownArrow">
                <a:avLst>
                  <a:gd name="adj1" fmla="val 100000"/>
                  <a:gd name="adj2" fmla="val 0"/>
                </a:avLst>
              </a:prstGeom>
              <a:solidFill>
                <a:srgbClr val="3333CC"/>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2056" name="Rectangle 8"/>
              <p:cNvSpPr>
                <a:spLocks noChangeArrowheads="1"/>
              </p:cNvSpPr>
              <p:nvPr/>
            </p:nvSpPr>
            <p:spPr bwMode="auto">
              <a:xfrm>
                <a:off x="13014" y="19835"/>
                <a:ext cx="81" cy="196"/>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2057" name="Rectangle 9"/>
              <p:cNvSpPr>
                <a:spLocks noChangeArrowheads="1"/>
              </p:cNvSpPr>
              <p:nvPr/>
            </p:nvSpPr>
            <p:spPr bwMode="auto">
              <a:xfrm>
                <a:off x="13912" y="19835"/>
                <a:ext cx="79" cy="196"/>
              </a:xfrm>
              <a:prstGeom prst="rect">
                <a:avLst/>
              </a:prstGeom>
              <a:solidFill>
                <a:srgbClr val="3333CC"/>
              </a:solidFill>
              <a:ln w="9525">
                <a:noFill/>
                <a:miter lim="800000"/>
                <a:headEnd/>
                <a:tailEnd/>
              </a:ln>
            </p:spPr>
            <p:txBody>
              <a:bodyPr vert="horz" wrap="square" lIns="91440" tIns="45720" rIns="91440" bIns="45720" numCol="1" anchor="ctr" anchorCtr="0" compatLnSpc="1">
                <a:prstTxWarp prst="textNoShape">
                  <a:avLst/>
                </a:prstTxWarp>
              </a:bodyPr>
              <a:lstStyle/>
              <a:p>
                <a:endParaRPr lang="en-IN"/>
              </a:p>
            </p:txBody>
          </p:sp>
        </p:grpSp>
        <p:pic>
          <p:nvPicPr>
            <p:cNvPr id="2058" name="Picture 10" descr="GM47_1"/>
            <p:cNvPicPr>
              <a:picLocks noChangeAspect="1" noChangeArrowheads="1"/>
            </p:cNvPicPr>
            <p:nvPr/>
          </p:nvPicPr>
          <p:blipFill>
            <a:blip r:embed="rId2" cstate="print"/>
            <a:srcRect/>
            <a:stretch>
              <a:fillRect/>
            </a:stretch>
          </p:blipFill>
          <p:spPr bwMode="auto">
            <a:xfrm>
              <a:off x="4712" y="9737"/>
              <a:ext cx="868" cy="754"/>
            </a:xfrm>
            <a:prstGeom prst="rect">
              <a:avLst/>
            </a:prstGeom>
            <a:noFill/>
          </p:spPr>
        </p:pic>
        <p:sp>
          <p:nvSpPr>
            <p:cNvPr id="2059" name="Text Box 11"/>
            <p:cNvSpPr txBox="1">
              <a:spLocks noChangeArrowheads="1"/>
            </p:cNvSpPr>
            <p:nvPr/>
          </p:nvSpPr>
          <p:spPr bwMode="auto">
            <a:xfrm>
              <a:off x="3232" y="10569"/>
              <a:ext cx="399" cy="365"/>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862" y="10680"/>
              <a:ext cx="1260" cy="290"/>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800" b="1" i="0" u="none" strike="noStrike" cap="none" normalizeH="0" baseline="0" smtClean="0">
                  <a:ln>
                    <a:noFill/>
                  </a:ln>
                  <a:solidFill>
                    <a:srgbClr val="000000"/>
                  </a:solidFill>
                  <a:effectLst/>
                  <a:latin typeface="Book Antiqua" pitchFamily="18" charset="0"/>
                  <a:cs typeface="Arial" pitchFamily="34" charset="0"/>
                </a:rPr>
                <a:t>Cell Phone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4637" y="10659"/>
              <a:ext cx="1105" cy="290"/>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800" b="1" i="0" u="none" strike="noStrike" cap="none" normalizeH="0" baseline="0" smtClean="0">
                  <a:ln>
                    <a:noFill/>
                  </a:ln>
                  <a:solidFill>
                    <a:srgbClr val="000000"/>
                  </a:solidFill>
                  <a:effectLst/>
                  <a:latin typeface="Book Antiqua" pitchFamily="18" charset="0"/>
                  <a:cs typeface="Arial" pitchFamily="34" charset="0"/>
                </a:rPr>
                <a:t>GSM chip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62" name="Picture 14" descr="mpc555"/>
            <p:cNvPicPr>
              <a:picLocks noChangeAspect="1" noChangeArrowheads="1"/>
            </p:cNvPicPr>
            <p:nvPr/>
          </p:nvPicPr>
          <p:blipFill>
            <a:blip r:embed="rId3"/>
            <a:srcRect/>
            <a:stretch>
              <a:fillRect/>
            </a:stretch>
          </p:blipFill>
          <p:spPr bwMode="auto">
            <a:xfrm>
              <a:off x="6488" y="9625"/>
              <a:ext cx="704" cy="1240"/>
            </a:xfrm>
            <a:prstGeom prst="rect">
              <a:avLst/>
            </a:prstGeom>
            <a:noFill/>
          </p:spPr>
        </p:pic>
        <p:sp>
          <p:nvSpPr>
            <p:cNvPr id="2063" name="Text Box 15"/>
            <p:cNvSpPr txBox="1">
              <a:spLocks noChangeArrowheads="1"/>
            </p:cNvSpPr>
            <p:nvPr/>
          </p:nvSpPr>
          <p:spPr bwMode="auto">
            <a:xfrm>
              <a:off x="6300" y="9075"/>
              <a:ext cx="1080" cy="540"/>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800" b="1" i="0" u="none" strike="noStrike" cap="none" normalizeH="0" baseline="0" smtClean="0">
                  <a:ln>
                    <a:noFill/>
                  </a:ln>
                  <a:solidFill>
                    <a:srgbClr val="000000"/>
                  </a:solidFill>
                  <a:effectLst/>
                  <a:latin typeface="Book Antiqua" pitchFamily="18" charset="0"/>
                  <a:cs typeface="Arial" pitchFamily="34" charset="0"/>
                </a:rPr>
                <a:t>Micro controller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Text Box 16"/>
            <p:cNvSpPr txBox="1">
              <a:spLocks noChangeArrowheads="1"/>
            </p:cNvSpPr>
            <p:nvPr/>
          </p:nvSpPr>
          <p:spPr bwMode="auto">
            <a:xfrm>
              <a:off x="8460" y="9435"/>
              <a:ext cx="1260" cy="290"/>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800" b="1" i="0" u="none" strike="noStrike" cap="none" normalizeH="0" baseline="0" smtClean="0">
                  <a:ln>
                    <a:noFill/>
                  </a:ln>
                  <a:solidFill>
                    <a:srgbClr val="000000"/>
                  </a:solidFill>
                  <a:effectLst/>
                  <a:latin typeface="Book Antiqua" pitchFamily="18" charset="0"/>
                  <a:cs typeface="Arial" pitchFamily="34" charset="0"/>
                </a:rPr>
                <a:t>Appliances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65" name="Group 17"/>
            <p:cNvGrpSpPr>
              <a:grpSpLocks/>
            </p:cNvGrpSpPr>
            <p:nvPr/>
          </p:nvGrpSpPr>
          <p:grpSpPr bwMode="auto">
            <a:xfrm rot="5400000">
              <a:off x="5832" y="9842"/>
              <a:ext cx="509" cy="587"/>
              <a:chOff x="-6115" y="18411"/>
              <a:chExt cx="336" cy="720"/>
            </a:xfrm>
          </p:grpSpPr>
          <p:sp>
            <p:nvSpPr>
              <p:cNvPr id="2066" name="AutoShape 18"/>
              <p:cNvSpPr>
                <a:spLocks noChangeArrowheads="1"/>
              </p:cNvSpPr>
              <p:nvPr/>
            </p:nvSpPr>
            <p:spPr bwMode="auto">
              <a:xfrm rot="-5400000">
                <a:off x="-6187" y="18675"/>
                <a:ext cx="672" cy="144"/>
              </a:xfrm>
              <a:prstGeom prst="rightArrow">
                <a:avLst>
                  <a:gd name="adj1" fmla="val 50000"/>
                  <a:gd name="adj2" fmla="val 116667"/>
                </a:avLst>
              </a:prstGeom>
              <a:solidFill>
                <a:srgbClr val="3333CC"/>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2067" name="AutoShape 19"/>
              <p:cNvSpPr>
                <a:spLocks noChangeArrowheads="1"/>
              </p:cNvSpPr>
              <p:nvPr/>
            </p:nvSpPr>
            <p:spPr bwMode="auto">
              <a:xfrm rot="16200000" flipH="1">
                <a:off x="-6379" y="18723"/>
                <a:ext cx="672" cy="144"/>
              </a:xfrm>
              <a:prstGeom prst="rightArrow">
                <a:avLst>
                  <a:gd name="adj1" fmla="val 50000"/>
                  <a:gd name="adj2" fmla="val 116667"/>
                </a:avLst>
              </a:prstGeom>
              <a:solidFill>
                <a:srgbClr val="3333CC"/>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grpSp>
        <p:sp>
          <p:nvSpPr>
            <p:cNvPr id="2068" name="Text Box 20"/>
            <p:cNvSpPr txBox="1">
              <a:spLocks noChangeArrowheads="1"/>
            </p:cNvSpPr>
            <p:nvPr/>
          </p:nvSpPr>
          <p:spPr bwMode="auto">
            <a:xfrm>
              <a:off x="5780" y="10402"/>
              <a:ext cx="669" cy="262"/>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Send message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9" name="Text Box 21"/>
            <p:cNvSpPr txBox="1">
              <a:spLocks noChangeArrowheads="1"/>
            </p:cNvSpPr>
            <p:nvPr/>
          </p:nvSpPr>
          <p:spPr bwMode="auto">
            <a:xfrm>
              <a:off x="5712" y="9605"/>
              <a:ext cx="668" cy="261"/>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Send 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0" name="Text Box 22"/>
            <p:cNvSpPr txBox="1">
              <a:spLocks noChangeArrowheads="1"/>
            </p:cNvSpPr>
            <p:nvPr/>
          </p:nvSpPr>
          <p:spPr bwMode="auto">
            <a:xfrm>
              <a:off x="7200" y="10335"/>
              <a:ext cx="1080" cy="540"/>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Issue command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1" name="Text Box 23"/>
            <p:cNvSpPr txBox="1">
              <a:spLocks noChangeArrowheads="1"/>
            </p:cNvSpPr>
            <p:nvPr/>
          </p:nvSpPr>
          <p:spPr bwMode="auto">
            <a:xfrm>
              <a:off x="7200" y="9255"/>
              <a:ext cx="1056" cy="633"/>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Send completion 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AutoShape 24"/>
            <p:cNvSpPr>
              <a:spLocks noChangeArrowheads="1"/>
            </p:cNvSpPr>
            <p:nvPr/>
          </p:nvSpPr>
          <p:spPr bwMode="auto">
            <a:xfrm>
              <a:off x="6245" y="10923"/>
              <a:ext cx="1675" cy="1161"/>
            </a:xfrm>
            <a:prstGeom prst="flowChartAlternateProcess">
              <a:avLst/>
            </a:prstGeom>
            <a:solidFill>
              <a:srgbClr val="003399"/>
            </a:solidFill>
            <a:ln w="9525">
              <a:solidFill>
                <a:srgbClr val="000000"/>
              </a:solidFill>
              <a:miter lim="800000"/>
              <a:headEnd/>
              <a:tailEnd/>
            </a:ln>
          </p:spPr>
          <p:txBody>
            <a:bodyPr vert="horz" wrap="square" lIns="55824" tIns="27913" rIns="55824" bIns="27913" numCol="1" anchor="ctr"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Decode incoming message</a:t>
              </a:r>
            </a:p>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Send instruction  to appliance</a:t>
              </a:r>
            </a:p>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Monitor completion 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3" name="AutoShape 25"/>
            <p:cNvSpPr>
              <a:spLocks noChangeArrowheads="1"/>
            </p:cNvSpPr>
            <p:nvPr/>
          </p:nvSpPr>
          <p:spPr bwMode="auto">
            <a:xfrm>
              <a:off x="4320" y="10970"/>
              <a:ext cx="1620" cy="1114"/>
            </a:xfrm>
            <a:prstGeom prst="flowChartAlternateProcess">
              <a:avLst/>
            </a:prstGeom>
            <a:solidFill>
              <a:srgbClr val="003399"/>
            </a:solidFill>
            <a:ln w="9525">
              <a:solidFill>
                <a:srgbClr val="000000"/>
              </a:solidFill>
              <a:miter lim="800000"/>
              <a:headEnd/>
              <a:tailEnd/>
            </a:ln>
          </p:spPr>
          <p:txBody>
            <a:bodyPr vert="horz" wrap="square" lIns="55824" tIns="27913" rIns="55824" bIns="27913" numCol="1" anchor="ctr"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Communicate with network</a:t>
              </a:r>
            </a:p>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Transfer data to </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microcontroller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4" name="AutoShape 26"/>
            <p:cNvSpPr>
              <a:spLocks noChangeArrowheads="1"/>
            </p:cNvSpPr>
            <p:nvPr/>
          </p:nvSpPr>
          <p:spPr bwMode="auto">
            <a:xfrm>
              <a:off x="2690" y="10958"/>
              <a:ext cx="1450" cy="1114"/>
            </a:xfrm>
            <a:prstGeom prst="flowChartAlternateProcess">
              <a:avLst/>
            </a:prstGeom>
            <a:solidFill>
              <a:srgbClr val="003399"/>
            </a:solidFill>
            <a:ln w="9525">
              <a:solidFill>
                <a:srgbClr val="000000"/>
              </a:solidFill>
              <a:miter lim="800000"/>
              <a:headEnd/>
              <a:tailEnd/>
            </a:ln>
          </p:spPr>
          <p:txBody>
            <a:bodyPr vert="horz" wrap="square" lIns="55824" tIns="27913" rIns="55824" bIns="27913" numCol="1" anchor="ctr"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Send text message</a:t>
              </a:r>
            </a:p>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Receive status</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message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5" name="Text Box 27"/>
            <p:cNvSpPr txBox="1">
              <a:spLocks noChangeArrowheads="1"/>
            </p:cNvSpPr>
            <p:nvPr/>
          </p:nvSpPr>
          <p:spPr bwMode="auto">
            <a:xfrm>
              <a:off x="3983" y="10390"/>
              <a:ext cx="665" cy="262"/>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Send message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6" name="Text Box 28"/>
            <p:cNvSpPr txBox="1">
              <a:spLocks noChangeArrowheads="1"/>
            </p:cNvSpPr>
            <p:nvPr/>
          </p:nvSpPr>
          <p:spPr bwMode="auto">
            <a:xfrm>
              <a:off x="4062" y="9591"/>
              <a:ext cx="586" cy="262"/>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Send 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77" name="Group 29"/>
            <p:cNvGrpSpPr>
              <a:grpSpLocks/>
            </p:cNvGrpSpPr>
            <p:nvPr/>
          </p:nvGrpSpPr>
          <p:grpSpPr bwMode="auto">
            <a:xfrm rot="5400000">
              <a:off x="4062" y="9807"/>
              <a:ext cx="507" cy="586"/>
              <a:chOff x="-6115" y="18411"/>
              <a:chExt cx="336" cy="720"/>
            </a:xfrm>
          </p:grpSpPr>
          <p:sp>
            <p:nvSpPr>
              <p:cNvPr id="2078" name="AutoShape 30"/>
              <p:cNvSpPr>
                <a:spLocks noChangeArrowheads="1"/>
              </p:cNvSpPr>
              <p:nvPr/>
            </p:nvSpPr>
            <p:spPr bwMode="auto">
              <a:xfrm rot="-5400000">
                <a:off x="-6187" y="18675"/>
                <a:ext cx="672" cy="144"/>
              </a:xfrm>
              <a:prstGeom prst="rightArrow">
                <a:avLst>
                  <a:gd name="adj1" fmla="val 50000"/>
                  <a:gd name="adj2" fmla="val 116667"/>
                </a:avLst>
              </a:prstGeom>
              <a:solidFill>
                <a:srgbClr val="3333CC"/>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2079" name="AutoShape 31"/>
              <p:cNvSpPr>
                <a:spLocks noChangeArrowheads="1"/>
              </p:cNvSpPr>
              <p:nvPr/>
            </p:nvSpPr>
            <p:spPr bwMode="auto">
              <a:xfrm rot="16200000" flipH="1">
                <a:off x="-6379" y="18723"/>
                <a:ext cx="672" cy="144"/>
              </a:xfrm>
              <a:prstGeom prst="rightArrow">
                <a:avLst>
                  <a:gd name="adj1" fmla="val 50000"/>
                  <a:gd name="adj2" fmla="val 116667"/>
                </a:avLst>
              </a:prstGeom>
              <a:solidFill>
                <a:srgbClr val="3333CC"/>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grpSp>
        <p:sp>
          <p:nvSpPr>
            <p:cNvPr id="2080" name="AutoShape 32"/>
            <p:cNvSpPr>
              <a:spLocks noChangeArrowheads="1"/>
            </p:cNvSpPr>
            <p:nvPr/>
          </p:nvSpPr>
          <p:spPr bwMode="auto">
            <a:xfrm>
              <a:off x="7249" y="10192"/>
              <a:ext cx="947" cy="218"/>
            </a:xfrm>
            <a:prstGeom prst="rightArrow">
              <a:avLst>
                <a:gd name="adj1" fmla="val 50000"/>
                <a:gd name="adj2" fmla="val 108601"/>
              </a:avLst>
            </a:prstGeom>
            <a:solidFill>
              <a:srgbClr val="3333CC"/>
            </a:solidFill>
            <a:ln w="9525">
              <a:solidFill>
                <a:srgbClr val="000000"/>
              </a:solidFill>
              <a:miter lim="800000"/>
              <a:headEnd/>
              <a:tailEnd/>
            </a:ln>
          </p:spPr>
          <p:txBody>
            <a:bodyPr vert="horz" wrap="none" lIns="91440" tIns="45720" rIns="91440" bIns="45720" numCol="1" anchor="ctr" anchorCtr="0" compatLnSpc="1">
              <a:prstTxWarp prst="textNoShape">
                <a:avLst/>
              </a:prstTxWarp>
            </a:bodyPr>
            <a:lstStyle/>
            <a:p>
              <a:endParaRPr lang="en-IN"/>
            </a:p>
          </p:txBody>
        </p:sp>
        <p:sp>
          <p:nvSpPr>
            <p:cNvPr id="2081" name="AutoShape 33"/>
            <p:cNvSpPr>
              <a:spLocks noChangeArrowheads="1"/>
            </p:cNvSpPr>
            <p:nvPr/>
          </p:nvSpPr>
          <p:spPr bwMode="auto">
            <a:xfrm flipH="1">
              <a:off x="7182" y="9902"/>
              <a:ext cx="946" cy="217"/>
            </a:xfrm>
            <a:prstGeom prst="rightArrow">
              <a:avLst>
                <a:gd name="adj1" fmla="val 50000"/>
                <a:gd name="adj2" fmla="val 108986"/>
              </a:avLst>
            </a:prstGeom>
            <a:solidFill>
              <a:srgbClr val="3333CC"/>
            </a:solidFill>
            <a:ln w="9525">
              <a:solidFill>
                <a:srgbClr val="000000"/>
              </a:solidFill>
              <a:miter lim="800000"/>
              <a:headEnd/>
              <a:tailEnd/>
            </a:ln>
          </p:spPr>
          <p:txBody>
            <a:bodyPr vert="horz" wrap="none" lIns="91440" tIns="45720" rIns="91440" bIns="45720" numCol="1" anchor="ctr" anchorCtr="0" compatLnSpc="1">
              <a:prstTxWarp prst="textNoShape">
                <a:avLst/>
              </a:prstTxWarp>
            </a:bodyPr>
            <a:lstStyle/>
            <a:p>
              <a:endParaRPr lang="en-IN"/>
            </a:p>
          </p:txBody>
        </p:sp>
        <p:pic>
          <p:nvPicPr>
            <p:cNvPr id="2082" name="Picture 34" descr="nx12"/>
            <p:cNvPicPr>
              <a:picLocks noChangeAspect="1" noChangeArrowheads="1"/>
            </p:cNvPicPr>
            <p:nvPr/>
          </p:nvPicPr>
          <p:blipFill>
            <a:blip r:embed="rId4" cstate="print"/>
            <a:srcRect/>
            <a:stretch>
              <a:fillRect/>
            </a:stretch>
          </p:blipFill>
          <p:spPr bwMode="auto">
            <a:xfrm>
              <a:off x="10219" y="8896"/>
              <a:ext cx="705" cy="913"/>
            </a:xfrm>
            <a:prstGeom prst="rect">
              <a:avLst/>
            </a:prstGeom>
            <a:noFill/>
          </p:spPr>
        </p:pic>
        <p:sp>
          <p:nvSpPr>
            <p:cNvPr id="2083" name="Text Box 35"/>
            <p:cNvSpPr txBox="1">
              <a:spLocks noChangeArrowheads="1"/>
            </p:cNvSpPr>
            <p:nvPr/>
          </p:nvSpPr>
          <p:spPr bwMode="auto">
            <a:xfrm>
              <a:off x="10180" y="8497"/>
              <a:ext cx="744" cy="441"/>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Security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84" name="Group 36"/>
            <p:cNvGrpSpPr>
              <a:grpSpLocks/>
            </p:cNvGrpSpPr>
            <p:nvPr/>
          </p:nvGrpSpPr>
          <p:grpSpPr bwMode="auto">
            <a:xfrm>
              <a:off x="10155" y="10561"/>
              <a:ext cx="825" cy="1415"/>
              <a:chOff x="-2126" y="18298"/>
              <a:chExt cx="1012" cy="936"/>
            </a:xfrm>
          </p:grpSpPr>
          <p:pic>
            <p:nvPicPr>
              <p:cNvPr id="2085" name="Picture 37" descr="door_partly_open[1]"/>
              <p:cNvPicPr>
                <a:picLocks noChangeAspect="1" noChangeArrowheads="1"/>
              </p:cNvPicPr>
              <p:nvPr/>
            </p:nvPicPr>
            <p:blipFill>
              <a:blip r:embed="rId5" cstate="print"/>
              <a:srcRect/>
              <a:stretch>
                <a:fillRect/>
              </a:stretch>
            </p:blipFill>
            <p:spPr bwMode="auto">
              <a:xfrm>
                <a:off x="-2126" y="18475"/>
                <a:ext cx="1012" cy="759"/>
              </a:xfrm>
              <a:prstGeom prst="rect">
                <a:avLst/>
              </a:prstGeom>
              <a:noFill/>
            </p:spPr>
          </p:pic>
          <p:sp>
            <p:nvSpPr>
              <p:cNvPr id="2086" name="Text Box 38"/>
              <p:cNvSpPr txBox="1">
                <a:spLocks noChangeArrowheads="1"/>
              </p:cNvSpPr>
              <p:nvPr/>
            </p:nvSpPr>
            <p:spPr bwMode="auto">
              <a:xfrm>
                <a:off x="-2126" y="18298"/>
                <a:ext cx="912" cy="173"/>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Garage Door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087" name="Group 39"/>
            <p:cNvGrpSpPr>
              <a:grpSpLocks/>
            </p:cNvGrpSpPr>
            <p:nvPr/>
          </p:nvGrpSpPr>
          <p:grpSpPr bwMode="auto">
            <a:xfrm>
              <a:off x="9366" y="10544"/>
              <a:ext cx="744" cy="1397"/>
              <a:chOff x="-2227" y="18459"/>
              <a:chExt cx="912" cy="924"/>
            </a:xfrm>
          </p:grpSpPr>
          <p:pic>
            <p:nvPicPr>
              <p:cNvPr id="2088" name="Picture 40" descr="fan"/>
              <p:cNvPicPr>
                <a:picLocks noChangeAspect="1" noChangeArrowheads="1"/>
              </p:cNvPicPr>
              <p:nvPr/>
            </p:nvPicPr>
            <p:blipFill>
              <a:blip r:embed="rId6"/>
              <a:srcRect/>
              <a:stretch>
                <a:fillRect/>
              </a:stretch>
            </p:blipFill>
            <p:spPr bwMode="auto">
              <a:xfrm>
                <a:off x="-2126" y="18600"/>
                <a:ext cx="696" cy="783"/>
              </a:xfrm>
              <a:prstGeom prst="rect">
                <a:avLst/>
              </a:prstGeom>
              <a:noFill/>
            </p:spPr>
          </p:pic>
          <p:sp>
            <p:nvSpPr>
              <p:cNvPr id="2089" name="Text Box 41"/>
              <p:cNvSpPr txBox="1">
                <a:spLocks noChangeArrowheads="1"/>
              </p:cNvSpPr>
              <p:nvPr/>
            </p:nvSpPr>
            <p:spPr bwMode="auto">
              <a:xfrm>
                <a:off x="-2227" y="18459"/>
                <a:ext cx="912" cy="173"/>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Fan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pic>
          <p:nvPicPr>
            <p:cNvPr id="2090" name="Picture 42" descr="lamp"/>
            <p:cNvPicPr>
              <a:picLocks noChangeAspect="1" noChangeArrowheads="1"/>
            </p:cNvPicPr>
            <p:nvPr/>
          </p:nvPicPr>
          <p:blipFill>
            <a:blip r:embed="rId7"/>
            <a:srcRect/>
            <a:stretch>
              <a:fillRect/>
            </a:stretch>
          </p:blipFill>
          <p:spPr bwMode="auto">
            <a:xfrm>
              <a:off x="9603" y="8615"/>
              <a:ext cx="372" cy="1251"/>
            </a:xfrm>
            <a:prstGeom prst="rect">
              <a:avLst/>
            </a:prstGeom>
            <a:noFill/>
          </p:spPr>
        </p:pic>
        <p:sp>
          <p:nvSpPr>
            <p:cNvPr id="2091" name="Text Box 43"/>
            <p:cNvSpPr txBox="1">
              <a:spLocks noChangeArrowheads="1"/>
            </p:cNvSpPr>
            <p:nvPr/>
          </p:nvSpPr>
          <p:spPr bwMode="auto">
            <a:xfrm>
              <a:off x="9439" y="8317"/>
              <a:ext cx="720" cy="261"/>
            </a:xfrm>
            <a:prstGeom prst="rect">
              <a:avLst/>
            </a:prstGeom>
            <a:noFill/>
            <a:ln w="9525">
              <a:noFill/>
              <a:miter lim="800000"/>
              <a:headEnd/>
              <a:tailEnd/>
            </a:ln>
          </p:spPr>
          <p:txBody>
            <a:bodyPr vert="horz" wrap="square" lIns="55824" tIns="27913" rIns="55824" bIns="27913"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000000"/>
                  </a:solidFill>
                  <a:effectLst/>
                  <a:latin typeface="Book Antiqua" pitchFamily="18" charset="0"/>
                  <a:cs typeface="Arial" pitchFamily="34" charset="0"/>
                </a:rPr>
                <a:t>Lamp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2" name="AutoShape 44"/>
            <p:cNvSpPr>
              <a:spLocks noChangeArrowheads="1"/>
            </p:cNvSpPr>
            <p:nvPr/>
          </p:nvSpPr>
          <p:spPr bwMode="auto">
            <a:xfrm>
              <a:off x="8262" y="9794"/>
              <a:ext cx="1278" cy="944"/>
            </a:xfrm>
            <a:prstGeom prst="flowChartAlternateProcess">
              <a:avLst/>
            </a:prstGeom>
            <a:solidFill>
              <a:srgbClr val="003399"/>
            </a:solidFill>
            <a:ln w="19050">
              <a:solidFill>
                <a:srgbClr val="000000"/>
              </a:solidFill>
              <a:miter lim="800000"/>
              <a:headEnd/>
              <a:tailEnd/>
            </a:ln>
          </p:spPr>
          <p:txBody>
            <a:bodyPr vert="horz" wrap="square" lIns="55824" tIns="27913" rIns="55824" bIns="27913" numCol="1" anchor="ctr"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Pts val="1200"/>
                <a:buFont typeface="Book Antiqua" pitchFamily="18" charset="0"/>
                <a:buChar char="•"/>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Perform required </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IN" sz="700" b="0" i="0" u="none" strike="noStrike" cap="none" normalizeH="0" baseline="0" smtClean="0">
                  <a:ln>
                    <a:noFill/>
                  </a:ln>
                  <a:solidFill>
                    <a:srgbClr val="FFFFFF"/>
                  </a:solidFill>
                  <a:effectLst/>
                  <a:latin typeface="Book Antiqua" pitchFamily="18" charset="0"/>
                  <a:cs typeface="Arial" pitchFamily="34" charset="0"/>
                </a:rPr>
                <a:t>instructions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93" name="Picture 45" descr="timeport"/>
            <p:cNvPicPr>
              <a:picLocks noChangeAspect="1" noChangeArrowheads="1"/>
            </p:cNvPicPr>
            <p:nvPr/>
          </p:nvPicPr>
          <p:blipFill>
            <a:blip r:embed="rId8"/>
            <a:srcRect l="25250" r="27417"/>
            <a:stretch>
              <a:fillRect/>
            </a:stretch>
          </p:blipFill>
          <p:spPr bwMode="auto">
            <a:xfrm>
              <a:off x="3232" y="9255"/>
              <a:ext cx="433" cy="1397"/>
            </a:xfrm>
            <a:prstGeom prst="rect">
              <a:avLst/>
            </a:prstGeom>
            <a:noFill/>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1143000"/>
          </a:xfrm>
        </p:spPr>
        <p:txBody>
          <a:bodyPr/>
          <a:lstStyle/>
          <a:p>
            <a:pPr eaLnBrk="1" hangingPunct="1">
              <a:defRPr/>
            </a:pPr>
            <a:r>
              <a:rPr lang="en-US" sz="3200" dirty="0" smtClean="0">
                <a:solidFill>
                  <a:schemeClr val="accent4"/>
                </a:solidFill>
                <a:effectLst>
                  <a:outerShdw blurRad="38100" dist="38100" dir="2700000" algn="tl">
                    <a:srgbClr val="000000">
                      <a:alpha val="43137"/>
                    </a:srgbClr>
                  </a:outerShdw>
                </a:effectLst>
              </a:rPr>
              <a:t>Technical approach:-</a:t>
            </a:r>
            <a:endParaRPr lang="en-US" sz="3200" dirty="0">
              <a:solidFill>
                <a:schemeClr val="accent4"/>
              </a:solidFill>
              <a:effectLst>
                <a:outerShdw blurRad="38100" dist="38100" dir="2700000" algn="tl">
                  <a:srgbClr val="000000">
                    <a:alpha val="43137"/>
                  </a:srgbClr>
                </a:outerShdw>
              </a:effectLst>
            </a:endParaRPr>
          </a:p>
        </p:txBody>
      </p:sp>
      <p:sp>
        <p:nvSpPr>
          <p:cNvPr id="16387" name="Content Placeholder 2"/>
          <p:cNvSpPr>
            <a:spLocks noGrp="1"/>
          </p:cNvSpPr>
          <p:nvPr>
            <p:ph idx="1"/>
          </p:nvPr>
        </p:nvSpPr>
        <p:spPr>
          <a:xfrm>
            <a:off x="-381000" y="2011363"/>
            <a:ext cx="8534400" cy="4846637"/>
          </a:xfrm>
        </p:spPr>
        <p:txBody>
          <a:bodyPr/>
          <a:lstStyle/>
          <a:p>
            <a:pPr lvl="3" algn="just" eaLnBrk="1" hangingPunct="1"/>
            <a:r>
              <a:rPr lang="en-US" dirty="0" smtClean="0">
                <a:solidFill>
                  <a:schemeClr val="tx1"/>
                </a:solidFill>
              </a:rPr>
              <a:t>The remote user sends command in CODED language with authentication information and commands to the GSM receiver.</a:t>
            </a:r>
          </a:p>
          <a:p>
            <a:pPr lvl="3" algn="just" eaLnBrk="1" hangingPunct="1"/>
            <a:r>
              <a:rPr lang="en-US" dirty="0" smtClean="0">
                <a:solidFill>
                  <a:schemeClr val="tx1"/>
                </a:solidFill>
              </a:rPr>
              <a:t>The receiver receives messages sent from user cell phone.</a:t>
            </a:r>
          </a:p>
          <a:p>
            <a:pPr lvl="3" algn="just" eaLnBrk="1" hangingPunct="1"/>
            <a:r>
              <a:rPr lang="en-US" dirty="0" smtClean="0">
                <a:solidFill>
                  <a:schemeClr val="tx1"/>
                </a:solidFill>
              </a:rPr>
              <a:t>GSM receiver parses the string for the authentication information, and the commands.</a:t>
            </a:r>
          </a:p>
          <a:p>
            <a:pPr lvl="3" algn="just" eaLnBrk="1" hangingPunct="1"/>
            <a:r>
              <a:rPr lang="en-US" dirty="0" smtClean="0">
                <a:solidFill>
                  <a:schemeClr val="tx1"/>
                </a:solidFill>
              </a:rPr>
              <a:t>GSM receiver sends the commands to the microcontroller.</a:t>
            </a:r>
          </a:p>
          <a:p>
            <a:pPr lvl="3" algn="just" eaLnBrk="1" hangingPunct="1"/>
            <a:r>
              <a:rPr lang="en-US" dirty="0" smtClean="0">
                <a:solidFill>
                  <a:schemeClr val="tx1"/>
                </a:solidFill>
              </a:rPr>
              <a:t>Microcontroller issues commands to the concerned appliance.</a:t>
            </a:r>
          </a:p>
          <a:p>
            <a:pPr lvl="3" algn="just" eaLnBrk="1" hangingPunct="1"/>
            <a:r>
              <a:rPr lang="en-US" dirty="0" smtClean="0">
                <a:solidFill>
                  <a:schemeClr val="tx1"/>
                </a:solidFill>
              </a:rPr>
              <a:t>Microcontroller checks for implementation of command given and sends the confirmation to the sender</a:t>
            </a:r>
            <a:r>
              <a:rPr lang="en-US" sz="1600" dirty="0" smtClean="0">
                <a:solidFill>
                  <a:schemeClr val="tx1"/>
                </a:solidFill>
              </a:rPr>
              <a:t>.</a:t>
            </a:r>
          </a:p>
        </p:txBody>
      </p:sp>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9B0D1C-91C8-4275-8214-0D0090FD5D28}"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AutoShape 2"/>
          <p:cNvSpPr>
            <a:spLocks noGrp="1" noChangeArrowheads="1"/>
          </p:cNvSpPr>
          <p:nvPr>
            <p:ph type="title"/>
          </p:nvPr>
        </p:nvSpPr>
        <p:spPr>
          <a:xfrm>
            <a:off x="152400" y="457200"/>
            <a:ext cx="7924800" cy="868362"/>
          </a:xfrm>
        </p:spPr>
        <p:txBody>
          <a:bodyPr/>
          <a:lstStyle/>
          <a:p>
            <a:pPr eaLnBrk="1" fontAlgn="auto" hangingPunct="1">
              <a:spcAft>
                <a:spcPts val="0"/>
              </a:spcAft>
              <a:defRPr/>
            </a:pPr>
            <a:r>
              <a:rPr lang="en-US" sz="3200" dirty="0" smtClean="0">
                <a:solidFill>
                  <a:schemeClr val="accent4"/>
                </a:solidFill>
                <a:effectLst>
                  <a:outerShdw blurRad="38100" dist="38100" dir="2700000" algn="tl">
                    <a:srgbClr val="000000">
                      <a:alpha val="43137"/>
                    </a:srgbClr>
                  </a:outerShdw>
                </a:effectLst>
              </a:rPr>
              <a:t> </a:t>
            </a:r>
            <a:r>
              <a:rPr lang="en-US" sz="3200" dirty="0">
                <a:solidFill>
                  <a:schemeClr val="accent4"/>
                </a:solidFill>
                <a:effectLst>
                  <a:outerShdw blurRad="38100" dist="38100" dir="2700000" algn="tl">
                    <a:srgbClr val="000000">
                      <a:alpha val="43137"/>
                    </a:srgbClr>
                  </a:outerShdw>
                </a:effectLst>
              </a:rPr>
              <a:t>Programming </a:t>
            </a:r>
            <a:r>
              <a:rPr lang="en-US" sz="3200" dirty="0" smtClean="0">
                <a:solidFill>
                  <a:schemeClr val="accent4"/>
                </a:solidFill>
                <a:effectLst>
                  <a:outerShdw blurRad="38100" dist="38100" dir="2700000" algn="tl">
                    <a:srgbClr val="000000">
                      <a:alpha val="43137"/>
                    </a:srgbClr>
                  </a:outerShdw>
                </a:effectLst>
              </a:rPr>
              <a:t>Languages:-</a:t>
            </a:r>
            <a:endParaRPr lang="en-US" sz="3200" dirty="0">
              <a:solidFill>
                <a:schemeClr val="accent4"/>
              </a:solidFill>
              <a:effectLst>
                <a:outerShdw blurRad="38100" dist="38100" dir="2700000" algn="tl">
                  <a:srgbClr val="000000">
                    <a:alpha val="43137"/>
                  </a:srgbClr>
                </a:outerShdw>
              </a:effectLst>
            </a:endParaRPr>
          </a:p>
        </p:txBody>
      </p:sp>
      <p:sp>
        <p:nvSpPr>
          <p:cNvPr id="17411" name="Rectangle 3"/>
          <p:cNvSpPr>
            <a:spLocks noGrp="1" noChangeArrowheads="1"/>
          </p:cNvSpPr>
          <p:nvPr>
            <p:ph idx="1"/>
          </p:nvPr>
        </p:nvSpPr>
        <p:spPr>
          <a:xfrm>
            <a:off x="381000" y="1981200"/>
            <a:ext cx="7693025" cy="4114800"/>
          </a:xfrm>
        </p:spPr>
        <p:txBody>
          <a:bodyPr/>
          <a:lstStyle/>
          <a:p>
            <a:pPr eaLnBrk="1" hangingPunct="1">
              <a:lnSpc>
                <a:spcPct val="80000"/>
              </a:lnSpc>
            </a:pPr>
            <a:r>
              <a:rPr lang="en-US" sz="2000" dirty="0" smtClean="0"/>
              <a:t>The software developed for this project will be loaded into the memory of the </a:t>
            </a:r>
            <a:r>
              <a:rPr lang="en-US" sz="2000" b="1" dirty="0" err="1" smtClean="0">
                <a:solidFill>
                  <a:schemeClr val="tx1">
                    <a:lumMod val="95000"/>
                    <a:lumOff val="5000"/>
                  </a:schemeClr>
                </a:solidFill>
              </a:rPr>
              <a:t>Pic</a:t>
            </a:r>
            <a:r>
              <a:rPr lang="en-US" sz="2000" b="1" dirty="0" smtClean="0">
                <a:solidFill>
                  <a:schemeClr val="tx1">
                    <a:lumMod val="95000"/>
                    <a:lumOff val="5000"/>
                  </a:schemeClr>
                </a:solidFill>
              </a:rPr>
              <a:t> 16F877A </a:t>
            </a:r>
            <a:r>
              <a:rPr lang="en-US" sz="2000" dirty="0" smtClean="0"/>
              <a:t> microcontroller.</a:t>
            </a:r>
          </a:p>
          <a:p>
            <a:pPr eaLnBrk="1" hangingPunct="1">
              <a:lnSpc>
                <a:spcPct val="80000"/>
              </a:lnSpc>
            </a:pPr>
            <a:r>
              <a:rPr lang="en-US" sz="2000" dirty="0" smtClean="0"/>
              <a:t>The</a:t>
            </a:r>
            <a:r>
              <a:rPr lang="en-US" sz="2000" b="1" dirty="0" smtClean="0">
                <a:solidFill>
                  <a:schemeClr val="tx1">
                    <a:lumMod val="95000"/>
                    <a:lumOff val="5000"/>
                  </a:schemeClr>
                </a:solidFill>
              </a:rPr>
              <a:t> </a:t>
            </a:r>
            <a:r>
              <a:rPr lang="en-US" sz="2000" b="1" dirty="0" err="1" smtClean="0">
                <a:solidFill>
                  <a:schemeClr val="tx1">
                    <a:lumMod val="95000"/>
                    <a:lumOff val="5000"/>
                  </a:schemeClr>
                </a:solidFill>
              </a:rPr>
              <a:t>Pic</a:t>
            </a:r>
            <a:r>
              <a:rPr lang="en-US" sz="2000" b="1" dirty="0" smtClean="0">
                <a:solidFill>
                  <a:schemeClr val="tx1">
                    <a:lumMod val="95000"/>
                    <a:lumOff val="5000"/>
                  </a:schemeClr>
                </a:solidFill>
              </a:rPr>
              <a:t> 16F877A </a:t>
            </a:r>
            <a:r>
              <a:rPr lang="en-US" sz="2000" dirty="0" smtClean="0"/>
              <a:t>’s compiler supports C and Assembly Language Programming. </a:t>
            </a:r>
            <a:r>
              <a:rPr lang="en-US" sz="2000" dirty="0" err="1" smtClean="0"/>
              <a:t>Programme</a:t>
            </a:r>
            <a:r>
              <a:rPr lang="en-US" sz="2000" dirty="0" smtClean="0"/>
              <a:t> written in Java and C++ are also permitted because their codes can be converted into C language.</a:t>
            </a:r>
            <a:endParaRPr lang="en-US" sz="1800" dirty="0" smtClean="0"/>
          </a:p>
          <a:p>
            <a:pPr eaLnBrk="1" hangingPunct="1">
              <a:lnSpc>
                <a:spcPct val="80000"/>
              </a:lnSpc>
              <a:buFont typeface="Wingdings" pitchFamily="2" charset="2"/>
              <a:buNone/>
            </a:pPr>
            <a:r>
              <a:rPr lang="en-US" sz="1800" dirty="0" smtClean="0"/>
              <a:t>	</a:t>
            </a:r>
          </a:p>
          <a:p>
            <a:pPr eaLnBrk="1" hangingPunct="1">
              <a:lnSpc>
                <a:spcPct val="80000"/>
              </a:lnSpc>
              <a:buFont typeface="Wingdings" pitchFamily="2" charset="2"/>
              <a:buNone/>
            </a:pPr>
            <a:endParaRPr lang="en-US" sz="1800" dirty="0" smtClean="0"/>
          </a:p>
          <a:p>
            <a:pPr eaLnBrk="1" hangingPunct="1">
              <a:lnSpc>
                <a:spcPct val="80000"/>
              </a:lnSpc>
              <a:buFont typeface="Wingdings" pitchFamily="2" charset="2"/>
              <a:buNone/>
            </a:pPr>
            <a:r>
              <a:rPr lang="en-US" sz="2000" b="1" dirty="0" smtClean="0"/>
              <a:t>  Reason for Selecting C </a:t>
            </a:r>
            <a:r>
              <a:rPr lang="en-US" sz="2000" b="1" dirty="0" err="1" smtClean="0"/>
              <a:t>LanguageThe</a:t>
            </a:r>
            <a:r>
              <a:rPr lang="en-US" sz="2000" b="1" dirty="0" smtClean="0"/>
              <a:t> are:</a:t>
            </a:r>
          </a:p>
          <a:p>
            <a:pPr eaLnBrk="1" hangingPunct="1">
              <a:lnSpc>
                <a:spcPct val="80000"/>
              </a:lnSpc>
            </a:pPr>
            <a:r>
              <a:rPr lang="en-US" sz="2000" b="1" dirty="0" smtClean="0"/>
              <a:t>Ease of development</a:t>
            </a:r>
          </a:p>
          <a:p>
            <a:pPr eaLnBrk="1" hangingPunct="1">
              <a:lnSpc>
                <a:spcPct val="80000"/>
              </a:lnSpc>
            </a:pPr>
            <a:r>
              <a:rPr lang="en-US" sz="2000" b="1" dirty="0" smtClean="0"/>
              <a:t>NO. of Resources are </a:t>
            </a:r>
            <a:r>
              <a:rPr lang="en-US" sz="2000" b="1" dirty="0" err="1" smtClean="0"/>
              <a:t>availiable</a:t>
            </a:r>
            <a:r>
              <a:rPr lang="en-US" sz="2000" b="1" dirty="0" smtClean="0"/>
              <a:t> on internet.</a:t>
            </a:r>
          </a:p>
          <a:p>
            <a:pPr eaLnBrk="1" hangingPunct="1">
              <a:lnSpc>
                <a:spcPct val="80000"/>
              </a:lnSpc>
            </a:pPr>
            <a:r>
              <a:rPr lang="en-US" sz="2000" dirty="0" smtClean="0"/>
              <a:t>Team members have experience coding C</a:t>
            </a:r>
          </a:p>
          <a:p>
            <a:pPr eaLnBrk="1" hangingPunct="1">
              <a:lnSpc>
                <a:spcPct val="80000"/>
              </a:lnSpc>
            </a:pPr>
            <a:endParaRPr lang="en-US" sz="2000" b="1" dirty="0" smtClean="0"/>
          </a:p>
          <a:p>
            <a:pPr eaLnBrk="1" hangingPunct="1">
              <a:lnSpc>
                <a:spcPct val="80000"/>
              </a:lnSpc>
              <a:buFont typeface="Wingdings 2" pitchFamily="18" charset="2"/>
              <a:buNone/>
            </a:pPr>
            <a:endParaRPr lang="en-US" b="1" dirty="0" smtClean="0"/>
          </a:p>
        </p:txBody>
      </p:sp>
      <p:sp>
        <p:nvSpPr>
          <p:cNvPr id="1741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F9C2D12-42B8-4551-B3F7-6E6AEAA7F21B}"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18</a:t>
            </a:fld>
            <a:endParaRPr lang="en-US"/>
          </a:p>
        </p:txBody>
      </p:sp>
      <p:sp>
        <p:nvSpPr>
          <p:cNvPr id="5" name="Content Placeholder 2"/>
          <p:cNvSpPr>
            <a:spLocks noGrp="1"/>
          </p:cNvSpPr>
          <p:nvPr>
            <p:ph idx="1"/>
          </p:nvPr>
        </p:nvSpPr>
        <p:spPr/>
        <p:txBody>
          <a:bodyPr/>
          <a:lstStyle/>
          <a:p>
            <a:pPr lvl="0"/>
            <a:r>
              <a:rPr lang="en-US" sz="1400" b="1" dirty="0" smtClean="0"/>
              <a:t> Convenience </a:t>
            </a:r>
            <a:r>
              <a:rPr lang="en-US" sz="1400" dirty="0" smtClean="0"/>
              <a:t>– SMS technology is easy to use and learn and can be accessed easily when needed.</a:t>
            </a:r>
          </a:p>
          <a:p>
            <a:pPr>
              <a:buNone/>
            </a:pPr>
            <a:r>
              <a:rPr lang="en-US" sz="1400" dirty="0" smtClean="0"/>
              <a:t> </a:t>
            </a:r>
          </a:p>
          <a:p>
            <a:pPr lvl="0"/>
            <a:r>
              <a:rPr lang="en-US" sz="1400" b="1" dirty="0" smtClean="0"/>
              <a:t> Accessibility </a:t>
            </a:r>
            <a:r>
              <a:rPr lang="en-US" sz="1400" dirty="0" smtClean="0"/>
              <a:t>– instructions can be sent to the microcontroller to be controlled and monitored from any location provided there is the existence of an active GSM network or control from anywhere in world if cellular coverage is available.</a:t>
            </a:r>
          </a:p>
          <a:p>
            <a:pPr>
              <a:buNone/>
            </a:pPr>
            <a:r>
              <a:rPr lang="en-US" sz="1400" dirty="0" smtClean="0"/>
              <a:t> </a:t>
            </a:r>
          </a:p>
          <a:p>
            <a:pPr lvl="0"/>
            <a:r>
              <a:rPr lang="en-US" sz="1400" b="1" dirty="0" smtClean="0"/>
              <a:t> Portability </a:t>
            </a:r>
            <a:r>
              <a:rPr lang="en-US" sz="1400" dirty="0" smtClean="0"/>
              <a:t>– a microcontroller can be controlled and monitored from any GSM phone that supports SMS. Considering the fact that most GSM phones support SMS, the system is therefore highly portable.</a:t>
            </a:r>
          </a:p>
          <a:p>
            <a:endParaRPr lang="en-US" sz="1400" dirty="0" smtClean="0"/>
          </a:p>
          <a:p>
            <a:pPr lvl="0"/>
            <a:r>
              <a:rPr lang="en-US" sz="1400" b="1" dirty="0" smtClean="0"/>
              <a:t> Saves Time </a:t>
            </a:r>
            <a:r>
              <a:rPr lang="en-US" sz="1400" dirty="0" smtClean="0"/>
              <a:t>– an SMS based remote monitoring and computer control </a:t>
            </a:r>
            <a:r>
              <a:rPr lang="en-US" sz="1400" dirty="0" err="1" smtClean="0"/>
              <a:t>systemsaves</a:t>
            </a:r>
            <a:r>
              <a:rPr lang="en-US" sz="1400" dirty="0" smtClean="0"/>
              <a:t> time as the user is not required to gain access to an internet connection or make a dedicated connection to the computer to be controlled as opposed to a Bluetooth-based system or an Internet  based system.</a:t>
            </a:r>
          </a:p>
          <a:p>
            <a:endParaRPr lang="en-US" sz="1400" dirty="0" smtClean="0"/>
          </a:p>
          <a:p>
            <a:pPr lvl="0"/>
            <a:r>
              <a:rPr lang="en-US" sz="1400" b="1" dirty="0" smtClean="0"/>
              <a:t> Cheaper </a:t>
            </a:r>
            <a:r>
              <a:rPr lang="en-US" sz="1400" dirty="0" smtClean="0"/>
              <a:t>– SMS services are generally cheap and are sometimes provided for free (at least for certain periods) by service providers. Furthermore, most service providers do not charge users for receiving SMS.</a:t>
            </a:r>
          </a:p>
          <a:p>
            <a:endParaRPr lang="en-US" dirty="0"/>
          </a:p>
        </p:txBody>
      </p:sp>
      <p:sp>
        <p:nvSpPr>
          <p:cNvPr id="6" name="Title 1"/>
          <p:cNvSpPr>
            <a:spLocks noGrp="1"/>
          </p:cNvSpPr>
          <p:nvPr>
            <p:ph type="title"/>
          </p:nvPr>
        </p:nvSpPr>
        <p:spPr/>
        <p:txBody>
          <a:bodyPr/>
          <a:lstStyle/>
          <a:p>
            <a:r>
              <a:rPr lang="en-US" dirty="0" smtClean="0">
                <a:solidFill>
                  <a:schemeClr val="accent4"/>
                </a:solidFill>
              </a:rPr>
              <a:t>Advantage:-</a:t>
            </a:r>
            <a:endParaRPr lang="en-US" dirty="0">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AutoShape 2"/>
          <p:cNvSpPr>
            <a:spLocks noGrp="1" noChangeArrowheads="1"/>
          </p:cNvSpPr>
          <p:nvPr>
            <p:ph type="title"/>
          </p:nvPr>
        </p:nvSpPr>
        <p:spPr>
          <a:xfrm>
            <a:off x="457200" y="320040"/>
            <a:ext cx="7239000" cy="1143000"/>
          </a:xfrm>
        </p:spPr>
        <p:txBody>
          <a:bodyPr/>
          <a:lstStyle/>
          <a:p>
            <a:pPr eaLnBrk="1" fontAlgn="auto" hangingPunct="1">
              <a:spcAft>
                <a:spcPts val="0"/>
              </a:spcAft>
              <a:defRPr/>
            </a:pPr>
            <a:r>
              <a:rPr lang="en-US" dirty="0" smtClean="0">
                <a:solidFill>
                  <a:schemeClr val="accent4"/>
                </a:solidFill>
                <a:effectLst>
                  <a:outerShdw blurRad="38100" dist="38100" dir="2700000" algn="tl">
                    <a:srgbClr val="000000">
                      <a:alpha val="43137"/>
                    </a:srgbClr>
                  </a:outerShdw>
                </a:effectLst>
              </a:rPr>
              <a:t>Limitations:-</a:t>
            </a:r>
            <a:endParaRPr lang="en-US" dirty="0">
              <a:solidFill>
                <a:schemeClr val="accent4"/>
              </a:solidFill>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152400" y="2133600"/>
            <a:ext cx="7924800" cy="3724275"/>
          </a:xfrm>
        </p:spPr>
        <p:txBody>
          <a:bodyPr/>
          <a:lstStyle/>
          <a:p>
            <a:pPr eaLnBrk="1" hangingPunct="1"/>
            <a:r>
              <a:rPr lang="en-US" sz="1600" smtClean="0"/>
              <a:t>The receiver must reside in a location where a signal with sufficient strength can be received from a cellular phone network.</a:t>
            </a:r>
          </a:p>
          <a:p>
            <a:pPr eaLnBrk="1" hangingPunct="1"/>
            <a:r>
              <a:rPr lang="en-US" sz="1600" smtClean="0"/>
              <a:t>The only person who can communicate with the control module is the person who will be successfully authenticated.</a:t>
            </a:r>
          </a:p>
          <a:p>
            <a:pPr eaLnBrk="1" hangingPunct="1"/>
            <a:r>
              <a:rPr lang="en-US" sz="1600" smtClean="0"/>
              <a:t>Only devices with electrical controlling input ports will be possible targets for control.</a:t>
            </a:r>
          </a:p>
          <a:p>
            <a:pPr eaLnBrk="1" hangingPunct="1"/>
            <a:r>
              <a:rPr lang="en-US" sz="1600" smtClean="0"/>
              <a:t>The controlled devices will have I/O ports that will make communication with the receiver possible.</a:t>
            </a:r>
          </a:p>
          <a:p>
            <a:pPr eaLnBrk="1" hangingPunct="1"/>
            <a:r>
              <a:rPr lang="en-US" sz="1600" smtClean="0"/>
              <a:t>The receiver must have a power source (120V) attached at all times.</a:t>
            </a:r>
          </a:p>
          <a:p>
            <a:pPr eaLnBrk="1" hangingPunct="1"/>
            <a:r>
              <a:rPr lang="en-US" sz="1600" smtClean="0"/>
              <a:t>Operation of the controlling unit is only possible through a cell phone with SMS messaging capabilities.</a:t>
            </a:r>
          </a:p>
          <a:p>
            <a:pPr eaLnBrk="1" hangingPunct="1"/>
            <a:r>
              <a:rPr lang="en-US" sz="1600" smtClean="0"/>
              <a:t>The controlling unit must be able to receive and decode SMS messages.</a:t>
            </a:r>
          </a:p>
          <a:p>
            <a:pPr eaLnBrk="1" hangingPunct="1"/>
            <a:endParaRPr lang="en-US" sz="1400" smtClean="0"/>
          </a:p>
        </p:txBody>
      </p:sp>
      <p:sp>
        <p:nvSpPr>
          <p:cNvPr id="1843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0DCDA0F-6C12-4944-B475-D2F56834BB63}"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effectLst>
                  <a:outerShdw blurRad="38100" dist="38100" dir="2700000" algn="tl">
                    <a:srgbClr val="000000">
                      <a:alpha val="43137"/>
                    </a:srgbClr>
                  </a:outerShdw>
                </a:effectLst>
              </a:rPr>
              <a:t>Presentation Outline</a:t>
            </a:r>
            <a:endParaRPr lang="en-US" dirty="0">
              <a:solidFill>
                <a:schemeClr val="accent4"/>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9725"/>
            <a:ext cx="7239000" cy="4943476"/>
          </a:xfrm>
        </p:spPr>
        <p:txBody>
          <a:bodyPr/>
          <a:lstStyle/>
          <a:p>
            <a:r>
              <a:rPr lang="en-US" dirty="0" smtClean="0"/>
              <a:t>INTRODUCTON</a:t>
            </a:r>
          </a:p>
          <a:p>
            <a:r>
              <a:rPr lang="en-US" dirty="0" smtClean="0"/>
              <a:t>DEFINITION</a:t>
            </a:r>
          </a:p>
          <a:p>
            <a:r>
              <a:rPr lang="en-US" dirty="0" smtClean="0"/>
              <a:t>APPLICATION</a:t>
            </a:r>
          </a:p>
          <a:p>
            <a:r>
              <a:rPr lang="en-US" dirty="0" smtClean="0"/>
              <a:t>ASSUMPTION</a:t>
            </a:r>
          </a:p>
          <a:p>
            <a:r>
              <a:rPr lang="en-US" dirty="0" smtClean="0"/>
              <a:t>SYSTEM COMPONENTS</a:t>
            </a:r>
          </a:p>
          <a:p>
            <a:r>
              <a:rPr lang="en-US" dirty="0" smtClean="0"/>
              <a:t>TECHNICAL APPROACH</a:t>
            </a:r>
          </a:p>
          <a:p>
            <a:r>
              <a:rPr lang="en-US" dirty="0" smtClean="0"/>
              <a:t>PROGRAMING LANGUAGE</a:t>
            </a:r>
          </a:p>
          <a:p>
            <a:r>
              <a:rPr lang="en-US" dirty="0" smtClean="0"/>
              <a:t>ADVANTAGES</a:t>
            </a:r>
          </a:p>
          <a:p>
            <a:r>
              <a:rPr lang="en-US" dirty="0" smtClean="0"/>
              <a:t>LIMITATIONS</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20</a:t>
            </a:fld>
            <a:endParaRPr lang="en-US"/>
          </a:p>
        </p:txBody>
      </p:sp>
      <p:pic>
        <p:nvPicPr>
          <p:cNvPr id="29699" name="Picture 3"/>
          <p:cNvPicPr>
            <a:picLocks noGrp="1" noChangeAspect="1" noChangeArrowheads="1"/>
          </p:cNvPicPr>
          <p:nvPr>
            <p:ph idx="1"/>
          </p:nvPr>
        </p:nvPicPr>
        <p:blipFill>
          <a:blip r:embed="rId2"/>
          <a:srcRect/>
          <a:stretch>
            <a:fillRect/>
          </a:stretch>
        </p:blipFill>
        <p:spPr bwMode="auto">
          <a:xfrm>
            <a:off x="762000" y="3352800"/>
            <a:ext cx="6634567" cy="2667794"/>
          </a:xfrm>
          <a:prstGeom prst="rect">
            <a:avLst/>
          </a:prstGeom>
          <a:noFill/>
          <a:ln w="9525">
            <a:noFill/>
            <a:miter lim="800000"/>
            <a:headEnd/>
            <a:tailEnd/>
          </a:ln>
          <a:effectLst/>
        </p:spPr>
      </p:pic>
      <p:pic>
        <p:nvPicPr>
          <p:cNvPr id="29700" name="Picture 4"/>
          <p:cNvPicPr>
            <a:picLocks noChangeAspect="1" noChangeArrowheads="1"/>
          </p:cNvPicPr>
          <p:nvPr/>
        </p:nvPicPr>
        <p:blipFill>
          <a:blip r:embed="rId3"/>
          <a:srcRect/>
          <a:stretch>
            <a:fillRect/>
          </a:stretch>
        </p:blipFill>
        <p:spPr bwMode="auto">
          <a:xfrm>
            <a:off x="762000" y="762000"/>
            <a:ext cx="6629400" cy="26212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9342" y="2967335"/>
            <a:ext cx="3987309" cy="92333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lgn="ctr">
              <a:defRPr/>
            </a:pPr>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4"/>
                </a:solidFill>
                <a:effectLst>
                  <a:outerShdw blurRad="41275" dist="12700" dir="12000000" algn="tl" rotWithShape="0">
                    <a:srgbClr val="000000">
                      <a:alpha val="40000"/>
                    </a:srgbClr>
                  </a:outerShdw>
                </a:effectLst>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effectLst>
                  <a:outerShdw blurRad="38100" dist="38100" dir="2700000" algn="tl">
                    <a:srgbClr val="000000">
                      <a:alpha val="43137"/>
                    </a:srgbClr>
                  </a:outerShdw>
                </a:effectLst>
              </a:rPr>
              <a:t>Introduction:-</a:t>
            </a:r>
            <a:endParaRPr lang="en-US" dirty="0">
              <a:solidFill>
                <a:schemeClr val="accent4"/>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9724"/>
            <a:ext cx="7467600" cy="4943475"/>
          </a:xfrm>
        </p:spPr>
        <p:txBody>
          <a:bodyPr/>
          <a:lstStyle/>
          <a:p>
            <a:pPr algn="just"/>
            <a:r>
              <a:rPr lang="en-IN" sz="1800" dirty="0" smtClean="0"/>
              <a:t>The rapid growth of wireless communication, motivated us </a:t>
            </a:r>
            <a:r>
              <a:rPr lang="en-IN" sz="1800" dirty="0" err="1" smtClean="0"/>
              <a:t>touse</a:t>
            </a:r>
            <a:r>
              <a:rPr lang="en-IN" sz="1800" dirty="0" smtClean="0"/>
              <a:t> mobile phones to remotely control a household appliance. In this paper we describe a remote appliance control system which can control different household appliances by sending an SMS message from a mobile phone. This controller is extremely handy at places where we have to control the ON and OFF switching of the devices but no wired connection to that place is available. The microcontroller would then control and device based on the information given to it. The proposed solution will need to be easy to use, simple, secure, robust and be useful on most mobile phones. In  a GSM based system for home automation is described which uses voice commands for control. In  voice commands for home automation is being described. In this paper we describe a simple remote home appliance </a:t>
            </a:r>
            <a:r>
              <a:rPr lang="en-IN" sz="1800" dirty="0" err="1" smtClean="0"/>
              <a:t>controusing</a:t>
            </a:r>
            <a:r>
              <a:rPr lang="en-IN" sz="1800" dirty="0" smtClean="0"/>
              <a:t> GSM SMS (Short Messaging Service).</a:t>
            </a:r>
            <a:endParaRPr lang="en-US" sz="1800"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effectLst>
                  <a:outerShdw blurRad="38100" dist="38100" dir="2700000" algn="tl">
                    <a:srgbClr val="000000">
                      <a:alpha val="43137"/>
                    </a:srgbClr>
                  </a:outerShdw>
                </a:effectLst>
              </a:rPr>
              <a:t>What Is </a:t>
            </a:r>
            <a:r>
              <a:rPr lang="en-US" dirty="0" err="1" smtClean="0">
                <a:solidFill>
                  <a:schemeClr val="accent4"/>
                </a:solidFill>
                <a:effectLst>
                  <a:outerShdw blurRad="38100" dist="38100" dir="2700000" algn="tl">
                    <a:srgbClr val="000000">
                      <a:alpha val="43137"/>
                    </a:srgbClr>
                  </a:outerShdw>
                </a:effectLst>
              </a:rPr>
              <a:t>gsm</a:t>
            </a:r>
            <a:r>
              <a:rPr lang="en-US" dirty="0" smtClean="0">
                <a:solidFill>
                  <a:schemeClr val="accent4"/>
                </a:solidFill>
                <a:effectLst>
                  <a:outerShdw blurRad="38100" dist="38100" dir="2700000" algn="tl">
                    <a:srgbClr val="000000">
                      <a:alpha val="43137"/>
                    </a:srgbClr>
                  </a:outerShdw>
                </a:effectLst>
              </a:rPr>
              <a:t>?</a:t>
            </a:r>
            <a:endParaRPr lang="en-US" dirty="0">
              <a:solidFill>
                <a:schemeClr val="accent4"/>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9725"/>
            <a:ext cx="7696200" cy="4846638"/>
          </a:xfrm>
        </p:spPr>
        <p:txBody>
          <a:bodyPr/>
          <a:lstStyle/>
          <a:p>
            <a:r>
              <a:rPr lang="en-US" sz="1800" dirty="0" smtClean="0"/>
              <a:t>Global System for Mobile (GSM) is a second generation cellular standard developed to better voice services and data delivery using digital modulation</a:t>
            </a:r>
          </a:p>
          <a:p>
            <a:endParaRPr lang="en-US" sz="1800" dirty="0" smtClean="0"/>
          </a:p>
          <a:p>
            <a:r>
              <a:rPr lang="en-US" sz="1800" dirty="0" smtClean="0"/>
              <a:t>GSM (Global System for Mobile Communications): It is a cellular communication standard.</a:t>
            </a:r>
          </a:p>
          <a:p>
            <a:endParaRPr lang="en-US" sz="1800" dirty="0" smtClean="0"/>
          </a:p>
          <a:p>
            <a:pPr algn="just"/>
            <a:r>
              <a:rPr lang="en-US" sz="1800" b="1" dirty="0" smtClean="0"/>
              <a:t>SMS</a:t>
            </a:r>
            <a:r>
              <a:rPr lang="en-US" sz="1800" dirty="0" smtClean="0"/>
              <a:t> (Short Message Service) – a </a:t>
            </a:r>
            <a:r>
              <a:rPr lang="en-IN" sz="1800" dirty="0" smtClean="0"/>
              <a:t>service available on most digital mobile phones that permit the sending of short messages</a:t>
            </a:r>
            <a:r>
              <a:rPr lang="en-US" sz="1800" dirty="0" smtClean="0"/>
              <a:t> (also known as text messaging service).</a:t>
            </a:r>
            <a:endParaRPr lang="en-IN" sz="1800" dirty="0" smtClean="0"/>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Grp="1" noChangeArrowheads="1"/>
          </p:cNvSpPr>
          <p:nvPr>
            <p:ph type="title"/>
          </p:nvPr>
        </p:nvSpPr>
        <p:spPr>
          <a:xfrm>
            <a:off x="457200" y="320040"/>
            <a:ext cx="7239000" cy="1143000"/>
          </a:xfrm>
        </p:spPr>
        <p:txBody>
          <a:bodyPr/>
          <a:lstStyle/>
          <a:p>
            <a:pPr eaLnBrk="1" fontAlgn="auto" hangingPunct="1">
              <a:spcAft>
                <a:spcPts val="0"/>
              </a:spcAft>
              <a:defRPr/>
            </a:pPr>
            <a:r>
              <a:rPr lang="en-US" dirty="0" smtClean="0">
                <a:solidFill>
                  <a:schemeClr val="accent4"/>
                </a:solidFill>
              </a:rPr>
              <a:t>definition:-</a:t>
            </a:r>
            <a:endParaRPr lang="en-US" dirty="0">
              <a:solidFill>
                <a:schemeClr val="accent4"/>
              </a:solidFill>
            </a:endParaRPr>
          </a:p>
        </p:txBody>
      </p:sp>
      <p:sp>
        <p:nvSpPr>
          <p:cNvPr id="9219" name="Rectangle 3"/>
          <p:cNvSpPr>
            <a:spLocks noGrp="1" noChangeArrowheads="1"/>
          </p:cNvSpPr>
          <p:nvPr>
            <p:ph idx="1"/>
          </p:nvPr>
        </p:nvSpPr>
        <p:spPr>
          <a:xfrm>
            <a:off x="1835150" y="2838450"/>
            <a:ext cx="6054725" cy="2344738"/>
          </a:xfrm>
        </p:spPr>
        <p:txBody>
          <a:bodyPr/>
          <a:lstStyle/>
          <a:p>
            <a:pPr eaLnBrk="1" hangingPunct="1">
              <a:buFont typeface="Wingdings" pitchFamily="2" charset="2"/>
              <a:buNone/>
            </a:pPr>
            <a:r>
              <a:rPr lang="en-US" smtClean="0"/>
              <a:t>	TO design a system that allows users, upon authentication, to remotely control and monitor multiple home appliances using a cell phone-based interface.</a:t>
            </a:r>
          </a:p>
        </p:txBody>
      </p:sp>
      <p:sp>
        <p:nvSpPr>
          <p:cNvPr id="922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AFC4CAC-296A-4469-A0CA-77865B3F74EE}"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2"/>
          <p:cNvSpPr>
            <a:spLocks noGrp="1" noChangeArrowheads="1"/>
          </p:cNvSpPr>
          <p:nvPr>
            <p:ph type="title"/>
          </p:nvPr>
        </p:nvSpPr>
        <p:spPr>
          <a:xfrm>
            <a:off x="457200" y="304800"/>
            <a:ext cx="7239000" cy="1143000"/>
          </a:xfrm>
        </p:spPr>
        <p:txBody>
          <a:bodyPr/>
          <a:lstStyle/>
          <a:p>
            <a:pPr eaLnBrk="1" fontAlgn="auto" hangingPunct="1">
              <a:spcAft>
                <a:spcPts val="0"/>
              </a:spcAft>
              <a:defRPr/>
            </a:pPr>
            <a:r>
              <a:rPr lang="en-US" dirty="0" smtClean="0">
                <a:solidFill>
                  <a:schemeClr val="accent4"/>
                </a:solidFill>
              </a:rPr>
              <a:t>Application:-</a:t>
            </a:r>
            <a:endParaRPr lang="en-US" dirty="0">
              <a:solidFill>
                <a:schemeClr val="accent4"/>
              </a:solidFill>
            </a:endParaRPr>
          </a:p>
        </p:txBody>
      </p:sp>
      <p:sp>
        <p:nvSpPr>
          <p:cNvPr id="10243" name="Rectangle 3"/>
          <p:cNvSpPr>
            <a:spLocks noGrp="1" noChangeArrowheads="1"/>
          </p:cNvSpPr>
          <p:nvPr>
            <p:ph idx="1"/>
          </p:nvPr>
        </p:nvSpPr>
        <p:spPr>
          <a:xfrm>
            <a:off x="152400" y="2011363"/>
            <a:ext cx="8077200" cy="4846637"/>
          </a:xfrm>
        </p:spPr>
        <p:txBody>
          <a:bodyPr/>
          <a:lstStyle/>
          <a:p>
            <a:r>
              <a:rPr lang="en-US" sz="2000" dirty="0" smtClean="0"/>
              <a:t> </a:t>
            </a:r>
            <a:r>
              <a:rPr lang="en-US" sz="2000" b="1" dirty="0" smtClean="0"/>
              <a:t>   Home appliances systems like :-</a:t>
            </a:r>
          </a:p>
          <a:p>
            <a:pPr>
              <a:buNone/>
            </a:pPr>
            <a:endParaRPr lang="en-IN" sz="2000" dirty="0" smtClean="0"/>
          </a:p>
          <a:p>
            <a:r>
              <a:rPr lang="en-US" sz="2000" dirty="0" smtClean="0"/>
              <a:t>    Television system </a:t>
            </a:r>
            <a:endParaRPr lang="en-IN" sz="2000" dirty="0" smtClean="0"/>
          </a:p>
          <a:p>
            <a:r>
              <a:rPr lang="en-US" sz="2000" dirty="0" smtClean="0"/>
              <a:t>   Air conditioner system </a:t>
            </a:r>
            <a:endParaRPr lang="en-IN" sz="2000" dirty="0" smtClean="0"/>
          </a:p>
          <a:p>
            <a:r>
              <a:rPr lang="en-US" sz="2000" dirty="0" smtClean="0"/>
              <a:t>   Electronic </a:t>
            </a:r>
            <a:r>
              <a:rPr lang="en-US" sz="2000" dirty="0" err="1" smtClean="0"/>
              <a:t>ovean</a:t>
            </a:r>
            <a:r>
              <a:rPr lang="en-US" sz="2000" dirty="0" smtClean="0"/>
              <a:t> </a:t>
            </a:r>
            <a:endParaRPr lang="en-IN" sz="2000" dirty="0" smtClean="0"/>
          </a:p>
          <a:p>
            <a:r>
              <a:rPr lang="en-US" sz="2000" dirty="0" smtClean="0"/>
              <a:t>   Digital watch </a:t>
            </a:r>
            <a:endParaRPr lang="en-IN" sz="2000" dirty="0" smtClean="0"/>
          </a:p>
          <a:p>
            <a:r>
              <a:rPr lang="en-US" sz="2000" dirty="0" smtClean="0"/>
              <a:t>   Security system </a:t>
            </a:r>
            <a:endParaRPr lang="en-IN" sz="2000" dirty="0" smtClean="0"/>
          </a:p>
          <a:p>
            <a:pPr eaLnBrk="1" hangingPunct="1">
              <a:buFont typeface="Wingdings 2" pitchFamily="18" charset="2"/>
              <a:buNone/>
            </a:pPr>
            <a:endParaRPr lang="en-US" sz="2000" dirty="0" smtClean="0"/>
          </a:p>
          <a:p>
            <a:pPr eaLnBrk="1" hangingPunct="1">
              <a:buFont typeface="Wingdings" pitchFamily="2" charset="2"/>
              <a:buNone/>
            </a:pPr>
            <a:endParaRPr lang="en-US" sz="2000" dirty="0" smtClean="0"/>
          </a:p>
        </p:txBody>
      </p:sp>
      <p:sp>
        <p:nvSpPr>
          <p:cNvPr id="1024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FD3BA74-3D63-465A-A447-4A4AAF06C891}"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7391400" cy="5638800"/>
          </a:xfrm>
        </p:spPr>
        <p:txBody>
          <a:bodyPr/>
          <a:lstStyle/>
          <a:p>
            <a:pPr algn="just"/>
            <a:r>
              <a:rPr lang="en-US" sz="2800" dirty="0" smtClean="0"/>
              <a:t></a:t>
            </a:r>
            <a:r>
              <a:rPr lang="en-US" sz="2800" b="1" dirty="0" smtClean="0"/>
              <a:t>   Industrial area like :-</a:t>
            </a:r>
          </a:p>
          <a:p>
            <a:pPr algn="just"/>
            <a:endParaRPr lang="en-IN" sz="2800" dirty="0" smtClean="0"/>
          </a:p>
          <a:p>
            <a:pPr algn="just"/>
            <a:r>
              <a:rPr lang="en-US" sz="1600" dirty="0" smtClean="0"/>
              <a:t> </a:t>
            </a:r>
            <a:r>
              <a:rPr lang="en-US" sz="2000" dirty="0" smtClean="0"/>
              <a:t>   Water level indicator </a:t>
            </a:r>
            <a:endParaRPr lang="en-IN" sz="2000" dirty="0" smtClean="0"/>
          </a:p>
          <a:p>
            <a:pPr algn="just"/>
            <a:r>
              <a:rPr lang="en-US" sz="2000" dirty="0" smtClean="0"/>
              <a:t>   Temperature indicator </a:t>
            </a:r>
            <a:endParaRPr lang="en-IN" sz="2000" dirty="0" smtClean="0"/>
          </a:p>
          <a:p>
            <a:pPr algn="just"/>
            <a:r>
              <a:rPr lang="en-US" sz="2000" dirty="0" smtClean="0"/>
              <a:t>   Lunch break timer </a:t>
            </a:r>
            <a:endParaRPr lang="en-IN" sz="2000" dirty="0" smtClean="0"/>
          </a:p>
          <a:p>
            <a:pPr algn="just"/>
            <a:r>
              <a:rPr lang="en-US" sz="2000" dirty="0" smtClean="0"/>
              <a:t>  Ring bell or horn to signify start and end of shift</a:t>
            </a:r>
            <a:endParaRPr lang="en-IN" sz="2000" dirty="0" smtClean="0"/>
          </a:p>
          <a:p>
            <a:pPr algn="just"/>
            <a:r>
              <a:rPr lang="en-US" sz="2000" dirty="0" smtClean="0"/>
              <a:t>  School bell timer ,ring bells for start and   end of class</a:t>
            </a:r>
            <a:endParaRPr lang="en-IN" sz="2000" dirty="0" smtClean="0"/>
          </a:p>
          <a:p>
            <a:pPr algn="just"/>
            <a:r>
              <a:rPr lang="en-US" sz="2000" dirty="0" smtClean="0"/>
              <a:t>  Count down timer </a:t>
            </a:r>
            <a:endParaRPr lang="en-IN" sz="2000" dirty="0" smtClean="0"/>
          </a:p>
          <a:p>
            <a:pPr algn="just"/>
            <a:r>
              <a:rPr lang="en-US" sz="2000" dirty="0" smtClean="0"/>
              <a:t>   Shift start/End announcements in factories </a:t>
            </a:r>
            <a:endParaRPr lang="en-IN" sz="2000" dirty="0" smtClean="0"/>
          </a:p>
          <a:p>
            <a:pPr algn="just"/>
            <a:r>
              <a:rPr lang="en-US" sz="2000" dirty="0" smtClean="0"/>
              <a:t>  Time operation for advertising boards  </a:t>
            </a:r>
            <a:endParaRPr lang="en-IN" sz="2000" dirty="0" smtClean="0"/>
          </a:p>
          <a:p>
            <a:pPr algn="just"/>
            <a:r>
              <a:rPr lang="en-US" sz="2000" dirty="0" smtClean="0"/>
              <a:t>  Control of electric power switching  </a:t>
            </a:r>
            <a:endParaRPr lang="en-IN" sz="2000" dirty="0" smtClean="0"/>
          </a:p>
          <a:p>
            <a:pPr algn="just"/>
            <a:r>
              <a:rPr lang="en-US" sz="2000" dirty="0" smtClean="0"/>
              <a:t>  ON/OFF for </a:t>
            </a:r>
            <a:r>
              <a:rPr lang="en-US" sz="2000" dirty="0" err="1" smtClean="0"/>
              <a:t>heaters,gates,elevators</a:t>
            </a:r>
            <a:endParaRPr lang="en-US" sz="2000" dirty="0" smtClean="0"/>
          </a:p>
          <a:p>
            <a:pPr algn="just"/>
            <a:r>
              <a:rPr lang="en-US" sz="2000" dirty="0" smtClean="0"/>
              <a:t>  Programmable timer for factory bells</a:t>
            </a:r>
            <a:endParaRPr lang="en-IN" sz="2000" dirty="0" smtClean="0"/>
          </a:p>
          <a:p>
            <a:pPr>
              <a:buNone/>
            </a:pPr>
            <a:r>
              <a:rPr lang="en-US" sz="1600" dirty="0" smtClean="0"/>
              <a:t> </a:t>
            </a:r>
            <a:endParaRPr lang="en-IN" sz="1600" dirty="0" smtClean="0"/>
          </a:p>
          <a:p>
            <a:endParaRPr lang="en-IN"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5363"/>
          </a:xfrm>
        </p:spPr>
        <p:txBody>
          <a:bodyPr/>
          <a:lstStyle/>
          <a:p>
            <a:r>
              <a:rPr lang="en-US" sz="2800" b="1" dirty="0" smtClean="0"/>
              <a:t>Assumptions List:- </a:t>
            </a:r>
            <a:endParaRPr lang="en-US" sz="2800" b="1" dirty="0" smtClean="0"/>
          </a:p>
          <a:p>
            <a:pPr>
              <a:buNone/>
            </a:pPr>
            <a:endParaRPr lang="en-US" sz="2800" b="1" dirty="0" smtClean="0"/>
          </a:p>
          <a:p>
            <a:r>
              <a:rPr lang="en-US" sz="2000" dirty="0" smtClean="0"/>
              <a:t>The user and control unit will establish communication via GSM </a:t>
            </a:r>
          </a:p>
          <a:p>
            <a:r>
              <a:rPr lang="en-US" sz="2000" dirty="0" smtClean="0"/>
              <a:t>The cell phone and service provider chosen will support text messaging service </a:t>
            </a:r>
          </a:p>
          <a:p>
            <a:r>
              <a:rPr lang="en-US" sz="2000" dirty="0" smtClean="0"/>
              <a:t>The user is familiar with text messaging on their cell phone </a:t>
            </a:r>
          </a:p>
          <a:p>
            <a:r>
              <a:rPr lang="en-US" sz="2000" dirty="0" smtClean="0"/>
              <a:t>The cell phone will support storing text message templates within the cell phone’s memory </a:t>
            </a:r>
          </a:p>
          <a:p>
            <a:r>
              <a:rPr lang="en-US" sz="2000" dirty="0" smtClean="0"/>
              <a:t>All service charges from service provider apply </a:t>
            </a:r>
          </a:p>
          <a:p>
            <a:r>
              <a:rPr lang="en-US" sz="2000" dirty="0" smtClean="0"/>
              <a:t>The controlled appliances will have to have an electrical interface in order to be controlled by microcontroller </a:t>
            </a:r>
          </a:p>
          <a:p>
            <a:endParaRPr lang="en-US" sz="2000" dirty="0"/>
          </a:p>
        </p:txBody>
      </p:sp>
      <p:sp>
        <p:nvSpPr>
          <p:cNvPr id="4" name="Slide Number Placeholder 3"/>
          <p:cNvSpPr>
            <a:spLocks noGrp="1"/>
          </p:cNvSpPr>
          <p:nvPr>
            <p:ph type="sldNum" sz="quarter" idx="12"/>
          </p:nvPr>
        </p:nvSpPr>
        <p:spPr/>
        <p:txBody>
          <a:bodyPr/>
          <a:lstStyle/>
          <a:p>
            <a:pPr>
              <a:defRPr/>
            </a:pPr>
            <a:fld id="{8B4FA09D-DB79-448F-9883-6A840580286E}"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a:xfrm>
            <a:off x="457200" y="381000"/>
            <a:ext cx="7239000" cy="1143000"/>
          </a:xfrm>
        </p:spPr>
        <p:txBody>
          <a:bodyPr/>
          <a:lstStyle/>
          <a:p>
            <a:pPr eaLnBrk="1" fontAlgn="auto" hangingPunct="1">
              <a:spcAft>
                <a:spcPts val="0"/>
              </a:spcAft>
              <a:defRPr/>
            </a:pPr>
            <a:r>
              <a:rPr lang="en-US" dirty="0">
                <a:solidFill>
                  <a:schemeClr val="accent4"/>
                </a:solidFill>
              </a:rPr>
              <a:t>System</a:t>
            </a:r>
            <a:r>
              <a:rPr lang="en-US" dirty="0"/>
              <a:t> </a:t>
            </a:r>
            <a:r>
              <a:rPr lang="en-US" dirty="0" smtClean="0">
                <a:solidFill>
                  <a:schemeClr val="accent4"/>
                </a:solidFill>
              </a:rPr>
              <a:t>Components:-</a:t>
            </a:r>
            <a:endParaRPr lang="en-US" dirty="0">
              <a:solidFill>
                <a:schemeClr val="accent4"/>
              </a:solidFill>
            </a:endParaRPr>
          </a:p>
        </p:txBody>
      </p:sp>
      <p:sp>
        <p:nvSpPr>
          <p:cNvPr id="12291" name="Rectangle 4"/>
          <p:cNvSpPr>
            <a:spLocks noGrp="1" noChangeArrowheads="1"/>
          </p:cNvSpPr>
          <p:nvPr>
            <p:ph idx="1"/>
          </p:nvPr>
        </p:nvSpPr>
        <p:spPr>
          <a:xfrm>
            <a:off x="457200" y="1828800"/>
            <a:ext cx="7239000" cy="4846638"/>
          </a:xfrm>
        </p:spPr>
        <p:txBody>
          <a:bodyPr/>
          <a:lstStyle/>
          <a:p>
            <a:pPr eaLnBrk="1" hangingPunct="1"/>
            <a:r>
              <a:rPr lang="en-US" dirty="0" smtClean="0"/>
              <a:t>Cellular Phone</a:t>
            </a:r>
          </a:p>
          <a:p>
            <a:pPr eaLnBrk="1" hangingPunct="1"/>
            <a:r>
              <a:rPr lang="en-US" dirty="0" smtClean="0"/>
              <a:t>Cellular Module (SIM 300)</a:t>
            </a:r>
          </a:p>
          <a:p>
            <a:pPr eaLnBrk="1" hangingPunct="1"/>
            <a:r>
              <a:rPr lang="en-US" dirty="0" smtClean="0"/>
              <a:t>Microcontroller  (</a:t>
            </a:r>
            <a:r>
              <a:rPr lang="en-US" sz="2000" b="1" dirty="0" err="1" smtClean="0">
                <a:solidFill>
                  <a:schemeClr val="tx1">
                    <a:lumMod val="95000"/>
                    <a:lumOff val="5000"/>
                  </a:schemeClr>
                </a:solidFill>
              </a:rPr>
              <a:t>Pic</a:t>
            </a:r>
            <a:r>
              <a:rPr lang="en-US" sz="2000" b="1" dirty="0" smtClean="0">
                <a:solidFill>
                  <a:schemeClr val="tx1">
                    <a:lumMod val="95000"/>
                    <a:lumOff val="5000"/>
                  </a:schemeClr>
                </a:solidFill>
              </a:rPr>
              <a:t> 16F877A</a:t>
            </a:r>
            <a:r>
              <a:rPr lang="en-US" dirty="0" smtClean="0"/>
              <a:t>)</a:t>
            </a:r>
          </a:p>
          <a:p>
            <a:pPr eaLnBrk="1" hangingPunct="1"/>
            <a:r>
              <a:rPr lang="en-US" dirty="0" smtClean="0"/>
              <a:t>Relays</a:t>
            </a:r>
          </a:p>
          <a:p>
            <a:pPr eaLnBrk="1" hangingPunct="1"/>
            <a:r>
              <a:rPr lang="en-US" dirty="0" smtClean="0"/>
              <a:t>Appliances to be Controlled </a:t>
            </a:r>
          </a:p>
          <a:p>
            <a:pPr eaLnBrk="1" hangingPunct="1">
              <a:buNone/>
            </a:pPr>
            <a:endParaRPr lang="en-US" dirty="0" smtClean="0"/>
          </a:p>
        </p:txBody>
      </p:sp>
      <p:sp>
        <p:nvSpPr>
          <p:cNvPr id="122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207966E-A052-43B6-99C4-91767BC86729}" type="slidenum">
              <a:rPr lang="en-US" smtClean="0"/>
              <a:pPr/>
              <a:t>9</a:t>
            </a:fld>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Opulent</Template>
  <TotalTime>3242</TotalTime>
  <Words>910</Words>
  <Application>Microsoft Office PowerPoint</Application>
  <PresentationFormat>On-screen Show (4:3)</PresentationFormat>
  <Paragraphs>189</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A Cell Phone-Based Remote  Home Control System</vt:lpstr>
      <vt:lpstr>Presentation Outline</vt:lpstr>
      <vt:lpstr>Introduction:-</vt:lpstr>
      <vt:lpstr>What Is gsm?</vt:lpstr>
      <vt:lpstr>definition:-</vt:lpstr>
      <vt:lpstr>Application:-</vt:lpstr>
      <vt:lpstr>Slide 7</vt:lpstr>
      <vt:lpstr>Slide 8</vt:lpstr>
      <vt:lpstr>System Components:-</vt:lpstr>
      <vt:lpstr>Cellular Module (SIM 300):- </vt:lpstr>
      <vt:lpstr> Cellular Module (SIM 300):-</vt:lpstr>
      <vt:lpstr>Slide 12</vt:lpstr>
      <vt:lpstr>Slide 13</vt:lpstr>
      <vt:lpstr>Relays:- </vt:lpstr>
      <vt:lpstr>Circuit diagram:-</vt:lpstr>
      <vt:lpstr>Technical approach:-</vt:lpstr>
      <vt:lpstr> Programming Languages:-</vt:lpstr>
      <vt:lpstr>Advantage:-</vt:lpstr>
      <vt:lpstr>Limitations:-</vt:lpstr>
      <vt:lpstr>Slide 20</vt:lpstr>
      <vt:lpstr>Slide 21</vt:lpstr>
    </vt:vector>
  </TitlesOfParts>
  <Company>IASTATE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Cell Phone-Based Remote Home Control System</dc:title>
  <dc:creator>Adam Mohling</dc:creator>
  <cp:lastModifiedBy>cg</cp:lastModifiedBy>
  <cp:revision>165</cp:revision>
  <dcterms:created xsi:type="dcterms:W3CDTF">2005-11-15T22:46:36Z</dcterms:created>
  <dcterms:modified xsi:type="dcterms:W3CDTF">2013-05-20T01:31:54Z</dcterms:modified>
</cp:coreProperties>
</file>