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9" r:id="rId4"/>
    <p:sldId id="268" r:id="rId5"/>
    <p:sldId id="274" r:id="rId6"/>
    <p:sldId id="272" r:id="rId7"/>
    <p:sldId id="273" r:id="rId8"/>
    <p:sldId id="271" r:id="rId9"/>
    <p:sldId id="270"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searchgate.net/publication/365419789_Coir_from_coconut_processing_waste_as_a_raw_material_for_applications_beyond_traditional_us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sciencedirect.com/science/article/abs/pii/S0950061822022632"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nanda898/Effective-utilization-of-coir-raw-material-to-avoid-wastag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B6AB837-9F7E-A605-4026-6D430C5C5126}"/>
              </a:ext>
            </a:extLst>
          </p:cNvPr>
          <p:cNvGraphicFramePr>
            <a:graphicFrameLocks noGrp="1"/>
          </p:cNvGraphicFramePr>
          <p:nvPr>
            <p:extLst>
              <p:ext uri="{D42A27DB-BD31-4B8C-83A1-F6EECF244321}">
                <p14:modId xmlns:p14="http://schemas.microsoft.com/office/powerpoint/2010/main" val="3169427639"/>
              </p:ext>
            </p:extLst>
          </p:nvPr>
        </p:nvGraphicFramePr>
        <p:xfrm>
          <a:off x="297927" y="2600330"/>
          <a:ext cx="5514300" cy="1604600"/>
        </p:xfrm>
        <a:graphic>
          <a:graphicData uri="http://schemas.openxmlformats.org/drawingml/2006/table">
            <a:tbl>
              <a:tblPr firstRow="1" bandRow="1"/>
              <a:tblGrid>
                <a:gridCol w="2757150">
                  <a:extLst>
                    <a:ext uri="{9D8B030D-6E8A-4147-A177-3AD203B41FA5}">
                      <a16:colId xmlns:a16="http://schemas.microsoft.com/office/drawing/2014/main" val="3412946103"/>
                    </a:ext>
                  </a:extLst>
                </a:gridCol>
                <a:gridCol w="2757150">
                  <a:extLst>
                    <a:ext uri="{9D8B030D-6E8A-4147-A177-3AD203B41FA5}">
                      <a16:colId xmlns:a16="http://schemas.microsoft.com/office/drawing/2014/main" val="859805910"/>
                    </a:ext>
                  </a:extLst>
                </a:gridCol>
              </a:tblGrid>
              <a:tr h="401150">
                <a:tc>
                  <a:txBody>
                    <a:bodyPr/>
                    <a:lstStyle/>
                    <a:p>
                      <a:endParaRPr lang="en-IN"/>
                    </a:p>
                  </a:txBody>
                  <a:tcPr/>
                </a:tc>
                <a:tc>
                  <a:txBody>
                    <a:bodyPr/>
                    <a:lstStyle/>
                    <a:p>
                      <a:endParaRPr lang="en-IN" dirty="0"/>
                    </a:p>
                  </a:txBody>
                  <a:tcPr/>
                </a:tc>
                <a:extLst>
                  <a:ext uri="{0D108BD9-81ED-4DB2-BD59-A6C34878D82A}">
                    <a16:rowId xmlns:a16="http://schemas.microsoft.com/office/drawing/2014/main" val="4054493093"/>
                  </a:ext>
                </a:extLst>
              </a:tr>
              <a:tr h="401150">
                <a:tc>
                  <a:txBody>
                    <a:bodyPr/>
                    <a:lstStyle/>
                    <a:p>
                      <a:endParaRPr lang="en-IN"/>
                    </a:p>
                  </a:txBody>
                  <a:tcPr/>
                </a:tc>
                <a:tc>
                  <a:txBody>
                    <a:bodyPr/>
                    <a:lstStyle/>
                    <a:p>
                      <a:endParaRPr lang="en-IN"/>
                    </a:p>
                  </a:txBody>
                  <a:tcPr/>
                </a:tc>
                <a:extLst>
                  <a:ext uri="{0D108BD9-81ED-4DB2-BD59-A6C34878D82A}">
                    <a16:rowId xmlns:a16="http://schemas.microsoft.com/office/drawing/2014/main" val="2591548431"/>
                  </a:ext>
                </a:extLst>
              </a:tr>
              <a:tr h="401150">
                <a:tc>
                  <a:txBody>
                    <a:bodyPr/>
                    <a:lstStyle/>
                    <a:p>
                      <a:endParaRPr lang="en-IN"/>
                    </a:p>
                  </a:txBody>
                  <a:tcPr/>
                </a:tc>
                <a:tc>
                  <a:txBody>
                    <a:bodyPr/>
                    <a:lstStyle/>
                    <a:p>
                      <a:endParaRPr lang="en-IN"/>
                    </a:p>
                  </a:txBody>
                  <a:tcPr/>
                </a:tc>
                <a:extLst>
                  <a:ext uri="{0D108BD9-81ED-4DB2-BD59-A6C34878D82A}">
                    <a16:rowId xmlns:a16="http://schemas.microsoft.com/office/drawing/2014/main" val="2454748547"/>
                  </a:ext>
                </a:extLst>
              </a:tr>
              <a:tr h="40115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137356296"/>
                  </a:ext>
                </a:extLst>
              </a:tr>
            </a:tbl>
          </a:graphicData>
        </a:graphic>
      </p:graphicFrame>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Solution for effective utilization of coir raw material to avoid wastage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IN" dirty="0">
                <a:solidFill>
                  <a:schemeClr val="tx1"/>
                </a:solidFill>
                <a:latin typeface="Cambria" panose="02040503050406030204" pitchFamily="18" charset="0"/>
                <a:ea typeface="Cambria" panose="02040503050406030204" pitchFamily="18" charset="0"/>
              </a:rPr>
              <a:t>CST-G18</a:t>
            </a:r>
            <a:endParaRPr dirty="0">
              <a:solidFill>
                <a:schemeClr val="tx1"/>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675170674"/>
              </p:ext>
            </p:extLst>
          </p:nvPr>
        </p:nvGraphicFramePr>
        <p:xfrm>
          <a:off x="521262" y="2677101"/>
          <a:ext cx="5418675" cy="214890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700" u="none" strike="noStrike" cap="none" dirty="0">
                          <a:latin typeface="Cambria" panose="02040503050406030204" pitchFamily="18" charset="0"/>
                          <a:ea typeface="Cambria" panose="02040503050406030204" pitchFamily="18" charset="0"/>
                        </a:rPr>
                        <a:t>20211CST0006</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700" u="none" strike="noStrike" cap="none" dirty="0" err="1">
                          <a:latin typeface="Cambria" panose="02040503050406030204" pitchFamily="18" charset="0"/>
                          <a:ea typeface="Cambria" panose="02040503050406030204" pitchFamily="18" charset="0"/>
                        </a:rPr>
                        <a:t>Nagaruru</a:t>
                      </a:r>
                      <a:r>
                        <a:rPr lang="en-US" sz="1700" u="none" strike="noStrike" cap="none" dirty="0">
                          <a:latin typeface="Cambria" panose="02040503050406030204" pitchFamily="18" charset="0"/>
                          <a:ea typeface="Cambria" panose="02040503050406030204" pitchFamily="18" charset="0"/>
                        </a:rPr>
                        <a:t> </a:t>
                      </a:r>
                      <a:r>
                        <a:rPr lang="en-US" sz="1700" u="none" strike="noStrike" cap="none" dirty="0" err="1">
                          <a:latin typeface="Cambria" panose="02040503050406030204" pitchFamily="18" charset="0"/>
                          <a:ea typeface="Cambria" panose="02040503050406030204" pitchFamily="18" charset="0"/>
                        </a:rPr>
                        <a:t>Sunandhan</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700" u="none" strike="noStrike" cap="none">
                          <a:latin typeface="Cambria" panose="02040503050406030204" pitchFamily="18" charset="0"/>
                          <a:ea typeface="Cambria" panose="02040503050406030204" pitchFamily="18" charset="0"/>
                        </a:rPr>
                        <a:t>20211CST0039</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700" u="none" strike="noStrike" cap="none" dirty="0">
                          <a:latin typeface="Cambria" panose="02040503050406030204" pitchFamily="18" charset="0"/>
                          <a:ea typeface="Cambria" panose="02040503050406030204" pitchFamily="18" charset="0"/>
                        </a:rPr>
                        <a:t>   Bobbiti Yaswanth Reddy</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700" u="none" strike="noStrike" cap="none" dirty="0">
                          <a:latin typeface="Cambria" panose="02040503050406030204" pitchFamily="18" charset="0"/>
                          <a:ea typeface="Cambria" panose="02040503050406030204" pitchFamily="18" charset="0"/>
                        </a:rPr>
                        <a:t>20211CST0041</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700" u="none" strike="noStrike" cap="none" dirty="0" err="1">
                          <a:latin typeface="Cambria" panose="02040503050406030204" pitchFamily="18" charset="0"/>
                          <a:ea typeface="Cambria" panose="02040503050406030204" pitchFamily="18" charset="0"/>
                        </a:rPr>
                        <a:t>Kruthika</a:t>
                      </a:r>
                      <a:r>
                        <a:rPr lang="en-US" sz="1700" u="none" strike="noStrike" cap="none" dirty="0">
                          <a:latin typeface="Cambria" panose="02040503050406030204" pitchFamily="18" charset="0"/>
                          <a:ea typeface="Cambria" panose="02040503050406030204" pitchFamily="18" charset="0"/>
                        </a:rPr>
                        <a:t> S</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endPar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cs typeface="Verdana"/>
                <a:sym typeface="Verdana"/>
              </a:rPr>
              <a:t>Mrs</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t>
            </a:r>
            <a:r>
              <a:rPr lang="en-IN" dirty="0"/>
              <a:t> </a:t>
            </a:r>
            <a:r>
              <a:rPr lang="en-IN" sz="1700" b="1" dirty="0">
                <a:latin typeface="Cambria" panose="02040503050406030204" pitchFamily="18" charset="0"/>
                <a:ea typeface="Cambria" panose="02040503050406030204" pitchFamily="18" charset="0"/>
              </a:rPr>
              <a:t>Shaik Salma Begum</a:t>
            </a:r>
          </a:p>
          <a:p>
            <a:pPr marL="0" marR="0" lvl="0" indent="0" algn="ctr" rtl="0">
              <a:spcBef>
                <a:spcPts val="340"/>
              </a:spcBef>
              <a:spcAft>
                <a:spcPts val="0"/>
              </a:spcAft>
              <a:buClr>
                <a:srgbClr val="17365D"/>
              </a:buClr>
              <a:buSzPts val="1700"/>
              <a:buFont typeface="Arial"/>
              <a:buNone/>
            </a:pPr>
            <a:r>
              <a:rPr lang="en-IN" sz="1700" b="1" dirty="0">
                <a:solidFill>
                  <a:schemeClr val="bg2">
                    <a:lumMod val="75000"/>
                  </a:schemeClr>
                </a:solidFill>
                <a:latin typeface="Cambria" panose="02040503050406030204" pitchFamily="18" charset="0"/>
                <a:ea typeface="Cambria" panose="02040503050406030204" pitchFamily="18" charset="0"/>
              </a:rPr>
              <a:t>Professor</a:t>
            </a: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err="1">
                <a:latin typeface="Cambria" panose="02040503050406030204" pitchFamily="18" charset="0"/>
                <a:ea typeface="Cambria" panose="02040503050406030204" pitchFamily="18" charset="0"/>
              </a:rPr>
              <a:t>Dr.</a:t>
            </a:r>
            <a:r>
              <a:rPr lang="en-IN" sz="2000" b="1" dirty="0">
                <a:latin typeface="Cambria" panose="02040503050406030204" pitchFamily="18" charset="0"/>
                <a:ea typeface="Cambria" panose="02040503050406030204" pitchFamily="18" charset="0"/>
              </a:rPr>
              <a:t> Saira Banu</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IN" sz="2000" b="1" dirty="0" err="1">
                <a:latin typeface="Cambria" panose="02040503050406030204" pitchFamily="18" charset="0"/>
                <a:ea typeface="Cambria" panose="02040503050406030204" pitchFamily="18" charset="0"/>
              </a:rPr>
              <a:t>Dr.</a:t>
            </a:r>
            <a:r>
              <a:rPr lang="en-IN" sz="2000" b="1" dirty="0">
                <a:latin typeface="Cambria" panose="02040503050406030204" pitchFamily="18" charset="0"/>
                <a:ea typeface="Cambria" panose="02040503050406030204" pitchFamily="18" charset="0"/>
              </a:rPr>
              <a:t> H M Manjula</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Abdul Khadar A</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hlinkClick r:id="rId3"/>
              </a:rPr>
              <a:t>https://www.researchgate.net/publication/365419789_Coir_from_coconut_processing_waste_as_a_raw_material_for_applications_beyond_traditional_uses</a:t>
            </a:r>
            <a:endParaRPr lang="en-IN"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hlinkClick r:id="rId4"/>
              </a:rPr>
              <a:t>https://www.sciencedirect.com/science/article/abs/pii/S0950061822022632</a:t>
            </a:r>
            <a:endParaRPr lang="en-IN"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r>
              <a:rPr lang="en-IN" dirty="0">
                <a:solidFill>
                  <a:schemeClr val="tx1"/>
                </a:solidFill>
                <a:latin typeface="Cambria" panose="02040503050406030204" pitchFamily="18" charset="0"/>
                <a:ea typeface="Cambria" panose="02040503050406030204" pitchFamily="18" charset="0"/>
              </a:rPr>
              <a:t>PSCS202</a:t>
            </a:r>
            <a:endParaRPr dirty="0">
              <a:solidFill>
                <a:schemeClr val="tx1"/>
              </a:solidFill>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1257280" cy="4953000"/>
          </a:xfrm>
          <a:prstGeom prst="rect">
            <a:avLst/>
          </a:prstGeom>
          <a:noFill/>
          <a:ln>
            <a:noFill/>
          </a:ln>
        </p:spPr>
        <p:txBody>
          <a:bodyPr spcFirstLastPara="1" wrap="square" lIns="91425" tIns="45700" rIns="91425" bIns="45700" anchor="t" anchorCtr="0">
            <a:normAutofit lnSpcReduction="10000"/>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a:t>
            </a:r>
            <a:r>
              <a:rPr lang="en-US" dirty="0">
                <a:latin typeface="Cambria" panose="02040503050406030204" pitchFamily="18" charset="0"/>
                <a:ea typeface="Cambria" panose="02040503050406030204" pitchFamily="18" charset="0"/>
              </a:rPr>
              <a:t>: </a:t>
            </a:r>
            <a:r>
              <a:rPr lang="en-IN" dirty="0">
                <a:latin typeface="Cambria" panose="02040503050406030204" pitchFamily="18" charset="0"/>
                <a:ea typeface="Cambria" panose="02040503050406030204" pitchFamily="18" charset="0"/>
              </a:rPr>
              <a:t>MSME-DI CHENNAI</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a:t>
            </a:r>
            <a:r>
              <a:rPr lang="en-US" dirty="0">
                <a:latin typeface="Cambria" panose="02040503050406030204" pitchFamily="18" charset="0"/>
                <a:ea typeface="Cambria" panose="02040503050406030204" pitchFamily="18" charset="0"/>
              </a:rPr>
              <a:t> : Software</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Problem Description</a:t>
            </a:r>
            <a:r>
              <a:rPr lang="en-US" dirty="0">
                <a:latin typeface="Cambria" panose="02040503050406030204" pitchFamily="18" charset="0"/>
                <a:ea typeface="Cambria" panose="02040503050406030204" pitchFamily="18" charset="0"/>
              </a:rPr>
              <a:t>:</a:t>
            </a:r>
          </a:p>
          <a:p>
            <a:pPr marL="342900" lvl="0" indent="-190500" algn="just">
              <a:lnSpc>
                <a:spcPct val="110000"/>
              </a:lnSpc>
              <a:spcBef>
                <a:spcPts val="0"/>
              </a:spcBef>
              <a:buNone/>
            </a:pPr>
            <a:r>
              <a:rPr lang="en-US" sz="2000" dirty="0">
                <a:latin typeface="Cambria" panose="02040503050406030204" pitchFamily="18" charset="0"/>
                <a:ea typeface="Cambria" panose="02040503050406030204" pitchFamily="18" charset="0"/>
              </a:rPr>
              <a:t>   Our solution to the problem is to provide a web platform for the industry personnel to get real time information about the availability and amount of the raw materials they want. The industries, farmers and data analytical firms should register with valid id proofs to ensure transparency in the system. The coconut farm owners should provide the data about the raw materials available which would be stored in the database. Farmer can add new data and update it according to availability. This can be done by web login as well as through SMS system. Transaction details will be saved as soon as industry owner completes the transaction. Data Analytical firms can have the transaction details in a well ordered manner for various surveys.</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Difficulty Level</a:t>
            </a:r>
            <a:r>
              <a:rPr lang="en-US" dirty="0">
                <a:latin typeface="Cambria" panose="02040503050406030204" pitchFamily="18" charset="0"/>
                <a:ea typeface="Cambria" panose="02040503050406030204" pitchFamily="18" charset="0"/>
              </a:rPr>
              <a:t>: Simple</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799" y="1143000"/>
            <a:ext cx="10908145"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a:latin typeface="Cambria" panose="02040503050406030204" pitchFamily="18" charset="0"/>
                <a:ea typeface="Cambria" panose="02040503050406030204" pitchFamily="18" charset="0"/>
              </a:rPr>
              <a:t>Repository : </a:t>
            </a:r>
            <a:r>
              <a:rPr lang="en-US" sz="2000" dirty="0">
                <a:latin typeface="Cambria" panose="02040503050406030204" pitchFamily="18" charset="0"/>
                <a:ea typeface="Cambria" panose="02040503050406030204" pitchFamily="18" charset="0"/>
              </a:rPr>
              <a:t>Effective-utilization-of-coir-raw-material-to-avoid-wastage</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sz="2000" b="1" dirty="0">
                <a:solidFill>
                  <a:schemeClr val="accent2">
                    <a:lumMod val="75000"/>
                  </a:schemeClr>
                </a:solidFill>
                <a:latin typeface="Cambria" panose="02040503050406030204" pitchFamily="18" charset="0"/>
                <a:ea typeface="Cambria" panose="02040503050406030204" pitchFamily="18" charset="0"/>
                <a:hlinkClick r:id="rId3"/>
              </a:rPr>
              <a:t>https://github.com/nanda898/Effective-utilization-of-coir-raw-material-to-avoid-wastage</a:t>
            </a:r>
            <a:endParaRPr lang="en-US" sz="2000"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Technology Stack Components:</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Frontend: HTML, CSS, JavaScript, Bootstrap.</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Backend: Django, Python.</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Database: SQLite (default), PostgreSQL/MySQL (optional).</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User Authentication: Django Authentication System.</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SMS API: Twilio/Vonage Messages API.</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Version Control: Git and GitHub.</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Software Requirements:</a:t>
            </a:r>
          </a:p>
          <a:p>
            <a:pPr marL="495300" indent="-342900" algn="just">
              <a:lnSpc>
                <a:spcPct val="150000"/>
              </a:lnSpc>
              <a:spcBef>
                <a:spcPts val="0"/>
              </a:spcBef>
              <a:buSzPct val="100000"/>
            </a:pPr>
            <a:r>
              <a:rPr lang="en-US" sz="2000" dirty="0">
                <a:latin typeface="Cambria" panose="02040503050406030204" pitchFamily="18" charset="0"/>
                <a:ea typeface="Cambria" panose="02040503050406030204" pitchFamily="18" charset="0"/>
              </a:rPr>
              <a:t>IDE : VS code</a:t>
            </a:r>
          </a:p>
          <a:p>
            <a:pPr marL="495300" indent="-342900" algn="just">
              <a:lnSpc>
                <a:spcPct val="150000"/>
              </a:lnSpc>
              <a:spcBef>
                <a:spcPts val="0"/>
              </a:spcBef>
              <a:buSzPct val="100000"/>
            </a:pPr>
            <a:r>
              <a:rPr lang="en-IN" sz="2000" dirty="0">
                <a:latin typeface="Cambria" panose="02040503050406030204" pitchFamily="18" charset="0"/>
                <a:ea typeface="Cambria" panose="02040503050406030204" pitchFamily="18" charset="0"/>
              </a:rPr>
              <a:t>Django</a:t>
            </a:r>
          </a:p>
          <a:p>
            <a:pPr marL="495300" indent="-342900" algn="just">
              <a:lnSpc>
                <a:spcPct val="150000"/>
              </a:lnSpc>
              <a:spcBef>
                <a:spcPts val="0"/>
              </a:spcBef>
              <a:buSzPct val="100000"/>
            </a:pPr>
            <a:r>
              <a:rPr lang="en-IN" sz="2000" dirty="0">
                <a:latin typeface="Cambria" panose="02040503050406030204" pitchFamily="18" charset="0"/>
                <a:ea typeface="Cambria" panose="02040503050406030204" pitchFamily="18" charset="0"/>
              </a:rPr>
              <a:t>MySQL</a:t>
            </a:r>
          </a:p>
          <a:p>
            <a:pPr marL="495300" indent="-342900" algn="just">
              <a:lnSpc>
                <a:spcPct val="150000"/>
              </a:lnSpc>
              <a:spcBef>
                <a:spcPts val="0"/>
              </a:spcBef>
              <a:buSzPct val="100000"/>
            </a:pPr>
            <a:r>
              <a:rPr lang="en-IN" sz="2000" dirty="0">
                <a:latin typeface="Cambria" panose="02040503050406030204" pitchFamily="18" charset="0"/>
                <a:ea typeface="Cambria" panose="02040503050406030204" pitchFamily="18" charset="0"/>
              </a:rPr>
              <a:t>Version Control : Git</a:t>
            </a:r>
          </a:p>
          <a:p>
            <a:pPr marL="152400" indent="0" algn="just">
              <a:lnSpc>
                <a:spcPct val="150000"/>
              </a:lnSpc>
              <a:spcBef>
                <a:spcPts val="0"/>
              </a:spcBef>
              <a:buSzPct val="100000"/>
              <a:buNone/>
            </a:pP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SzPct val="100000"/>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893617"/>
            <a:ext cx="10668000" cy="5224549"/>
          </a:xfrm>
          <a:prstGeom prst="rect">
            <a:avLst/>
          </a:prstGeom>
          <a:noFill/>
          <a:ln>
            <a:noFill/>
          </a:ln>
        </p:spPr>
        <p:txBody>
          <a:bodyPr spcFirstLastPara="1" wrap="square" lIns="91425" tIns="45700" rIns="91425" bIns="45700" anchor="t" anchorCtr="0">
            <a:noAutofit/>
          </a:bodyPr>
          <a:lstStyle/>
          <a:p>
            <a:pPr marL="342900" lvl="0" indent="-190500" algn="just" rtl="0">
              <a:lnSpc>
                <a:spcPct val="15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Objective:</a:t>
            </a:r>
          </a:p>
          <a:p>
            <a:pPr marL="342900" lvl="0" indent="-190500" algn="just" rtl="0">
              <a:lnSpc>
                <a:spcPct val="150000"/>
              </a:lnSpc>
              <a:spcBef>
                <a:spcPts val="0"/>
              </a:spcBef>
              <a:spcAft>
                <a:spcPts val="0"/>
              </a:spcAft>
              <a:buClr>
                <a:schemeClr val="dk1"/>
              </a:buClr>
              <a:buSzPct val="100000"/>
              <a:buNone/>
            </a:pPr>
            <a:r>
              <a:rPr lang="en-US" sz="2000" dirty="0">
                <a:latin typeface="Cambria" panose="02040503050406030204" pitchFamily="18" charset="0"/>
                <a:ea typeface="Cambria" panose="02040503050406030204" pitchFamily="18" charset="0"/>
              </a:rPr>
              <a:t>1. </a:t>
            </a:r>
            <a:r>
              <a:rPr lang="en-US" sz="2000" b="1" dirty="0">
                <a:latin typeface="Cambria" panose="02040503050406030204" pitchFamily="18" charset="0"/>
                <a:ea typeface="Cambria" panose="02040503050406030204" pitchFamily="18" charset="0"/>
              </a:rPr>
              <a:t>Efficient Resource Management:</a:t>
            </a:r>
            <a:r>
              <a:rPr lang="en-US" sz="2000" dirty="0">
                <a:latin typeface="Cambria" panose="02040503050406030204" pitchFamily="18" charset="0"/>
                <a:ea typeface="Cambria" panose="02040503050406030204" pitchFamily="18" charset="0"/>
              </a:rPr>
              <a:t> Provide a platform for industries and farmers to access real-time information on coir raw material availability, minimizing wastage.</a:t>
            </a:r>
          </a:p>
          <a:p>
            <a:pPr marL="342900" lvl="0" indent="-190500" algn="just" rtl="0">
              <a:lnSpc>
                <a:spcPct val="150000"/>
              </a:lnSpc>
              <a:spcBef>
                <a:spcPts val="0"/>
              </a:spcBef>
              <a:spcAft>
                <a:spcPts val="0"/>
              </a:spcAft>
              <a:buClr>
                <a:schemeClr val="dk1"/>
              </a:buClr>
              <a:buSzPct val="100000"/>
              <a:buNone/>
            </a:pPr>
            <a:r>
              <a:rPr lang="en-US" sz="2000" dirty="0">
                <a:latin typeface="Cambria" panose="02040503050406030204" pitchFamily="18" charset="0"/>
                <a:ea typeface="Cambria" panose="02040503050406030204" pitchFamily="18" charset="0"/>
              </a:rPr>
              <a:t>2. </a:t>
            </a:r>
            <a:r>
              <a:rPr lang="en-US" sz="2000" b="1" dirty="0">
                <a:latin typeface="Cambria" panose="02040503050406030204" pitchFamily="18" charset="0"/>
                <a:ea typeface="Cambria" panose="02040503050406030204" pitchFamily="18" charset="0"/>
              </a:rPr>
              <a:t>Transparency and Trust</a:t>
            </a:r>
            <a:r>
              <a:rPr lang="en-US" sz="2000" dirty="0">
                <a:latin typeface="Cambria" panose="02040503050406030204" pitchFamily="18" charset="0"/>
                <a:ea typeface="Cambria" panose="02040503050406030204" pitchFamily="18" charset="0"/>
              </a:rPr>
              <a:t>: Ensure transparency in transactions by requiring valid ID proofs for registration and tracking all transactions through a secure system.</a:t>
            </a:r>
          </a:p>
          <a:p>
            <a:pPr marL="342900" lvl="0" indent="-190500" algn="just" rtl="0">
              <a:lnSpc>
                <a:spcPct val="150000"/>
              </a:lnSpc>
              <a:spcBef>
                <a:spcPts val="0"/>
              </a:spcBef>
              <a:spcAft>
                <a:spcPts val="0"/>
              </a:spcAft>
              <a:buClr>
                <a:schemeClr val="dk1"/>
              </a:buClr>
              <a:buSzPct val="100000"/>
              <a:buNone/>
            </a:pPr>
            <a:endParaRPr lang="en-US" sz="2000" dirty="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Features:</a:t>
            </a:r>
          </a:p>
          <a:p>
            <a:pPr marL="342900" lvl="0" indent="-190500" algn="just" rtl="0">
              <a:lnSpc>
                <a:spcPct val="150000"/>
              </a:lnSpc>
              <a:spcBef>
                <a:spcPts val="0"/>
              </a:spcBef>
              <a:spcAft>
                <a:spcPts val="0"/>
              </a:spcAft>
              <a:buClr>
                <a:schemeClr val="dk1"/>
              </a:buClr>
              <a:buSzPct val="100000"/>
              <a:buNone/>
            </a:pPr>
            <a:r>
              <a:rPr lang="en-US" sz="2000" dirty="0">
                <a:latin typeface="Cambria" panose="02040503050406030204" pitchFamily="18" charset="0"/>
                <a:ea typeface="Cambria" panose="02040503050406030204" pitchFamily="18" charset="0"/>
              </a:rPr>
              <a:t>1. </a:t>
            </a:r>
            <a:r>
              <a:rPr lang="en-US" sz="2000" b="1" dirty="0">
                <a:latin typeface="Cambria" panose="02040503050406030204" pitchFamily="18" charset="0"/>
                <a:ea typeface="Cambria" panose="02040503050406030204" pitchFamily="18" charset="0"/>
              </a:rPr>
              <a:t>User Registration &amp; Login: </a:t>
            </a:r>
            <a:r>
              <a:rPr lang="en-US" sz="2000" dirty="0">
                <a:latin typeface="Cambria" panose="02040503050406030204" pitchFamily="18" charset="0"/>
                <a:ea typeface="Cambria" panose="02040503050406030204" pitchFamily="18" charset="0"/>
              </a:rPr>
              <a:t>Farmers, industries, and data analytics firms register with valid IDs for secure access and role-based permissions.</a:t>
            </a:r>
          </a:p>
          <a:p>
            <a:pPr marL="342900" lvl="0" indent="-190500" algn="just" rtl="0">
              <a:lnSpc>
                <a:spcPct val="150000"/>
              </a:lnSpc>
              <a:spcBef>
                <a:spcPts val="0"/>
              </a:spcBef>
              <a:spcAft>
                <a:spcPts val="0"/>
              </a:spcAft>
              <a:buClr>
                <a:schemeClr val="dk1"/>
              </a:buClr>
              <a:buSzPct val="100000"/>
              <a:buNone/>
            </a:pPr>
            <a:r>
              <a:rPr lang="en-US" sz="2000" dirty="0">
                <a:latin typeface="Cambria" panose="02040503050406030204" pitchFamily="18" charset="0"/>
                <a:ea typeface="Cambria" panose="02040503050406030204" pitchFamily="18" charset="0"/>
              </a:rPr>
              <a:t>2. </a:t>
            </a:r>
            <a:r>
              <a:rPr lang="en-US" sz="2000" b="1" dirty="0">
                <a:latin typeface="Cambria" panose="02040503050406030204" pitchFamily="18" charset="0"/>
                <a:ea typeface="Cambria" panose="02040503050406030204" pitchFamily="18" charset="0"/>
              </a:rPr>
              <a:t>Real-Time Data Updates: </a:t>
            </a:r>
            <a:r>
              <a:rPr lang="en-US" sz="2000" dirty="0">
                <a:latin typeface="Cambria" panose="02040503050406030204" pitchFamily="18" charset="0"/>
                <a:ea typeface="Cambria" panose="02040503050406030204" pitchFamily="18" charset="0"/>
              </a:rPr>
              <a:t>Farmers can update stock availability via the web or SMS, ensuring accurate and up-to-date information for buyers.</a:t>
            </a:r>
          </a:p>
        </p:txBody>
      </p:sp>
    </p:spTree>
    <p:extLst>
      <p:ext uri="{BB962C8B-B14F-4D97-AF65-F5344CB8AC3E}">
        <p14:creationId xmlns:p14="http://schemas.microsoft.com/office/powerpoint/2010/main" val="2822087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15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Benefits:</a:t>
            </a:r>
          </a:p>
          <a:p>
            <a:pPr marL="152400" lvl="0" indent="0" algn="just" rtl="0">
              <a:lnSpc>
                <a:spcPct val="150000"/>
              </a:lnSpc>
              <a:spcBef>
                <a:spcPts val="0"/>
              </a:spcBef>
              <a:spcAft>
                <a:spcPts val="0"/>
              </a:spcAft>
              <a:buClr>
                <a:schemeClr val="dk1"/>
              </a:buClr>
              <a:buSzPct val="100000"/>
              <a:buNone/>
            </a:pPr>
            <a:r>
              <a:rPr lang="en-IN" sz="2000" dirty="0">
                <a:latin typeface="Cambria" panose="02040503050406030204" pitchFamily="18" charset="0"/>
                <a:ea typeface="Cambria" panose="02040503050406030204" pitchFamily="18" charset="0"/>
              </a:rPr>
              <a:t>1. </a:t>
            </a:r>
            <a:r>
              <a:rPr lang="en-IN" sz="2000" b="1" dirty="0">
                <a:latin typeface="Cambria" panose="02040503050406030204" pitchFamily="18" charset="0"/>
                <a:ea typeface="Cambria" panose="02040503050406030204" pitchFamily="18" charset="0"/>
              </a:rPr>
              <a:t>Enhanced Market Reach</a:t>
            </a:r>
            <a:r>
              <a:rPr lang="en-IN" sz="20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Farmers can list their coir raw materials on the website, expanding their reach to potential buyers and increasing sales opportunities.</a:t>
            </a:r>
            <a:endParaRPr lang="en-IN" sz="2000"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None/>
            </a:pPr>
            <a:r>
              <a:rPr lang="en-US" sz="2000" dirty="0">
                <a:latin typeface="Cambria" panose="02040503050406030204" pitchFamily="18" charset="0"/>
                <a:ea typeface="Cambria" panose="02040503050406030204" pitchFamily="18" charset="0"/>
              </a:rPr>
              <a:t>2. </a:t>
            </a:r>
            <a:r>
              <a:rPr lang="en-US" sz="2000" b="1" dirty="0">
                <a:latin typeface="Cambria" panose="02040503050406030204" pitchFamily="18" charset="0"/>
                <a:ea typeface="Cambria" panose="02040503050406030204" pitchFamily="18" charset="0"/>
              </a:rPr>
              <a:t>Reduced Wastage: </a:t>
            </a:r>
            <a:r>
              <a:rPr lang="en-US" sz="2000" dirty="0">
                <a:latin typeface="Cambria" panose="02040503050406030204" pitchFamily="18" charset="0"/>
                <a:ea typeface="Cambria" panose="02040503050406030204" pitchFamily="18" charset="0"/>
              </a:rPr>
              <a:t>Real-time material updates prevent overstocking and under-utilization of coir raw materials, enhancing resource efficiency.</a:t>
            </a:r>
          </a:p>
          <a:p>
            <a:pPr marL="342900" lvl="0" indent="-190500" algn="just" rtl="0">
              <a:lnSpc>
                <a:spcPct val="150000"/>
              </a:lnSpc>
              <a:spcBef>
                <a:spcPts val="0"/>
              </a:spcBef>
              <a:spcAft>
                <a:spcPts val="0"/>
              </a:spcAft>
              <a:buClr>
                <a:schemeClr val="dk1"/>
              </a:buClr>
              <a:buSzPct val="100000"/>
              <a:buNone/>
            </a:pPr>
            <a:r>
              <a:rPr lang="en-US" sz="2000" dirty="0">
                <a:latin typeface="Cambria" panose="02040503050406030204" pitchFamily="18" charset="0"/>
                <a:ea typeface="Cambria" panose="02040503050406030204" pitchFamily="18" charset="0"/>
              </a:rPr>
              <a:t>3. </a:t>
            </a:r>
            <a:r>
              <a:rPr lang="en-US" sz="2000" b="1" dirty="0">
                <a:latin typeface="Cambria" panose="02040503050406030204" pitchFamily="18" charset="0"/>
                <a:ea typeface="Cambria" panose="02040503050406030204" pitchFamily="18" charset="0"/>
              </a:rPr>
              <a:t>Data-Driven Decisions: </a:t>
            </a:r>
            <a:r>
              <a:rPr lang="en-US" sz="2000" dirty="0">
                <a:latin typeface="Cambria" panose="02040503050406030204" pitchFamily="18" charset="0"/>
                <a:ea typeface="Cambria" panose="02040503050406030204" pitchFamily="18" charset="0"/>
              </a:rPr>
              <a:t>Analytical firms can access well-organized data for surveys, helping  industries optimize raw material usage and forecast demand effectively.</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0249C11B-2043-0E09-EE60-A3C8FCCE659C}"/>
              </a:ext>
            </a:extLst>
          </p:cNvPr>
          <p:cNvPicPr>
            <a:picLocks noChangeAspect="1"/>
          </p:cNvPicPr>
          <p:nvPr/>
        </p:nvPicPr>
        <p:blipFill>
          <a:blip r:embed="rId3"/>
          <a:stretch>
            <a:fillRect/>
          </a:stretch>
        </p:blipFill>
        <p:spPr>
          <a:xfrm>
            <a:off x="659881" y="731514"/>
            <a:ext cx="10872238" cy="5394971"/>
          </a:xfrm>
          <a:prstGeom prst="rect">
            <a:avLst/>
          </a:prstGeom>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1032</TotalTime>
  <Words>619</Words>
  <Application>Microsoft Office PowerPoint</Application>
  <PresentationFormat>Widescreen</PresentationFormat>
  <Paragraphs>84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Cambria</vt:lpstr>
      <vt:lpstr>Verdana</vt:lpstr>
      <vt:lpstr>Wingdings</vt:lpstr>
      <vt:lpstr>Bioinformatics</vt:lpstr>
      <vt:lpstr>Solution for effective utilization of coir raw material to avoid wastage</vt:lpstr>
      <vt:lpstr>Content</vt:lpstr>
      <vt:lpstr>Problem Statement Number: PSCS202</vt:lpstr>
      <vt:lpstr>Github Link</vt:lpstr>
      <vt:lpstr>Analysis of Problem Statement</vt:lpstr>
      <vt:lpstr>Analysis of Problem Statement (contd...)</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Yaswanth Reddy Bobbiti</cp:lastModifiedBy>
  <cp:revision>43</cp:revision>
  <dcterms:modified xsi:type="dcterms:W3CDTF">2024-09-17T04:30:52Z</dcterms:modified>
</cp:coreProperties>
</file>