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6/3/2023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6/3/2023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6/3/2023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6/3/2023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6/3/2023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6/3/2023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6/3/2023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1A86-2CB1-4D38-9000-2FEA2902A92F}"/>
              </a:ext>
            </a:extLst>
          </p:cNvPr>
          <p:cNvSpPr>
            <a:spLocks noGrp="1"/>
          </p:cNvSpPr>
          <p:nvPr>
            <p:ph type="ctrTitle"/>
          </p:nvPr>
        </p:nvSpPr>
        <p:spPr/>
        <p:txBody>
          <a:bodyPr/>
          <a:lstStyle/>
          <a:p>
            <a:r>
              <a:rPr lang="en-IN" dirty="0"/>
              <a:t>Instagram User Analytics</a:t>
            </a:r>
          </a:p>
        </p:txBody>
      </p:sp>
    </p:spTree>
    <p:extLst>
      <p:ext uri="{BB962C8B-B14F-4D97-AF65-F5344CB8AC3E}">
        <p14:creationId xmlns:p14="http://schemas.microsoft.com/office/powerpoint/2010/main" val="2221198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6EDE1-49A8-4E39-A6BC-C2655F80DEE6}"/>
              </a:ext>
            </a:extLst>
          </p:cNvPr>
          <p:cNvSpPr>
            <a:spLocks noGrp="1"/>
          </p:cNvSpPr>
          <p:nvPr>
            <p:ph type="title"/>
          </p:nvPr>
        </p:nvSpPr>
        <p:spPr/>
        <p:txBody>
          <a:bodyPr/>
          <a:lstStyle/>
          <a:p>
            <a:r>
              <a:rPr lang="en-IN" b="1" dirty="0"/>
              <a:t>Insights</a:t>
            </a:r>
            <a:endParaRPr lang="en-IN" dirty="0"/>
          </a:p>
        </p:txBody>
      </p:sp>
      <p:pic>
        <p:nvPicPr>
          <p:cNvPr id="5" name="Content Placeholder 4">
            <a:extLst>
              <a:ext uri="{FF2B5EF4-FFF2-40B4-BE49-F238E27FC236}">
                <a16:creationId xmlns:a16="http://schemas.microsoft.com/office/drawing/2014/main" id="{FBCF7D2A-E4B1-4F71-A7C3-E64B80D3A4BE}"/>
              </a:ext>
            </a:extLst>
          </p:cNvPr>
          <p:cNvPicPr>
            <a:picLocks noGrp="1" noChangeAspect="1"/>
          </p:cNvPicPr>
          <p:nvPr>
            <p:ph idx="1"/>
          </p:nvPr>
        </p:nvPicPr>
        <p:blipFill>
          <a:blip r:embed="rId2"/>
          <a:stretch>
            <a:fillRect/>
          </a:stretch>
        </p:blipFill>
        <p:spPr>
          <a:xfrm>
            <a:off x="5339416" y="3531401"/>
            <a:ext cx="5833067" cy="66663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 Placeholder 3">
            <a:extLst>
              <a:ext uri="{FF2B5EF4-FFF2-40B4-BE49-F238E27FC236}">
                <a16:creationId xmlns:a16="http://schemas.microsoft.com/office/drawing/2014/main" id="{A944D093-17D5-48A8-8674-48C3E32C610A}"/>
              </a:ext>
            </a:extLst>
          </p:cNvPr>
          <p:cNvSpPr>
            <a:spLocks noGrp="1"/>
          </p:cNvSpPr>
          <p:nvPr>
            <p:ph type="body" sz="half" idx="2"/>
          </p:nvPr>
        </p:nvSpPr>
        <p:spPr>
          <a:xfrm>
            <a:off x="680322" y="2336873"/>
            <a:ext cx="3790078" cy="1831716"/>
          </a:xfrm>
        </p:spPr>
        <p:txBody>
          <a:bodyPr>
            <a:normAutofit/>
          </a:bodyPr>
          <a:lstStyle/>
          <a:p>
            <a:r>
              <a:rPr lang="en-US" sz="2400" b="1" dirty="0"/>
              <a:t>User Engagement:</a:t>
            </a:r>
            <a:r>
              <a:rPr lang="en-US" sz="2400" dirty="0"/>
              <a:t> Are users still as active and post on Instagram or they are making fewer posts</a:t>
            </a:r>
            <a:endParaRPr lang="en-IN" sz="2400" dirty="0"/>
          </a:p>
        </p:txBody>
      </p:sp>
    </p:spTree>
    <p:extLst>
      <p:ext uri="{BB962C8B-B14F-4D97-AF65-F5344CB8AC3E}">
        <p14:creationId xmlns:p14="http://schemas.microsoft.com/office/powerpoint/2010/main" val="314182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0174-C7F0-4124-BB26-14E6CA10A506}"/>
              </a:ext>
            </a:extLst>
          </p:cNvPr>
          <p:cNvSpPr>
            <a:spLocks noGrp="1"/>
          </p:cNvSpPr>
          <p:nvPr>
            <p:ph type="title"/>
          </p:nvPr>
        </p:nvSpPr>
        <p:spPr/>
        <p:txBody>
          <a:bodyPr/>
          <a:lstStyle/>
          <a:p>
            <a:r>
              <a:rPr lang="en-IN" b="1" dirty="0"/>
              <a:t>Insights</a:t>
            </a:r>
            <a:endParaRPr lang="en-IN" dirty="0"/>
          </a:p>
        </p:txBody>
      </p:sp>
      <p:pic>
        <p:nvPicPr>
          <p:cNvPr id="5" name="Content Placeholder 4">
            <a:extLst>
              <a:ext uri="{FF2B5EF4-FFF2-40B4-BE49-F238E27FC236}">
                <a16:creationId xmlns:a16="http://schemas.microsoft.com/office/drawing/2014/main" id="{77DDFECE-D615-495E-87E3-99C996D866C0}"/>
              </a:ext>
            </a:extLst>
          </p:cNvPr>
          <p:cNvPicPr>
            <a:picLocks noGrp="1" noChangeAspect="1"/>
          </p:cNvPicPr>
          <p:nvPr>
            <p:ph idx="1"/>
          </p:nvPr>
        </p:nvPicPr>
        <p:blipFill>
          <a:blip r:embed="rId2"/>
          <a:stretch>
            <a:fillRect/>
          </a:stretch>
        </p:blipFill>
        <p:spPr>
          <a:xfrm>
            <a:off x="6615954" y="2336873"/>
            <a:ext cx="2729752" cy="39069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 Placeholder 3">
            <a:extLst>
              <a:ext uri="{FF2B5EF4-FFF2-40B4-BE49-F238E27FC236}">
                <a16:creationId xmlns:a16="http://schemas.microsoft.com/office/drawing/2014/main" id="{4FBB4FD7-813C-4C4F-85A0-702D95A6B754}"/>
              </a:ext>
            </a:extLst>
          </p:cNvPr>
          <p:cNvSpPr>
            <a:spLocks noGrp="1"/>
          </p:cNvSpPr>
          <p:nvPr>
            <p:ph type="body" sz="half" idx="2"/>
          </p:nvPr>
        </p:nvSpPr>
        <p:spPr>
          <a:xfrm>
            <a:off x="680322" y="2336873"/>
            <a:ext cx="3790078" cy="2127552"/>
          </a:xfrm>
        </p:spPr>
        <p:txBody>
          <a:bodyPr>
            <a:normAutofit/>
          </a:bodyPr>
          <a:lstStyle/>
          <a:p>
            <a:r>
              <a:rPr lang="en-US" sz="2400" b="1" dirty="0"/>
              <a:t>Bots &amp; Fake Accounts:</a:t>
            </a:r>
            <a:r>
              <a:rPr lang="en-US" sz="2400" dirty="0"/>
              <a:t> The investors want to know if the platform is crowded with fake and dummy accounts</a:t>
            </a:r>
            <a:endParaRPr lang="en-IN" sz="2400" dirty="0"/>
          </a:p>
        </p:txBody>
      </p:sp>
    </p:spTree>
    <p:extLst>
      <p:ext uri="{BB962C8B-B14F-4D97-AF65-F5344CB8AC3E}">
        <p14:creationId xmlns:p14="http://schemas.microsoft.com/office/powerpoint/2010/main" val="390855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025AD0-A23C-4CFE-8966-26EF7DB24CF7}"/>
              </a:ext>
            </a:extLst>
          </p:cNvPr>
          <p:cNvSpPr>
            <a:spLocks noGrp="1"/>
          </p:cNvSpPr>
          <p:nvPr>
            <p:ph type="title"/>
          </p:nvPr>
        </p:nvSpPr>
        <p:spPr/>
        <p:txBody>
          <a:bodyPr/>
          <a:lstStyle/>
          <a:p>
            <a:r>
              <a:rPr lang="en-IN" b="1" dirty="0"/>
              <a:t>Result</a:t>
            </a:r>
            <a:endParaRPr lang="en-IN" dirty="0"/>
          </a:p>
        </p:txBody>
      </p:sp>
      <p:sp>
        <p:nvSpPr>
          <p:cNvPr id="6" name="Content Placeholder 5">
            <a:extLst>
              <a:ext uri="{FF2B5EF4-FFF2-40B4-BE49-F238E27FC236}">
                <a16:creationId xmlns:a16="http://schemas.microsoft.com/office/drawing/2014/main" id="{B7F1FCBF-C758-4344-B8FF-562413C878F8}"/>
              </a:ext>
            </a:extLst>
          </p:cNvPr>
          <p:cNvSpPr>
            <a:spLocks noGrp="1"/>
          </p:cNvSpPr>
          <p:nvPr>
            <p:ph idx="1"/>
          </p:nvPr>
        </p:nvSpPr>
        <p:spPr/>
        <p:txBody>
          <a:bodyPr/>
          <a:lstStyle/>
          <a:p>
            <a:pPr algn="just"/>
            <a:r>
              <a:rPr lang="en-US" dirty="0"/>
              <a:t>This project has helped me showcase my ability to work with data and provide actionable insights based on user behavior on Instagram. By successfully completing these tasks, I have demonstrated my understanding of data retrieval, analysis, and providing recommendations based on the findings. This project has further enhanced my skills in data manipulation, pattern recognition, and problem-solving.</a:t>
            </a:r>
            <a:endParaRPr lang="en-IN" dirty="0"/>
          </a:p>
        </p:txBody>
      </p:sp>
    </p:spTree>
    <p:extLst>
      <p:ext uri="{BB962C8B-B14F-4D97-AF65-F5344CB8AC3E}">
        <p14:creationId xmlns:p14="http://schemas.microsoft.com/office/powerpoint/2010/main" val="365646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46B9-436C-4F83-B7C2-D202194D316B}"/>
              </a:ext>
            </a:extLst>
          </p:cNvPr>
          <p:cNvSpPr>
            <a:spLocks noGrp="1"/>
          </p:cNvSpPr>
          <p:nvPr>
            <p:ph type="title"/>
          </p:nvPr>
        </p:nvSpPr>
        <p:spPr/>
        <p:txBody>
          <a:bodyPr/>
          <a:lstStyle/>
          <a:p>
            <a:r>
              <a:rPr lang="en-IN" b="1" dirty="0"/>
              <a:t>Project Description</a:t>
            </a:r>
            <a:endParaRPr lang="en-IN" dirty="0"/>
          </a:p>
        </p:txBody>
      </p:sp>
      <p:sp>
        <p:nvSpPr>
          <p:cNvPr id="3" name="Content Placeholder 2">
            <a:extLst>
              <a:ext uri="{FF2B5EF4-FFF2-40B4-BE49-F238E27FC236}">
                <a16:creationId xmlns:a16="http://schemas.microsoft.com/office/drawing/2014/main" id="{147D9BFF-9233-4035-9F3E-44C376A9CF18}"/>
              </a:ext>
            </a:extLst>
          </p:cNvPr>
          <p:cNvSpPr>
            <a:spLocks noGrp="1"/>
          </p:cNvSpPr>
          <p:nvPr>
            <p:ph idx="1"/>
          </p:nvPr>
        </p:nvSpPr>
        <p:spPr/>
        <p:txBody>
          <a:bodyPr/>
          <a:lstStyle/>
          <a:p>
            <a:pPr algn="just"/>
            <a:r>
              <a:rPr lang="en-IN" dirty="0"/>
              <a:t>This project will give you various aspect of Instagram marketing. The goal is to provide insights and assistance to the marketing team in order to optimize their campaigns. The project focuses on tasks like identifying the oldest users, encouraging inactive users to start posting, declaring a contest winner, researching popular hashtags, and determining the best day to launch ad campaigns.</a:t>
            </a:r>
          </a:p>
          <a:p>
            <a:endParaRPr lang="en-IN" dirty="0"/>
          </a:p>
        </p:txBody>
      </p:sp>
    </p:spTree>
    <p:extLst>
      <p:ext uri="{BB962C8B-B14F-4D97-AF65-F5344CB8AC3E}">
        <p14:creationId xmlns:p14="http://schemas.microsoft.com/office/powerpoint/2010/main" val="109762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BC93-A5B8-4080-B78A-BA2E9A17CAFB}"/>
              </a:ext>
            </a:extLst>
          </p:cNvPr>
          <p:cNvSpPr>
            <a:spLocks noGrp="1"/>
          </p:cNvSpPr>
          <p:nvPr>
            <p:ph type="title"/>
          </p:nvPr>
        </p:nvSpPr>
        <p:spPr/>
        <p:txBody>
          <a:bodyPr/>
          <a:lstStyle/>
          <a:p>
            <a:r>
              <a:rPr lang="en-IN" b="1" dirty="0"/>
              <a:t>Approach</a:t>
            </a:r>
            <a:endParaRPr lang="en-IN" dirty="0"/>
          </a:p>
        </p:txBody>
      </p:sp>
      <p:sp>
        <p:nvSpPr>
          <p:cNvPr id="3" name="Content Placeholder 2">
            <a:extLst>
              <a:ext uri="{FF2B5EF4-FFF2-40B4-BE49-F238E27FC236}">
                <a16:creationId xmlns:a16="http://schemas.microsoft.com/office/drawing/2014/main" id="{2878BE72-718A-4ADD-9F5D-8D7A01B6FEFC}"/>
              </a:ext>
            </a:extLst>
          </p:cNvPr>
          <p:cNvSpPr>
            <a:spLocks noGrp="1"/>
          </p:cNvSpPr>
          <p:nvPr>
            <p:ph idx="1"/>
          </p:nvPr>
        </p:nvSpPr>
        <p:spPr/>
        <p:txBody>
          <a:bodyPr/>
          <a:lstStyle/>
          <a:p>
            <a:pPr algn="just"/>
            <a:r>
              <a:rPr lang="en-IN" dirty="0"/>
              <a:t>To handle these tasks, we will use the database in and data analysis techniques. The database will provide us with the  information about the users and their activities on the platform. We will extract the data, perform analyses, and generate insights to address each of the marketing team's requirements.</a:t>
            </a:r>
          </a:p>
          <a:p>
            <a:endParaRPr lang="en-IN" dirty="0"/>
          </a:p>
        </p:txBody>
      </p:sp>
    </p:spTree>
    <p:extLst>
      <p:ext uri="{BB962C8B-B14F-4D97-AF65-F5344CB8AC3E}">
        <p14:creationId xmlns:p14="http://schemas.microsoft.com/office/powerpoint/2010/main" val="280963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E71D-6994-4222-A54F-9E4AAECA48B7}"/>
              </a:ext>
            </a:extLst>
          </p:cNvPr>
          <p:cNvSpPr>
            <a:spLocks noGrp="1"/>
          </p:cNvSpPr>
          <p:nvPr>
            <p:ph type="title"/>
          </p:nvPr>
        </p:nvSpPr>
        <p:spPr/>
        <p:txBody>
          <a:bodyPr/>
          <a:lstStyle/>
          <a:p>
            <a:r>
              <a:rPr lang="en-IN" b="1" dirty="0"/>
              <a:t>Tech-Stack Used</a:t>
            </a:r>
            <a:endParaRPr lang="en-IN" dirty="0"/>
          </a:p>
        </p:txBody>
      </p:sp>
      <p:sp>
        <p:nvSpPr>
          <p:cNvPr id="3" name="Content Placeholder 2">
            <a:extLst>
              <a:ext uri="{FF2B5EF4-FFF2-40B4-BE49-F238E27FC236}">
                <a16:creationId xmlns:a16="http://schemas.microsoft.com/office/drawing/2014/main" id="{B012954E-C4E8-47AE-B4DF-BED3B23EC1E4}"/>
              </a:ext>
            </a:extLst>
          </p:cNvPr>
          <p:cNvSpPr>
            <a:spLocks noGrp="1"/>
          </p:cNvSpPr>
          <p:nvPr>
            <p:ph idx="1"/>
          </p:nvPr>
        </p:nvSpPr>
        <p:spPr/>
        <p:txBody>
          <a:bodyPr/>
          <a:lstStyle/>
          <a:p>
            <a:r>
              <a:rPr lang="en-IN" dirty="0" err="1"/>
              <a:t>Sql</a:t>
            </a:r>
            <a:r>
              <a:rPr lang="en-IN" dirty="0"/>
              <a:t> server</a:t>
            </a:r>
          </a:p>
          <a:p>
            <a:r>
              <a:rPr lang="en-IN" dirty="0"/>
              <a:t>Excel</a:t>
            </a:r>
          </a:p>
          <a:p>
            <a:endParaRPr lang="en-IN" dirty="0"/>
          </a:p>
        </p:txBody>
      </p:sp>
    </p:spTree>
    <p:extLst>
      <p:ext uri="{BB962C8B-B14F-4D97-AF65-F5344CB8AC3E}">
        <p14:creationId xmlns:p14="http://schemas.microsoft.com/office/powerpoint/2010/main" val="279872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6713-AAE0-4E84-937C-5B85A978E467}"/>
              </a:ext>
            </a:extLst>
          </p:cNvPr>
          <p:cNvSpPr>
            <a:spLocks noGrp="1"/>
          </p:cNvSpPr>
          <p:nvPr>
            <p:ph type="title"/>
          </p:nvPr>
        </p:nvSpPr>
        <p:spPr/>
        <p:txBody>
          <a:bodyPr/>
          <a:lstStyle/>
          <a:p>
            <a:r>
              <a:rPr lang="en-IN" b="1" dirty="0"/>
              <a:t>Insights</a:t>
            </a:r>
            <a:endParaRPr lang="en-IN" dirty="0"/>
          </a:p>
        </p:txBody>
      </p:sp>
      <p:graphicFrame>
        <p:nvGraphicFramePr>
          <p:cNvPr id="6" name="Content Placeholder 5">
            <a:extLst>
              <a:ext uri="{FF2B5EF4-FFF2-40B4-BE49-F238E27FC236}">
                <a16:creationId xmlns:a16="http://schemas.microsoft.com/office/drawing/2014/main" id="{13A716C8-503C-481A-8FCC-6925798C3B1B}"/>
              </a:ext>
            </a:extLst>
          </p:cNvPr>
          <p:cNvGraphicFramePr>
            <a:graphicFrameLocks noGrp="1"/>
          </p:cNvGraphicFramePr>
          <p:nvPr>
            <p:ph idx="1"/>
            <p:extLst>
              <p:ext uri="{D42A27DB-BD31-4B8C-83A1-F6EECF244321}">
                <p14:modId xmlns:p14="http://schemas.microsoft.com/office/powerpoint/2010/main" val="2147653077"/>
              </p:ext>
            </p:extLst>
          </p:nvPr>
        </p:nvGraphicFramePr>
        <p:xfrm>
          <a:off x="5883088" y="2595283"/>
          <a:ext cx="3973606" cy="3509490"/>
        </p:xfrm>
        <a:graphic>
          <a:graphicData uri="http://schemas.openxmlformats.org/drawingml/2006/table">
            <a:tbl>
              <a:tblPr firstRow="1" firstCol="1" bandRow="1">
                <a:tableStyleId>{3C2FFA5D-87B4-456A-9821-1D502468CF0F}</a:tableStyleId>
              </a:tblPr>
              <a:tblGrid>
                <a:gridCol w="3973606">
                  <a:extLst>
                    <a:ext uri="{9D8B030D-6E8A-4147-A177-3AD203B41FA5}">
                      <a16:colId xmlns:a16="http://schemas.microsoft.com/office/drawing/2014/main" val="734357629"/>
                    </a:ext>
                  </a:extLst>
                </a:gridCol>
              </a:tblGrid>
              <a:tr h="701898">
                <a:tc>
                  <a:txBody>
                    <a:bodyPr/>
                    <a:lstStyle/>
                    <a:p>
                      <a:pPr algn="ctr">
                        <a:lnSpc>
                          <a:spcPct val="107000"/>
                        </a:lnSpc>
                        <a:spcAft>
                          <a:spcPts val="0"/>
                        </a:spcAft>
                      </a:pPr>
                      <a:r>
                        <a:rPr lang="en-IN" sz="2400" dirty="0" err="1">
                          <a:solidFill>
                            <a:schemeClr val="bg1"/>
                          </a:solidFill>
                          <a:effectLst/>
                        </a:rPr>
                        <a:t>Darby_Herzog</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7" marR="5557" marT="5557" marB="5557" anchor="ctr"/>
                </a:tc>
                <a:extLst>
                  <a:ext uri="{0D108BD9-81ED-4DB2-BD59-A6C34878D82A}">
                    <a16:rowId xmlns:a16="http://schemas.microsoft.com/office/drawing/2014/main" val="2882243825"/>
                  </a:ext>
                </a:extLst>
              </a:tr>
              <a:tr h="701898">
                <a:tc>
                  <a:txBody>
                    <a:bodyPr/>
                    <a:lstStyle/>
                    <a:p>
                      <a:pPr algn="ctr">
                        <a:lnSpc>
                          <a:spcPct val="107000"/>
                        </a:lnSpc>
                        <a:spcAft>
                          <a:spcPts val="0"/>
                        </a:spcAft>
                      </a:pPr>
                      <a:r>
                        <a:rPr lang="en-IN" sz="2400" dirty="0">
                          <a:solidFill>
                            <a:schemeClr val="bg1"/>
                          </a:solidFill>
                          <a:effectLst/>
                        </a:rPr>
                        <a:t>Emilio_Bernier52</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7" marR="5557" marT="5557" marB="5557" anchor="ctr"/>
                </a:tc>
                <a:extLst>
                  <a:ext uri="{0D108BD9-81ED-4DB2-BD59-A6C34878D82A}">
                    <a16:rowId xmlns:a16="http://schemas.microsoft.com/office/drawing/2014/main" val="3665469564"/>
                  </a:ext>
                </a:extLst>
              </a:tr>
              <a:tr h="701898">
                <a:tc>
                  <a:txBody>
                    <a:bodyPr/>
                    <a:lstStyle/>
                    <a:p>
                      <a:pPr algn="ctr">
                        <a:lnSpc>
                          <a:spcPct val="107000"/>
                        </a:lnSpc>
                        <a:spcAft>
                          <a:spcPts val="0"/>
                        </a:spcAft>
                      </a:pPr>
                      <a:r>
                        <a:rPr lang="en-IN" sz="2400" dirty="0">
                          <a:solidFill>
                            <a:schemeClr val="bg1"/>
                          </a:solidFill>
                          <a:effectLst/>
                        </a:rPr>
                        <a:t>Elenor88</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7" marR="5557" marT="5557" marB="5557" anchor="ctr"/>
                </a:tc>
                <a:extLst>
                  <a:ext uri="{0D108BD9-81ED-4DB2-BD59-A6C34878D82A}">
                    <a16:rowId xmlns:a16="http://schemas.microsoft.com/office/drawing/2014/main" val="2722744041"/>
                  </a:ext>
                </a:extLst>
              </a:tr>
              <a:tr h="701898">
                <a:tc>
                  <a:txBody>
                    <a:bodyPr/>
                    <a:lstStyle/>
                    <a:p>
                      <a:pPr algn="ctr">
                        <a:lnSpc>
                          <a:spcPct val="107000"/>
                        </a:lnSpc>
                        <a:spcAft>
                          <a:spcPts val="0"/>
                        </a:spcAft>
                      </a:pPr>
                      <a:r>
                        <a:rPr lang="en-IN" sz="2400" dirty="0">
                          <a:solidFill>
                            <a:schemeClr val="bg1"/>
                          </a:solidFill>
                          <a:effectLst/>
                        </a:rPr>
                        <a:t>Nicole71</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7" marR="5557" marT="5557" marB="5557" anchor="ctr"/>
                </a:tc>
                <a:extLst>
                  <a:ext uri="{0D108BD9-81ED-4DB2-BD59-A6C34878D82A}">
                    <a16:rowId xmlns:a16="http://schemas.microsoft.com/office/drawing/2014/main" val="709695503"/>
                  </a:ext>
                </a:extLst>
              </a:tr>
              <a:tr h="701898">
                <a:tc>
                  <a:txBody>
                    <a:bodyPr/>
                    <a:lstStyle/>
                    <a:p>
                      <a:pPr algn="ctr">
                        <a:lnSpc>
                          <a:spcPct val="107000"/>
                        </a:lnSpc>
                        <a:spcAft>
                          <a:spcPts val="0"/>
                        </a:spcAft>
                      </a:pPr>
                      <a:r>
                        <a:rPr lang="en-IN" sz="2400" dirty="0">
                          <a:solidFill>
                            <a:schemeClr val="bg1"/>
                          </a:solidFill>
                          <a:effectLst/>
                        </a:rPr>
                        <a:t>Jordyn.Jacobson2</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7" marR="5557" marT="5557" marB="5557" anchor="ctr"/>
                </a:tc>
                <a:extLst>
                  <a:ext uri="{0D108BD9-81ED-4DB2-BD59-A6C34878D82A}">
                    <a16:rowId xmlns:a16="http://schemas.microsoft.com/office/drawing/2014/main" val="1250837415"/>
                  </a:ext>
                </a:extLst>
              </a:tr>
            </a:tbl>
          </a:graphicData>
        </a:graphic>
      </p:graphicFrame>
      <p:sp>
        <p:nvSpPr>
          <p:cNvPr id="5" name="Text Placeholder 4">
            <a:extLst>
              <a:ext uri="{FF2B5EF4-FFF2-40B4-BE49-F238E27FC236}">
                <a16:creationId xmlns:a16="http://schemas.microsoft.com/office/drawing/2014/main" id="{558872DE-DE8F-4F4F-A55E-DF7E5C86446E}"/>
              </a:ext>
            </a:extLst>
          </p:cNvPr>
          <p:cNvSpPr>
            <a:spLocks noGrp="1"/>
          </p:cNvSpPr>
          <p:nvPr>
            <p:ph type="body" sz="half" idx="2"/>
          </p:nvPr>
        </p:nvSpPr>
        <p:spPr>
          <a:xfrm>
            <a:off x="680322" y="2336872"/>
            <a:ext cx="3790078" cy="2114104"/>
          </a:xfrm>
        </p:spPr>
        <p:txBody>
          <a:bodyPr/>
          <a:lstStyle/>
          <a:p>
            <a:r>
              <a:rPr lang="en-IN" sz="2400" dirty="0"/>
              <a:t>People who have been using the platform for the longest time.</a:t>
            </a:r>
          </a:p>
          <a:p>
            <a:endParaRPr lang="en-IN" dirty="0"/>
          </a:p>
        </p:txBody>
      </p:sp>
    </p:spTree>
    <p:extLst>
      <p:ext uri="{BB962C8B-B14F-4D97-AF65-F5344CB8AC3E}">
        <p14:creationId xmlns:p14="http://schemas.microsoft.com/office/powerpoint/2010/main" val="425648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3470-C0C7-4A9A-92C2-AA1CCF310A0D}"/>
              </a:ext>
            </a:extLst>
          </p:cNvPr>
          <p:cNvSpPr>
            <a:spLocks noGrp="1"/>
          </p:cNvSpPr>
          <p:nvPr>
            <p:ph type="title"/>
          </p:nvPr>
        </p:nvSpPr>
        <p:spPr/>
        <p:txBody>
          <a:bodyPr/>
          <a:lstStyle/>
          <a:p>
            <a:r>
              <a:rPr lang="en-IN" b="1" dirty="0"/>
              <a:t>Insights</a:t>
            </a:r>
            <a:endParaRPr lang="en-IN" dirty="0"/>
          </a:p>
        </p:txBody>
      </p:sp>
      <p:graphicFrame>
        <p:nvGraphicFramePr>
          <p:cNvPr id="8" name="Content Placeholder 7">
            <a:extLst>
              <a:ext uri="{FF2B5EF4-FFF2-40B4-BE49-F238E27FC236}">
                <a16:creationId xmlns:a16="http://schemas.microsoft.com/office/drawing/2014/main" id="{E5E2EF1C-B610-4A2F-B26A-F1B5E991308B}"/>
              </a:ext>
            </a:extLst>
          </p:cNvPr>
          <p:cNvGraphicFramePr>
            <a:graphicFrameLocks noGrp="1"/>
          </p:cNvGraphicFramePr>
          <p:nvPr>
            <p:ph idx="1"/>
            <p:extLst>
              <p:ext uri="{D42A27DB-BD31-4B8C-83A1-F6EECF244321}">
                <p14:modId xmlns:p14="http://schemas.microsoft.com/office/powerpoint/2010/main" val="3113267545"/>
              </p:ext>
            </p:extLst>
          </p:nvPr>
        </p:nvGraphicFramePr>
        <p:xfrm>
          <a:off x="4854389" y="2541493"/>
          <a:ext cx="6562164" cy="3697942"/>
        </p:xfrm>
        <a:graphic>
          <a:graphicData uri="http://schemas.openxmlformats.org/drawingml/2006/table">
            <a:tbl>
              <a:tblPr firstRow="1" firstCol="1" bandRow="1">
                <a:tableStyleId>{3C2FFA5D-87B4-456A-9821-1D502468CF0F}</a:tableStyleId>
              </a:tblPr>
              <a:tblGrid>
                <a:gridCol w="1978542">
                  <a:extLst>
                    <a:ext uri="{9D8B030D-6E8A-4147-A177-3AD203B41FA5}">
                      <a16:colId xmlns:a16="http://schemas.microsoft.com/office/drawing/2014/main" val="1532734944"/>
                    </a:ext>
                  </a:extLst>
                </a:gridCol>
                <a:gridCol w="2291811">
                  <a:extLst>
                    <a:ext uri="{9D8B030D-6E8A-4147-A177-3AD203B41FA5}">
                      <a16:colId xmlns:a16="http://schemas.microsoft.com/office/drawing/2014/main" val="1582397808"/>
                    </a:ext>
                  </a:extLst>
                </a:gridCol>
                <a:gridCol w="2291811">
                  <a:extLst>
                    <a:ext uri="{9D8B030D-6E8A-4147-A177-3AD203B41FA5}">
                      <a16:colId xmlns:a16="http://schemas.microsoft.com/office/drawing/2014/main" val="2112225481"/>
                    </a:ext>
                  </a:extLst>
                </a:gridCol>
              </a:tblGrid>
              <a:tr h="337334">
                <a:tc>
                  <a:txBody>
                    <a:bodyPr/>
                    <a:lstStyle/>
                    <a:p>
                      <a:pPr algn="ctr" fontAlgn="ctr"/>
                      <a:r>
                        <a:rPr lang="en-IN" sz="1600" u="none" strike="noStrike" dirty="0" err="1">
                          <a:solidFill>
                            <a:schemeClr val="bg1"/>
                          </a:solidFill>
                          <a:effectLst/>
                        </a:rPr>
                        <a:t>Aniya_Hackett</a:t>
                      </a:r>
                      <a:endParaRPr lang="en-IN" sz="1600" b="1" i="0" u="none" strike="noStrike" dirty="0">
                        <a:solidFill>
                          <a:schemeClr val="bg1"/>
                        </a:solidFill>
                        <a:effectLst/>
                        <a:latin typeface="Times New Roman" panose="02020603050405020304" pitchFamily="18" charset="0"/>
                      </a:endParaRPr>
                    </a:p>
                  </a:txBody>
                  <a:tcPr marL="9525" marR="9525" marT="9525" marB="9525" anchor="ctr"/>
                </a:tc>
                <a:tc>
                  <a:txBody>
                    <a:bodyPr/>
                    <a:lstStyle/>
                    <a:p>
                      <a:pPr algn="ctr" fontAlgn="ctr"/>
                      <a:r>
                        <a:rPr lang="en-IN" sz="1600" u="none" strike="noStrike" dirty="0">
                          <a:solidFill>
                            <a:schemeClr val="bg1"/>
                          </a:solidFill>
                          <a:effectLst/>
                        </a:rPr>
                        <a:t>David.Osinski47</a:t>
                      </a:r>
                      <a:endParaRPr lang="en-IN" sz="1600" b="1" i="0" u="none" strike="noStrike" dirty="0">
                        <a:solidFill>
                          <a:schemeClr val="bg1"/>
                        </a:solidFill>
                        <a:effectLst/>
                        <a:latin typeface="Times New Roman" panose="02020603050405020304" pitchFamily="18" charset="0"/>
                      </a:endParaRPr>
                    </a:p>
                  </a:txBody>
                  <a:tcPr marL="9525" marR="9525" marT="9525" marB="0" anchor="ctr"/>
                </a:tc>
                <a:tc>
                  <a:txBody>
                    <a:bodyPr/>
                    <a:lstStyle/>
                    <a:p>
                      <a:pPr algn="ctr" fontAlgn="ctr"/>
                      <a:r>
                        <a:rPr lang="en-IN" sz="1600" u="none" strike="noStrike" dirty="0">
                          <a:solidFill>
                            <a:schemeClr val="bg1"/>
                          </a:solidFill>
                          <a:effectLst/>
                        </a:rPr>
                        <a:t>Leslie67</a:t>
                      </a:r>
                      <a:endParaRPr lang="en-IN" sz="1600" b="1" i="0" u="none" strike="noStrike" dirty="0">
                        <a:solidFill>
                          <a:schemeClr val="bg1"/>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819253926"/>
                  </a:ext>
                </a:extLst>
              </a:tr>
              <a:tr h="668302">
                <a:tc>
                  <a:txBody>
                    <a:bodyPr/>
                    <a:lstStyle/>
                    <a:p>
                      <a:pPr algn="ctr" fontAlgn="ctr"/>
                      <a:r>
                        <a:rPr lang="en-IN" sz="1600" u="none" strike="noStrike">
                          <a:effectLst/>
                        </a:rPr>
                        <a:t>Kasandra_Homenick</a:t>
                      </a:r>
                      <a:endParaRPr lang="en-IN" sz="1600" b="1" i="0" u="none" strike="noStrike">
                        <a:solidFill>
                          <a:srgbClr val="000000"/>
                        </a:solidFill>
                        <a:effectLst/>
                        <a:latin typeface="Times New Roman" panose="02020603050405020304" pitchFamily="18" charset="0"/>
                      </a:endParaRPr>
                    </a:p>
                  </a:txBody>
                  <a:tcPr marL="9525" marR="9525" marT="9525" marB="9525" anchor="ctr"/>
                </a:tc>
                <a:tc>
                  <a:txBody>
                    <a:bodyPr/>
                    <a:lstStyle/>
                    <a:p>
                      <a:pPr algn="ctr" fontAlgn="ctr"/>
                      <a:r>
                        <a:rPr lang="en-IN" sz="1600" b="1" u="none" strike="noStrike" dirty="0" err="1">
                          <a:effectLst/>
                        </a:rPr>
                        <a:t>Morgan.Kassulke</a:t>
                      </a:r>
                      <a:endParaRPr lang="en-IN"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N" sz="1600" b="1" u="none" strike="noStrike">
                          <a:effectLst/>
                        </a:rPr>
                        <a:t>Janelle.Nikolaus81</a:t>
                      </a:r>
                      <a:endParaRPr lang="en-IN"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784270071"/>
                  </a:ext>
                </a:extLst>
              </a:tr>
              <a:tr h="337334">
                <a:tc>
                  <a:txBody>
                    <a:bodyPr/>
                    <a:lstStyle/>
                    <a:p>
                      <a:pPr algn="ctr" fontAlgn="ctr"/>
                      <a:r>
                        <a:rPr lang="en-IN" sz="1600" u="none" strike="noStrike">
                          <a:effectLst/>
                        </a:rPr>
                        <a:t>Jaclyn81</a:t>
                      </a:r>
                      <a:endParaRPr lang="en-IN" sz="1600" b="1" i="0" u="none" strike="noStrike">
                        <a:solidFill>
                          <a:srgbClr val="000000"/>
                        </a:solidFill>
                        <a:effectLst/>
                        <a:latin typeface="Times New Roman" panose="02020603050405020304" pitchFamily="18" charset="0"/>
                      </a:endParaRPr>
                    </a:p>
                  </a:txBody>
                  <a:tcPr marL="9525" marR="9525" marT="9525" marB="9525" anchor="ctr"/>
                </a:tc>
                <a:tc>
                  <a:txBody>
                    <a:bodyPr/>
                    <a:lstStyle/>
                    <a:p>
                      <a:pPr algn="ctr" fontAlgn="ctr"/>
                      <a:r>
                        <a:rPr lang="en-IN" sz="1600" b="1" u="none" strike="noStrike" dirty="0">
                          <a:effectLst/>
                        </a:rPr>
                        <a:t>Linnea59</a:t>
                      </a:r>
                      <a:endParaRPr lang="en-IN"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N" sz="1600" b="1" u="none" strike="noStrike">
                          <a:effectLst/>
                        </a:rPr>
                        <a:t>Darby_Herzog</a:t>
                      </a:r>
                      <a:endParaRPr lang="en-IN"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562816365"/>
                  </a:ext>
                </a:extLst>
              </a:tr>
              <a:tr h="337334">
                <a:tc>
                  <a:txBody>
                    <a:bodyPr/>
                    <a:lstStyle/>
                    <a:p>
                      <a:pPr algn="ctr" fontAlgn="ctr"/>
                      <a:r>
                        <a:rPr lang="en-IN" sz="1600" u="none" strike="noStrike">
                          <a:effectLst/>
                        </a:rPr>
                        <a:t>Rocio33</a:t>
                      </a:r>
                      <a:endParaRPr lang="en-IN" sz="1600" b="1" i="0" u="none" strike="noStrike">
                        <a:solidFill>
                          <a:srgbClr val="000000"/>
                        </a:solidFill>
                        <a:effectLst/>
                        <a:latin typeface="Times New Roman" panose="02020603050405020304" pitchFamily="18" charset="0"/>
                      </a:endParaRPr>
                    </a:p>
                  </a:txBody>
                  <a:tcPr marL="9525" marR="9525" marT="9525" marB="9525" anchor="ctr"/>
                </a:tc>
                <a:tc>
                  <a:txBody>
                    <a:bodyPr/>
                    <a:lstStyle/>
                    <a:p>
                      <a:pPr algn="ctr" fontAlgn="ctr"/>
                      <a:r>
                        <a:rPr lang="en-IN" sz="1600" b="1" u="none" strike="noStrike" dirty="0">
                          <a:effectLst/>
                        </a:rPr>
                        <a:t>Duane60</a:t>
                      </a:r>
                      <a:endParaRPr lang="en-IN"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N" sz="1600" b="1" u="none" strike="noStrike">
                          <a:effectLst/>
                        </a:rPr>
                        <a:t>Esther.Zulauf61</a:t>
                      </a:r>
                      <a:endParaRPr lang="en-IN"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422073440"/>
                  </a:ext>
                </a:extLst>
              </a:tr>
              <a:tr h="668302">
                <a:tc>
                  <a:txBody>
                    <a:bodyPr/>
                    <a:lstStyle/>
                    <a:p>
                      <a:pPr algn="ctr" fontAlgn="ctr"/>
                      <a:r>
                        <a:rPr lang="en-IN" sz="1600" u="none" strike="noStrike">
                          <a:effectLst/>
                        </a:rPr>
                        <a:t>Maxwell.Halvorson</a:t>
                      </a:r>
                      <a:endParaRPr lang="en-IN" sz="1600" b="1" i="0" u="none" strike="noStrike">
                        <a:solidFill>
                          <a:srgbClr val="000000"/>
                        </a:solidFill>
                        <a:effectLst/>
                        <a:latin typeface="Times New Roman" panose="02020603050405020304" pitchFamily="18" charset="0"/>
                      </a:endParaRPr>
                    </a:p>
                  </a:txBody>
                  <a:tcPr marL="9525" marR="9525" marT="9525" marB="9525" anchor="ctr"/>
                </a:tc>
                <a:tc>
                  <a:txBody>
                    <a:bodyPr/>
                    <a:lstStyle/>
                    <a:p>
                      <a:pPr algn="ctr" fontAlgn="ctr"/>
                      <a:r>
                        <a:rPr lang="en-IN" sz="1600" b="1" u="none" strike="noStrike" dirty="0" err="1">
                          <a:effectLst/>
                        </a:rPr>
                        <a:t>Julien_Schmidt</a:t>
                      </a:r>
                      <a:endParaRPr lang="en-IN"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N" sz="1600" b="1" u="none" strike="noStrike">
                          <a:effectLst/>
                        </a:rPr>
                        <a:t>Bartholome.Bernhard</a:t>
                      </a:r>
                      <a:endParaRPr lang="en-IN"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171500584"/>
                  </a:ext>
                </a:extLst>
              </a:tr>
              <a:tr h="337334">
                <a:tc>
                  <a:txBody>
                    <a:bodyPr/>
                    <a:lstStyle/>
                    <a:p>
                      <a:pPr algn="ctr" fontAlgn="ctr"/>
                      <a:r>
                        <a:rPr lang="en-IN" sz="1600" u="none" strike="noStrike">
                          <a:effectLst/>
                        </a:rPr>
                        <a:t>Tierra.Trantow</a:t>
                      </a:r>
                      <a:endParaRPr lang="en-IN" sz="1600" b="1" i="0" u="none" strike="noStrike">
                        <a:solidFill>
                          <a:srgbClr val="000000"/>
                        </a:solidFill>
                        <a:effectLst/>
                        <a:latin typeface="Times New Roman" panose="02020603050405020304" pitchFamily="18" charset="0"/>
                      </a:endParaRPr>
                    </a:p>
                  </a:txBody>
                  <a:tcPr marL="9525" marR="9525" marT="9525" marB="9525" anchor="ctr"/>
                </a:tc>
                <a:tc>
                  <a:txBody>
                    <a:bodyPr/>
                    <a:lstStyle/>
                    <a:p>
                      <a:pPr algn="ctr" fontAlgn="ctr"/>
                      <a:r>
                        <a:rPr lang="en-IN" sz="1600" b="1" u="none" strike="noStrike" dirty="0">
                          <a:effectLst/>
                        </a:rPr>
                        <a:t>Mike.Auer39</a:t>
                      </a:r>
                      <a:endParaRPr lang="en-IN"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N" sz="1600" b="1" u="none" strike="noStrike" dirty="0" err="1">
                          <a:effectLst/>
                        </a:rPr>
                        <a:t>Jessyca_West</a:t>
                      </a:r>
                      <a:endParaRPr lang="en-IN" sz="1600" b="1"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796593148"/>
                  </a:ext>
                </a:extLst>
              </a:tr>
              <a:tr h="337334">
                <a:tc>
                  <a:txBody>
                    <a:bodyPr/>
                    <a:lstStyle/>
                    <a:p>
                      <a:pPr algn="ctr" fontAlgn="ctr"/>
                      <a:r>
                        <a:rPr lang="en-IN" sz="1600" u="none" strike="noStrike">
                          <a:effectLst/>
                        </a:rPr>
                        <a:t>Pearl7</a:t>
                      </a:r>
                      <a:endParaRPr lang="en-IN" sz="1600" b="1" i="0" u="none" strike="noStrike">
                        <a:solidFill>
                          <a:srgbClr val="000000"/>
                        </a:solidFill>
                        <a:effectLst/>
                        <a:latin typeface="Times New Roman" panose="02020603050405020304" pitchFamily="18" charset="0"/>
                      </a:endParaRPr>
                    </a:p>
                  </a:txBody>
                  <a:tcPr marL="9525" marR="9525" marT="9525" marB="9525" anchor="ctr"/>
                </a:tc>
                <a:tc>
                  <a:txBody>
                    <a:bodyPr/>
                    <a:lstStyle/>
                    <a:p>
                      <a:pPr algn="ctr" fontAlgn="ctr"/>
                      <a:r>
                        <a:rPr lang="en-IN" sz="1600" b="1" u="none" strike="noStrike">
                          <a:effectLst/>
                        </a:rPr>
                        <a:t>Franco_Keebler64</a:t>
                      </a:r>
                      <a:endParaRPr lang="en-IN" sz="1600" b="1"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N" sz="1600" b="1" u="none" strike="noStrike" dirty="0">
                          <a:effectLst/>
                        </a:rPr>
                        <a:t>Esmeralda.Mraz57</a:t>
                      </a:r>
                      <a:endParaRPr lang="en-IN" sz="1600" b="1"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277260233"/>
                  </a:ext>
                </a:extLst>
              </a:tr>
              <a:tr h="337334">
                <a:tc>
                  <a:txBody>
                    <a:bodyPr/>
                    <a:lstStyle/>
                    <a:p>
                      <a:pPr algn="ctr" fontAlgn="ctr"/>
                      <a:r>
                        <a:rPr lang="en-IN" sz="1600" u="none" strike="noStrike">
                          <a:effectLst/>
                        </a:rPr>
                        <a:t>Ollie_Ledner37</a:t>
                      </a:r>
                      <a:endParaRPr lang="en-IN" sz="1600" b="1" i="0" u="none" strike="noStrike">
                        <a:solidFill>
                          <a:srgbClr val="000000"/>
                        </a:solidFill>
                        <a:effectLst/>
                        <a:latin typeface="Times New Roman" panose="02020603050405020304" pitchFamily="18" charset="0"/>
                      </a:endParaRPr>
                    </a:p>
                  </a:txBody>
                  <a:tcPr marL="9525" marR="9525" marT="9525" marB="9525" anchor="ctr"/>
                </a:tc>
                <a:tc>
                  <a:txBody>
                    <a:bodyPr/>
                    <a:lstStyle/>
                    <a:p>
                      <a:pPr algn="ctr" fontAlgn="ctr"/>
                      <a:r>
                        <a:rPr lang="en-IN" sz="1600" b="1" u="none" strike="noStrike">
                          <a:effectLst/>
                        </a:rPr>
                        <a:t>Nia_Haag</a:t>
                      </a:r>
                      <a:endParaRPr lang="en-IN" sz="1600" b="1"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N" sz="1600" b="1" u="none" strike="noStrike" dirty="0">
                          <a:effectLst/>
                        </a:rPr>
                        <a:t>Bethany20</a:t>
                      </a:r>
                      <a:endParaRPr lang="en-IN" sz="1600" b="1"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401537773"/>
                  </a:ext>
                </a:extLst>
              </a:tr>
              <a:tr h="337334">
                <a:tc>
                  <a:txBody>
                    <a:bodyPr/>
                    <a:lstStyle/>
                    <a:p>
                      <a:pPr algn="ctr" fontAlgn="ctr"/>
                      <a:r>
                        <a:rPr lang="en-IN" sz="1600" u="none" strike="noStrike">
                          <a:effectLst/>
                        </a:rPr>
                        <a:t>Mckenna17</a:t>
                      </a:r>
                      <a:endParaRPr lang="en-IN" sz="1600" b="1" i="0" u="none" strike="noStrike">
                        <a:solidFill>
                          <a:srgbClr val="000000"/>
                        </a:solidFill>
                        <a:effectLst/>
                        <a:latin typeface="Times New Roman" panose="02020603050405020304" pitchFamily="18" charset="0"/>
                      </a:endParaRPr>
                    </a:p>
                  </a:txBody>
                  <a:tcPr marL="9525" marR="9525" marT="9525" marB="9525" anchor="ctr"/>
                </a:tc>
                <a:tc>
                  <a:txBody>
                    <a:bodyPr/>
                    <a:lstStyle/>
                    <a:p>
                      <a:pPr algn="ctr" fontAlgn="ctr"/>
                      <a:r>
                        <a:rPr lang="en-IN" sz="1600" b="1" u="none" strike="noStrike">
                          <a:effectLst/>
                        </a:rPr>
                        <a:t>Hulda.Macejkovic</a:t>
                      </a:r>
                      <a:endParaRPr lang="en-IN" sz="1600" b="1"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b"/>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796440"/>
                  </a:ext>
                </a:extLst>
              </a:tr>
            </a:tbl>
          </a:graphicData>
        </a:graphic>
      </p:graphicFrame>
      <p:sp>
        <p:nvSpPr>
          <p:cNvPr id="4" name="Text Placeholder 3">
            <a:extLst>
              <a:ext uri="{FF2B5EF4-FFF2-40B4-BE49-F238E27FC236}">
                <a16:creationId xmlns:a16="http://schemas.microsoft.com/office/drawing/2014/main" id="{2F8D4ADD-A45C-4D29-8620-098A6948595C}"/>
              </a:ext>
            </a:extLst>
          </p:cNvPr>
          <p:cNvSpPr>
            <a:spLocks noGrp="1"/>
          </p:cNvSpPr>
          <p:nvPr>
            <p:ph type="body" sz="half" idx="2"/>
          </p:nvPr>
        </p:nvSpPr>
        <p:spPr>
          <a:xfrm>
            <a:off x="680322" y="2336873"/>
            <a:ext cx="3790078" cy="1952740"/>
          </a:xfrm>
        </p:spPr>
        <p:txBody>
          <a:bodyPr>
            <a:normAutofit/>
          </a:bodyPr>
          <a:lstStyle/>
          <a:p>
            <a:pPr algn="just"/>
            <a:r>
              <a:rPr lang="en-US" sz="2400" b="1" dirty="0"/>
              <a:t>Remind Inactive Users to Start Posting:</a:t>
            </a:r>
            <a:r>
              <a:rPr lang="en-US" sz="2400" dirty="0"/>
              <a:t> By sending them promotional emails to post their 1st photo.</a:t>
            </a:r>
            <a:endParaRPr lang="en-IN" sz="2400" dirty="0"/>
          </a:p>
        </p:txBody>
      </p:sp>
    </p:spTree>
    <p:extLst>
      <p:ext uri="{BB962C8B-B14F-4D97-AF65-F5344CB8AC3E}">
        <p14:creationId xmlns:p14="http://schemas.microsoft.com/office/powerpoint/2010/main" val="1003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B9A9-F5C1-483F-9483-60AEA1782913}"/>
              </a:ext>
            </a:extLst>
          </p:cNvPr>
          <p:cNvSpPr>
            <a:spLocks noGrp="1"/>
          </p:cNvSpPr>
          <p:nvPr>
            <p:ph type="title"/>
          </p:nvPr>
        </p:nvSpPr>
        <p:spPr/>
        <p:txBody>
          <a:bodyPr/>
          <a:lstStyle/>
          <a:p>
            <a:r>
              <a:rPr lang="en-IN" b="1" dirty="0"/>
              <a:t>Insights</a:t>
            </a:r>
            <a:endParaRPr lang="en-IN" dirty="0"/>
          </a:p>
        </p:txBody>
      </p:sp>
      <p:sp>
        <p:nvSpPr>
          <p:cNvPr id="3" name="Content Placeholder 2">
            <a:extLst>
              <a:ext uri="{FF2B5EF4-FFF2-40B4-BE49-F238E27FC236}">
                <a16:creationId xmlns:a16="http://schemas.microsoft.com/office/drawing/2014/main" id="{F577B3F2-CF92-4887-93AA-F426ADDFD773}"/>
              </a:ext>
            </a:extLst>
          </p:cNvPr>
          <p:cNvSpPr>
            <a:spLocks noGrp="1"/>
          </p:cNvSpPr>
          <p:nvPr>
            <p:ph idx="1"/>
          </p:nvPr>
        </p:nvSpPr>
        <p:spPr>
          <a:xfrm>
            <a:off x="5250622" y="3429000"/>
            <a:ext cx="5608336" cy="715609"/>
          </a:xfrm>
        </p:spPr>
        <p:txBody>
          <a:bodyPr/>
          <a:lstStyle/>
          <a:p>
            <a:r>
              <a:rPr lang="en-IN" sz="4000" b="1" dirty="0">
                <a:solidFill>
                  <a:schemeClr val="tx2">
                    <a:lumMod val="10000"/>
                  </a:schemeClr>
                </a:solidFill>
              </a:rPr>
              <a:t>Zack_Kemmer93</a:t>
            </a:r>
          </a:p>
          <a:p>
            <a:endParaRPr lang="en-IN" dirty="0"/>
          </a:p>
        </p:txBody>
      </p:sp>
      <p:sp>
        <p:nvSpPr>
          <p:cNvPr id="4" name="Text Placeholder 3">
            <a:extLst>
              <a:ext uri="{FF2B5EF4-FFF2-40B4-BE49-F238E27FC236}">
                <a16:creationId xmlns:a16="http://schemas.microsoft.com/office/drawing/2014/main" id="{A7D07A9F-7286-4E36-BEB2-FE11EC1DE85F}"/>
              </a:ext>
            </a:extLst>
          </p:cNvPr>
          <p:cNvSpPr>
            <a:spLocks noGrp="1"/>
          </p:cNvSpPr>
          <p:nvPr>
            <p:ph type="body" sz="half" idx="2"/>
          </p:nvPr>
        </p:nvSpPr>
        <p:spPr>
          <a:xfrm>
            <a:off x="680322" y="2336873"/>
            <a:ext cx="3790078" cy="2961268"/>
          </a:xfrm>
        </p:spPr>
        <p:txBody>
          <a:bodyPr>
            <a:normAutofit/>
          </a:bodyPr>
          <a:lstStyle/>
          <a:p>
            <a:r>
              <a:rPr lang="en-US" sz="2400" b="1" dirty="0"/>
              <a:t>Declaring Contest Winner:</a:t>
            </a:r>
            <a:r>
              <a:rPr lang="en-US" sz="2400" dirty="0"/>
              <a:t> The team started a contest and the user who gets the most likes on a single photo will win the contest now they wish to declare the winner.</a:t>
            </a:r>
            <a:endParaRPr lang="en-IN" sz="2400" dirty="0"/>
          </a:p>
        </p:txBody>
      </p:sp>
    </p:spTree>
    <p:extLst>
      <p:ext uri="{BB962C8B-B14F-4D97-AF65-F5344CB8AC3E}">
        <p14:creationId xmlns:p14="http://schemas.microsoft.com/office/powerpoint/2010/main" val="164503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A742A-D588-4874-8669-BA3A34A7DFA9}"/>
              </a:ext>
            </a:extLst>
          </p:cNvPr>
          <p:cNvSpPr>
            <a:spLocks noGrp="1"/>
          </p:cNvSpPr>
          <p:nvPr>
            <p:ph type="title"/>
          </p:nvPr>
        </p:nvSpPr>
        <p:spPr/>
        <p:txBody>
          <a:bodyPr/>
          <a:lstStyle/>
          <a:p>
            <a:r>
              <a:rPr lang="en-IN" b="1" dirty="0"/>
              <a:t>Insights</a:t>
            </a:r>
            <a:endParaRPr lang="en-IN" dirty="0"/>
          </a:p>
        </p:txBody>
      </p:sp>
      <p:graphicFrame>
        <p:nvGraphicFramePr>
          <p:cNvPr id="9" name="Content Placeholder 8">
            <a:extLst>
              <a:ext uri="{FF2B5EF4-FFF2-40B4-BE49-F238E27FC236}">
                <a16:creationId xmlns:a16="http://schemas.microsoft.com/office/drawing/2014/main" id="{2F90AB0A-D34E-45B6-BB2B-B05E9A248A86}"/>
              </a:ext>
            </a:extLst>
          </p:cNvPr>
          <p:cNvGraphicFramePr>
            <a:graphicFrameLocks noGrp="1"/>
          </p:cNvGraphicFramePr>
          <p:nvPr>
            <p:ph idx="1"/>
            <p:extLst>
              <p:ext uri="{D42A27DB-BD31-4B8C-83A1-F6EECF244321}">
                <p14:modId xmlns:p14="http://schemas.microsoft.com/office/powerpoint/2010/main" val="3949172349"/>
              </p:ext>
            </p:extLst>
          </p:nvPr>
        </p:nvGraphicFramePr>
        <p:xfrm>
          <a:off x="7005918" y="2336872"/>
          <a:ext cx="1761565" cy="3496045"/>
        </p:xfrm>
        <a:graphic>
          <a:graphicData uri="http://schemas.openxmlformats.org/drawingml/2006/table">
            <a:tbl>
              <a:tblPr firstRow="1" firstCol="1" bandRow="1">
                <a:tableStyleId>{3C2FFA5D-87B4-456A-9821-1D502468CF0F}</a:tableStyleId>
              </a:tblPr>
              <a:tblGrid>
                <a:gridCol w="1761565">
                  <a:extLst>
                    <a:ext uri="{9D8B030D-6E8A-4147-A177-3AD203B41FA5}">
                      <a16:colId xmlns:a16="http://schemas.microsoft.com/office/drawing/2014/main" val="672677255"/>
                    </a:ext>
                  </a:extLst>
                </a:gridCol>
              </a:tblGrid>
              <a:tr h="699209">
                <a:tc>
                  <a:txBody>
                    <a:bodyPr/>
                    <a:lstStyle/>
                    <a:p>
                      <a:pPr algn="l" fontAlgn="ctr"/>
                      <a:r>
                        <a:rPr lang="en-IN" sz="2800" u="none" strike="noStrike" dirty="0">
                          <a:solidFill>
                            <a:schemeClr val="bg1"/>
                          </a:solidFill>
                          <a:effectLst/>
                        </a:rPr>
                        <a:t>smile</a:t>
                      </a:r>
                      <a:endParaRPr lang="en-IN" sz="2800" b="1" i="0" u="none" strike="noStrike" dirty="0">
                        <a:solidFill>
                          <a:schemeClr val="bg1"/>
                        </a:solidFill>
                        <a:effectLst/>
                        <a:latin typeface="Times New Roman" panose="02020603050405020304" pitchFamily="18" charset="0"/>
                      </a:endParaRPr>
                    </a:p>
                  </a:txBody>
                  <a:tcPr marL="9525" marR="9525" marT="9525" marB="9525" anchor="ctr"/>
                </a:tc>
                <a:extLst>
                  <a:ext uri="{0D108BD9-81ED-4DB2-BD59-A6C34878D82A}">
                    <a16:rowId xmlns:a16="http://schemas.microsoft.com/office/drawing/2014/main" val="3088397100"/>
                  </a:ext>
                </a:extLst>
              </a:tr>
              <a:tr h="699209">
                <a:tc>
                  <a:txBody>
                    <a:bodyPr/>
                    <a:lstStyle/>
                    <a:p>
                      <a:pPr algn="l" fontAlgn="ctr"/>
                      <a:r>
                        <a:rPr lang="en-IN" sz="2800" u="none" strike="noStrike" dirty="0">
                          <a:effectLst/>
                        </a:rPr>
                        <a:t>beach</a:t>
                      </a:r>
                      <a:endParaRPr lang="en-IN" sz="2800" b="1" i="0" u="none" strike="noStrike" dirty="0">
                        <a:solidFill>
                          <a:srgbClr val="000000"/>
                        </a:solidFill>
                        <a:effectLst/>
                        <a:latin typeface="Times New Roman" panose="02020603050405020304" pitchFamily="18" charset="0"/>
                      </a:endParaRPr>
                    </a:p>
                  </a:txBody>
                  <a:tcPr marL="9525" marR="9525" marT="9525" marB="9525" anchor="ctr"/>
                </a:tc>
                <a:extLst>
                  <a:ext uri="{0D108BD9-81ED-4DB2-BD59-A6C34878D82A}">
                    <a16:rowId xmlns:a16="http://schemas.microsoft.com/office/drawing/2014/main" val="631243058"/>
                  </a:ext>
                </a:extLst>
              </a:tr>
              <a:tr h="699209">
                <a:tc>
                  <a:txBody>
                    <a:bodyPr/>
                    <a:lstStyle/>
                    <a:p>
                      <a:pPr algn="l" fontAlgn="ctr"/>
                      <a:r>
                        <a:rPr lang="en-IN" sz="2800" u="none" strike="noStrike" dirty="0">
                          <a:effectLst/>
                        </a:rPr>
                        <a:t>party</a:t>
                      </a:r>
                      <a:endParaRPr lang="en-IN" sz="2800" b="1" i="0" u="none" strike="noStrike" dirty="0">
                        <a:solidFill>
                          <a:srgbClr val="000000"/>
                        </a:solidFill>
                        <a:effectLst/>
                        <a:latin typeface="Times New Roman" panose="02020603050405020304" pitchFamily="18" charset="0"/>
                      </a:endParaRPr>
                    </a:p>
                  </a:txBody>
                  <a:tcPr marL="9525" marR="9525" marT="9525" marB="9525" anchor="ctr"/>
                </a:tc>
                <a:extLst>
                  <a:ext uri="{0D108BD9-81ED-4DB2-BD59-A6C34878D82A}">
                    <a16:rowId xmlns:a16="http://schemas.microsoft.com/office/drawing/2014/main" val="2226655705"/>
                  </a:ext>
                </a:extLst>
              </a:tr>
              <a:tr h="699209">
                <a:tc>
                  <a:txBody>
                    <a:bodyPr/>
                    <a:lstStyle/>
                    <a:p>
                      <a:pPr algn="l" fontAlgn="ctr"/>
                      <a:r>
                        <a:rPr lang="en-IN" sz="2800" u="none" strike="noStrike" dirty="0">
                          <a:effectLst/>
                        </a:rPr>
                        <a:t>fun</a:t>
                      </a:r>
                      <a:endParaRPr lang="en-IN" sz="2800" b="1" i="0" u="none" strike="noStrike" dirty="0">
                        <a:solidFill>
                          <a:srgbClr val="000000"/>
                        </a:solidFill>
                        <a:effectLst/>
                        <a:latin typeface="Times New Roman" panose="02020603050405020304" pitchFamily="18" charset="0"/>
                      </a:endParaRPr>
                    </a:p>
                  </a:txBody>
                  <a:tcPr marL="9525" marR="9525" marT="9525" marB="9525" anchor="ctr"/>
                </a:tc>
                <a:extLst>
                  <a:ext uri="{0D108BD9-81ED-4DB2-BD59-A6C34878D82A}">
                    <a16:rowId xmlns:a16="http://schemas.microsoft.com/office/drawing/2014/main" val="893582869"/>
                  </a:ext>
                </a:extLst>
              </a:tr>
              <a:tr h="699209">
                <a:tc>
                  <a:txBody>
                    <a:bodyPr/>
                    <a:lstStyle/>
                    <a:p>
                      <a:pPr algn="l" fontAlgn="ctr"/>
                      <a:r>
                        <a:rPr lang="en-IN" sz="2800" u="none" strike="noStrike" dirty="0">
                          <a:effectLst/>
                        </a:rPr>
                        <a:t>concert</a:t>
                      </a:r>
                      <a:endParaRPr lang="en-IN" sz="2800" b="1" i="0" u="none" strike="noStrike" dirty="0">
                        <a:solidFill>
                          <a:srgbClr val="000000"/>
                        </a:solidFill>
                        <a:effectLst/>
                        <a:latin typeface="Times New Roman" panose="02020603050405020304" pitchFamily="18" charset="0"/>
                      </a:endParaRPr>
                    </a:p>
                  </a:txBody>
                  <a:tcPr marL="9525" marR="9525" marT="9525" marB="9525" anchor="ctr"/>
                </a:tc>
                <a:extLst>
                  <a:ext uri="{0D108BD9-81ED-4DB2-BD59-A6C34878D82A}">
                    <a16:rowId xmlns:a16="http://schemas.microsoft.com/office/drawing/2014/main" val="319523997"/>
                  </a:ext>
                </a:extLst>
              </a:tr>
            </a:tbl>
          </a:graphicData>
        </a:graphic>
      </p:graphicFrame>
      <p:sp>
        <p:nvSpPr>
          <p:cNvPr id="4" name="Text Placeholder 3">
            <a:extLst>
              <a:ext uri="{FF2B5EF4-FFF2-40B4-BE49-F238E27FC236}">
                <a16:creationId xmlns:a16="http://schemas.microsoft.com/office/drawing/2014/main" id="{A161CFA2-EE31-4196-906D-BABA11069CE8}"/>
              </a:ext>
            </a:extLst>
          </p:cNvPr>
          <p:cNvSpPr>
            <a:spLocks noGrp="1"/>
          </p:cNvSpPr>
          <p:nvPr>
            <p:ph type="body" sz="half" idx="2"/>
          </p:nvPr>
        </p:nvSpPr>
        <p:spPr>
          <a:xfrm>
            <a:off x="680322" y="2336872"/>
            <a:ext cx="3790078" cy="2396493"/>
          </a:xfrm>
        </p:spPr>
        <p:txBody>
          <a:bodyPr>
            <a:normAutofit/>
          </a:bodyPr>
          <a:lstStyle/>
          <a:p>
            <a:r>
              <a:rPr lang="en-US" sz="2400" b="1" dirty="0"/>
              <a:t>Hashtag Researching:</a:t>
            </a:r>
            <a:r>
              <a:rPr lang="en-US" sz="2400" dirty="0"/>
              <a:t> A partner brand wants to know, which hashtags to use in the post to reach the most people on the platform.</a:t>
            </a:r>
            <a:endParaRPr lang="en-IN" sz="2400" dirty="0"/>
          </a:p>
        </p:txBody>
      </p:sp>
    </p:spTree>
    <p:extLst>
      <p:ext uri="{BB962C8B-B14F-4D97-AF65-F5344CB8AC3E}">
        <p14:creationId xmlns:p14="http://schemas.microsoft.com/office/powerpoint/2010/main" val="427188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07C2-E084-44C3-9BA3-1203B2CD3322}"/>
              </a:ext>
            </a:extLst>
          </p:cNvPr>
          <p:cNvSpPr>
            <a:spLocks noGrp="1"/>
          </p:cNvSpPr>
          <p:nvPr>
            <p:ph type="title"/>
          </p:nvPr>
        </p:nvSpPr>
        <p:spPr/>
        <p:txBody>
          <a:bodyPr/>
          <a:lstStyle/>
          <a:p>
            <a:r>
              <a:rPr lang="en-IN" b="1" dirty="0"/>
              <a:t>Insights</a:t>
            </a:r>
            <a:endParaRPr lang="en-IN" dirty="0"/>
          </a:p>
        </p:txBody>
      </p:sp>
      <p:graphicFrame>
        <p:nvGraphicFramePr>
          <p:cNvPr id="7" name="Content Placeholder 6">
            <a:extLst>
              <a:ext uri="{FF2B5EF4-FFF2-40B4-BE49-F238E27FC236}">
                <a16:creationId xmlns:a16="http://schemas.microsoft.com/office/drawing/2014/main" id="{5BC501B7-C313-462E-8DDD-A0F66A996B9A}"/>
              </a:ext>
            </a:extLst>
          </p:cNvPr>
          <p:cNvGraphicFramePr>
            <a:graphicFrameLocks noGrp="1"/>
          </p:cNvGraphicFramePr>
          <p:nvPr>
            <p:ph idx="1"/>
            <p:extLst>
              <p:ext uri="{D42A27DB-BD31-4B8C-83A1-F6EECF244321}">
                <p14:modId xmlns:p14="http://schemas.microsoft.com/office/powerpoint/2010/main" val="4187177309"/>
              </p:ext>
            </p:extLst>
          </p:nvPr>
        </p:nvGraphicFramePr>
        <p:xfrm>
          <a:off x="6279776" y="3174978"/>
          <a:ext cx="1640542" cy="1049986"/>
        </p:xfrm>
        <a:graphic>
          <a:graphicData uri="http://schemas.openxmlformats.org/drawingml/2006/table">
            <a:tbl>
              <a:tblPr firstRow="1" firstCol="1" bandRow="1">
                <a:tableStyleId>{5C22544A-7EE6-4342-B048-85BDC9FD1C3A}</a:tableStyleId>
              </a:tblPr>
              <a:tblGrid>
                <a:gridCol w="1640542">
                  <a:extLst>
                    <a:ext uri="{9D8B030D-6E8A-4147-A177-3AD203B41FA5}">
                      <a16:colId xmlns:a16="http://schemas.microsoft.com/office/drawing/2014/main" val="1809348120"/>
                    </a:ext>
                  </a:extLst>
                </a:gridCol>
              </a:tblGrid>
              <a:tr h="509516">
                <a:tc>
                  <a:txBody>
                    <a:bodyPr/>
                    <a:lstStyle/>
                    <a:p>
                      <a:pPr>
                        <a:lnSpc>
                          <a:spcPct val="107000"/>
                        </a:lnSpc>
                        <a:spcAft>
                          <a:spcPts val="0"/>
                        </a:spcAft>
                      </a:pPr>
                      <a:r>
                        <a:rPr lang="en-IN" sz="2000" dirty="0">
                          <a:effectLst/>
                        </a:rPr>
                        <a:t>Thursday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557" marR="5557" marT="5557" marB="5557" anchor="ctr"/>
                </a:tc>
                <a:extLst>
                  <a:ext uri="{0D108BD9-81ED-4DB2-BD59-A6C34878D82A}">
                    <a16:rowId xmlns:a16="http://schemas.microsoft.com/office/drawing/2014/main" val="4098628647"/>
                  </a:ext>
                </a:extLst>
              </a:tr>
              <a:tr h="540470">
                <a:tc>
                  <a:txBody>
                    <a:bodyPr/>
                    <a:lstStyle/>
                    <a:p>
                      <a:pPr>
                        <a:lnSpc>
                          <a:spcPct val="107000"/>
                        </a:lnSpc>
                        <a:spcAft>
                          <a:spcPts val="0"/>
                        </a:spcAft>
                      </a:pPr>
                      <a:r>
                        <a:rPr lang="en-IN" sz="2000" dirty="0">
                          <a:effectLst/>
                        </a:rPr>
                        <a:t>Sunday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557" marR="5557" marT="5557" marB="5557" anchor="ctr"/>
                </a:tc>
                <a:extLst>
                  <a:ext uri="{0D108BD9-81ED-4DB2-BD59-A6C34878D82A}">
                    <a16:rowId xmlns:a16="http://schemas.microsoft.com/office/drawing/2014/main" val="2062526748"/>
                  </a:ext>
                </a:extLst>
              </a:tr>
            </a:tbl>
          </a:graphicData>
        </a:graphic>
      </p:graphicFrame>
      <p:sp>
        <p:nvSpPr>
          <p:cNvPr id="4" name="Text Placeholder 3">
            <a:extLst>
              <a:ext uri="{FF2B5EF4-FFF2-40B4-BE49-F238E27FC236}">
                <a16:creationId xmlns:a16="http://schemas.microsoft.com/office/drawing/2014/main" id="{C1E5822D-5250-4C29-9699-2ADDFDBFFC7A}"/>
              </a:ext>
            </a:extLst>
          </p:cNvPr>
          <p:cNvSpPr>
            <a:spLocks noGrp="1"/>
          </p:cNvSpPr>
          <p:nvPr>
            <p:ph type="body" sz="half" idx="2"/>
          </p:nvPr>
        </p:nvSpPr>
        <p:spPr>
          <a:xfrm>
            <a:off x="680322" y="2336873"/>
            <a:ext cx="3790078" cy="2154446"/>
          </a:xfrm>
        </p:spPr>
        <p:txBody>
          <a:bodyPr>
            <a:normAutofit/>
          </a:bodyPr>
          <a:lstStyle/>
          <a:p>
            <a:r>
              <a:rPr lang="en-US" sz="2400" b="1" dirty="0"/>
              <a:t>Launch AD Campaign:</a:t>
            </a:r>
            <a:r>
              <a:rPr lang="en-US" sz="2400" dirty="0"/>
              <a:t> The team wants to know, which day would be the best day to launch ADs.</a:t>
            </a:r>
            <a:endParaRPr lang="en-IN" sz="2400" b="1" dirty="0"/>
          </a:p>
        </p:txBody>
      </p:sp>
    </p:spTree>
    <p:extLst>
      <p:ext uri="{BB962C8B-B14F-4D97-AF65-F5344CB8AC3E}">
        <p14:creationId xmlns:p14="http://schemas.microsoft.com/office/powerpoint/2010/main" val="321223934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128</TotalTime>
  <Words>443</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Trebuchet MS</vt:lpstr>
      <vt:lpstr>Berlin</vt:lpstr>
      <vt:lpstr>Instagram User Analytics</vt:lpstr>
      <vt:lpstr>Project Description</vt:lpstr>
      <vt:lpstr>Approach</vt:lpstr>
      <vt:lpstr>Tech-Stack Used</vt:lpstr>
      <vt:lpstr>Insights</vt:lpstr>
      <vt:lpstr>Insights</vt:lpstr>
      <vt:lpstr>Insights</vt:lpstr>
      <vt:lpstr>Insights</vt:lpstr>
      <vt:lpstr>Insights</vt:lpstr>
      <vt:lpstr>Insights</vt:lpstr>
      <vt:lpstr>Insights</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Chinmay Das</dc:creator>
  <cp:lastModifiedBy>Chinmay Das</cp:lastModifiedBy>
  <cp:revision>6</cp:revision>
  <dcterms:created xsi:type="dcterms:W3CDTF">2023-06-03T11:56:54Z</dcterms:created>
  <dcterms:modified xsi:type="dcterms:W3CDTF">2023-06-03T18:44:45Z</dcterms:modified>
</cp:coreProperties>
</file>