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7" r:id="rId14"/>
    <p:sldId id="266" r:id="rId15"/>
    <p:sldId id="267" r:id="rId16"/>
    <p:sldId id="268" r:id="rId17"/>
    <p:sldId id="269" r:id="rId18"/>
    <p:sldId id="270" r:id="rId19"/>
    <p:sldId id="274" r:id="rId20"/>
    <p:sldId id="275" r:id="rId21"/>
    <p:sldId id="276" r:id="rId22"/>
    <p:sldId id="278" r:id="rId23"/>
    <p:sldId id="279" r:id="rId24"/>
    <p:sldId id="28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5/3/2020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5/3/2020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FC09-30DB-4082-8891-74A33A43752E}"/>
              </a:ext>
            </a:extLst>
          </p:cNvPr>
          <p:cNvSpPr>
            <a:spLocks noGrp="1"/>
          </p:cNvSpPr>
          <p:nvPr>
            <p:ph type="ctrTitle"/>
          </p:nvPr>
        </p:nvSpPr>
        <p:spPr>
          <a:xfrm>
            <a:off x="2611808" y="2905124"/>
            <a:ext cx="5518066" cy="828675"/>
          </a:xfrm>
        </p:spPr>
        <p:txBody>
          <a:bodyPr>
            <a:normAutofit fontScale="90000"/>
          </a:bodyPr>
          <a:lstStyle/>
          <a:p>
            <a:r>
              <a:rPr lang="en-IN" dirty="0"/>
              <a:t>Ansible Day 1</a:t>
            </a:r>
          </a:p>
        </p:txBody>
      </p:sp>
    </p:spTree>
    <p:extLst>
      <p:ext uri="{BB962C8B-B14F-4D97-AF65-F5344CB8AC3E}">
        <p14:creationId xmlns:p14="http://schemas.microsoft.com/office/powerpoint/2010/main" val="79084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E67C-AEAD-4C90-AED3-D9D53738AA95}"/>
              </a:ext>
            </a:extLst>
          </p:cNvPr>
          <p:cNvSpPr>
            <a:spLocks noGrp="1"/>
          </p:cNvSpPr>
          <p:nvPr>
            <p:ph type="title"/>
          </p:nvPr>
        </p:nvSpPr>
        <p:spPr>
          <a:xfrm>
            <a:off x="2611809" y="152401"/>
            <a:ext cx="7484692" cy="655656"/>
          </a:xfrm>
        </p:spPr>
        <p:txBody>
          <a:bodyPr/>
          <a:lstStyle/>
          <a:p>
            <a:r>
              <a:rPr lang="en-IN" dirty="0"/>
              <a:t>Running Different Ansible Commands</a:t>
            </a:r>
          </a:p>
        </p:txBody>
      </p:sp>
      <p:sp>
        <p:nvSpPr>
          <p:cNvPr id="3" name="Content Placeholder 2">
            <a:extLst>
              <a:ext uri="{FF2B5EF4-FFF2-40B4-BE49-F238E27FC236}">
                <a16:creationId xmlns:a16="http://schemas.microsoft.com/office/drawing/2014/main" id="{ED623C40-14CD-4583-B2AA-C549545CC790}"/>
              </a:ext>
            </a:extLst>
          </p:cNvPr>
          <p:cNvSpPr>
            <a:spLocks noGrp="1"/>
          </p:cNvSpPr>
          <p:nvPr>
            <p:ph idx="1"/>
          </p:nvPr>
        </p:nvSpPr>
        <p:spPr>
          <a:xfrm>
            <a:off x="1076324" y="876299"/>
            <a:ext cx="10239375" cy="5829299"/>
          </a:xfrm>
        </p:spPr>
        <p:txBody>
          <a:bodyPr>
            <a:normAutofit fontScale="77500" lnSpcReduction="20000"/>
          </a:bodyPr>
          <a:lstStyle/>
          <a:p>
            <a:r>
              <a:rPr lang="en-US" dirty="0"/>
              <a:t>ansible localhost -m ping</a:t>
            </a:r>
          </a:p>
          <a:p>
            <a:r>
              <a:rPr lang="en-US" dirty="0"/>
              <a:t>ansible all --ask-pass -m raw -a 'yum -y install python-</a:t>
            </a:r>
            <a:r>
              <a:rPr lang="en-US" dirty="0" err="1"/>
              <a:t>simplejson</a:t>
            </a:r>
            <a:r>
              <a:rPr lang="en-US" dirty="0"/>
              <a:t>‘</a:t>
            </a:r>
          </a:p>
          <a:p>
            <a:r>
              <a:rPr lang="en-US" dirty="0"/>
              <a:t>Ansible to update all the packages on your RHEL-based servers:</a:t>
            </a:r>
          </a:p>
          <a:p>
            <a:pPr lvl="1"/>
            <a:r>
              <a:rPr lang="en-US" dirty="0"/>
              <a:t>ansible all -m yum -a "name=* state=latest" --ask-pass</a:t>
            </a:r>
          </a:p>
          <a:p>
            <a:r>
              <a:rPr lang="en-US" dirty="0"/>
              <a:t>Restarting Different Services.</a:t>
            </a:r>
          </a:p>
          <a:p>
            <a:pPr lvl="1"/>
            <a:r>
              <a:rPr lang="en-US" dirty="0"/>
              <a:t>ansible all -m service -a "name=</a:t>
            </a:r>
            <a:r>
              <a:rPr lang="en-US" dirty="0" err="1"/>
              <a:t>mariadb</a:t>
            </a:r>
            <a:r>
              <a:rPr lang="en-US" dirty="0"/>
              <a:t> state=restarted" --ask-pass</a:t>
            </a:r>
          </a:p>
          <a:p>
            <a:pPr lvl="1"/>
            <a:r>
              <a:rPr lang="en-US" dirty="0"/>
              <a:t>ansible </a:t>
            </a:r>
            <a:r>
              <a:rPr lang="en-US" dirty="0" err="1"/>
              <a:t>mysql</a:t>
            </a:r>
            <a:r>
              <a:rPr lang="en-US" dirty="0"/>
              <a:t> -m service -a "name=</a:t>
            </a:r>
            <a:r>
              <a:rPr lang="en-US" dirty="0" err="1"/>
              <a:t>mysql</a:t>
            </a:r>
            <a:r>
              <a:rPr lang="en-US" dirty="0"/>
              <a:t> state=stopped"“--ask-pass</a:t>
            </a:r>
          </a:p>
          <a:p>
            <a:pPr lvl="1"/>
            <a:r>
              <a:rPr lang="en-US" dirty="0"/>
              <a:t>ansible </a:t>
            </a:r>
            <a:r>
              <a:rPr lang="en-US" dirty="0" err="1"/>
              <a:t>mysql</a:t>
            </a:r>
            <a:r>
              <a:rPr lang="en-US" dirty="0"/>
              <a:t> -m service -a "name=</a:t>
            </a:r>
            <a:r>
              <a:rPr lang="en-US" dirty="0" err="1"/>
              <a:t>mysql</a:t>
            </a:r>
            <a:r>
              <a:rPr lang="en-US" dirty="0"/>
              <a:t> state=started"“--ask-pass</a:t>
            </a:r>
          </a:p>
          <a:p>
            <a:r>
              <a:rPr lang="en-US" dirty="0"/>
              <a:t>Sometimes, you need to be able to run actual shell commands on a range of servers. </a:t>
            </a:r>
          </a:p>
          <a:p>
            <a:r>
              <a:rPr lang="en-US" dirty="0"/>
              <a:t>An excellent example will be to reboot some nodes. This is not something that you would put into your automation stack, But at the same time, it is something you would like to be able to leverage your automation tool to do. Ansible enables you to do this by sending arbitrary commands to a collection of servers.</a:t>
            </a:r>
          </a:p>
          <a:p>
            <a:pPr lvl="1"/>
            <a:r>
              <a:rPr lang="en-US" dirty="0"/>
              <a:t>ansible all -a "reboot -now"</a:t>
            </a:r>
          </a:p>
          <a:p>
            <a:pPr lvl="1"/>
            <a:r>
              <a:rPr lang="en-US" dirty="0"/>
              <a:t>ansible all -a "uptime" --ask-pass</a:t>
            </a:r>
          </a:p>
          <a:p>
            <a:pPr lvl="1"/>
            <a:r>
              <a:rPr lang="en-US" dirty="0"/>
              <a:t>ansible all -m user -a "name=</a:t>
            </a:r>
            <a:r>
              <a:rPr lang="en-US" dirty="0" err="1"/>
              <a:t>mk</a:t>
            </a:r>
            <a:r>
              <a:rPr lang="en-US" dirty="0"/>
              <a:t> shell=/bin/bash groups=wheel password=pass@123" --ask-pass</a:t>
            </a:r>
          </a:p>
        </p:txBody>
      </p:sp>
    </p:spTree>
    <p:extLst>
      <p:ext uri="{BB962C8B-B14F-4D97-AF65-F5344CB8AC3E}">
        <p14:creationId xmlns:p14="http://schemas.microsoft.com/office/powerpoint/2010/main" val="296995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670D-245B-4CB3-9449-F9D1D216D770}"/>
              </a:ext>
            </a:extLst>
          </p:cNvPr>
          <p:cNvSpPr>
            <a:spLocks noGrp="1"/>
          </p:cNvSpPr>
          <p:nvPr>
            <p:ph type="title"/>
          </p:nvPr>
        </p:nvSpPr>
        <p:spPr>
          <a:xfrm>
            <a:off x="2611809" y="114299"/>
            <a:ext cx="7389442" cy="693757"/>
          </a:xfrm>
        </p:spPr>
        <p:txBody>
          <a:bodyPr>
            <a:normAutofit fontScale="90000"/>
          </a:bodyPr>
          <a:lstStyle/>
          <a:p>
            <a:r>
              <a:rPr lang="en-IN" dirty="0"/>
              <a:t>Setting Up Ansible for Azure Automation</a:t>
            </a:r>
          </a:p>
        </p:txBody>
      </p:sp>
      <p:sp>
        <p:nvSpPr>
          <p:cNvPr id="3" name="Content Placeholder 2">
            <a:extLst>
              <a:ext uri="{FF2B5EF4-FFF2-40B4-BE49-F238E27FC236}">
                <a16:creationId xmlns:a16="http://schemas.microsoft.com/office/drawing/2014/main" id="{C31575E6-DDCF-421A-BF77-02B1DAF9A7AD}"/>
              </a:ext>
            </a:extLst>
          </p:cNvPr>
          <p:cNvSpPr>
            <a:spLocks noGrp="1"/>
          </p:cNvSpPr>
          <p:nvPr>
            <p:ph idx="1"/>
          </p:nvPr>
        </p:nvSpPr>
        <p:spPr>
          <a:xfrm>
            <a:off x="1076324" y="1000126"/>
            <a:ext cx="5372101" cy="5648324"/>
          </a:xfrm>
        </p:spPr>
        <p:txBody>
          <a:bodyPr>
            <a:normAutofit/>
          </a:bodyPr>
          <a:lstStyle/>
          <a:p>
            <a:r>
              <a:rPr lang="en-IN" dirty="0"/>
              <a:t>Setup a Ubuntu machine in Azure</a:t>
            </a:r>
          </a:p>
          <a:p>
            <a:pPr lvl="1"/>
            <a:r>
              <a:rPr lang="en-IN" dirty="0"/>
              <a:t>Better use user as aa-ansible</a:t>
            </a:r>
          </a:p>
          <a:p>
            <a:r>
              <a:rPr lang="en-IN" dirty="0"/>
              <a:t>First Get your Azure Creds Ready:</a:t>
            </a:r>
          </a:p>
          <a:p>
            <a:pPr lvl="1"/>
            <a:r>
              <a:rPr lang="en-US" dirty="0" err="1"/>
              <a:t>az</a:t>
            </a:r>
            <a:r>
              <a:rPr lang="en-US" dirty="0"/>
              <a:t> ad </a:t>
            </a:r>
            <a:r>
              <a:rPr lang="en-US" dirty="0" err="1"/>
              <a:t>sp</a:t>
            </a:r>
            <a:r>
              <a:rPr lang="en-US" dirty="0"/>
              <a:t> create-for-</a:t>
            </a:r>
            <a:r>
              <a:rPr lang="en-US" dirty="0" err="1"/>
              <a:t>rbac</a:t>
            </a:r>
            <a:r>
              <a:rPr lang="en-US" dirty="0"/>
              <a:t> --name </a:t>
            </a:r>
            <a:r>
              <a:rPr lang="en-US" dirty="0" err="1"/>
              <a:t>ansiblespn</a:t>
            </a:r>
            <a:endParaRPr lang="en-US" dirty="0"/>
          </a:p>
          <a:p>
            <a:pPr lvl="1"/>
            <a:r>
              <a:rPr lang="en-IN" dirty="0" err="1"/>
              <a:t>az</a:t>
            </a:r>
            <a:r>
              <a:rPr lang="en-IN" dirty="0"/>
              <a:t> account show</a:t>
            </a:r>
          </a:p>
          <a:p>
            <a:r>
              <a:rPr lang="en-IN" dirty="0"/>
              <a:t>On Machine:</a:t>
            </a:r>
          </a:p>
          <a:p>
            <a:pPr lvl="1"/>
            <a:r>
              <a:rPr lang="en-IN" dirty="0" err="1"/>
              <a:t>mkdir</a:t>
            </a:r>
            <a:r>
              <a:rPr lang="en-IN" dirty="0"/>
              <a:t> ~/.azure</a:t>
            </a:r>
          </a:p>
          <a:p>
            <a:pPr lvl="1"/>
            <a:r>
              <a:rPr lang="en-IN" dirty="0"/>
              <a:t>nano ~/.azure/credentials</a:t>
            </a:r>
          </a:p>
          <a:p>
            <a:pPr lvl="1"/>
            <a:r>
              <a:rPr lang="en-IN" dirty="0"/>
              <a:t>pip install 'ansible[azure]'</a:t>
            </a:r>
          </a:p>
          <a:p>
            <a:pPr lvl="1"/>
            <a:r>
              <a:rPr lang="en-IN" dirty="0" err="1"/>
              <a:t>sudo</a:t>
            </a:r>
            <a:r>
              <a:rPr lang="en-IN" dirty="0"/>
              <a:t> apt install python-pip</a:t>
            </a:r>
          </a:p>
          <a:p>
            <a:pPr lvl="1"/>
            <a:r>
              <a:rPr lang="en-IN" dirty="0"/>
              <a:t>pip install 'ansible[azure]'</a:t>
            </a:r>
          </a:p>
        </p:txBody>
      </p:sp>
      <p:sp>
        <p:nvSpPr>
          <p:cNvPr id="4" name="Content Placeholder 2">
            <a:extLst>
              <a:ext uri="{FF2B5EF4-FFF2-40B4-BE49-F238E27FC236}">
                <a16:creationId xmlns:a16="http://schemas.microsoft.com/office/drawing/2014/main" id="{F612444D-26DF-462A-A0A4-993449E23A3A}"/>
              </a:ext>
            </a:extLst>
          </p:cNvPr>
          <p:cNvSpPr txBox="1">
            <a:spLocks/>
          </p:cNvSpPr>
          <p:nvPr/>
        </p:nvSpPr>
        <p:spPr>
          <a:xfrm>
            <a:off x="6619873" y="1000126"/>
            <a:ext cx="5372101" cy="564832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dirty="0"/>
              <a:t>Azure Credentials </a:t>
            </a:r>
            <a:r>
              <a:rPr lang="en-US"/>
              <a:t>file contents</a:t>
            </a:r>
          </a:p>
          <a:p>
            <a:pPr marL="0" indent="0">
              <a:buNone/>
            </a:pPr>
            <a:r>
              <a:rPr lang="en-US" dirty="0"/>
              <a:t>[default]</a:t>
            </a:r>
          </a:p>
          <a:p>
            <a:pPr marL="0" indent="0">
              <a:buNone/>
            </a:pPr>
            <a:r>
              <a:rPr lang="en-US" dirty="0" err="1"/>
              <a:t>subscription_id</a:t>
            </a:r>
            <a:r>
              <a:rPr lang="en-US" dirty="0"/>
              <a:t>=&lt;</a:t>
            </a:r>
            <a:r>
              <a:rPr lang="en-US" dirty="0" err="1"/>
              <a:t>subscription_id</a:t>
            </a:r>
            <a:r>
              <a:rPr lang="en-US" dirty="0"/>
              <a:t>&gt;</a:t>
            </a:r>
          </a:p>
          <a:p>
            <a:pPr marL="0" indent="0">
              <a:buNone/>
            </a:pPr>
            <a:r>
              <a:rPr lang="en-US" dirty="0" err="1"/>
              <a:t>client_id</a:t>
            </a:r>
            <a:r>
              <a:rPr lang="en-US" dirty="0"/>
              <a:t>=&lt;security-principal-</a:t>
            </a:r>
            <a:r>
              <a:rPr lang="en-US" dirty="0" err="1"/>
              <a:t>appid</a:t>
            </a:r>
            <a:r>
              <a:rPr lang="en-US" dirty="0"/>
              <a:t>&gt;</a:t>
            </a:r>
          </a:p>
          <a:p>
            <a:pPr marL="0" indent="0">
              <a:buNone/>
            </a:pPr>
            <a:r>
              <a:rPr lang="en-US" dirty="0"/>
              <a:t>secret=&lt;security-principal-password&gt;</a:t>
            </a:r>
          </a:p>
          <a:p>
            <a:pPr marL="0" indent="0">
              <a:buNone/>
            </a:pPr>
            <a:r>
              <a:rPr lang="en-US" dirty="0"/>
              <a:t>tenant=&lt;security-principal-tenant&gt;</a:t>
            </a:r>
            <a:endParaRPr lang="en-IN" dirty="0"/>
          </a:p>
        </p:txBody>
      </p:sp>
    </p:spTree>
    <p:extLst>
      <p:ext uri="{BB962C8B-B14F-4D97-AF65-F5344CB8AC3E}">
        <p14:creationId xmlns:p14="http://schemas.microsoft.com/office/powerpoint/2010/main" val="217053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AA4F-25C9-4B8C-9D6F-96D26FD7AFF6}"/>
              </a:ext>
            </a:extLst>
          </p:cNvPr>
          <p:cNvSpPr>
            <a:spLocks noGrp="1"/>
          </p:cNvSpPr>
          <p:nvPr>
            <p:ph type="title"/>
          </p:nvPr>
        </p:nvSpPr>
        <p:spPr>
          <a:xfrm>
            <a:off x="2497509" y="17481"/>
            <a:ext cx="7179892" cy="790575"/>
          </a:xfrm>
        </p:spPr>
        <p:txBody>
          <a:bodyPr/>
          <a:lstStyle/>
          <a:p>
            <a:pPr algn="ctr"/>
            <a:r>
              <a:rPr lang="en-IN" dirty="0"/>
              <a:t>Setup Ansible for AWS</a:t>
            </a:r>
          </a:p>
        </p:txBody>
      </p:sp>
      <p:sp>
        <p:nvSpPr>
          <p:cNvPr id="3" name="Content Placeholder 2">
            <a:extLst>
              <a:ext uri="{FF2B5EF4-FFF2-40B4-BE49-F238E27FC236}">
                <a16:creationId xmlns:a16="http://schemas.microsoft.com/office/drawing/2014/main" id="{1FA9A653-A241-4A71-9B96-BE6025F9E127}"/>
              </a:ext>
            </a:extLst>
          </p:cNvPr>
          <p:cNvSpPr>
            <a:spLocks noGrp="1"/>
          </p:cNvSpPr>
          <p:nvPr>
            <p:ph idx="1"/>
          </p:nvPr>
        </p:nvSpPr>
        <p:spPr>
          <a:xfrm>
            <a:off x="1133475" y="942976"/>
            <a:ext cx="10134600" cy="4838699"/>
          </a:xfrm>
        </p:spPr>
        <p:txBody>
          <a:bodyPr>
            <a:normAutofit fontScale="85000" lnSpcReduction="20000"/>
          </a:bodyPr>
          <a:lstStyle/>
          <a:p>
            <a:r>
              <a:rPr lang="en-IN" dirty="0"/>
              <a:t>Install Python pip</a:t>
            </a:r>
          </a:p>
          <a:p>
            <a:pPr lvl="1"/>
            <a:r>
              <a:rPr lang="en-IN" dirty="0" err="1"/>
              <a:t>sudo</a:t>
            </a:r>
            <a:r>
              <a:rPr lang="en-IN" dirty="0"/>
              <a:t> apt install python</a:t>
            </a:r>
          </a:p>
          <a:p>
            <a:pPr lvl="1"/>
            <a:r>
              <a:rPr lang="en-IN" dirty="0" err="1"/>
              <a:t>sudo</a:t>
            </a:r>
            <a:r>
              <a:rPr lang="en-IN" dirty="0"/>
              <a:t> apt install python-pip</a:t>
            </a:r>
          </a:p>
          <a:p>
            <a:pPr lvl="1"/>
            <a:r>
              <a:rPr lang="en-IN" dirty="0"/>
              <a:t>pip install </a:t>
            </a:r>
            <a:r>
              <a:rPr lang="en-IN" dirty="0" err="1"/>
              <a:t>boto</a:t>
            </a:r>
            <a:r>
              <a:rPr lang="en-IN" dirty="0"/>
              <a:t> boto3 ansible</a:t>
            </a:r>
          </a:p>
          <a:p>
            <a:r>
              <a:rPr lang="en-IN" dirty="0"/>
              <a:t>In users home directory create a file</a:t>
            </a:r>
          </a:p>
          <a:p>
            <a:pPr lvl="1"/>
            <a:r>
              <a:rPr lang="en-IN" dirty="0"/>
              <a:t>vi ~/.</a:t>
            </a:r>
            <a:r>
              <a:rPr lang="en-IN" dirty="0" err="1"/>
              <a:t>boto</a:t>
            </a:r>
            <a:endParaRPr lang="en-IN" dirty="0"/>
          </a:p>
          <a:p>
            <a:pPr lvl="1"/>
            <a:r>
              <a:rPr lang="en-IN" dirty="0"/>
              <a:t>like below:</a:t>
            </a:r>
          </a:p>
          <a:p>
            <a:pPr marL="457200" lvl="1" indent="0">
              <a:buNone/>
            </a:pPr>
            <a:r>
              <a:rPr lang="en-IN" dirty="0"/>
              <a:t>[Credentials]</a:t>
            </a:r>
            <a:br>
              <a:rPr lang="en-IN" dirty="0"/>
            </a:br>
            <a:r>
              <a:rPr lang="en-IN" dirty="0" err="1"/>
              <a:t>aws_access_key_id</a:t>
            </a:r>
            <a:r>
              <a:rPr lang="en-IN" dirty="0"/>
              <a:t> = AKIASITTVYHBHEBJLT55</a:t>
            </a:r>
            <a:br>
              <a:rPr lang="en-IN" dirty="0"/>
            </a:br>
            <a:r>
              <a:rPr lang="en-IN" dirty="0" err="1"/>
              <a:t>aws_secret_access_key</a:t>
            </a:r>
            <a:r>
              <a:rPr lang="en-IN" dirty="0"/>
              <a:t> = J6NfRxnWrSLcY1etN3jmVSNRGkFzmNsFYDQcGkx5</a:t>
            </a:r>
          </a:p>
          <a:p>
            <a:r>
              <a:rPr lang="en-IN" dirty="0"/>
              <a:t>Or</a:t>
            </a:r>
          </a:p>
          <a:p>
            <a:pPr lvl="1"/>
            <a:r>
              <a:rPr lang="en-IN" dirty="0"/>
              <a:t>export AWS_ACCESS_KEY_ID=&lt;enter your access key&gt;</a:t>
            </a:r>
          </a:p>
          <a:p>
            <a:pPr lvl="1"/>
            <a:r>
              <a:rPr lang="en-IN" dirty="0"/>
              <a:t>export AWS_SECRET_ACCESS_KEY=&lt;enter your secret key&gt;</a:t>
            </a:r>
          </a:p>
        </p:txBody>
      </p:sp>
      <p:sp>
        <p:nvSpPr>
          <p:cNvPr id="4" name="Title 1">
            <a:extLst>
              <a:ext uri="{FF2B5EF4-FFF2-40B4-BE49-F238E27FC236}">
                <a16:creationId xmlns:a16="http://schemas.microsoft.com/office/drawing/2014/main" id="{1F0A2A73-6A31-43EF-91CC-92CF7F8DAD0B}"/>
              </a:ext>
            </a:extLst>
          </p:cNvPr>
          <p:cNvSpPr txBox="1">
            <a:spLocks/>
          </p:cNvSpPr>
          <p:nvPr/>
        </p:nvSpPr>
        <p:spPr>
          <a:xfrm>
            <a:off x="1133475" y="5915024"/>
            <a:ext cx="10134600" cy="857251"/>
          </a:xfrm>
          <a:prstGeom prst="rect">
            <a:avLst/>
          </a:prstGeom>
        </p:spPr>
        <p:txBody>
          <a:bodyPr vert="horz" lIns="91440" tIns="45720" rIns="91440" bIns="45720" rtlCol="0" anchor="t">
            <a:normAutofit fontScale="47500" lnSpcReduction="20000"/>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ctr"/>
            <a:r>
              <a:rPr lang="en-US" b="1" dirty="0"/>
              <a:t>Also the Key downloaded from ansible should be stored in .</a:t>
            </a:r>
            <a:r>
              <a:rPr lang="en-US" b="1" dirty="0" err="1"/>
              <a:t>ssh</a:t>
            </a:r>
            <a:r>
              <a:rPr lang="en-US" b="1" dirty="0"/>
              <a:t> directory with same name.</a:t>
            </a:r>
          </a:p>
          <a:p>
            <a:pPr algn="ctr"/>
            <a:r>
              <a:rPr lang="en-US" b="1" dirty="0"/>
              <a:t>cd .</a:t>
            </a:r>
            <a:r>
              <a:rPr lang="en-US" b="1" dirty="0" err="1"/>
              <a:t>ssh</a:t>
            </a:r>
            <a:endParaRPr lang="en-US" b="1" dirty="0"/>
          </a:p>
          <a:p>
            <a:pPr algn="ctr"/>
            <a:r>
              <a:rPr lang="en-US" b="1" dirty="0" err="1"/>
              <a:t>sudo</a:t>
            </a:r>
            <a:r>
              <a:rPr lang="en-US" b="1" dirty="0"/>
              <a:t> vi </a:t>
            </a:r>
            <a:r>
              <a:rPr lang="en-US" b="1" dirty="0" err="1"/>
              <a:t>NewKey.pem</a:t>
            </a:r>
            <a:r>
              <a:rPr lang="en-US" b="1" dirty="0"/>
              <a:t> &lt;In My case as my keypair name for </a:t>
            </a:r>
            <a:r>
              <a:rPr lang="en-US" b="1" dirty="0" err="1"/>
              <a:t>pem</a:t>
            </a:r>
            <a:r>
              <a:rPr lang="en-US" b="1" dirty="0"/>
              <a:t> file is </a:t>
            </a:r>
            <a:r>
              <a:rPr lang="en-US" b="1" dirty="0" err="1"/>
              <a:t>NewKey.pem</a:t>
            </a:r>
            <a:r>
              <a:rPr lang="en-US" b="1" dirty="0"/>
              <a:t>&gt;</a:t>
            </a:r>
          </a:p>
          <a:p>
            <a:pPr algn="ctr"/>
            <a:r>
              <a:rPr lang="en-US" b="1" dirty="0"/>
              <a:t>paste the contents of </a:t>
            </a:r>
            <a:r>
              <a:rPr lang="en-US" b="1" dirty="0" err="1"/>
              <a:t>pem</a:t>
            </a:r>
            <a:r>
              <a:rPr lang="en-US" b="1" dirty="0"/>
              <a:t> file in this and save it.</a:t>
            </a:r>
            <a:endParaRPr lang="en-IN" b="1" dirty="0"/>
          </a:p>
        </p:txBody>
      </p:sp>
    </p:spTree>
    <p:extLst>
      <p:ext uri="{BB962C8B-B14F-4D97-AF65-F5344CB8AC3E}">
        <p14:creationId xmlns:p14="http://schemas.microsoft.com/office/powerpoint/2010/main" val="239748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C392-10F7-4C20-AE9C-1318FCC8E3DE}"/>
              </a:ext>
            </a:extLst>
          </p:cNvPr>
          <p:cNvSpPr>
            <a:spLocks noGrp="1"/>
          </p:cNvSpPr>
          <p:nvPr>
            <p:ph type="title"/>
          </p:nvPr>
        </p:nvSpPr>
        <p:spPr>
          <a:xfrm>
            <a:off x="2611808" y="85726"/>
            <a:ext cx="6979867" cy="504824"/>
          </a:xfrm>
        </p:spPr>
        <p:txBody>
          <a:bodyPr>
            <a:normAutofit fontScale="90000"/>
          </a:bodyPr>
          <a:lstStyle/>
          <a:p>
            <a:pPr algn="ctr"/>
            <a:r>
              <a:rPr lang="en-IN" dirty="0"/>
              <a:t>Setting Up Ansible for Windows</a:t>
            </a:r>
          </a:p>
        </p:txBody>
      </p:sp>
      <p:sp>
        <p:nvSpPr>
          <p:cNvPr id="3" name="Content Placeholder 2">
            <a:extLst>
              <a:ext uri="{FF2B5EF4-FFF2-40B4-BE49-F238E27FC236}">
                <a16:creationId xmlns:a16="http://schemas.microsoft.com/office/drawing/2014/main" id="{DB233951-49F3-4011-AE18-37176D9C1B97}"/>
              </a:ext>
            </a:extLst>
          </p:cNvPr>
          <p:cNvSpPr>
            <a:spLocks noGrp="1"/>
          </p:cNvSpPr>
          <p:nvPr>
            <p:ph idx="1"/>
          </p:nvPr>
        </p:nvSpPr>
        <p:spPr>
          <a:xfrm>
            <a:off x="1104900" y="800100"/>
            <a:ext cx="10134600" cy="5086349"/>
          </a:xfrm>
        </p:spPr>
        <p:txBody>
          <a:bodyPr>
            <a:normAutofit fontScale="62500" lnSpcReduction="20000"/>
          </a:bodyPr>
          <a:lstStyle/>
          <a:p>
            <a:r>
              <a:rPr lang="en-IN" dirty="0"/>
              <a:t>On Ansible Ubuntu machine first install pip using:</a:t>
            </a:r>
            <a:br>
              <a:rPr lang="en-IN" dirty="0"/>
            </a:br>
            <a:r>
              <a:rPr lang="en-IN" dirty="0"/>
              <a:t>apt install python-pip</a:t>
            </a:r>
          </a:p>
          <a:p>
            <a:r>
              <a:rPr lang="en-IN" dirty="0"/>
              <a:t>And then install </a:t>
            </a:r>
            <a:r>
              <a:rPr lang="en-IN" dirty="0" err="1"/>
              <a:t>pywinrm</a:t>
            </a:r>
            <a:r>
              <a:rPr lang="en-IN" dirty="0"/>
              <a:t>:</a:t>
            </a:r>
            <a:br>
              <a:rPr lang="en-IN" dirty="0"/>
            </a:br>
            <a:r>
              <a:rPr lang="en-IN" dirty="0"/>
              <a:t>pip install </a:t>
            </a:r>
            <a:r>
              <a:rPr lang="en-IN" dirty="0" err="1"/>
              <a:t>pywinrm</a:t>
            </a:r>
            <a:endParaRPr lang="en-IN" dirty="0"/>
          </a:p>
          <a:p>
            <a:r>
              <a:rPr lang="en-IN" dirty="0"/>
              <a:t>Ansible on Windows:</a:t>
            </a:r>
          </a:p>
          <a:p>
            <a:pPr lvl="1"/>
            <a:r>
              <a:rPr lang="en-IN" dirty="0"/>
              <a:t>Download ConfigureRemotingForAnsible.ps1 from ansible link:</a:t>
            </a:r>
          </a:p>
          <a:p>
            <a:pPr lvl="1"/>
            <a:r>
              <a:rPr lang="en-IN" dirty="0"/>
              <a:t>https://github.com/ansible/ansible/blob/devel/examples/scripts/ConfigureRemotingForAnsible.ps1</a:t>
            </a:r>
          </a:p>
          <a:p>
            <a:r>
              <a:rPr lang="en-IN" dirty="0"/>
              <a:t>Open PS as administrator</a:t>
            </a:r>
          </a:p>
          <a:p>
            <a:pPr lvl="1"/>
            <a:r>
              <a:rPr lang="en-IN" dirty="0"/>
              <a:t>run the above script: ./ConfigureRemotingForAnsible.ps1</a:t>
            </a:r>
          </a:p>
          <a:p>
            <a:r>
              <a:rPr lang="en-IN" dirty="0"/>
              <a:t>Configure some more details with below commands:</a:t>
            </a:r>
          </a:p>
          <a:p>
            <a:pPr lvl="1"/>
            <a:r>
              <a:rPr lang="en-IN" dirty="0"/>
              <a:t>NET USER </a:t>
            </a:r>
            <a:r>
              <a:rPr lang="en-IN" dirty="0" err="1"/>
              <a:t>ansible_user</a:t>
            </a:r>
            <a:r>
              <a:rPr lang="en-IN" dirty="0"/>
              <a:t> "Passw0rd" /ADD</a:t>
            </a:r>
          </a:p>
          <a:p>
            <a:pPr lvl="1"/>
            <a:r>
              <a:rPr lang="en-IN" dirty="0"/>
              <a:t>NET LOCALGROUP "Administrators" "</a:t>
            </a:r>
            <a:r>
              <a:rPr lang="en-IN" dirty="0" err="1"/>
              <a:t>ansible_user</a:t>
            </a:r>
            <a:r>
              <a:rPr lang="en-IN" dirty="0"/>
              <a:t>" /ADD</a:t>
            </a:r>
          </a:p>
          <a:p>
            <a:pPr lvl="1"/>
            <a:r>
              <a:rPr lang="en-IN" dirty="0"/>
              <a:t>Set-Item -Path </a:t>
            </a:r>
            <a:r>
              <a:rPr lang="en-IN" dirty="0" err="1"/>
              <a:t>WSMan</a:t>
            </a:r>
            <a:r>
              <a:rPr lang="en-IN" dirty="0"/>
              <a:t>:\localhost\Service\Auth\Basic -Value $true</a:t>
            </a:r>
          </a:p>
          <a:p>
            <a:pPr lvl="1"/>
            <a:r>
              <a:rPr lang="en-IN" dirty="0"/>
              <a:t>Set-Item -Path </a:t>
            </a:r>
            <a:r>
              <a:rPr lang="en-IN" dirty="0" err="1"/>
              <a:t>WSMan</a:t>
            </a:r>
            <a:r>
              <a:rPr lang="en-IN" dirty="0"/>
              <a:t>:\localhost\Service\</a:t>
            </a:r>
            <a:r>
              <a:rPr lang="en-IN" dirty="0" err="1"/>
              <a:t>AllowUnencrypted</a:t>
            </a:r>
            <a:r>
              <a:rPr lang="en-IN" dirty="0"/>
              <a:t> -Value $true</a:t>
            </a:r>
          </a:p>
          <a:p>
            <a:pPr lvl="1"/>
            <a:r>
              <a:rPr lang="en-IN" dirty="0" err="1"/>
              <a:t>netsh</a:t>
            </a:r>
            <a:r>
              <a:rPr lang="en-IN" dirty="0"/>
              <a:t> </a:t>
            </a:r>
            <a:r>
              <a:rPr lang="en-IN" dirty="0" err="1"/>
              <a:t>advfirewall</a:t>
            </a:r>
            <a:r>
              <a:rPr lang="en-IN" dirty="0"/>
              <a:t> firewall add rule name="</a:t>
            </a:r>
            <a:r>
              <a:rPr lang="en-IN" dirty="0" err="1"/>
              <a:t>WinRM</a:t>
            </a:r>
            <a:r>
              <a:rPr lang="en-IN" dirty="0"/>
              <a:t>" </a:t>
            </a:r>
            <a:r>
              <a:rPr lang="en-IN" dirty="0" err="1"/>
              <a:t>dir</a:t>
            </a:r>
            <a:r>
              <a:rPr lang="en-IN" dirty="0"/>
              <a:t>=in action=allow protocol=TCP </a:t>
            </a:r>
            <a:r>
              <a:rPr lang="en-IN" dirty="0" err="1"/>
              <a:t>localport</a:t>
            </a:r>
            <a:r>
              <a:rPr lang="en-IN" dirty="0"/>
              <a:t>=5985 </a:t>
            </a:r>
            <a:r>
              <a:rPr lang="en-IN" dirty="0" err="1"/>
              <a:t>remoteip</a:t>
            </a:r>
            <a:r>
              <a:rPr lang="en-IN" dirty="0"/>
              <a:t>=10.0.0.15</a:t>
            </a:r>
          </a:p>
        </p:txBody>
      </p:sp>
      <p:sp>
        <p:nvSpPr>
          <p:cNvPr id="4" name="Content Placeholder 2">
            <a:extLst>
              <a:ext uri="{FF2B5EF4-FFF2-40B4-BE49-F238E27FC236}">
                <a16:creationId xmlns:a16="http://schemas.microsoft.com/office/drawing/2014/main" id="{62268745-9678-4499-923C-B53DA7F22830}"/>
              </a:ext>
            </a:extLst>
          </p:cNvPr>
          <p:cNvSpPr txBox="1">
            <a:spLocks/>
          </p:cNvSpPr>
          <p:nvPr/>
        </p:nvSpPr>
        <p:spPr>
          <a:xfrm>
            <a:off x="1104900" y="5972175"/>
            <a:ext cx="10134600" cy="781049"/>
          </a:xfrm>
          <a:prstGeom prst="rect">
            <a:avLst/>
          </a:prstGeom>
        </p:spPr>
        <p:txBody>
          <a:bodyPr vert="horz" lIns="91440" tIns="45720" rIns="91440" bIns="45720" rtlCol="0" anchor="ctr">
            <a:normAutofit fontScale="70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dirty="0"/>
              <a:t>	###################Connection Check#######################</a:t>
            </a:r>
          </a:p>
          <a:p>
            <a:r>
              <a:rPr lang="en-US" dirty="0" err="1"/>
              <a:t>winrm</a:t>
            </a:r>
            <a:r>
              <a:rPr lang="en-US" dirty="0"/>
              <a:t> identify -</a:t>
            </a:r>
            <a:r>
              <a:rPr lang="en-US" dirty="0" err="1"/>
              <a:t>u:ansible_user</a:t>
            </a:r>
            <a:r>
              <a:rPr lang="en-US" dirty="0"/>
              <a:t> -p:Passw0rd -</a:t>
            </a:r>
            <a:r>
              <a:rPr lang="en-US" dirty="0" err="1"/>
              <a:t>r:http</a:t>
            </a:r>
            <a:r>
              <a:rPr lang="en-US" dirty="0"/>
              <a:t>://localhost:5985</a:t>
            </a:r>
          </a:p>
        </p:txBody>
      </p:sp>
    </p:spTree>
    <p:extLst>
      <p:ext uri="{BB962C8B-B14F-4D97-AF65-F5344CB8AC3E}">
        <p14:creationId xmlns:p14="http://schemas.microsoft.com/office/powerpoint/2010/main" val="212112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4FD-AB72-479B-B81A-BCC0E6BD2002}"/>
              </a:ext>
            </a:extLst>
          </p:cNvPr>
          <p:cNvSpPr>
            <a:spLocks noGrp="1"/>
          </p:cNvSpPr>
          <p:nvPr>
            <p:ph type="title"/>
          </p:nvPr>
        </p:nvSpPr>
        <p:spPr>
          <a:xfrm>
            <a:off x="2611808" y="95251"/>
            <a:ext cx="7132267" cy="712806"/>
          </a:xfrm>
        </p:spPr>
        <p:txBody>
          <a:bodyPr/>
          <a:lstStyle/>
          <a:p>
            <a:r>
              <a:rPr lang="en-IN" dirty="0"/>
              <a:t>Getting Started with Playbooks</a:t>
            </a:r>
          </a:p>
        </p:txBody>
      </p:sp>
      <p:sp>
        <p:nvSpPr>
          <p:cNvPr id="3" name="Content Placeholder 2">
            <a:extLst>
              <a:ext uri="{FF2B5EF4-FFF2-40B4-BE49-F238E27FC236}">
                <a16:creationId xmlns:a16="http://schemas.microsoft.com/office/drawing/2014/main" id="{D120CBB4-1B04-48E7-88BE-E78CA56B1E3F}"/>
              </a:ext>
            </a:extLst>
          </p:cNvPr>
          <p:cNvSpPr>
            <a:spLocks noGrp="1"/>
          </p:cNvSpPr>
          <p:nvPr>
            <p:ph idx="1"/>
          </p:nvPr>
        </p:nvSpPr>
        <p:spPr>
          <a:xfrm>
            <a:off x="1066800" y="808057"/>
            <a:ext cx="10229850" cy="5954692"/>
          </a:xfrm>
        </p:spPr>
        <p:txBody>
          <a:bodyPr>
            <a:normAutofit fontScale="77500" lnSpcReduction="20000"/>
          </a:bodyPr>
          <a:lstStyle/>
          <a:p>
            <a:r>
              <a:rPr lang="en-IN" b="1" dirty="0"/>
              <a:t>Playbook order of execution:</a:t>
            </a:r>
            <a:endParaRPr lang="en-IN" dirty="0"/>
          </a:p>
          <a:p>
            <a:pPr lvl="1"/>
            <a:r>
              <a:rPr lang="en-IN" dirty="0"/>
              <a:t>Variable loading</a:t>
            </a:r>
          </a:p>
          <a:p>
            <a:pPr lvl="1"/>
            <a:r>
              <a:rPr lang="en-IN" dirty="0"/>
              <a:t>Fact gathering</a:t>
            </a:r>
          </a:p>
          <a:p>
            <a:pPr lvl="1"/>
            <a:r>
              <a:rPr lang="en-IN" dirty="0"/>
              <a:t>The </a:t>
            </a:r>
            <a:r>
              <a:rPr lang="en-IN" dirty="0" err="1"/>
              <a:t>pre_tasks</a:t>
            </a:r>
            <a:r>
              <a:rPr lang="en-IN" dirty="0"/>
              <a:t> execution</a:t>
            </a:r>
          </a:p>
          <a:p>
            <a:pPr lvl="1"/>
            <a:r>
              <a:rPr lang="en-IN" dirty="0"/>
              <a:t>Handlers notified from the </a:t>
            </a:r>
            <a:r>
              <a:rPr lang="en-IN" dirty="0" err="1"/>
              <a:t>pre_tasks</a:t>
            </a:r>
            <a:r>
              <a:rPr lang="en-IN" dirty="0"/>
              <a:t> execution</a:t>
            </a:r>
          </a:p>
          <a:p>
            <a:pPr lvl="1"/>
            <a:r>
              <a:rPr lang="en-IN" dirty="0"/>
              <a:t>Roles execution</a:t>
            </a:r>
          </a:p>
          <a:p>
            <a:pPr lvl="1"/>
            <a:r>
              <a:rPr lang="en-IN" dirty="0"/>
              <a:t>Tasks execution</a:t>
            </a:r>
          </a:p>
          <a:p>
            <a:pPr lvl="1"/>
            <a:r>
              <a:rPr lang="en-IN" dirty="0"/>
              <a:t>Handlers notified from roles or tasks execution</a:t>
            </a:r>
          </a:p>
          <a:p>
            <a:pPr lvl="1"/>
            <a:r>
              <a:rPr lang="en-IN" dirty="0"/>
              <a:t>The </a:t>
            </a:r>
            <a:r>
              <a:rPr lang="en-IN" dirty="0" err="1"/>
              <a:t>post_tasks</a:t>
            </a:r>
            <a:r>
              <a:rPr lang="en-IN" dirty="0"/>
              <a:t> execution</a:t>
            </a:r>
          </a:p>
          <a:p>
            <a:pPr lvl="1"/>
            <a:r>
              <a:rPr lang="en-IN" dirty="0"/>
              <a:t>Handlers notified from </a:t>
            </a:r>
            <a:r>
              <a:rPr lang="en-IN" dirty="0" err="1"/>
              <a:t>post_tasks</a:t>
            </a:r>
            <a:r>
              <a:rPr lang="en-IN" dirty="0"/>
              <a:t> execution</a:t>
            </a:r>
          </a:p>
          <a:p>
            <a:r>
              <a:rPr lang="en-IN" b="1" dirty="0"/>
              <a:t>Thumb Rules of YAML</a:t>
            </a:r>
            <a:endParaRPr lang="en-IN" dirty="0"/>
          </a:p>
          <a:p>
            <a:pPr lvl="1"/>
            <a:r>
              <a:rPr lang="en-IN" dirty="0"/>
              <a:t>Starts with --- and ends with …</a:t>
            </a:r>
          </a:p>
          <a:p>
            <a:pPr lvl="1"/>
            <a:r>
              <a:rPr lang="en-IN" dirty="0"/>
              <a:t>All members of a list are lines beginning at the same indentation level starting with a "- " (a dash and a space).</a:t>
            </a:r>
          </a:p>
          <a:p>
            <a:pPr lvl="1"/>
            <a:r>
              <a:rPr lang="en-IN" dirty="0"/>
              <a:t>A dictionary is represented in a simple key: value form (the colon must be followed by a space).</a:t>
            </a:r>
          </a:p>
          <a:p>
            <a:pPr lvl="1"/>
            <a:r>
              <a:rPr lang="en-IN" dirty="0"/>
              <a:t>Values can span multiple lines using | or &gt;. Spanning multiple lines using a “Literal Block Scalar” | will include the newlines and any trailing spaces. Using a “Folded Block Scalar” &gt; will fold newlines to spaces; it’s used to make what would otherwise be a very long line easier to read and edit. In either case the indentation will be ignored.</a:t>
            </a:r>
          </a:p>
        </p:txBody>
      </p:sp>
    </p:spTree>
    <p:extLst>
      <p:ext uri="{BB962C8B-B14F-4D97-AF65-F5344CB8AC3E}">
        <p14:creationId xmlns:p14="http://schemas.microsoft.com/office/powerpoint/2010/main" val="424396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8C16-0B4F-4E35-93FB-25EA4E110786}"/>
              </a:ext>
            </a:extLst>
          </p:cNvPr>
          <p:cNvSpPr>
            <a:spLocks noGrp="1"/>
          </p:cNvSpPr>
          <p:nvPr>
            <p:ph type="title"/>
          </p:nvPr>
        </p:nvSpPr>
        <p:spPr>
          <a:xfrm>
            <a:off x="2611808" y="85726"/>
            <a:ext cx="7958331" cy="722330"/>
          </a:xfrm>
        </p:spPr>
        <p:txBody>
          <a:bodyPr/>
          <a:lstStyle/>
          <a:p>
            <a:pPr algn="ctr"/>
            <a:r>
              <a:rPr lang="en-IN" dirty="0"/>
              <a:t>Sample Playbook</a:t>
            </a:r>
          </a:p>
        </p:txBody>
      </p:sp>
      <p:sp>
        <p:nvSpPr>
          <p:cNvPr id="5" name="Rectangle 2">
            <a:extLst>
              <a:ext uri="{FF2B5EF4-FFF2-40B4-BE49-F238E27FC236}">
                <a16:creationId xmlns:a16="http://schemas.microsoft.com/office/drawing/2014/main" id="{8E399242-F24F-4280-A0C9-CC2FA94561CC}"/>
              </a:ext>
            </a:extLst>
          </p:cNvPr>
          <p:cNvSpPr>
            <a:spLocks noGrp="1" noChangeArrowheads="1"/>
          </p:cNvSpPr>
          <p:nvPr>
            <p:ph idx="1"/>
          </p:nvPr>
        </p:nvSpPr>
        <p:spPr bwMode="auto">
          <a:xfrm>
            <a:off x="2524125" y="1234296"/>
            <a:ext cx="3887603"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1" i="0" u="none" strike="noStrike" cap="none" normalizeH="0" baseline="0" dirty="0">
                <a:ln>
                  <a:noFill/>
                </a:ln>
                <a:solidFill>
                  <a:srgbClr val="555555"/>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1" u="none" strike="noStrike" cap="none" normalizeH="0" baseline="0" dirty="0">
                <a:ln>
                  <a:noFill/>
                </a:ln>
                <a:solidFill>
                  <a:srgbClr val="6A737D"/>
                </a:solidFill>
                <a:effectLst/>
                <a:latin typeface="Consolas" panose="020B0609020204030204" pitchFamily="49" charset="0"/>
                <a:ea typeface="Times New Roman" panose="02020603050405020304" pitchFamily="18" charset="0"/>
                <a:cs typeface="Courier New" panose="02070309020205020404" pitchFamily="49" charset="0"/>
              </a:rPr>
              <a:t># An employee record</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name</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Sunny Singh</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job</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DevOps</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skill</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Niche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employed</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True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foods</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Apple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Orange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Strawberry</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Mango</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languages</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0" i="0" u="none" strike="noStrike" cap="none" normalizeH="0" baseline="0" dirty="0" err="1">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perl</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Elite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python</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Elite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pascal</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Lame</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education</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a:t>
            </a:r>
            <a:r>
              <a:rPr kumimoji="0" lang="en-US" altLang="en-US" sz="1600" b="1"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4 GCSEs</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3 A-Levels</a:t>
            </a:r>
            <a:endParaRPr kumimoji="0" lang="en-US" altLang="en-US" sz="1600" b="0" i="0" u="none" strike="noStrike" cap="none" normalizeH="0" baseline="0" dirty="0">
              <a:ln>
                <a:noFill/>
              </a:ln>
              <a:solidFill>
                <a:srgbClr val="FFC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1600" b="0" i="0" u="none" strike="noStrike" cap="none" normalizeH="0" baseline="0" dirty="0">
                <a:ln>
                  <a:noFill/>
                </a:ln>
                <a:solidFill>
                  <a:srgbClr val="FFC000"/>
                </a:solidFill>
                <a:effectLst/>
                <a:latin typeface="Consolas" panose="020B0609020204030204" pitchFamily="49" charset="0"/>
                <a:ea typeface="Times New Roman" panose="02020603050405020304" pitchFamily="18" charset="0"/>
                <a:cs typeface="Courier New" panose="02070309020205020404" pitchFamily="49" charset="0"/>
              </a:rPr>
              <a:t>    BSc in the Internet of Things</a:t>
            </a:r>
            <a:endParaRPr kumimoji="0" lang="en-US" altLang="en-US" sz="1600" b="0" i="0" u="none" strike="noStrike" cap="none" normalizeH="0" baseline="0" dirty="0">
              <a:ln>
                <a:noFill/>
              </a:ln>
              <a:solidFill>
                <a:srgbClr val="FFC000"/>
              </a:solidFill>
              <a:effectLst/>
            </a:endParaRPr>
          </a:p>
        </p:txBody>
      </p:sp>
    </p:spTree>
    <p:extLst>
      <p:ext uri="{BB962C8B-B14F-4D97-AF65-F5344CB8AC3E}">
        <p14:creationId xmlns:p14="http://schemas.microsoft.com/office/powerpoint/2010/main" val="2927391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BCF65-C9AF-4DDA-9946-B204B447D192}"/>
              </a:ext>
            </a:extLst>
          </p:cNvPr>
          <p:cNvPicPr/>
          <p:nvPr/>
        </p:nvPicPr>
        <p:blipFill>
          <a:blip r:embed="rId2"/>
          <a:stretch>
            <a:fillRect/>
          </a:stretch>
        </p:blipFill>
        <p:spPr>
          <a:xfrm>
            <a:off x="1038225" y="962024"/>
            <a:ext cx="10325099" cy="5600701"/>
          </a:xfrm>
          <a:prstGeom prst="rect">
            <a:avLst/>
          </a:prstGeom>
        </p:spPr>
      </p:pic>
    </p:spTree>
    <p:extLst>
      <p:ext uri="{BB962C8B-B14F-4D97-AF65-F5344CB8AC3E}">
        <p14:creationId xmlns:p14="http://schemas.microsoft.com/office/powerpoint/2010/main" val="194378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75F746-17E4-49E7-AB47-63B9CC8E0E52}"/>
              </a:ext>
            </a:extLst>
          </p:cNvPr>
          <p:cNvPicPr/>
          <p:nvPr/>
        </p:nvPicPr>
        <p:blipFill>
          <a:blip r:embed="rId2"/>
          <a:stretch>
            <a:fillRect/>
          </a:stretch>
        </p:blipFill>
        <p:spPr>
          <a:xfrm>
            <a:off x="1028699" y="142875"/>
            <a:ext cx="10334625" cy="6591300"/>
          </a:xfrm>
          <a:prstGeom prst="rect">
            <a:avLst/>
          </a:prstGeom>
        </p:spPr>
      </p:pic>
    </p:spTree>
    <p:extLst>
      <p:ext uri="{BB962C8B-B14F-4D97-AF65-F5344CB8AC3E}">
        <p14:creationId xmlns:p14="http://schemas.microsoft.com/office/powerpoint/2010/main" val="358173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977C-5A26-4D80-9F1A-2B502BE2573C}"/>
              </a:ext>
            </a:extLst>
          </p:cNvPr>
          <p:cNvSpPr>
            <a:spLocks noGrp="1"/>
          </p:cNvSpPr>
          <p:nvPr>
            <p:ph type="title"/>
          </p:nvPr>
        </p:nvSpPr>
        <p:spPr>
          <a:xfrm>
            <a:off x="2611808" y="123826"/>
            <a:ext cx="7958331" cy="885824"/>
          </a:xfrm>
        </p:spPr>
        <p:txBody>
          <a:bodyPr/>
          <a:lstStyle/>
          <a:p>
            <a:pPr algn="ctr"/>
            <a:r>
              <a:rPr lang="en-IN" dirty="0"/>
              <a:t>Breaking Down the Playbook</a:t>
            </a:r>
          </a:p>
        </p:txBody>
      </p:sp>
      <p:sp>
        <p:nvSpPr>
          <p:cNvPr id="3" name="Content Placeholder 2">
            <a:extLst>
              <a:ext uri="{FF2B5EF4-FFF2-40B4-BE49-F238E27FC236}">
                <a16:creationId xmlns:a16="http://schemas.microsoft.com/office/drawing/2014/main" id="{8E6E0B15-8552-4B46-BCFA-68ECD0359954}"/>
              </a:ext>
            </a:extLst>
          </p:cNvPr>
          <p:cNvSpPr>
            <a:spLocks noGrp="1"/>
          </p:cNvSpPr>
          <p:nvPr>
            <p:ph idx="1"/>
          </p:nvPr>
        </p:nvSpPr>
        <p:spPr>
          <a:xfrm>
            <a:off x="1085850" y="895350"/>
            <a:ext cx="10182225" cy="5838824"/>
          </a:xfrm>
        </p:spPr>
        <p:txBody>
          <a:bodyPr>
            <a:normAutofit fontScale="77500" lnSpcReduction="20000"/>
          </a:bodyPr>
          <a:lstStyle/>
          <a:p>
            <a:pPr marL="0" indent="0">
              <a:buNone/>
            </a:pPr>
            <a:r>
              <a:rPr lang="en-US" dirty="0"/>
              <a:t>			      </a:t>
            </a:r>
            <a:r>
              <a:rPr lang="en-US" sz="2300" b="1" dirty="0">
                <a:solidFill>
                  <a:srgbClr val="FFC000"/>
                </a:solidFill>
              </a:rPr>
              <a:t>The Different YAML Tags</a:t>
            </a:r>
          </a:p>
          <a:p>
            <a:r>
              <a:rPr lang="en-US" dirty="0"/>
              <a:t>Let us now go through the different YAML tags. The different tags are described below </a:t>
            </a:r>
          </a:p>
          <a:p>
            <a:r>
              <a:rPr lang="en-US" dirty="0"/>
              <a:t>-name</a:t>
            </a:r>
          </a:p>
          <a:p>
            <a:pPr lvl="1"/>
            <a:r>
              <a:rPr lang="en-US" dirty="0"/>
              <a:t>This tag specifies the name of the Ansible playbook. As in what this playbook will be doing. Any logical name can be given to the playbook.</a:t>
            </a:r>
          </a:p>
          <a:p>
            <a:r>
              <a:rPr lang="en-US" dirty="0"/>
              <a:t>-hosts</a:t>
            </a:r>
          </a:p>
          <a:p>
            <a:pPr lvl="1"/>
            <a:r>
              <a:rPr lang="en-US" dirty="0"/>
              <a:t>This tag specifies the lists of hosts or host group against which we want to run the task. The hosts field/tag is mandatory. It tells Ansible on which hosts to run the listed tasks. The tasks can be run on the same machine or on a remote machine. One can run the tasks on multiple machines and hence hosts tag can have a group of hosts’ entry as well.</a:t>
            </a:r>
          </a:p>
          <a:p>
            <a:r>
              <a:rPr lang="en-US" dirty="0"/>
              <a:t>-vars</a:t>
            </a:r>
          </a:p>
          <a:p>
            <a:pPr lvl="1"/>
            <a:r>
              <a:rPr lang="en-US" dirty="0"/>
              <a:t>Vars tag lets you define the variables which you can use in your playbook. Usage is similar to variables in any programming language.</a:t>
            </a:r>
          </a:p>
          <a:p>
            <a:r>
              <a:rPr lang="en-US" dirty="0"/>
              <a:t>-tasks</a:t>
            </a:r>
          </a:p>
          <a:p>
            <a:pPr lvl="1"/>
            <a:r>
              <a:rPr lang="en-US" dirty="0"/>
              <a:t>All playbooks should contain tasks or a list of tasks to be executed. Tasks are a list of actions one needs to perform. A tasks field contains the name of the task. This works as the help text for the user. It is not mandatory but proves useful in debugging the playbook. Each task internally links to a piece of code called a module. A module that should be executed, and arguments that are required for the module you want to execute.</a:t>
            </a:r>
          </a:p>
        </p:txBody>
      </p:sp>
    </p:spTree>
    <p:extLst>
      <p:ext uri="{BB962C8B-B14F-4D97-AF65-F5344CB8AC3E}">
        <p14:creationId xmlns:p14="http://schemas.microsoft.com/office/powerpoint/2010/main" val="175419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6EACF-0107-4153-BC42-5EAA811E4BAF}"/>
              </a:ext>
            </a:extLst>
          </p:cNvPr>
          <p:cNvSpPr>
            <a:spLocks noGrp="1"/>
          </p:cNvSpPr>
          <p:nvPr>
            <p:ph idx="1"/>
          </p:nvPr>
        </p:nvSpPr>
        <p:spPr>
          <a:xfrm>
            <a:off x="5895975" y="85725"/>
            <a:ext cx="5438775" cy="3343275"/>
          </a:xfrm>
        </p:spPr>
        <p:txBody>
          <a:bodyPr>
            <a:normAutofit fontScale="77500" lnSpcReduction="20000"/>
          </a:bodyPr>
          <a:lstStyle/>
          <a:p>
            <a:r>
              <a:rPr lang="en-IN" dirty="0"/>
              <a:t>Using Variables: we can declare ansible variables either within the playbook(inline) or through a variable file(external).</a:t>
            </a:r>
          </a:p>
          <a:p>
            <a:r>
              <a:rPr lang="en-IN" dirty="0"/>
              <a:t>Lets talk about inline variables first.</a:t>
            </a:r>
          </a:p>
          <a:p>
            <a:r>
              <a:rPr lang="en-IN" dirty="0"/>
              <a:t>It can be again declared in two ways, wither through a script or through a array as shown in screen shot.</a:t>
            </a:r>
          </a:p>
          <a:p>
            <a:r>
              <a:rPr lang="en-IN" dirty="0"/>
              <a:t>While calling the variables we can use either the entire group name or if we want to call them one by one then we can use both [ ] and dot notation as shown in screenshot.</a:t>
            </a:r>
          </a:p>
        </p:txBody>
      </p:sp>
      <p:pic>
        <p:nvPicPr>
          <p:cNvPr id="6" name="Picture 5">
            <a:extLst>
              <a:ext uri="{FF2B5EF4-FFF2-40B4-BE49-F238E27FC236}">
                <a16:creationId xmlns:a16="http://schemas.microsoft.com/office/drawing/2014/main" id="{2F0293BF-CD7D-4031-8B0F-48F73ACEFC75}"/>
              </a:ext>
            </a:extLst>
          </p:cNvPr>
          <p:cNvPicPr>
            <a:picLocks noChangeAspect="1"/>
          </p:cNvPicPr>
          <p:nvPr/>
        </p:nvPicPr>
        <p:blipFill>
          <a:blip r:embed="rId2"/>
          <a:stretch>
            <a:fillRect/>
          </a:stretch>
        </p:blipFill>
        <p:spPr>
          <a:xfrm>
            <a:off x="0" y="0"/>
            <a:ext cx="5895974" cy="3429000"/>
          </a:xfrm>
          <a:prstGeom prst="rect">
            <a:avLst/>
          </a:prstGeom>
        </p:spPr>
      </p:pic>
      <p:sp>
        <p:nvSpPr>
          <p:cNvPr id="7" name="Content Placeholder 2">
            <a:extLst>
              <a:ext uri="{FF2B5EF4-FFF2-40B4-BE49-F238E27FC236}">
                <a16:creationId xmlns:a16="http://schemas.microsoft.com/office/drawing/2014/main" id="{CCE0EC18-78F4-43D8-B4FD-B8F860A861DB}"/>
              </a:ext>
            </a:extLst>
          </p:cNvPr>
          <p:cNvSpPr txBox="1">
            <a:spLocks/>
          </p:cNvSpPr>
          <p:nvPr/>
        </p:nvSpPr>
        <p:spPr>
          <a:xfrm>
            <a:off x="5895974" y="3667126"/>
            <a:ext cx="5438775" cy="3190874"/>
          </a:xfrm>
          <a:prstGeom prst="rect">
            <a:avLst/>
          </a:prstGeom>
        </p:spPr>
        <p:txBody>
          <a:bodyPr vert="horz" lIns="91440" tIns="45720" rIns="91440" bIns="45720" rtlCol="0" anchor="ctr">
            <a:normAutofit fontScale="8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IN" dirty="0"/>
              <a:t>If we want to use external file for passing variables to playbook then the external variables file can be written as shown in screenshot.</a:t>
            </a:r>
          </a:p>
          <a:p>
            <a:r>
              <a:rPr lang="en-IN" dirty="0"/>
              <a:t>Calling them will be bit different from the previous method.</a:t>
            </a:r>
          </a:p>
          <a:p>
            <a:r>
              <a:rPr lang="en-IN" dirty="0"/>
              <a:t>For details on how to call them follow the next page.</a:t>
            </a:r>
          </a:p>
          <a:p>
            <a:r>
              <a:rPr lang="en-IN" dirty="0"/>
              <a:t>Calling individual variables can be done in same way by using dot or [ ] notation.</a:t>
            </a:r>
          </a:p>
        </p:txBody>
      </p:sp>
      <p:pic>
        <p:nvPicPr>
          <p:cNvPr id="8" name="Picture 7">
            <a:extLst>
              <a:ext uri="{FF2B5EF4-FFF2-40B4-BE49-F238E27FC236}">
                <a16:creationId xmlns:a16="http://schemas.microsoft.com/office/drawing/2014/main" id="{E2CD0C23-0BF1-4F0B-9C0C-59B286D12EC5}"/>
              </a:ext>
            </a:extLst>
          </p:cNvPr>
          <p:cNvPicPr>
            <a:picLocks noChangeAspect="1"/>
          </p:cNvPicPr>
          <p:nvPr/>
        </p:nvPicPr>
        <p:blipFill>
          <a:blip r:embed="rId3"/>
          <a:stretch>
            <a:fillRect/>
          </a:stretch>
        </p:blipFill>
        <p:spPr>
          <a:xfrm>
            <a:off x="0" y="3429001"/>
            <a:ext cx="5895973" cy="3429000"/>
          </a:xfrm>
          <a:prstGeom prst="rect">
            <a:avLst/>
          </a:prstGeom>
        </p:spPr>
      </p:pic>
    </p:spTree>
    <p:extLst>
      <p:ext uri="{BB962C8B-B14F-4D97-AF65-F5344CB8AC3E}">
        <p14:creationId xmlns:p14="http://schemas.microsoft.com/office/powerpoint/2010/main" val="15196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CC929F-02E2-43F5-AD99-F01E485B9ECC}"/>
              </a:ext>
            </a:extLst>
          </p:cNvPr>
          <p:cNvPicPr>
            <a:picLocks noChangeAspect="1"/>
          </p:cNvPicPr>
          <p:nvPr/>
        </p:nvPicPr>
        <p:blipFill>
          <a:blip r:embed="rId2"/>
          <a:stretch>
            <a:fillRect/>
          </a:stretch>
        </p:blipFill>
        <p:spPr>
          <a:xfrm>
            <a:off x="981074" y="76200"/>
            <a:ext cx="11039476" cy="6572250"/>
          </a:xfrm>
          <a:prstGeom prst="rect">
            <a:avLst/>
          </a:prstGeom>
        </p:spPr>
      </p:pic>
    </p:spTree>
    <p:extLst>
      <p:ext uri="{BB962C8B-B14F-4D97-AF65-F5344CB8AC3E}">
        <p14:creationId xmlns:p14="http://schemas.microsoft.com/office/powerpoint/2010/main" val="108705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E00C5-80E9-479D-A159-88F462C0F5B3}"/>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176342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A2477-94B4-4043-B810-CA81C8BB5E30}"/>
              </a:ext>
            </a:extLst>
          </p:cNvPr>
          <p:cNvSpPr>
            <a:spLocks noGrp="1"/>
          </p:cNvSpPr>
          <p:nvPr>
            <p:ph idx="1"/>
          </p:nvPr>
        </p:nvSpPr>
        <p:spPr>
          <a:xfrm>
            <a:off x="5543549" y="0"/>
            <a:ext cx="5838825" cy="3667125"/>
          </a:xfrm>
        </p:spPr>
        <p:txBody>
          <a:bodyPr>
            <a:normAutofit fontScale="55000" lnSpcReduction="20000"/>
          </a:bodyPr>
          <a:lstStyle/>
          <a:p>
            <a:r>
              <a:rPr lang="en-IN" dirty="0"/>
              <a:t>Using Conditional statements can be very easy with ansible, we just need to get the details of the differentiating parameter to write the logic.</a:t>
            </a:r>
          </a:p>
          <a:p>
            <a:r>
              <a:rPr lang="en-IN" dirty="0"/>
              <a:t>Now Lets take an example of my inventory where I have centos, ubuntu and RHEL machines.</a:t>
            </a:r>
          </a:p>
          <a:p>
            <a:r>
              <a:rPr lang="en-IN" dirty="0"/>
              <a:t>So when I try to install a package on all of them, then installation commands can be different in both of them. So either we end up writing multiple plays for all of them or we simply write a condition to install the package only in ubuntu. But how to differentiate , basis of which parameter.</a:t>
            </a:r>
          </a:p>
          <a:p>
            <a:r>
              <a:rPr lang="en-IN" dirty="0"/>
              <a:t>To find it we can use facts/ properties of machines in inventory by using the command shown below:</a:t>
            </a:r>
            <a:br>
              <a:rPr lang="en-IN" dirty="0"/>
            </a:br>
            <a:r>
              <a:rPr lang="en-US" dirty="0"/>
              <a:t>ansible &lt;HOST_GROUP&gt; -m setup -a "filter=</a:t>
            </a:r>
            <a:r>
              <a:rPr lang="en-US" dirty="0" err="1"/>
              <a:t>ansible_distribution</a:t>
            </a:r>
            <a:r>
              <a:rPr lang="en-US" dirty="0"/>
              <a:t>*“</a:t>
            </a:r>
          </a:p>
          <a:p>
            <a:r>
              <a:rPr lang="en-US" dirty="0"/>
              <a:t>Using ansible distribution we can create our logic to install package only in ubuntu</a:t>
            </a:r>
            <a:endParaRPr lang="en-IN" dirty="0"/>
          </a:p>
        </p:txBody>
      </p:sp>
      <p:pic>
        <p:nvPicPr>
          <p:cNvPr id="5" name="Picture 4">
            <a:extLst>
              <a:ext uri="{FF2B5EF4-FFF2-40B4-BE49-F238E27FC236}">
                <a16:creationId xmlns:a16="http://schemas.microsoft.com/office/drawing/2014/main" id="{3ADA630C-87CE-42A7-A6F2-8515CFDC9271}"/>
              </a:ext>
            </a:extLst>
          </p:cNvPr>
          <p:cNvPicPr>
            <a:picLocks noChangeAspect="1"/>
          </p:cNvPicPr>
          <p:nvPr/>
        </p:nvPicPr>
        <p:blipFill>
          <a:blip r:embed="rId2"/>
          <a:stretch>
            <a:fillRect/>
          </a:stretch>
        </p:blipFill>
        <p:spPr>
          <a:xfrm>
            <a:off x="0" y="0"/>
            <a:ext cx="5543549" cy="3667125"/>
          </a:xfrm>
          <a:prstGeom prst="rect">
            <a:avLst/>
          </a:prstGeom>
        </p:spPr>
      </p:pic>
      <p:sp>
        <p:nvSpPr>
          <p:cNvPr id="6" name="Content Placeholder 2">
            <a:extLst>
              <a:ext uri="{FF2B5EF4-FFF2-40B4-BE49-F238E27FC236}">
                <a16:creationId xmlns:a16="http://schemas.microsoft.com/office/drawing/2014/main" id="{D68A158F-5ED5-4631-92DA-6A411556063C}"/>
              </a:ext>
            </a:extLst>
          </p:cNvPr>
          <p:cNvSpPr txBox="1">
            <a:spLocks/>
          </p:cNvSpPr>
          <p:nvPr/>
        </p:nvSpPr>
        <p:spPr>
          <a:xfrm>
            <a:off x="600074" y="4367212"/>
            <a:ext cx="4343399" cy="1638300"/>
          </a:xfrm>
          <a:prstGeom prst="rect">
            <a:avLst/>
          </a:prstGeom>
        </p:spPr>
        <p:txBody>
          <a:bodyPr vert="horz" lIns="91440" tIns="45720" rIns="91440" bIns="45720" rtlCol="0" anchor="ctr">
            <a:normAutofit fontScale="70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r>
              <a:rPr lang="en-IN" dirty="0"/>
              <a:t>Lets say we want to set </a:t>
            </a:r>
            <a:r>
              <a:rPr lang="en-IN" dirty="0" err="1"/>
              <a:t>motd</a:t>
            </a:r>
            <a:r>
              <a:rPr lang="en-IN" dirty="0"/>
              <a:t> according to type of machine.</a:t>
            </a:r>
          </a:p>
          <a:p>
            <a:r>
              <a:rPr lang="en-IN" dirty="0"/>
              <a:t>For ubuntu I want to display Welcome to Ubuntu and similarly for centos and </a:t>
            </a:r>
            <a:r>
              <a:rPr lang="en-IN" dirty="0" err="1"/>
              <a:t>rhel</a:t>
            </a:r>
            <a:r>
              <a:rPr lang="en-IN" dirty="0"/>
              <a:t>.</a:t>
            </a:r>
          </a:p>
          <a:p>
            <a:r>
              <a:rPr lang="en-IN" dirty="0"/>
              <a:t>See the playbook to left</a:t>
            </a:r>
          </a:p>
        </p:txBody>
      </p:sp>
      <p:pic>
        <p:nvPicPr>
          <p:cNvPr id="7" name="Picture 6">
            <a:extLst>
              <a:ext uri="{FF2B5EF4-FFF2-40B4-BE49-F238E27FC236}">
                <a16:creationId xmlns:a16="http://schemas.microsoft.com/office/drawing/2014/main" id="{1B3E122C-0A89-4390-BE3D-EE4DBD2BF0E8}"/>
              </a:ext>
            </a:extLst>
          </p:cNvPr>
          <p:cNvPicPr>
            <a:picLocks noChangeAspect="1"/>
          </p:cNvPicPr>
          <p:nvPr/>
        </p:nvPicPr>
        <p:blipFill>
          <a:blip r:embed="rId3"/>
          <a:stretch>
            <a:fillRect/>
          </a:stretch>
        </p:blipFill>
        <p:spPr>
          <a:xfrm>
            <a:off x="4943473" y="3667125"/>
            <a:ext cx="7248527" cy="3190875"/>
          </a:xfrm>
          <a:prstGeom prst="rect">
            <a:avLst/>
          </a:prstGeom>
        </p:spPr>
      </p:pic>
    </p:spTree>
    <p:extLst>
      <p:ext uri="{BB962C8B-B14F-4D97-AF65-F5344CB8AC3E}">
        <p14:creationId xmlns:p14="http://schemas.microsoft.com/office/powerpoint/2010/main" val="1346488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B4083-2B7E-4B5D-97D0-178D1D8C12E1}"/>
              </a:ext>
            </a:extLst>
          </p:cNvPr>
          <p:cNvSpPr>
            <a:spLocks noGrp="1"/>
          </p:cNvSpPr>
          <p:nvPr>
            <p:ph idx="1"/>
          </p:nvPr>
        </p:nvSpPr>
        <p:spPr>
          <a:xfrm>
            <a:off x="5810250" y="1171575"/>
            <a:ext cx="5524500" cy="4371976"/>
          </a:xfrm>
        </p:spPr>
        <p:txBody>
          <a:bodyPr>
            <a:normAutofit fontScale="85000" lnSpcReduction="20000"/>
          </a:bodyPr>
          <a:lstStyle/>
          <a:p>
            <a:r>
              <a:rPr lang="en-IN" dirty="0"/>
              <a:t>Using Loops in Ansible playbooks.</a:t>
            </a:r>
          </a:p>
          <a:p>
            <a:r>
              <a:rPr lang="en-IN" dirty="0"/>
              <a:t>Using loops in playbooks is pretty easy, just mention then list of items you want to loop through using a variable group or loop directly.</a:t>
            </a:r>
          </a:p>
          <a:p>
            <a:r>
              <a:rPr lang="en-IN" dirty="0"/>
              <a:t>Then call the items for the object name that you want to create multiple in numbers.</a:t>
            </a:r>
          </a:p>
          <a:p>
            <a:r>
              <a:rPr lang="en-IN" dirty="0"/>
              <a:t>Like for user creation loop through the user names by mentioning them as </a:t>
            </a:r>
            <a:r>
              <a:rPr lang="en-IN" dirty="0" err="1"/>
              <a:t>with_items</a:t>
            </a:r>
            <a:r>
              <a:rPr lang="en-IN" dirty="0"/>
              <a:t> , loop or </a:t>
            </a:r>
            <a:r>
              <a:rPr lang="en-IN" dirty="0" err="1"/>
              <a:t>with_users</a:t>
            </a:r>
            <a:r>
              <a:rPr lang="en-IN" dirty="0"/>
              <a:t> just after the play.</a:t>
            </a:r>
          </a:p>
          <a:p>
            <a:r>
              <a:rPr lang="en-IN" dirty="0"/>
              <a:t>Similarly for packages loop through the package name.</a:t>
            </a:r>
          </a:p>
          <a:p>
            <a:r>
              <a:rPr lang="en-IN" dirty="0"/>
              <a:t>Example has been shared in left screenshot.</a:t>
            </a:r>
          </a:p>
        </p:txBody>
      </p:sp>
      <p:pic>
        <p:nvPicPr>
          <p:cNvPr id="4" name="Picture 3">
            <a:extLst>
              <a:ext uri="{FF2B5EF4-FFF2-40B4-BE49-F238E27FC236}">
                <a16:creationId xmlns:a16="http://schemas.microsoft.com/office/drawing/2014/main" id="{A2AEF282-2E2F-4966-8630-7E7D4D437B28}"/>
              </a:ext>
            </a:extLst>
          </p:cNvPr>
          <p:cNvPicPr>
            <a:picLocks noChangeAspect="1"/>
          </p:cNvPicPr>
          <p:nvPr/>
        </p:nvPicPr>
        <p:blipFill>
          <a:blip r:embed="rId2"/>
          <a:stretch>
            <a:fillRect/>
          </a:stretch>
        </p:blipFill>
        <p:spPr>
          <a:xfrm>
            <a:off x="0" y="1476375"/>
            <a:ext cx="5462587" cy="3867150"/>
          </a:xfrm>
          <a:prstGeom prst="rect">
            <a:avLst/>
          </a:prstGeom>
        </p:spPr>
      </p:pic>
    </p:spTree>
    <p:extLst>
      <p:ext uri="{BB962C8B-B14F-4D97-AF65-F5344CB8AC3E}">
        <p14:creationId xmlns:p14="http://schemas.microsoft.com/office/powerpoint/2010/main" val="397173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5B50F-1C28-4C8F-BCFE-0AAA9C376EA6}"/>
              </a:ext>
            </a:extLst>
          </p:cNvPr>
          <p:cNvSpPr>
            <a:spLocks noGrp="1"/>
          </p:cNvSpPr>
          <p:nvPr>
            <p:ph idx="1"/>
          </p:nvPr>
        </p:nvSpPr>
        <p:spPr>
          <a:xfrm>
            <a:off x="666750" y="0"/>
            <a:ext cx="10677525" cy="3048000"/>
          </a:xfrm>
        </p:spPr>
        <p:txBody>
          <a:bodyPr>
            <a:normAutofit fontScale="85000" lnSpcReduction="20000"/>
          </a:bodyPr>
          <a:lstStyle/>
          <a:p>
            <a:r>
              <a:rPr lang="en-IN" dirty="0"/>
              <a:t>Error handling can be done in ansible playbooks using blocks.</a:t>
            </a:r>
          </a:p>
          <a:p>
            <a:r>
              <a:rPr lang="en-IN" dirty="0"/>
              <a:t>Blocks help us to categorize the code in sections.</a:t>
            </a:r>
          </a:p>
          <a:p>
            <a:r>
              <a:rPr lang="en-IN" dirty="0"/>
              <a:t>We can tag the blocks and select that particular tag to run while running the playbook.</a:t>
            </a:r>
          </a:p>
          <a:p>
            <a:r>
              <a:rPr lang="en-IN" dirty="0"/>
              <a:t>As we have try catch in other coding languages, similarly we have rescue block in YAML which helps us to run the code in that block in case if any of the play or task in a specific block fails.</a:t>
            </a:r>
          </a:p>
          <a:p>
            <a:r>
              <a:rPr lang="en-IN" dirty="0"/>
              <a:t>Its our choice what we want to run if code fails, by mentioning reactive action in rescue block.</a:t>
            </a:r>
          </a:p>
          <a:p>
            <a:r>
              <a:rPr lang="en-IN" dirty="0"/>
              <a:t>A typical error handling has been shown in code below.</a:t>
            </a:r>
          </a:p>
        </p:txBody>
      </p:sp>
      <p:pic>
        <p:nvPicPr>
          <p:cNvPr id="4" name="Picture 3">
            <a:extLst>
              <a:ext uri="{FF2B5EF4-FFF2-40B4-BE49-F238E27FC236}">
                <a16:creationId xmlns:a16="http://schemas.microsoft.com/office/drawing/2014/main" id="{7B7EB57B-2776-4B4E-B70A-C02D53E37E06}"/>
              </a:ext>
            </a:extLst>
          </p:cNvPr>
          <p:cNvPicPr>
            <a:picLocks noChangeAspect="1"/>
          </p:cNvPicPr>
          <p:nvPr/>
        </p:nvPicPr>
        <p:blipFill>
          <a:blip r:embed="rId2"/>
          <a:stretch>
            <a:fillRect/>
          </a:stretch>
        </p:blipFill>
        <p:spPr>
          <a:xfrm>
            <a:off x="0" y="3048000"/>
            <a:ext cx="11344275" cy="3810000"/>
          </a:xfrm>
          <a:prstGeom prst="rect">
            <a:avLst/>
          </a:prstGeom>
        </p:spPr>
      </p:pic>
    </p:spTree>
    <p:extLst>
      <p:ext uri="{BB962C8B-B14F-4D97-AF65-F5344CB8AC3E}">
        <p14:creationId xmlns:p14="http://schemas.microsoft.com/office/powerpoint/2010/main" val="32516508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C2315-78B3-4987-9097-93A42F4DB4FC}"/>
              </a:ext>
            </a:extLst>
          </p:cNvPr>
          <p:cNvSpPr>
            <a:spLocks noGrp="1"/>
          </p:cNvSpPr>
          <p:nvPr>
            <p:ph idx="1"/>
          </p:nvPr>
        </p:nvSpPr>
        <p:spPr>
          <a:xfrm>
            <a:off x="819150" y="85725"/>
            <a:ext cx="10512989" cy="2657475"/>
          </a:xfrm>
        </p:spPr>
        <p:txBody>
          <a:bodyPr>
            <a:normAutofit fontScale="62500" lnSpcReduction="20000"/>
          </a:bodyPr>
          <a:lstStyle/>
          <a:p>
            <a:r>
              <a:rPr lang="en-IN" dirty="0"/>
              <a:t>Tags help us to run the specific play from the playbook.</a:t>
            </a:r>
          </a:p>
          <a:p>
            <a:r>
              <a:rPr lang="en-IN" dirty="0"/>
              <a:t>We can give a tag name of our choice.</a:t>
            </a:r>
          </a:p>
          <a:p>
            <a:r>
              <a:rPr lang="en-IN" dirty="0"/>
              <a:t>By default there are two tags provided to us: never and always.</a:t>
            </a:r>
          </a:p>
          <a:p>
            <a:r>
              <a:rPr lang="en-IN" dirty="0"/>
              <a:t>Always tag makes sure that the specific block of play runs no matter what.</a:t>
            </a:r>
          </a:p>
          <a:p>
            <a:r>
              <a:rPr lang="en-IN" dirty="0"/>
              <a:t>Never means never run that block. Now to run the block with never tag , you need to add another tag which will help us to call that block.</a:t>
            </a:r>
          </a:p>
          <a:p>
            <a:r>
              <a:rPr lang="en-IN" dirty="0"/>
              <a:t>Now to specifically run the play tagged with never we can use create_ec2 tag to run the play:</a:t>
            </a:r>
            <a:br>
              <a:rPr lang="en-IN" dirty="0"/>
            </a:br>
            <a:r>
              <a:rPr lang="en-US" b="1" dirty="0">
                <a:solidFill>
                  <a:srgbClr val="FF0000"/>
                </a:solidFill>
              </a:rPr>
              <a:t>ansible-playbook </a:t>
            </a:r>
            <a:r>
              <a:rPr lang="en-US" b="1" dirty="0" err="1">
                <a:solidFill>
                  <a:srgbClr val="FF0000"/>
                </a:solidFill>
              </a:rPr>
              <a:t>playbook.yml</a:t>
            </a:r>
            <a:r>
              <a:rPr lang="en-US" b="1" dirty="0">
                <a:solidFill>
                  <a:srgbClr val="FF0000"/>
                </a:solidFill>
              </a:rPr>
              <a:t> --ask-vault-pass --tags create_ec2</a:t>
            </a:r>
            <a:endParaRPr lang="en-IN" b="1" dirty="0">
              <a:solidFill>
                <a:srgbClr val="FF0000"/>
              </a:solidFill>
            </a:endParaRPr>
          </a:p>
        </p:txBody>
      </p:sp>
      <p:pic>
        <p:nvPicPr>
          <p:cNvPr id="4" name="Picture 3">
            <a:extLst>
              <a:ext uri="{FF2B5EF4-FFF2-40B4-BE49-F238E27FC236}">
                <a16:creationId xmlns:a16="http://schemas.microsoft.com/office/drawing/2014/main" id="{3F1423D3-540F-497C-B150-5ACCEF43C716}"/>
              </a:ext>
            </a:extLst>
          </p:cNvPr>
          <p:cNvPicPr>
            <a:picLocks noChangeAspect="1"/>
          </p:cNvPicPr>
          <p:nvPr/>
        </p:nvPicPr>
        <p:blipFill>
          <a:blip r:embed="rId2"/>
          <a:stretch>
            <a:fillRect/>
          </a:stretch>
        </p:blipFill>
        <p:spPr>
          <a:xfrm>
            <a:off x="38100" y="2914650"/>
            <a:ext cx="6057900" cy="3943350"/>
          </a:xfrm>
          <a:prstGeom prst="rect">
            <a:avLst/>
          </a:prstGeom>
        </p:spPr>
      </p:pic>
      <p:pic>
        <p:nvPicPr>
          <p:cNvPr id="5" name="Picture 4">
            <a:extLst>
              <a:ext uri="{FF2B5EF4-FFF2-40B4-BE49-F238E27FC236}">
                <a16:creationId xmlns:a16="http://schemas.microsoft.com/office/drawing/2014/main" id="{A1CF7635-8E69-4DB0-9261-75053517BF24}"/>
              </a:ext>
            </a:extLst>
          </p:cNvPr>
          <p:cNvPicPr>
            <a:picLocks noChangeAspect="1"/>
          </p:cNvPicPr>
          <p:nvPr/>
        </p:nvPicPr>
        <p:blipFill>
          <a:blip r:embed="rId3"/>
          <a:stretch>
            <a:fillRect/>
          </a:stretch>
        </p:blipFill>
        <p:spPr>
          <a:xfrm>
            <a:off x="6229350" y="2914649"/>
            <a:ext cx="5924550" cy="3952875"/>
          </a:xfrm>
          <a:prstGeom prst="rect">
            <a:avLst/>
          </a:prstGeom>
        </p:spPr>
      </p:pic>
    </p:spTree>
    <p:extLst>
      <p:ext uri="{BB962C8B-B14F-4D97-AF65-F5344CB8AC3E}">
        <p14:creationId xmlns:p14="http://schemas.microsoft.com/office/powerpoint/2010/main" val="30390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E2D3-56E2-4F7E-975D-85994C9EDD45}"/>
              </a:ext>
            </a:extLst>
          </p:cNvPr>
          <p:cNvSpPr>
            <a:spLocks noGrp="1"/>
          </p:cNvSpPr>
          <p:nvPr>
            <p:ph type="title"/>
          </p:nvPr>
        </p:nvSpPr>
        <p:spPr>
          <a:xfrm>
            <a:off x="2611808" y="104776"/>
            <a:ext cx="7094167" cy="703280"/>
          </a:xfrm>
        </p:spPr>
        <p:txBody>
          <a:bodyPr/>
          <a:lstStyle/>
          <a:p>
            <a:pPr algn="ctr"/>
            <a:r>
              <a:rPr lang="en-IN" dirty="0"/>
              <a:t>Modules</a:t>
            </a:r>
          </a:p>
        </p:txBody>
      </p:sp>
      <p:sp>
        <p:nvSpPr>
          <p:cNvPr id="3" name="Content Placeholder 2">
            <a:extLst>
              <a:ext uri="{FF2B5EF4-FFF2-40B4-BE49-F238E27FC236}">
                <a16:creationId xmlns:a16="http://schemas.microsoft.com/office/drawing/2014/main" id="{A301176D-E5F0-4C4D-A193-9EA9D3D8EEC9}"/>
              </a:ext>
            </a:extLst>
          </p:cNvPr>
          <p:cNvSpPr>
            <a:spLocks noGrp="1"/>
          </p:cNvSpPr>
          <p:nvPr>
            <p:ph idx="1"/>
          </p:nvPr>
        </p:nvSpPr>
        <p:spPr>
          <a:xfrm>
            <a:off x="1181100" y="962026"/>
            <a:ext cx="9982200" cy="5219700"/>
          </a:xfrm>
        </p:spPr>
        <p:txBody>
          <a:bodyPr>
            <a:normAutofit fontScale="85000" lnSpcReduction="20000"/>
          </a:bodyPr>
          <a:lstStyle/>
          <a:p>
            <a:r>
              <a:rPr lang="en-IN" dirty="0"/>
              <a:t>Modules are like many commands packed in one small package.</a:t>
            </a:r>
          </a:p>
          <a:p>
            <a:r>
              <a:rPr lang="en-IN" dirty="0"/>
              <a:t>They can be used similar to commands by passing multiple arguments in list format.</a:t>
            </a:r>
          </a:p>
          <a:p>
            <a:r>
              <a:rPr lang="en-IN" dirty="0"/>
              <a:t>Example:</a:t>
            </a:r>
            <a:br>
              <a:rPr lang="en-IN" dirty="0"/>
            </a:br>
            <a:r>
              <a:rPr lang="en-IN" dirty="0" err="1"/>
              <a:t>iam</a:t>
            </a:r>
            <a:r>
              <a:rPr lang="en-IN" dirty="0"/>
              <a:t>:</a:t>
            </a:r>
            <a:br>
              <a:rPr lang="en-IN" dirty="0"/>
            </a:br>
            <a:r>
              <a:rPr lang="en-IN" dirty="0"/>
              <a:t>	type: user</a:t>
            </a:r>
            <a:br>
              <a:rPr lang="en-IN" dirty="0"/>
            </a:br>
            <a:r>
              <a:rPr lang="en-IN" dirty="0"/>
              <a:t>	state: present</a:t>
            </a:r>
            <a:br>
              <a:rPr lang="en-IN" dirty="0"/>
            </a:br>
            <a:r>
              <a:rPr lang="en-IN" dirty="0"/>
              <a:t>	name: sunny</a:t>
            </a:r>
          </a:p>
          <a:p>
            <a:r>
              <a:rPr lang="en-IN" dirty="0"/>
              <a:t>So here we can also see that YAML is completely a set of lists and dictionaries.</a:t>
            </a:r>
          </a:p>
          <a:p>
            <a:r>
              <a:rPr lang="en-IN" dirty="0"/>
              <a:t>We will see demo of many of the commonly used modules like:</a:t>
            </a:r>
          </a:p>
          <a:p>
            <a:pPr lvl="1"/>
            <a:r>
              <a:rPr lang="en-IN" dirty="0"/>
              <a:t>Shell</a:t>
            </a:r>
          </a:p>
          <a:p>
            <a:pPr lvl="1"/>
            <a:r>
              <a:rPr lang="en-IN" dirty="0" err="1"/>
              <a:t>Cmd</a:t>
            </a:r>
            <a:endParaRPr lang="en-IN" dirty="0"/>
          </a:p>
          <a:p>
            <a:pPr lvl="1"/>
            <a:r>
              <a:rPr lang="en-IN" dirty="0"/>
              <a:t>Apt</a:t>
            </a:r>
          </a:p>
          <a:p>
            <a:pPr lvl="1"/>
            <a:r>
              <a:rPr lang="en-IN" dirty="0" err="1"/>
              <a:t>Iam</a:t>
            </a:r>
            <a:endParaRPr lang="en-IN" dirty="0"/>
          </a:p>
          <a:p>
            <a:pPr lvl="1"/>
            <a:r>
              <a:rPr lang="en-IN" dirty="0"/>
              <a:t>Check out my playbooks in </a:t>
            </a:r>
            <a:r>
              <a:rPr lang="en-IN" dirty="0" err="1"/>
              <a:t>github</a:t>
            </a:r>
            <a:r>
              <a:rPr lang="en-IN" dirty="0"/>
              <a:t> repo.</a:t>
            </a:r>
          </a:p>
        </p:txBody>
      </p:sp>
    </p:spTree>
    <p:extLst>
      <p:ext uri="{BB962C8B-B14F-4D97-AF65-F5344CB8AC3E}">
        <p14:creationId xmlns:p14="http://schemas.microsoft.com/office/powerpoint/2010/main" val="79733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FDD20-50B6-4EA0-8A2F-A7C4A96E4DBD}"/>
              </a:ext>
            </a:extLst>
          </p:cNvPr>
          <p:cNvPicPr>
            <a:picLocks noChangeAspect="1"/>
          </p:cNvPicPr>
          <p:nvPr/>
        </p:nvPicPr>
        <p:blipFill>
          <a:blip r:embed="rId2"/>
          <a:stretch>
            <a:fillRect/>
          </a:stretch>
        </p:blipFill>
        <p:spPr>
          <a:xfrm>
            <a:off x="1009650" y="114300"/>
            <a:ext cx="11087100" cy="6572249"/>
          </a:xfrm>
          <a:prstGeom prst="rect">
            <a:avLst/>
          </a:prstGeom>
        </p:spPr>
      </p:pic>
    </p:spTree>
    <p:extLst>
      <p:ext uri="{BB962C8B-B14F-4D97-AF65-F5344CB8AC3E}">
        <p14:creationId xmlns:p14="http://schemas.microsoft.com/office/powerpoint/2010/main" val="225680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AFB98A-C3BA-4239-B124-F426558B77E3}"/>
              </a:ext>
            </a:extLst>
          </p:cNvPr>
          <p:cNvPicPr>
            <a:picLocks noChangeAspect="1"/>
          </p:cNvPicPr>
          <p:nvPr/>
        </p:nvPicPr>
        <p:blipFill>
          <a:blip r:embed="rId2"/>
          <a:stretch>
            <a:fillRect/>
          </a:stretch>
        </p:blipFill>
        <p:spPr>
          <a:xfrm>
            <a:off x="1019175" y="161924"/>
            <a:ext cx="11073606" cy="6619875"/>
          </a:xfrm>
          <a:prstGeom prst="rect">
            <a:avLst/>
          </a:prstGeom>
        </p:spPr>
      </p:pic>
    </p:spTree>
    <p:extLst>
      <p:ext uri="{BB962C8B-B14F-4D97-AF65-F5344CB8AC3E}">
        <p14:creationId xmlns:p14="http://schemas.microsoft.com/office/powerpoint/2010/main" val="91045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08DE59-9AA1-476F-A225-69F771188768}"/>
              </a:ext>
            </a:extLst>
          </p:cNvPr>
          <p:cNvPicPr>
            <a:picLocks noChangeAspect="1"/>
          </p:cNvPicPr>
          <p:nvPr/>
        </p:nvPicPr>
        <p:blipFill>
          <a:blip r:embed="rId2"/>
          <a:stretch>
            <a:fillRect/>
          </a:stretch>
        </p:blipFill>
        <p:spPr>
          <a:xfrm>
            <a:off x="1009650" y="133350"/>
            <a:ext cx="11106150" cy="6648450"/>
          </a:xfrm>
          <a:prstGeom prst="rect">
            <a:avLst/>
          </a:prstGeom>
        </p:spPr>
      </p:pic>
    </p:spTree>
    <p:extLst>
      <p:ext uri="{BB962C8B-B14F-4D97-AF65-F5344CB8AC3E}">
        <p14:creationId xmlns:p14="http://schemas.microsoft.com/office/powerpoint/2010/main" val="2424576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BAAE-28A5-454D-86EE-3FBA58A171AA}"/>
              </a:ext>
            </a:extLst>
          </p:cNvPr>
          <p:cNvSpPr>
            <a:spLocks noGrp="1"/>
          </p:cNvSpPr>
          <p:nvPr>
            <p:ph type="title"/>
          </p:nvPr>
        </p:nvSpPr>
        <p:spPr>
          <a:xfrm>
            <a:off x="2611809" y="133351"/>
            <a:ext cx="7217992" cy="742950"/>
          </a:xfrm>
        </p:spPr>
        <p:txBody>
          <a:bodyPr>
            <a:normAutofit fontScale="90000"/>
          </a:bodyPr>
          <a:lstStyle/>
          <a:p>
            <a:pPr algn="ctr"/>
            <a:r>
              <a:rPr lang="en-IN" dirty="0"/>
              <a:t>Ansible Installation for Ubuntu - Demo</a:t>
            </a:r>
          </a:p>
        </p:txBody>
      </p:sp>
      <p:sp>
        <p:nvSpPr>
          <p:cNvPr id="3" name="Content Placeholder 2">
            <a:extLst>
              <a:ext uri="{FF2B5EF4-FFF2-40B4-BE49-F238E27FC236}">
                <a16:creationId xmlns:a16="http://schemas.microsoft.com/office/drawing/2014/main" id="{7E11B56C-5B7C-4F9A-8209-F81ADC9EDDA9}"/>
              </a:ext>
            </a:extLst>
          </p:cNvPr>
          <p:cNvSpPr>
            <a:spLocks noGrp="1"/>
          </p:cNvSpPr>
          <p:nvPr>
            <p:ph idx="1"/>
          </p:nvPr>
        </p:nvSpPr>
        <p:spPr>
          <a:xfrm>
            <a:off x="1114424" y="876301"/>
            <a:ext cx="10125075" cy="5848348"/>
          </a:xfrm>
        </p:spPr>
        <p:txBody>
          <a:bodyPr>
            <a:normAutofit fontScale="85000" lnSpcReduction="20000"/>
          </a:bodyPr>
          <a:lstStyle/>
          <a:p>
            <a:r>
              <a:rPr lang="en-IN" dirty="0"/>
              <a:t>Install Ansible on AWS:</a:t>
            </a:r>
          </a:p>
          <a:p>
            <a:r>
              <a:rPr lang="en-IN" dirty="0"/>
              <a:t>On slaves python is mandate for it to connect to Ansible Master.</a:t>
            </a:r>
          </a:p>
          <a:p>
            <a:r>
              <a:rPr lang="en-IN" dirty="0"/>
              <a:t>Launch 2 Ubuntu machines on AWS. But before create a sec group with rule having allowed all traffic.</a:t>
            </a:r>
          </a:p>
          <a:p>
            <a:pPr lvl="1"/>
            <a:r>
              <a:rPr lang="en-IN" dirty="0"/>
              <a:t>Update both master and slave:  </a:t>
            </a:r>
            <a:r>
              <a:rPr lang="en-IN" dirty="0" err="1"/>
              <a:t>sudo</a:t>
            </a:r>
            <a:r>
              <a:rPr lang="en-IN" dirty="0"/>
              <a:t> apt-get update.</a:t>
            </a:r>
          </a:p>
          <a:p>
            <a:r>
              <a:rPr lang="en-IN" dirty="0"/>
              <a:t>Master(install ansible)</a:t>
            </a:r>
          </a:p>
          <a:p>
            <a:pPr lvl="1"/>
            <a:r>
              <a:rPr lang="en-IN" dirty="0"/>
              <a:t>On master : </a:t>
            </a:r>
            <a:r>
              <a:rPr lang="en-IN" b="1" dirty="0" err="1"/>
              <a:t>sudo</a:t>
            </a:r>
            <a:r>
              <a:rPr lang="en-IN" b="1" dirty="0"/>
              <a:t> apt install software-properties-common</a:t>
            </a:r>
          </a:p>
          <a:p>
            <a:pPr lvl="1"/>
            <a:r>
              <a:rPr lang="en-IN" dirty="0"/>
              <a:t>Add Ansible repo to master : </a:t>
            </a:r>
            <a:r>
              <a:rPr lang="en-IN" b="1" dirty="0" err="1"/>
              <a:t>sudo</a:t>
            </a:r>
            <a:r>
              <a:rPr lang="en-IN" b="1" dirty="0"/>
              <a:t> apt-add-repository </a:t>
            </a:r>
            <a:r>
              <a:rPr lang="en-IN" b="1" dirty="0" err="1"/>
              <a:t>ppa:ansible</a:t>
            </a:r>
            <a:r>
              <a:rPr lang="en-IN" b="1" dirty="0"/>
              <a:t>/ansible</a:t>
            </a:r>
          </a:p>
          <a:p>
            <a:pPr lvl="1"/>
            <a:r>
              <a:rPr lang="en-IN" dirty="0"/>
              <a:t>Update the machine : </a:t>
            </a:r>
            <a:r>
              <a:rPr lang="en-IN" b="1" dirty="0" err="1"/>
              <a:t>sudo</a:t>
            </a:r>
            <a:r>
              <a:rPr lang="en-IN" b="1" dirty="0"/>
              <a:t> apt update</a:t>
            </a:r>
          </a:p>
          <a:p>
            <a:pPr lvl="1"/>
            <a:r>
              <a:rPr lang="en-IN" dirty="0"/>
              <a:t>Finally install it : </a:t>
            </a:r>
            <a:r>
              <a:rPr lang="en-IN" b="1" dirty="0" err="1"/>
              <a:t>sudo</a:t>
            </a:r>
            <a:r>
              <a:rPr lang="en-IN" b="1" dirty="0"/>
              <a:t> apt install ansible</a:t>
            </a:r>
          </a:p>
          <a:p>
            <a:pPr lvl="1"/>
            <a:r>
              <a:rPr lang="en-IN" dirty="0"/>
              <a:t>Check version : </a:t>
            </a:r>
            <a:r>
              <a:rPr lang="en-IN" b="1" dirty="0"/>
              <a:t>ansible --version</a:t>
            </a:r>
          </a:p>
          <a:p>
            <a:r>
              <a:rPr lang="en-IN" dirty="0"/>
              <a:t>Add host to inventory file</a:t>
            </a:r>
          </a:p>
          <a:p>
            <a:pPr lvl="1"/>
            <a:r>
              <a:rPr lang="en-IN" dirty="0"/>
              <a:t>Inventory file is present in /etc/ansible : </a:t>
            </a:r>
            <a:r>
              <a:rPr lang="en-IN" b="1" dirty="0"/>
              <a:t>vi /etc/ansible/hosts</a:t>
            </a:r>
            <a:br>
              <a:rPr lang="en-IN" dirty="0"/>
            </a:br>
            <a:r>
              <a:rPr lang="en-IN" b="1" dirty="0"/>
              <a:t>[</a:t>
            </a:r>
            <a:r>
              <a:rPr lang="en-IN" b="1" dirty="0" err="1"/>
              <a:t>groupname</a:t>
            </a:r>
            <a:r>
              <a:rPr lang="en-IN" b="1" dirty="0"/>
              <a:t>]</a:t>
            </a:r>
            <a:br>
              <a:rPr lang="en-IN" b="1" dirty="0"/>
            </a:br>
            <a:r>
              <a:rPr lang="en-IN" b="1" dirty="0"/>
              <a:t>&lt;</a:t>
            </a:r>
            <a:r>
              <a:rPr lang="en-IN" b="1" dirty="0" err="1"/>
              <a:t>ip</a:t>
            </a:r>
            <a:r>
              <a:rPr lang="en-IN" b="1" dirty="0"/>
              <a:t> of machine&gt;</a:t>
            </a:r>
            <a:br>
              <a:rPr lang="en-IN" b="1" dirty="0"/>
            </a:br>
            <a:r>
              <a:rPr lang="en-IN" b="1" dirty="0"/>
              <a:t>authentication details</a:t>
            </a:r>
            <a:r>
              <a:rPr lang="en-IN" dirty="0"/>
              <a:t>.</a:t>
            </a:r>
          </a:p>
        </p:txBody>
      </p:sp>
    </p:spTree>
    <p:extLst>
      <p:ext uri="{BB962C8B-B14F-4D97-AF65-F5344CB8AC3E}">
        <p14:creationId xmlns:p14="http://schemas.microsoft.com/office/powerpoint/2010/main" val="3608225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174B-C532-4AF9-A0F0-CC85D0EC9A9F}"/>
              </a:ext>
            </a:extLst>
          </p:cNvPr>
          <p:cNvSpPr>
            <a:spLocks noGrp="1"/>
          </p:cNvSpPr>
          <p:nvPr>
            <p:ph type="title"/>
          </p:nvPr>
        </p:nvSpPr>
        <p:spPr>
          <a:xfrm>
            <a:off x="2611808" y="123826"/>
            <a:ext cx="7151317" cy="800099"/>
          </a:xfrm>
        </p:spPr>
        <p:txBody>
          <a:bodyPr/>
          <a:lstStyle/>
          <a:p>
            <a:pPr algn="ctr"/>
            <a:r>
              <a:rPr lang="en-IN" dirty="0"/>
              <a:t>Setting Up host machine</a:t>
            </a:r>
          </a:p>
        </p:txBody>
      </p:sp>
      <p:sp>
        <p:nvSpPr>
          <p:cNvPr id="3" name="Content Placeholder 2">
            <a:extLst>
              <a:ext uri="{FF2B5EF4-FFF2-40B4-BE49-F238E27FC236}">
                <a16:creationId xmlns:a16="http://schemas.microsoft.com/office/drawing/2014/main" id="{F509CCF3-D3C0-49FA-B666-6177571D65FF}"/>
              </a:ext>
            </a:extLst>
          </p:cNvPr>
          <p:cNvSpPr>
            <a:spLocks noGrp="1"/>
          </p:cNvSpPr>
          <p:nvPr>
            <p:ph idx="1"/>
          </p:nvPr>
        </p:nvSpPr>
        <p:spPr>
          <a:xfrm>
            <a:off x="1047750" y="1085850"/>
            <a:ext cx="10286999" cy="5648324"/>
          </a:xfrm>
        </p:spPr>
        <p:txBody>
          <a:bodyPr>
            <a:normAutofit fontScale="77500" lnSpcReduction="20000"/>
          </a:bodyPr>
          <a:lstStyle/>
          <a:p>
            <a:r>
              <a:rPr lang="en-IN" dirty="0"/>
              <a:t>On Host first install python:</a:t>
            </a:r>
          </a:p>
          <a:p>
            <a:pPr lvl="1"/>
            <a:r>
              <a:rPr lang="en-US" dirty="0" err="1"/>
              <a:t>sudo</a:t>
            </a:r>
            <a:r>
              <a:rPr lang="en-US" dirty="0"/>
              <a:t> apt-get update</a:t>
            </a:r>
          </a:p>
          <a:p>
            <a:pPr lvl="1"/>
            <a:r>
              <a:rPr lang="en-US" dirty="0" err="1"/>
              <a:t>sudo</a:t>
            </a:r>
            <a:r>
              <a:rPr lang="en-US" dirty="0"/>
              <a:t> apt-get install python</a:t>
            </a:r>
          </a:p>
          <a:p>
            <a:r>
              <a:rPr lang="en-IN" dirty="0"/>
              <a:t>Setup Keyless authentication.</a:t>
            </a:r>
          </a:p>
          <a:p>
            <a:pPr lvl="1"/>
            <a:r>
              <a:rPr lang="en-US" dirty="0"/>
              <a:t>cd .</a:t>
            </a:r>
            <a:r>
              <a:rPr lang="en-US" dirty="0" err="1"/>
              <a:t>ssh</a:t>
            </a:r>
            <a:endParaRPr lang="en-US" dirty="0"/>
          </a:p>
          <a:p>
            <a:pPr lvl="1"/>
            <a:r>
              <a:rPr lang="en-US" dirty="0" err="1"/>
              <a:t>ssh</a:t>
            </a:r>
            <a:r>
              <a:rPr lang="en-US" dirty="0"/>
              <a:t>-keygen : create a key for master unique to it.</a:t>
            </a:r>
          </a:p>
          <a:p>
            <a:pPr lvl="1"/>
            <a:r>
              <a:rPr lang="en-US" dirty="0"/>
              <a:t>now copy the contents of id_rsa.pub in .</a:t>
            </a:r>
            <a:r>
              <a:rPr lang="en-US" dirty="0" err="1"/>
              <a:t>ssh</a:t>
            </a:r>
            <a:r>
              <a:rPr lang="en-US" dirty="0"/>
              <a:t> directory of master to </a:t>
            </a:r>
            <a:r>
              <a:rPr lang="en-US" dirty="0" err="1"/>
              <a:t>authorized_keys</a:t>
            </a:r>
            <a:r>
              <a:rPr lang="en-US" dirty="0"/>
              <a:t> file of slave in .</a:t>
            </a:r>
            <a:r>
              <a:rPr lang="en-US" dirty="0" err="1"/>
              <a:t>ssh</a:t>
            </a:r>
            <a:r>
              <a:rPr lang="en-US" dirty="0"/>
              <a:t> directory.</a:t>
            </a:r>
          </a:p>
          <a:p>
            <a:pPr lvl="1"/>
            <a:r>
              <a:rPr lang="en-US" dirty="0"/>
              <a:t>Now we have setup keyless authentication.</a:t>
            </a:r>
            <a:endParaRPr lang="en-IN" dirty="0"/>
          </a:p>
          <a:p>
            <a:r>
              <a:rPr lang="en-IN" dirty="0"/>
              <a:t>Setup Key based authentication.</a:t>
            </a:r>
          </a:p>
          <a:p>
            <a:pPr lvl="1"/>
            <a:r>
              <a:rPr lang="en-IN" dirty="0"/>
              <a:t>Use the </a:t>
            </a:r>
            <a:r>
              <a:rPr lang="en-IN" dirty="0" err="1"/>
              <a:t>pem</a:t>
            </a:r>
            <a:r>
              <a:rPr lang="en-IN" dirty="0"/>
              <a:t> key file which you downloaded during machine creation from AWS.</a:t>
            </a:r>
          </a:p>
          <a:p>
            <a:pPr lvl="1"/>
            <a:r>
              <a:rPr lang="en-IN" dirty="0"/>
              <a:t>Pass the path of the key in </a:t>
            </a:r>
            <a:r>
              <a:rPr lang="en-IN" b="1" dirty="0" err="1"/>
              <a:t>ansible_ssh_private_key</a:t>
            </a:r>
            <a:r>
              <a:rPr lang="en-IN" b="1" dirty="0"/>
              <a:t>=&lt;path of key&gt;</a:t>
            </a:r>
          </a:p>
          <a:p>
            <a:r>
              <a:rPr lang="en-IN" dirty="0"/>
              <a:t>Setup User based authentication.</a:t>
            </a:r>
          </a:p>
          <a:p>
            <a:pPr lvl="1"/>
            <a:r>
              <a:rPr lang="en-IN" dirty="0"/>
              <a:t>In authentication method after passing user name similar to previous methods, pass the password.</a:t>
            </a:r>
          </a:p>
          <a:p>
            <a:pPr lvl="1"/>
            <a:r>
              <a:rPr lang="en-IN" dirty="0"/>
              <a:t>Password to variable </a:t>
            </a:r>
            <a:r>
              <a:rPr lang="en-IN" b="1" dirty="0" err="1"/>
              <a:t>ansible_ssh_password</a:t>
            </a:r>
            <a:endParaRPr lang="en-IN" b="1" dirty="0"/>
          </a:p>
        </p:txBody>
      </p:sp>
    </p:spTree>
    <p:extLst>
      <p:ext uri="{BB962C8B-B14F-4D97-AF65-F5344CB8AC3E}">
        <p14:creationId xmlns:p14="http://schemas.microsoft.com/office/powerpoint/2010/main" val="128474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7753-E7A8-4C9B-AAFF-CD3DAA1F12E5}"/>
              </a:ext>
            </a:extLst>
          </p:cNvPr>
          <p:cNvSpPr>
            <a:spLocks noGrp="1"/>
          </p:cNvSpPr>
          <p:nvPr>
            <p:ph type="title"/>
          </p:nvPr>
        </p:nvSpPr>
        <p:spPr>
          <a:xfrm>
            <a:off x="2611809" y="85725"/>
            <a:ext cx="6903666" cy="790575"/>
          </a:xfrm>
        </p:spPr>
        <p:txBody>
          <a:bodyPr/>
          <a:lstStyle/>
          <a:p>
            <a:pPr algn="ctr"/>
            <a:r>
              <a:rPr lang="en-IN" dirty="0"/>
              <a:t>Installing Ansible in RHEL</a:t>
            </a:r>
          </a:p>
        </p:txBody>
      </p:sp>
      <p:sp>
        <p:nvSpPr>
          <p:cNvPr id="3" name="Content Placeholder 2">
            <a:extLst>
              <a:ext uri="{FF2B5EF4-FFF2-40B4-BE49-F238E27FC236}">
                <a16:creationId xmlns:a16="http://schemas.microsoft.com/office/drawing/2014/main" id="{C32AB9CE-BD7C-4803-8A95-1A2FC67E1D69}"/>
              </a:ext>
            </a:extLst>
          </p:cNvPr>
          <p:cNvSpPr>
            <a:spLocks noGrp="1"/>
          </p:cNvSpPr>
          <p:nvPr>
            <p:ph idx="1"/>
          </p:nvPr>
        </p:nvSpPr>
        <p:spPr>
          <a:xfrm>
            <a:off x="1104900" y="1028699"/>
            <a:ext cx="10201275" cy="5743575"/>
          </a:xfrm>
        </p:spPr>
        <p:txBody>
          <a:bodyPr>
            <a:normAutofit fontScale="85000" lnSpcReduction="20000"/>
          </a:bodyPr>
          <a:lstStyle/>
          <a:p>
            <a:r>
              <a:rPr lang="en-IN" dirty="0"/>
              <a:t>yum install python3 –y</a:t>
            </a:r>
          </a:p>
          <a:p>
            <a:r>
              <a:rPr lang="de-DE" dirty="0"/>
              <a:t>alternatives --set python /usr/bin/python3</a:t>
            </a:r>
          </a:p>
          <a:p>
            <a:r>
              <a:rPr lang="en-IN" dirty="0"/>
              <a:t>yum -y install python3-pip</a:t>
            </a:r>
          </a:p>
          <a:p>
            <a:r>
              <a:rPr lang="en-IN" dirty="0"/>
              <a:t>Create a admin user:</a:t>
            </a:r>
          </a:p>
          <a:p>
            <a:pPr lvl="1"/>
            <a:r>
              <a:rPr lang="en-IN" dirty="0" err="1"/>
              <a:t>useradd</a:t>
            </a:r>
            <a:r>
              <a:rPr lang="en-IN" dirty="0"/>
              <a:t> </a:t>
            </a:r>
            <a:r>
              <a:rPr lang="en-IN" dirty="0" err="1"/>
              <a:t>ansadmin</a:t>
            </a:r>
            <a:endParaRPr lang="en-IN" dirty="0"/>
          </a:p>
          <a:p>
            <a:pPr lvl="1"/>
            <a:r>
              <a:rPr lang="en-IN" dirty="0"/>
              <a:t>passwd </a:t>
            </a:r>
            <a:r>
              <a:rPr lang="en-IN" dirty="0" err="1"/>
              <a:t>ansadmin</a:t>
            </a:r>
            <a:endParaRPr lang="en-IN" dirty="0"/>
          </a:p>
          <a:p>
            <a:pPr lvl="1"/>
            <a:r>
              <a:rPr lang="en-IN" dirty="0"/>
              <a:t>Pune@2019/Passw0rd</a:t>
            </a:r>
          </a:p>
          <a:p>
            <a:pPr lvl="1"/>
            <a:r>
              <a:rPr lang="en-IN" dirty="0"/>
              <a:t>echo "</a:t>
            </a:r>
            <a:r>
              <a:rPr lang="en-IN" dirty="0" err="1"/>
              <a:t>ansadmin</a:t>
            </a:r>
            <a:r>
              <a:rPr lang="en-IN" dirty="0"/>
              <a:t> ALL=(ALL) NOPASSWD: ALL" &gt;&gt; /etc/</a:t>
            </a:r>
            <a:r>
              <a:rPr lang="en-IN" dirty="0" err="1"/>
              <a:t>sudoers</a:t>
            </a:r>
            <a:endParaRPr lang="en-IN" dirty="0"/>
          </a:p>
          <a:p>
            <a:pPr lvl="1"/>
            <a:r>
              <a:rPr lang="en-IN" dirty="0"/>
              <a:t># </a:t>
            </a:r>
            <a:r>
              <a:rPr lang="en-IN" dirty="0" err="1"/>
              <a:t>sed</a:t>
            </a:r>
            <a:r>
              <a:rPr lang="en-IN" dirty="0"/>
              <a:t> command replaces "</a:t>
            </a:r>
            <a:r>
              <a:rPr lang="en-IN" dirty="0" err="1"/>
              <a:t>PasswordAuthentication</a:t>
            </a:r>
            <a:r>
              <a:rPr lang="en-IN" dirty="0"/>
              <a:t> no to yes" without editing file </a:t>
            </a:r>
          </a:p>
          <a:p>
            <a:pPr lvl="1"/>
            <a:r>
              <a:rPr lang="en-IN" dirty="0" err="1"/>
              <a:t>sed</a:t>
            </a:r>
            <a:r>
              <a:rPr lang="en-IN" dirty="0"/>
              <a:t> -</a:t>
            </a:r>
            <a:r>
              <a:rPr lang="en-IN" dirty="0" err="1"/>
              <a:t>ie</a:t>
            </a:r>
            <a:r>
              <a:rPr lang="en-IN" dirty="0"/>
              <a:t> 's/</a:t>
            </a:r>
            <a:r>
              <a:rPr lang="en-IN" dirty="0" err="1"/>
              <a:t>PasswordAuthentication</a:t>
            </a:r>
            <a:r>
              <a:rPr lang="en-IN" dirty="0"/>
              <a:t> no/</a:t>
            </a:r>
            <a:r>
              <a:rPr lang="en-IN" dirty="0" err="1"/>
              <a:t>PasswordAuthentication</a:t>
            </a:r>
            <a:r>
              <a:rPr lang="en-IN" dirty="0"/>
              <a:t> yes/' /etc/</a:t>
            </a:r>
            <a:r>
              <a:rPr lang="en-IN" dirty="0" err="1"/>
              <a:t>ssh</a:t>
            </a:r>
            <a:r>
              <a:rPr lang="en-IN" dirty="0"/>
              <a:t>/</a:t>
            </a:r>
            <a:r>
              <a:rPr lang="en-IN" dirty="0" err="1"/>
              <a:t>sshd_config</a:t>
            </a:r>
            <a:endParaRPr lang="en-IN" dirty="0"/>
          </a:p>
          <a:p>
            <a:pPr lvl="1"/>
            <a:r>
              <a:rPr lang="en-IN" dirty="0" err="1"/>
              <a:t>sudo</a:t>
            </a:r>
            <a:r>
              <a:rPr lang="en-IN" dirty="0"/>
              <a:t> service </a:t>
            </a:r>
            <a:r>
              <a:rPr lang="en-IN" dirty="0" err="1"/>
              <a:t>sshd</a:t>
            </a:r>
            <a:r>
              <a:rPr lang="en-IN" dirty="0"/>
              <a:t> reload</a:t>
            </a:r>
          </a:p>
          <a:p>
            <a:r>
              <a:rPr lang="es-ES" dirty="0"/>
              <a:t>Install Ansible as ansadmin user</a:t>
            </a:r>
          </a:p>
          <a:p>
            <a:pPr lvl="1"/>
            <a:r>
              <a:rPr lang="es-ES" dirty="0"/>
              <a:t>su - ansadmin	</a:t>
            </a:r>
          </a:p>
          <a:p>
            <a:pPr lvl="1"/>
            <a:r>
              <a:rPr lang="es-ES" dirty="0"/>
              <a:t>pip3 install ansible --user</a:t>
            </a:r>
            <a:endParaRPr lang="en-IN" dirty="0"/>
          </a:p>
        </p:txBody>
      </p:sp>
    </p:spTree>
    <p:extLst>
      <p:ext uri="{BB962C8B-B14F-4D97-AF65-F5344CB8AC3E}">
        <p14:creationId xmlns:p14="http://schemas.microsoft.com/office/powerpoint/2010/main" val="379905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9809-46D1-4C76-8CD5-8F31BB5E6ED8}"/>
              </a:ext>
            </a:extLst>
          </p:cNvPr>
          <p:cNvSpPr>
            <a:spLocks noGrp="1"/>
          </p:cNvSpPr>
          <p:nvPr>
            <p:ph type="title"/>
          </p:nvPr>
        </p:nvSpPr>
        <p:spPr>
          <a:xfrm>
            <a:off x="2611809" y="66677"/>
            <a:ext cx="7503742" cy="714374"/>
          </a:xfrm>
        </p:spPr>
        <p:txBody>
          <a:bodyPr/>
          <a:lstStyle/>
          <a:p>
            <a:pPr algn="ctr"/>
            <a:r>
              <a:rPr lang="en-IN" dirty="0"/>
              <a:t>Ansible Config Files &amp; Terminologies</a:t>
            </a:r>
          </a:p>
        </p:txBody>
      </p:sp>
      <p:sp>
        <p:nvSpPr>
          <p:cNvPr id="3" name="Content Placeholder 2">
            <a:extLst>
              <a:ext uri="{FF2B5EF4-FFF2-40B4-BE49-F238E27FC236}">
                <a16:creationId xmlns:a16="http://schemas.microsoft.com/office/drawing/2014/main" id="{66136DB2-E5BE-4299-8182-F067349A3F6E}"/>
              </a:ext>
            </a:extLst>
          </p:cNvPr>
          <p:cNvSpPr>
            <a:spLocks noGrp="1"/>
          </p:cNvSpPr>
          <p:nvPr>
            <p:ph idx="1"/>
          </p:nvPr>
        </p:nvSpPr>
        <p:spPr>
          <a:xfrm>
            <a:off x="1104900" y="914400"/>
            <a:ext cx="10163175" cy="2628900"/>
          </a:xfrm>
        </p:spPr>
        <p:txBody>
          <a:bodyPr>
            <a:normAutofit fontScale="70000" lnSpcReduction="20000"/>
          </a:bodyPr>
          <a:lstStyle/>
          <a:p>
            <a:pPr marL="285750" indent="-285750">
              <a:buFont typeface="Arial" panose="020B0604020202020204" pitchFamily="34" charset="0"/>
              <a:buChar char="•"/>
            </a:pPr>
            <a:r>
              <a:rPr lang="en-US" dirty="0"/>
              <a:t>An Ansible configuration file uses an INI format to store its configuration data</a:t>
            </a:r>
          </a:p>
          <a:p>
            <a:pPr marL="285750" indent="-285750">
              <a:buFont typeface="Arial" panose="020B0604020202020204" pitchFamily="34" charset="0"/>
              <a:buChar char="•"/>
            </a:pPr>
            <a:r>
              <a:rPr lang="en-US" dirty="0"/>
              <a:t>While running an ansible command, the command looks for its configuration file in predefined order, as follows</a:t>
            </a:r>
          </a:p>
          <a:p>
            <a:pPr marL="736600" lvl="1" indent="-285750">
              <a:buFont typeface="Arial" panose="020B0604020202020204" pitchFamily="34" charset="0"/>
              <a:buChar char="•"/>
            </a:pPr>
            <a:r>
              <a:rPr lang="en-US" dirty="0"/>
              <a:t>ANSIBLE_CONFIG – Firstly ansible command checks the environment variable which points to the configuration file.</a:t>
            </a:r>
          </a:p>
          <a:p>
            <a:pPr marL="736600" lvl="1" indent="-285750">
              <a:buFont typeface="Arial" panose="020B0604020202020204" pitchFamily="34" charset="0"/>
              <a:buChar char="•"/>
            </a:pPr>
            <a:r>
              <a:rPr lang="en-US" dirty="0"/>
              <a:t>./</a:t>
            </a:r>
            <a:r>
              <a:rPr lang="en-US" dirty="0" err="1"/>
              <a:t>ansible_cfg</a:t>
            </a:r>
            <a:r>
              <a:rPr lang="en-US" dirty="0"/>
              <a:t> – Secondly it checks for file in current directory</a:t>
            </a:r>
          </a:p>
          <a:p>
            <a:pPr marL="736600" lvl="1" indent="-285750">
              <a:buFont typeface="Arial" panose="020B0604020202020204" pitchFamily="34" charset="0"/>
              <a:buChar char="•"/>
            </a:pPr>
            <a:r>
              <a:rPr lang="en-US" dirty="0"/>
              <a:t>~/.</a:t>
            </a:r>
            <a:r>
              <a:rPr lang="en-US" dirty="0" err="1"/>
              <a:t>ansible.cfg</a:t>
            </a:r>
            <a:r>
              <a:rPr lang="en-US" dirty="0"/>
              <a:t> – Thirdly it checks the file in the user’s home directory</a:t>
            </a:r>
          </a:p>
          <a:p>
            <a:pPr marL="736600" lvl="1" indent="-285750">
              <a:buFont typeface="Arial" panose="020B0604020202020204" pitchFamily="34" charset="0"/>
              <a:buChar char="•"/>
            </a:pPr>
            <a:r>
              <a:rPr lang="en-US" dirty="0"/>
              <a:t>/</a:t>
            </a:r>
            <a:r>
              <a:rPr lang="en-US" dirty="0" err="1"/>
              <a:t>etc</a:t>
            </a:r>
            <a:r>
              <a:rPr lang="en-US" dirty="0"/>
              <a:t>/ansible/</a:t>
            </a:r>
            <a:r>
              <a:rPr lang="en-US" dirty="0" err="1"/>
              <a:t>ansible.cfg</a:t>
            </a:r>
            <a:r>
              <a:rPr lang="en-US" dirty="0"/>
              <a:t> – Lastly it checks the file that is automatically generated when installing Ansible via a package manager</a:t>
            </a:r>
          </a:p>
        </p:txBody>
      </p:sp>
      <p:pic>
        <p:nvPicPr>
          <p:cNvPr id="4" name="table">
            <a:extLst>
              <a:ext uri="{FF2B5EF4-FFF2-40B4-BE49-F238E27FC236}">
                <a16:creationId xmlns:a16="http://schemas.microsoft.com/office/drawing/2014/main" id="{26E6CF8E-5A2B-4F47-B4DD-A6E8746AFC5D}"/>
              </a:ext>
            </a:extLst>
          </p:cNvPr>
          <p:cNvPicPr>
            <a:picLocks noChangeAspect="1"/>
          </p:cNvPicPr>
          <p:nvPr/>
        </p:nvPicPr>
        <p:blipFill>
          <a:blip r:embed="rId2"/>
          <a:stretch>
            <a:fillRect/>
          </a:stretch>
        </p:blipFill>
        <p:spPr>
          <a:xfrm>
            <a:off x="1104899" y="3543300"/>
            <a:ext cx="10163175" cy="3248022"/>
          </a:xfrm>
          <a:prstGeom prst="rect">
            <a:avLst/>
          </a:prstGeom>
        </p:spPr>
      </p:pic>
    </p:spTree>
    <p:extLst>
      <p:ext uri="{BB962C8B-B14F-4D97-AF65-F5344CB8AC3E}">
        <p14:creationId xmlns:p14="http://schemas.microsoft.com/office/powerpoint/2010/main" val="18179221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2379</Words>
  <Application>Microsoft Office PowerPoint</Application>
  <PresentationFormat>Widescreen</PresentationFormat>
  <Paragraphs>207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MS Shell Dlg 2</vt:lpstr>
      <vt:lpstr>Wingdings</vt:lpstr>
      <vt:lpstr>Wingdings 3</vt:lpstr>
      <vt:lpstr>Madison</vt:lpstr>
      <vt:lpstr>Ansible Day 1</vt:lpstr>
      <vt:lpstr>PowerPoint Presentation</vt:lpstr>
      <vt:lpstr>PowerPoint Presentation</vt:lpstr>
      <vt:lpstr>PowerPoint Presentation</vt:lpstr>
      <vt:lpstr>PowerPoint Presentation</vt:lpstr>
      <vt:lpstr>Ansible Installation for Ubuntu - Demo</vt:lpstr>
      <vt:lpstr>Setting Up host machine</vt:lpstr>
      <vt:lpstr>Installing Ansible in RHEL</vt:lpstr>
      <vt:lpstr>Ansible Config Files &amp; Terminologies</vt:lpstr>
      <vt:lpstr>Running Different Ansible Commands</vt:lpstr>
      <vt:lpstr>Setting Up Ansible for Azure Automation</vt:lpstr>
      <vt:lpstr>Setup Ansible for AWS</vt:lpstr>
      <vt:lpstr>Setting Up Ansible for Windows</vt:lpstr>
      <vt:lpstr>Getting Started with Playbooks</vt:lpstr>
      <vt:lpstr>Sample Playbook</vt:lpstr>
      <vt:lpstr>PowerPoint Presentation</vt:lpstr>
      <vt:lpstr>PowerPoint Presentation</vt:lpstr>
      <vt:lpstr>Breaking Down the Playbook</vt:lpstr>
      <vt:lpstr>PowerPoint Presentation</vt:lpstr>
      <vt:lpstr>PowerPoint Presentation</vt:lpstr>
      <vt:lpstr>PowerPoint Presentation</vt:lpstr>
      <vt:lpstr>PowerPoint Presentation</vt:lpstr>
      <vt:lpstr>PowerPoint Presentation</vt:lpstr>
      <vt:lpstr>PowerPoint Presentation</vt:lpstr>
      <vt:lpstr>Modules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Day 1</dc:title>
  <dc:creator>Sunny Singh</dc:creator>
  <cp:lastModifiedBy>Sunny Singh</cp:lastModifiedBy>
  <cp:revision>22</cp:revision>
  <dcterms:created xsi:type="dcterms:W3CDTF">2020-04-30T16:03:43Z</dcterms:created>
  <dcterms:modified xsi:type="dcterms:W3CDTF">2020-05-03T15:22:38Z</dcterms:modified>
</cp:coreProperties>
</file>