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9" r:id="rId4"/>
    <p:sldId id="261" r:id="rId5"/>
    <p:sldId id="266" r:id="rId6"/>
    <p:sldId id="262" r:id="rId7"/>
    <p:sldId id="26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0867-69C9-42AD-A5F3-6F801F6A9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50AAD-C317-4B6F-A648-895D6500D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D6DFC-8D41-473D-BC17-EDEEC526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B6B0-7E11-49BC-A3E5-6DB931FBC7F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0947E-6920-42C9-84FE-B6594F46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5C36-6D73-4559-B900-B3174E87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E288-18A5-47E6-BC8E-74637780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EC8D-2D3F-48A2-8036-6272ADBF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80BA7-82C4-460B-8F84-6999E2688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6EB47-B630-45F4-B271-44E78B12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B6B0-7E11-49BC-A3E5-6DB931FBC7F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25B20-FE65-416E-A104-59F7C65B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6EC84-F43E-4272-8ADB-72A2F700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E288-18A5-47E6-BC8E-74637780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0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E26D0-48CA-4347-B42E-283757A9A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CFC48-A5D2-43D7-B2A2-FDBED7F31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E7372-8B2B-428C-86DE-28DA6045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B6B0-7E11-49BC-A3E5-6DB931FBC7F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19681-7C59-4258-B250-2DAEA6A3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BCA82-7952-4EB2-9711-C30F0CA6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E288-18A5-47E6-BC8E-74637780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7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F8EC-0687-4C81-9158-2A9336DF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9DE5E-BFA3-49E5-AD32-604C6B5DF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3857E-3E75-4590-AC4D-925473F2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B6B0-7E11-49BC-A3E5-6DB931FBC7F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21EE4-DADD-447D-A7D9-FA996D96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7BB77-A78A-49F7-8649-8FB030D2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E288-18A5-47E6-BC8E-74637780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6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FCAA-F638-456E-8C66-F88FCEFF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E31CD-5F61-450A-9F6E-DE73B86CA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269BA-4705-4FBA-A6CD-4353700C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B6B0-7E11-49BC-A3E5-6DB931FBC7F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8998E-0CD1-4523-B974-0B5AC322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3863E-4471-421B-8281-45C60BDC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E288-18A5-47E6-BC8E-74637780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3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C279-D698-47A6-BAD2-A966EF25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4128C-9044-4E01-A81D-E0EDFDAEE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7BE7B-F9B5-4982-B0A5-0274FEFA4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BE419-D22A-43E9-AFFC-CC4DAA85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B6B0-7E11-49BC-A3E5-6DB931FBC7F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07A0C-56C0-45BE-8BB3-CF100F7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657FC-B3BA-4079-BCEA-02A23B33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E288-18A5-47E6-BC8E-74637780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7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D948-2C0C-4D53-922C-B8EA56A3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6B311-C81B-40ED-AFC7-100436A99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621E4-2C4F-49DF-923F-C742C7116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EDD29-CF73-45FA-87EC-34FB68DE7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69A7B-E1D0-41A0-A3C0-FA5FC77C6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900497-F65F-4FBD-AE39-1E022ECD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B6B0-7E11-49BC-A3E5-6DB931FBC7F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DD7F0-978D-489A-A669-024B0781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6502F-EEF3-4A28-AF5E-7D254163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E288-18A5-47E6-BC8E-74637780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8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F045-36C1-474D-9BDC-AE14973C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67534-3295-43D1-ADBB-AB403A3A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B6B0-7E11-49BC-A3E5-6DB931FBC7F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351F4-E467-4F59-8E95-E4E6ED46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62A6F-5900-40D1-B206-DE2BB373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E288-18A5-47E6-BC8E-74637780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9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2B1670-CF78-47B5-A955-47AAB8F7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B6B0-7E11-49BC-A3E5-6DB931FBC7F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6299F-2C08-41B4-94A5-C526B05C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F970D-6A64-4EF9-B970-AC31655C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E288-18A5-47E6-BC8E-74637780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0CAC-F5CE-4D08-9500-B77BA3A8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C496E-7BBF-4DF3-815E-FDB99E1E8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82C22-BF5D-4CED-8EA6-8775991B5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21A5F-B265-4FEE-825A-DB9161CB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B6B0-7E11-49BC-A3E5-6DB931FBC7F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5A8E0-57DC-4971-BCBE-0CE14C0B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C7BA8-AF7A-42DC-A5D6-F23CFC61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E288-18A5-47E6-BC8E-74637780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8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CFB2-7AF6-4AE5-BD21-042D857F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28B19-7EEB-4344-88FE-B6C154A15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B0336-1D68-4608-AEA4-B3AAA75A7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7FDAB-7FE1-49A0-B980-2B8C87D3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B6B0-7E11-49BC-A3E5-6DB931FBC7F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3DC17-CA38-48DE-BEB6-3808C0BD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B1ED0-F12D-46DA-BC95-17D26BD8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E288-18A5-47E6-BC8E-74637780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9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3D456-1871-4D86-BB9E-A97AA3A4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6F2C6-2955-42B3-B835-06D1E4976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8278B-114C-4EE6-A760-59F432BC2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DB6B0-7E11-49BC-A3E5-6DB931FBC7F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9ADEA-23C8-4C73-8E67-6A4945E51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67E59-3190-4341-925E-FEA15B90D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EE288-18A5-47E6-BC8E-74637780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8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.gallup.com/poll/349607/americans-expect-home-prices-rise-divided-buying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9556E82-3D2E-4CB4-A01A-8DBC9DE26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Housing Prices in the United States</a:t>
            </a:r>
            <a:br>
              <a:rPr lang="en-US" sz="4000" dirty="0">
                <a:solidFill>
                  <a:schemeClr val="tx2"/>
                </a:solidFill>
              </a:rPr>
            </a:b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4A1113BC-9721-4C57-AD0E-DFDBAC935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6654" y="5275906"/>
            <a:ext cx="4805691" cy="838831"/>
          </a:xfrm>
        </p:spPr>
        <p:txBody>
          <a:bodyPr anchor="b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Data from 09/29/2021</a:t>
            </a:r>
          </a:p>
          <a:p>
            <a:r>
              <a:rPr lang="en-US" sz="2000" dirty="0">
                <a:solidFill>
                  <a:schemeClr val="tx2"/>
                </a:solidFill>
              </a:rPr>
              <a:t>Chinwe Oti</a:t>
            </a:r>
          </a:p>
        </p:txBody>
      </p:sp>
      <p:pic>
        <p:nvPicPr>
          <p:cNvPr id="9" name="Content Placeholder 8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40787882-FC4C-4604-97FF-B0DBA1B6CE4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9" y="2408222"/>
            <a:ext cx="4837583" cy="25842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431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According to a </a:t>
            </a:r>
            <a:r>
              <a:rPr lang="en-US">
                <a:hlinkClick r:id="rId2"/>
              </a:rPr>
              <a:t>Gallup</a:t>
            </a:r>
            <a:r>
              <a:rPr lang="en-US"/>
              <a:t> survey from April 2021:</a:t>
            </a:r>
          </a:p>
          <a:p>
            <a:r>
              <a:rPr lang="en-US"/>
              <a:t>71% of US adults expect prices to increase, up from 40% in 2020</a:t>
            </a:r>
          </a:p>
          <a:p>
            <a:r>
              <a:rPr lang="en-US"/>
              <a:t>The public is largely divided on whether it is a good time to buy a house</a:t>
            </a:r>
          </a:p>
          <a:p>
            <a:r>
              <a:rPr lang="en-US"/>
              <a:t>More people pick real estate as best investment than other options</a:t>
            </a:r>
          </a:p>
          <a:p>
            <a:r>
              <a:rPr lang="en-US"/>
              <a:t>10% of Americans down from 25% a year ago predict that home values will decrease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8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Extraction, Transformation, Loading (ETL)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5601" y="1900826"/>
            <a:ext cx="6396204" cy="662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Using Microsoft SQL Server Integration Services (SSIS)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82" y="3068805"/>
            <a:ext cx="5199704" cy="30195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93DF88-4E89-4AA0-820F-454B9414F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509" y="3068805"/>
            <a:ext cx="5901668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7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Loading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BFE80"/>
                </a:solidFill>
                <a:latin typeface="+mn-lt"/>
                <a:ea typeface="+mn-ea"/>
                <a:cs typeface="+mn-cs"/>
              </a:rPr>
              <a:t>Microsoft SQL Server Management Studio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12" y="2509911"/>
            <a:ext cx="841607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0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ctr">
            <a:normAutofit/>
          </a:bodyPr>
          <a:lstStyle/>
          <a:p>
            <a:endParaRPr lang="en-US" sz="3600" dirty="0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7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19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578360"/>
              </p:ext>
            </p:extLst>
          </p:nvPr>
        </p:nvGraphicFramePr>
        <p:xfrm>
          <a:off x="5097063" y="1698625"/>
          <a:ext cx="6425413" cy="45164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661715">
                  <a:extLst>
                    <a:ext uri="{9D8B030D-6E8A-4147-A177-3AD203B41FA5}">
                      <a16:colId xmlns:a16="http://schemas.microsoft.com/office/drawing/2014/main" val="3239118401"/>
                    </a:ext>
                  </a:extLst>
                </a:gridCol>
                <a:gridCol w="3763698">
                  <a:extLst>
                    <a:ext uri="{9D8B030D-6E8A-4147-A177-3AD203B41FA5}">
                      <a16:colId xmlns:a16="http://schemas.microsoft.com/office/drawing/2014/main" val="705026056"/>
                    </a:ext>
                  </a:extLst>
                </a:gridCol>
              </a:tblGrid>
              <a:tr h="3836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/>
                        <a:t>Key Performance Indicators</a:t>
                      </a:r>
                    </a:p>
                  </a:txBody>
                  <a:tcPr marL="87190" marR="87190" marT="43595" marB="4359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269125"/>
                  </a:ext>
                </a:extLst>
              </a:tr>
              <a:tr h="6452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/>
                        <a:t>YoY Homes Sold</a:t>
                      </a:r>
                    </a:p>
                  </a:txBody>
                  <a:tcPr marL="87190" marR="87190" marT="43595" marB="43595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Number of homes sold</a:t>
                      </a:r>
                      <a:r>
                        <a:rPr lang="en-US" sz="1700" baseline="0"/>
                        <a:t> in 2021 compared to 2020</a:t>
                      </a:r>
                      <a:endParaRPr lang="en-US" sz="1700"/>
                    </a:p>
                  </a:txBody>
                  <a:tcPr marL="87190" marR="87190" marT="43595" marB="43595"/>
                </a:tc>
                <a:extLst>
                  <a:ext uri="{0D108BD9-81ED-4DB2-BD59-A6C34878D82A}">
                    <a16:rowId xmlns:a16="http://schemas.microsoft.com/office/drawing/2014/main" val="2896465048"/>
                  </a:ext>
                </a:extLst>
              </a:tr>
              <a:tr h="6452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/>
                        <a:t>YoY Median Sale Price</a:t>
                      </a:r>
                    </a:p>
                  </a:txBody>
                  <a:tcPr marL="87190" marR="87190" marT="43595" marB="435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/>
                        <a:t>The cost of homes </a:t>
                      </a:r>
                      <a:r>
                        <a:rPr lang="en-US" sz="1700" baseline="0"/>
                        <a:t>in 2021 compared to 2020</a:t>
                      </a:r>
                      <a:endParaRPr lang="en-US" sz="1700"/>
                    </a:p>
                  </a:txBody>
                  <a:tcPr marL="87190" marR="87190" marT="43595" marB="43595"/>
                </a:tc>
                <a:extLst>
                  <a:ext uri="{0D108BD9-81ED-4DB2-BD59-A6C34878D82A}">
                    <a16:rowId xmlns:a16="http://schemas.microsoft.com/office/drawing/2014/main" val="961949236"/>
                  </a:ext>
                </a:extLst>
              </a:tr>
              <a:tr h="6452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/>
                        <a:t>YoY Price Drop</a:t>
                      </a:r>
                    </a:p>
                  </a:txBody>
                  <a:tcPr marL="87190" marR="87190" marT="43595" marB="435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/>
                        <a:t>Number of homes sold with price drops</a:t>
                      </a:r>
                      <a:r>
                        <a:rPr lang="en-US" sz="1700" baseline="0"/>
                        <a:t> in 2021 compared to 2020</a:t>
                      </a:r>
                      <a:endParaRPr lang="en-US" sz="1700"/>
                    </a:p>
                  </a:txBody>
                  <a:tcPr marL="87190" marR="87190" marT="43595" marB="43595"/>
                </a:tc>
                <a:extLst>
                  <a:ext uri="{0D108BD9-81ED-4DB2-BD59-A6C34878D82A}">
                    <a16:rowId xmlns:a16="http://schemas.microsoft.com/office/drawing/2014/main" val="1874464896"/>
                  </a:ext>
                </a:extLst>
              </a:tr>
              <a:tr h="6452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/>
                        <a:t>YoY New List Price</a:t>
                      </a:r>
                    </a:p>
                  </a:txBody>
                  <a:tcPr marL="87190" marR="87190" marT="43595" marB="43595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Comparable List price of homes in 2021 vs 2020</a:t>
                      </a:r>
                    </a:p>
                  </a:txBody>
                  <a:tcPr marL="87190" marR="87190" marT="43595" marB="43595"/>
                </a:tc>
                <a:extLst>
                  <a:ext uri="{0D108BD9-81ED-4DB2-BD59-A6C34878D82A}">
                    <a16:rowId xmlns:a16="http://schemas.microsoft.com/office/drawing/2014/main" val="2867330066"/>
                  </a:ext>
                </a:extLst>
              </a:tr>
              <a:tr h="6452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/>
                        <a:t>YoY Active Listing</a:t>
                      </a:r>
                    </a:p>
                  </a:txBody>
                  <a:tcPr marL="87190" marR="87190" marT="43595" marB="43595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Number of homes in Active listing in 2021 compared to 2020</a:t>
                      </a:r>
                    </a:p>
                  </a:txBody>
                  <a:tcPr marL="87190" marR="87190" marT="43595" marB="43595"/>
                </a:tc>
                <a:extLst>
                  <a:ext uri="{0D108BD9-81ED-4DB2-BD59-A6C34878D82A}">
                    <a16:rowId xmlns:a16="http://schemas.microsoft.com/office/drawing/2014/main" val="2015597593"/>
                  </a:ext>
                </a:extLst>
              </a:tr>
              <a:tr h="906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err="1"/>
                        <a:t>MoM</a:t>
                      </a:r>
                      <a:r>
                        <a:rPr lang="en-US" sz="1700"/>
                        <a:t> Days in the Market</a:t>
                      </a:r>
                    </a:p>
                  </a:txBody>
                  <a:tcPr marL="87190" marR="87190" marT="43595" marB="43595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Number of days homes are in the market in the current month compared to the previous month</a:t>
                      </a:r>
                    </a:p>
                  </a:txBody>
                  <a:tcPr marL="87190" marR="87190" marT="43595" marB="43595"/>
                </a:tc>
                <a:extLst>
                  <a:ext uri="{0D108BD9-81ED-4DB2-BD59-A6C34878D82A}">
                    <a16:rowId xmlns:a16="http://schemas.microsoft.com/office/drawing/2014/main" val="1986870255"/>
                  </a:ext>
                </a:extLst>
              </a:tr>
            </a:tbl>
          </a:graphicData>
        </a:graphic>
      </p:graphicFrame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EA43013A-B422-4827-A27D-785AADDB9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02325"/>
            <a:ext cx="3962061" cy="45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6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Dashboard Snapshot</a:t>
            </a:r>
          </a:p>
        </p:txBody>
      </p:sp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FF3CC9E-11ED-4A2A-B877-066AE1EC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157" y="1845426"/>
            <a:ext cx="9418632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3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Dashboard Snapshot</a:t>
            </a: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F06A8D-E0C4-4753-A2E7-C6D7AAAD5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157" y="1845426"/>
            <a:ext cx="9418632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0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A57182B-66A3-4014-AEF6-481CB8DB13EB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Housing Prices in the United States</a:t>
            </a:r>
          </a:p>
        </p:txBody>
      </p:sp>
      <p:pic>
        <p:nvPicPr>
          <p:cNvPr id="26" name="Content Placeholder 25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DD443F6A-CBA6-47D1-A5B0-AF089C0E7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7" b="921"/>
          <a:stretch/>
        </p:blipFill>
        <p:spPr>
          <a:xfrm>
            <a:off x="4051046" y="961812"/>
            <a:ext cx="716330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5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209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Housing Prices in the United States </vt:lpstr>
      <vt:lpstr>Problem Statement</vt:lpstr>
      <vt:lpstr>Extraction, Transformation, Loading (ETL)</vt:lpstr>
      <vt:lpstr>Database Loading </vt:lpstr>
      <vt:lpstr>PowerPoint Presentation</vt:lpstr>
      <vt:lpstr>Dashboard Snapshot</vt:lpstr>
      <vt:lpstr>Dashboard Snapshot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Prices in the United States</dc:title>
  <dc:creator>Chinwe Oti</dc:creator>
  <cp:lastModifiedBy>Chinwe Oti</cp:lastModifiedBy>
  <cp:revision>7</cp:revision>
  <dcterms:created xsi:type="dcterms:W3CDTF">2021-09-30T02:36:29Z</dcterms:created>
  <dcterms:modified xsi:type="dcterms:W3CDTF">2021-10-15T00:38:27Z</dcterms:modified>
</cp:coreProperties>
</file>