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72"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826CDD-D9C8-4A47-8B74-DE79A7E1CF18}"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668C6-603E-4D30-9406-15C33041BFE5}" type="slidenum">
              <a:rPr lang="en-US" smtClean="0"/>
              <a:t>‹#›</a:t>
            </a:fld>
            <a:endParaRPr lang="en-US"/>
          </a:p>
        </p:txBody>
      </p:sp>
    </p:spTree>
    <p:extLst>
      <p:ext uri="{BB962C8B-B14F-4D97-AF65-F5344CB8AC3E}">
        <p14:creationId xmlns:p14="http://schemas.microsoft.com/office/powerpoint/2010/main" val="168975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26CDD-D9C8-4A47-8B74-DE79A7E1CF18}"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668C6-603E-4D30-9406-15C33041BFE5}" type="slidenum">
              <a:rPr lang="en-US" smtClean="0"/>
              <a:t>‹#›</a:t>
            </a:fld>
            <a:endParaRPr lang="en-US"/>
          </a:p>
        </p:txBody>
      </p:sp>
    </p:spTree>
    <p:extLst>
      <p:ext uri="{BB962C8B-B14F-4D97-AF65-F5344CB8AC3E}">
        <p14:creationId xmlns:p14="http://schemas.microsoft.com/office/powerpoint/2010/main" val="2713658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826CDD-D9C8-4A47-8B74-DE79A7E1CF18}"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668C6-603E-4D30-9406-15C33041BFE5}" type="slidenum">
              <a:rPr lang="en-US" smtClean="0"/>
              <a:t>‹#›</a:t>
            </a:fld>
            <a:endParaRPr lang="en-US"/>
          </a:p>
        </p:txBody>
      </p:sp>
    </p:spTree>
    <p:extLst>
      <p:ext uri="{BB962C8B-B14F-4D97-AF65-F5344CB8AC3E}">
        <p14:creationId xmlns:p14="http://schemas.microsoft.com/office/powerpoint/2010/main" val="4090009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826CDD-D9C8-4A47-8B74-DE79A7E1CF18}"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668C6-603E-4D30-9406-15C33041BFE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33511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26CDD-D9C8-4A47-8B74-DE79A7E1CF18}"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668C6-603E-4D30-9406-15C33041BFE5}" type="slidenum">
              <a:rPr lang="en-US" smtClean="0"/>
              <a:t>‹#›</a:t>
            </a:fld>
            <a:endParaRPr lang="en-US"/>
          </a:p>
        </p:txBody>
      </p:sp>
    </p:spTree>
    <p:extLst>
      <p:ext uri="{BB962C8B-B14F-4D97-AF65-F5344CB8AC3E}">
        <p14:creationId xmlns:p14="http://schemas.microsoft.com/office/powerpoint/2010/main" val="2543381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826CDD-D9C8-4A47-8B74-DE79A7E1CF18}" type="datetimeFigureOut">
              <a:rPr lang="en-US" smtClean="0"/>
              <a:t>12/5/2023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668C6-603E-4D30-9406-15C33041BFE5}" type="slidenum">
              <a:rPr lang="en-US" smtClean="0"/>
              <a:t>‹#›</a:t>
            </a:fld>
            <a:endParaRPr lang="en-US"/>
          </a:p>
        </p:txBody>
      </p:sp>
    </p:spTree>
    <p:extLst>
      <p:ext uri="{BB962C8B-B14F-4D97-AF65-F5344CB8AC3E}">
        <p14:creationId xmlns:p14="http://schemas.microsoft.com/office/powerpoint/2010/main" val="1491338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826CDD-D9C8-4A47-8B74-DE79A7E1CF18}" type="datetimeFigureOut">
              <a:rPr lang="en-US" smtClean="0"/>
              <a:t>12/5/2023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668C6-603E-4D30-9406-15C33041BFE5}" type="slidenum">
              <a:rPr lang="en-US" smtClean="0"/>
              <a:t>‹#›</a:t>
            </a:fld>
            <a:endParaRPr lang="en-US"/>
          </a:p>
        </p:txBody>
      </p:sp>
    </p:spTree>
    <p:extLst>
      <p:ext uri="{BB962C8B-B14F-4D97-AF65-F5344CB8AC3E}">
        <p14:creationId xmlns:p14="http://schemas.microsoft.com/office/powerpoint/2010/main" val="1075470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826CDD-D9C8-4A47-8B74-DE79A7E1CF18}"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668C6-603E-4D30-9406-15C33041BFE5}" type="slidenum">
              <a:rPr lang="en-US" smtClean="0"/>
              <a:t>‹#›</a:t>
            </a:fld>
            <a:endParaRPr lang="en-US"/>
          </a:p>
        </p:txBody>
      </p:sp>
    </p:spTree>
    <p:extLst>
      <p:ext uri="{BB962C8B-B14F-4D97-AF65-F5344CB8AC3E}">
        <p14:creationId xmlns:p14="http://schemas.microsoft.com/office/powerpoint/2010/main" val="1502846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826CDD-D9C8-4A47-8B74-DE79A7E1CF18}"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668C6-603E-4D30-9406-15C33041BFE5}" type="slidenum">
              <a:rPr lang="en-US" smtClean="0"/>
              <a:t>‹#›</a:t>
            </a:fld>
            <a:endParaRPr lang="en-US"/>
          </a:p>
        </p:txBody>
      </p:sp>
    </p:spTree>
    <p:extLst>
      <p:ext uri="{BB962C8B-B14F-4D97-AF65-F5344CB8AC3E}">
        <p14:creationId xmlns:p14="http://schemas.microsoft.com/office/powerpoint/2010/main" val="3785673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F826CDD-D9C8-4A47-8B74-DE79A7E1CF18}"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668C6-603E-4D30-9406-15C33041BFE5}" type="slidenum">
              <a:rPr lang="en-US" smtClean="0"/>
              <a:t>‹#›</a:t>
            </a:fld>
            <a:endParaRPr lang="en-US"/>
          </a:p>
        </p:txBody>
      </p:sp>
    </p:spTree>
    <p:extLst>
      <p:ext uri="{BB962C8B-B14F-4D97-AF65-F5344CB8AC3E}">
        <p14:creationId xmlns:p14="http://schemas.microsoft.com/office/powerpoint/2010/main" val="135980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26CDD-D9C8-4A47-8B74-DE79A7E1CF18}"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668C6-603E-4D30-9406-15C33041BFE5}" type="slidenum">
              <a:rPr lang="en-US" smtClean="0"/>
              <a:t>‹#›</a:t>
            </a:fld>
            <a:endParaRPr lang="en-US"/>
          </a:p>
        </p:txBody>
      </p:sp>
    </p:spTree>
    <p:extLst>
      <p:ext uri="{BB962C8B-B14F-4D97-AF65-F5344CB8AC3E}">
        <p14:creationId xmlns:p14="http://schemas.microsoft.com/office/powerpoint/2010/main" val="3313835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826CDD-D9C8-4A47-8B74-DE79A7E1CF18}"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668C6-603E-4D30-9406-15C33041BFE5}" type="slidenum">
              <a:rPr lang="en-US" smtClean="0"/>
              <a:t>‹#›</a:t>
            </a:fld>
            <a:endParaRPr lang="en-US"/>
          </a:p>
        </p:txBody>
      </p:sp>
    </p:spTree>
    <p:extLst>
      <p:ext uri="{BB962C8B-B14F-4D97-AF65-F5344CB8AC3E}">
        <p14:creationId xmlns:p14="http://schemas.microsoft.com/office/powerpoint/2010/main" val="3141773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826CDD-D9C8-4A47-8B74-DE79A7E1CF18}"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7668C6-603E-4D30-9406-15C33041BFE5}" type="slidenum">
              <a:rPr lang="en-US" smtClean="0"/>
              <a:t>‹#›</a:t>
            </a:fld>
            <a:endParaRPr lang="en-US"/>
          </a:p>
        </p:txBody>
      </p:sp>
    </p:spTree>
    <p:extLst>
      <p:ext uri="{BB962C8B-B14F-4D97-AF65-F5344CB8AC3E}">
        <p14:creationId xmlns:p14="http://schemas.microsoft.com/office/powerpoint/2010/main" val="356780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826CDD-D9C8-4A47-8B74-DE79A7E1CF18}" type="datetimeFigureOut">
              <a:rPr lang="en-US" smtClean="0"/>
              <a:t>12/5/2023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27668C6-603E-4D30-9406-15C33041BFE5}" type="slidenum">
              <a:rPr lang="en-US" smtClean="0"/>
              <a:t>‹#›</a:t>
            </a:fld>
            <a:endParaRPr lang="en-US"/>
          </a:p>
        </p:txBody>
      </p:sp>
    </p:spTree>
    <p:extLst>
      <p:ext uri="{BB962C8B-B14F-4D97-AF65-F5344CB8AC3E}">
        <p14:creationId xmlns:p14="http://schemas.microsoft.com/office/powerpoint/2010/main" val="73143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F826CDD-D9C8-4A47-8B74-DE79A7E1CF18}" type="datetimeFigureOut">
              <a:rPr lang="en-US" smtClean="0"/>
              <a:t>12/5/2023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27668C6-603E-4D30-9406-15C33041BFE5}" type="slidenum">
              <a:rPr lang="en-US" smtClean="0"/>
              <a:t>‹#›</a:t>
            </a:fld>
            <a:endParaRPr lang="en-US"/>
          </a:p>
        </p:txBody>
      </p:sp>
    </p:spTree>
    <p:extLst>
      <p:ext uri="{BB962C8B-B14F-4D97-AF65-F5344CB8AC3E}">
        <p14:creationId xmlns:p14="http://schemas.microsoft.com/office/powerpoint/2010/main" val="360142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F826CDD-D9C8-4A47-8B74-DE79A7E1CF18}" type="datetimeFigureOut">
              <a:rPr lang="en-US" smtClean="0"/>
              <a:t>12/5/2023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27668C6-603E-4D30-9406-15C33041BFE5}" type="slidenum">
              <a:rPr lang="en-US" smtClean="0"/>
              <a:t>‹#›</a:t>
            </a:fld>
            <a:endParaRPr lang="en-US"/>
          </a:p>
        </p:txBody>
      </p:sp>
    </p:spTree>
    <p:extLst>
      <p:ext uri="{BB962C8B-B14F-4D97-AF65-F5344CB8AC3E}">
        <p14:creationId xmlns:p14="http://schemas.microsoft.com/office/powerpoint/2010/main" val="208086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26CDD-D9C8-4A47-8B74-DE79A7E1CF18}"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668C6-603E-4D30-9406-15C33041BFE5}" type="slidenum">
              <a:rPr lang="en-US" smtClean="0"/>
              <a:t>‹#›</a:t>
            </a:fld>
            <a:endParaRPr lang="en-US"/>
          </a:p>
        </p:txBody>
      </p:sp>
    </p:spTree>
    <p:extLst>
      <p:ext uri="{BB962C8B-B14F-4D97-AF65-F5344CB8AC3E}">
        <p14:creationId xmlns:p14="http://schemas.microsoft.com/office/powerpoint/2010/main" val="164337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826CDD-D9C8-4A47-8B74-DE79A7E1CF18}" type="datetimeFigureOut">
              <a:rPr lang="en-US" smtClean="0"/>
              <a:t>12/5/2023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27668C6-603E-4D30-9406-15C33041BFE5}" type="slidenum">
              <a:rPr lang="en-US" smtClean="0"/>
              <a:t>‹#›</a:t>
            </a:fld>
            <a:endParaRPr lang="en-US"/>
          </a:p>
        </p:txBody>
      </p:sp>
    </p:spTree>
    <p:extLst>
      <p:ext uri="{BB962C8B-B14F-4D97-AF65-F5344CB8AC3E}">
        <p14:creationId xmlns:p14="http://schemas.microsoft.com/office/powerpoint/2010/main" val="178395885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mericanaddictioncenters.org/rehab-guide/12-ste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738C-EC8C-DDAC-AAD6-3CC5A8F622CA}"/>
              </a:ext>
            </a:extLst>
          </p:cNvPr>
          <p:cNvSpPr>
            <a:spLocks noGrp="1"/>
          </p:cNvSpPr>
          <p:nvPr>
            <p:ph type="ctrTitle"/>
          </p:nvPr>
        </p:nvSpPr>
        <p:spPr/>
        <p:txBody>
          <a:bodyPr>
            <a:normAutofit/>
          </a:bodyPr>
          <a:lstStyle/>
          <a:p>
            <a:r>
              <a:rPr lang="en-US" sz="2800" dirty="0"/>
              <a:t>A Presentation on the Study of Psychosocial Treatments for Cocaine Dependence</a:t>
            </a:r>
          </a:p>
        </p:txBody>
      </p:sp>
      <p:sp>
        <p:nvSpPr>
          <p:cNvPr id="3" name="Subtitle 2">
            <a:extLst>
              <a:ext uri="{FF2B5EF4-FFF2-40B4-BE49-F238E27FC236}">
                <a16:creationId xmlns:a16="http://schemas.microsoft.com/office/drawing/2014/main" id="{B178E2E8-075D-D89A-CD69-CAA0E73D06A4}"/>
              </a:ext>
            </a:extLst>
          </p:cNvPr>
          <p:cNvSpPr>
            <a:spLocks noGrp="1"/>
          </p:cNvSpPr>
          <p:nvPr>
            <p:ph type="subTitle" idx="1"/>
          </p:nvPr>
        </p:nvSpPr>
        <p:spPr/>
        <p:txBody>
          <a:bodyPr/>
          <a:lstStyle/>
          <a:p>
            <a:r>
              <a:rPr lang="en-US" dirty="0"/>
              <a:t>By ECHEFU chinwendu</a:t>
            </a:r>
          </a:p>
        </p:txBody>
      </p:sp>
    </p:spTree>
    <p:extLst>
      <p:ext uri="{BB962C8B-B14F-4D97-AF65-F5344CB8AC3E}">
        <p14:creationId xmlns:p14="http://schemas.microsoft.com/office/powerpoint/2010/main" val="383710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6E07-1A51-C326-9BDE-2437C8D24713}"/>
              </a:ext>
            </a:extLst>
          </p:cNvPr>
          <p:cNvSpPr>
            <a:spLocks noGrp="1"/>
          </p:cNvSpPr>
          <p:nvPr>
            <p:ph type="title"/>
          </p:nvPr>
        </p:nvSpPr>
        <p:spPr>
          <a:xfrm>
            <a:off x="0" y="0"/>
            <a:ext cx="5449889" cy="953295"/>
          </a:xfrm>
        </p:spPr>
        <p:txBody>
          <a:bodyPr/>
          <a:lstStyle/>
          <a:p>
            <a:r>
              <a:rPr lang="en-US" sz="2800" dirty="0"/>
              <a:t>Month 6</a:t>
            </a:r>
            <a:br>
              <a:rPr lang="en-US" sz="2800" dirty="0"/>
            </a:br>
            <a:r>
              <a:rPr lang="en-US" sz="2800" dirty="0"/>
              <a:t>One-Way ANOVA - treatment</a:t>
            </a:r>
          </a:p>
        </p:txBody>
      </p:sp>
      <p:pic>
        <p:nvPicPr>
          <p:cNvPr id="4" name="Picture 3">
            <a:extLst>
              <a:ext uri="{FF2B5EF4-FFF2-40B4-BE49-F238E27FC236}">
                <a16:creationId xmlns:a16="http://schemas.microsoft.com/office/drawing/2014/main" id="{B0B4F441-6CFC-15E1-3424-F69488DCF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634" y="0"/>
            <a:ext cx="5781366" cy="4336024"/>
          </a:xfrm>
          <a:prstGeom prst="rect">
            <a:avLst/>
          </a:prstGeom>
        </p:spPr>
      </p:pic>
      <p:graphicFrame>
        <p:nvGraphicFramePr>
          <p:cNvPr id="5" name="Table 4">
            <a:extLst>
              <a:ext uri="{FF2B5EF4-FFF2-40B4-BE49-F238E27FC236}">
                <a16:creationId xmlns:a16="http://schemas.microsoft.com/office/drawing/2014/main" id="{07D6D204-7058-CF80-3D65-C8A3FF6792A7}"/>
              </a:ext>
            </a:extLst>
          </p:cNvPr>
          <p:cNvGraphicFramePr>
            <a:graphicFrameLocks noGrp="1"/>
          </p:cNvGraphicFramePr>
          <p:nvPr>
            <p:extLst>
              <p:ext uri="{D42A27DB-BD31-4B8C-83A1-F6EECF244321}">
                <p14:modId xmlns:p14="http://schemas.microsoft.com/office/powerpoint/2010/main" val="687721027"/>
              </p:ext>
            </p:extLst>
          </p:nvPr>
        </p:nvGraphicFramePr>
        <p:xfrm>
          <a:off x="238077" y="1156047"/>
          <a:ext cx="5211812" cy="924052"/>
        </p:xfrm>
        <a:graphic>
          <a:graphicData uri="http://schemas.openxmlformats.org/drawingml/2006/table">
            <a:tbl>
              <a:tblPr firstRow="1" firstCol="1" bandRow="1">
                <a:tableStyleId>{7DF18680-E054-41AD-8BC1-D1AEF772440D}</a:tableStyleId>
              </a:tblPr>
              <a:tblGrid>
                <a:gridCol w="1059895">
                  <a:extLst>
                    <a:ext uri="{9D8B030D-6E8A-4147-A177-3AD203B41FA5}">
                      <a16:colId xmlns:a16="http://schemas.microsoft.com/office/drawing/2014/main" val="1118227116"/>
                    </a:ext>
                  </a:extLst>
                </a:gridCol>
                <a:gridCol w="480989">
                  <a:extLst>
                    <a:ext uri="{9D8B030D-6E8A-4147-A177-3AD203B41FA5}">
                      <a16:colId xmlns:a16="http://schemas.microsoft.com/office/drawing/2014/main" val="1483338984"/>
                    </a:ext>
                  </a:extLst>
                </a:gridCol>
                <a:gridCol w="1189703">
                  <a:extLst>
                    <a:ext uri="{9D8B030D-6E8A-4147-A177-3AD203B41FA5}">
                      <a16:colId xmlns:a16="http://schemas.microsoft.com/office/drawing/2014/main" val="2766249304"/>
                    </a:ext>
                  </a:extLst>
                </a:gridCol>
                <a:gridCol w="924232">
                  <a:extLst>
                    <a:ext uri="{9D8B030D-6E8A-4147-A177-3AD203B41FA5}">
                      <a16:colId xmlns:a16="http://schemas.microsoft.com/office/drawing/2014/main" val="3309810122"/>
                    </a:ext>
                  </a:extLst>
                </a:gridCol>
                <a:gridCol w="757084">
                  <a:extLst>
                    <a:ext uri="{9D8B030D-6E8A-4147-A177-3AD203B41FA5}">
                      <a16:colId xmlns:a16="http://schemas.microsoft.com/office/drawing/2014/main" val="2467867320"/>
                    </a:ext>
                  </a:extLst>
                </a:gridCol>
                <a:gridCol w="799909">
                  <a:extLst>
                    <a:ext uri="{9D8B030D-6E8A-4147-A177-3AD203B41FA5}">
                      <a16:colId xmlns:a16="http://schemas.microsoft.com/office/drawing/2014/main" val="3588257985"/>
                    </a:ext>
                  </a:extLst>
                </a:gridCol>
              </a:tblGrid>
              <a:tr h="231013">
                <a:tc>
                  <a:txBody>
                    <a:bodyPr/>
                    <a:lstStyle/>
                    <a:p>
                      <a:pPr marL="0" marR="0">
                        <a:lnSpc>
                          <a:spcPct val="107000"/>
                        </a:lnSpc>
                        <a:spcBef>
                          <a:spcPts val="0"/>
                        </a:spcBef>
                        <a:spcAft>
                          <a:spcPts val="0"/>
                        </a:spcAft>
                      </a:pPr>
                      <a:r>
                        <a:rPr lang="en-US" sz="1000" kern="0">
                          <a:effectLst/>
                        </a:rPr>
                        <a:t>Source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DF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Sum of Squares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Mean Square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F 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Pr &gt; 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3018305020"/>
                  </a:ext>
                </a:extLst>
              </a:tr>
              <a:tr h="231013">
                <a:tc>
                  <a:txBody>
                    <a:bodyPr/>
                    <a:lstStyle/>
                    <a:p>
                      <a:pPr marL="0" marR="0">
                        <a:lnSpc>
                          <a:spcPct val="107000"/>
                        </a:lnSpc>
                        <a:spcBef>
                          <a:spcPts val="0"/>
                        </a:spcBef>
                        <a:spcAft>
                          <a:spcPts val="0"/>
                        </a:spcAft>
                      </a:pPr>
                      <a:r>
                        <a:rPr lang="en-US" sz="1000" kern="0">
                          <a:effectLst/>
                        </a:rPr>
                        <a:t>Model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576.9159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192.3053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0.44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0.7268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606733842"/>
                  </a:ext>
                </a:extLst>
              </a:tr>
              <a:tr h="231013">
                <a:tc>
                  <a:txBody>
                    <a:bodyPr/>
                    <a:lstStyle/>
                    <a:p>
                      <a:pPr marL="0" marR="0">
                        <a:lnSpc>
                          <a:spcPct val="107000"/>
                        </a:lnSpc>
                        <a:spcBef>
                          <a:spcPts val="0"/>
                        </a:spcBef>
                        <a:spcAft>
                          <a:spcPts val="0"/>
                        </a:spcAft>
                      </a:pPr>
                      <a:r>
                        <a:rPr lang="en-US" sz="1000" kern="0">
                          <a:effectLst/>
                        </a:rPr>
                        <a:t>Error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143948.0270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440.2080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511822263"/>
                  </a:ext>
                </a:extLst>
              </a:tr>
              <a:tr h="231013">
                <a:tc>
                  <a:txBody>
                    <a:bodyPr/>
                    <a:lstStyle/>
                    <a:p>
                      <a:pPr marL="0" marR="0">
                        <a:lnSpc>
                          <a:spcPct val="107000"/>
                        </a:lnSpc>
                        <a:spcBef>
                          <a:spcPts val="0"/>
                        </a:spcBef>
                        <a:spcAft>
                          <a:spcPts val="0"/>
                        </a:spcAft>
                      </a:pPr>
                      <a:r>
                        <a:rPr lang="en-US" sz="1000" kern="0">
                          <a:effectLst/>
                        </a:rPr>
                        <a:t>Corrected Total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330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144524.9430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717026611"/>
                  </a:ext>
                </a:extLst>
              </a:tr>
            </a:tbl>
          </a:graphicData>
        </a:graphic>
      </p:graphicFrame>
      <p:sp>
        <p:nvSpPr>
          <p:cNvPr id="6" name="Rectangle 1">
            <a:extLst>
              <a:ext uri="{FF2B5EF4-FFF2-40B4-BE49-F238E27FC236}">
                <a16:creationId xmlns:a16="http://schemas.microsoft.com/office/drawing/2014/main" id="{60D7684C-C4A3-C7B0-3348-C6FFF0E60DCC}"/>
              </a:ext>
            </a:extLst>
          </p:cNvPr>
          <p:cNvSpPr>
            <a:spLocks noChangeArrowheads="1"/>
          </p:cNvSpPr>
          <p:nvPr/>
        </p:nvSpPr>
        <p:spPr bwMode="auto">
          <a:xfrm>
            <a:off x="61774" y="1160873"/>
            <a:ext cx="866571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BC302E85-CD99-3C3E-B124-94CCC622F61A}"/>
              </a:ext>
            </a:extLst>
          </p:cNvPr>
          <p:cNvSpPr txBox="1"/>
          <p:nvPr/>
        </p:nvSpPr>
        <p:spPr>
          <a:xfrm>
            <a:off x="61774" y="2178781"/>
            <a:ext cx="6033375" cy="1477328"/>
          </a:xfrm>
          <a:prstGeom prst="rect">
            <a:avLst/>
          </a:prstGeom>
          <a:noFill/>
        </p:spPr>
        <p:txBody>
          <a:bodyPr wrap="square">
            <a:spAutoFit/>
          </a:bodyPr>
          <a:lstStyle/>
          <a:p>
            <a:r>
              <a:rPr lang="en-US" dirty="0"/>
              <a:t>Based on the available data, there is no evidence to indicate that at least one of the groups of treatment is significantly useful in determining the Addiction Recovery Score of cocaine dependent patients.</a:t>
            </a:r>
          </a:p>
        </p:txBody>
      </p:sp>
      <p:graphicFrame>
        <p:nvGraphicFramePr>
          <p:cNvPr id="9" name="Table 8">
            <a:extLst>
              <a:ext uri="{FF2B5EF4-FFF2-40B4-BE49-F238E27FC236}">
                <a16:creationId xmlns:a16="http://schemas.microsoft.com/office/drawing/2014/main" id="{54475417-DCF6-DCA9-7EAD-32662111BDD2}"/>
              </a:ext>
            </a:extLst>
          </p:cNvPr>
          <p:cNvGraphicFramePr>
            <a:graphicFrameLocks noGrp="1"/>
          </p:cNvGraphicFramePr>
          <p:nvPr>
            <p:extLst>
              <p:ext uri="{D42A27DB-BD31-4B8C-83A1-F6EECF244321}">
                <p14:modId xmlns:p14="http://schemas.microsoft.com/office/powerpoint/2010/main" val="1605683054"/>
              </p:ext>
            </p:extLst>
          </p:nvPr>
        </p:nvGraphicFramePr>
        <p:xfrm>
          <a:off x="190323" y="3895726"/>
          <a:ext cx="5307320" cy="1155065"/>
        </p:xfrm>
        <a:graphic>
          <a:graphicData uri="http://schemas.openxmlformats.org/drawingml/2006/table">
            <a:tbl>
              <a:tblPr firstRow="1" firstCol="1" bandRow="1">
                <a:tableStyleId>{7DF18680-E054-41AD-8BC1-D1AEF772440D}</a:tableStyleId>
              </a:tblPr>
              <a:tblGrid>
                <a:gridCol w="1326830">
                  <a:extLst>
                    <a:ext uri="{9D8B030D-6E8A-4147-A177-3AD203B41FA5}">
                      <a16:colId xmlns:a16="http://schemas.microsoft.com/office/drawing/2014/main" val="4099227760"/>
                    </a:ext>
                  </a:extLst>
                </a:gridCol>
                <a:gridCol w="1326830">
                  <a:extLst>
                    <a:ext uri="{9D8B030D-6E8A-4147-A177-3AD203B41FA5}">
                      <a16:colId xmlns:a16="http://schemas.microsoft.com/office/drawing/2014/main" val="2713738923"/>
                    </a:ext>
                  </a:extLst>
                </a:gridCol>
                <a:gridCol w="1326830">
                  <a:extLst>
                    <a:ext uri="{9D8B030D-6E8A-4147-A177-3AD203B41FA5}">
                      <a16:colId xmlns:a16="http://schemas.microsoft.com/office/drawing/2014/main" val="1032241639"/>
                    </a:ext>
                  </a:extLst>
                </a:gridCol>
                <a:gridCol w="1326830">
                  <a:extLst>
                    <a:ext uri="{9D8B030D-6E8A-4147-A177-3AD203B41FA5}">
                      <a16:colId xmlns:a16="http://schemas.microsoft.com/office/drawing/2014/main" val="2414125793"/>
                    </a:ext>
                  </a:extLst>
                </a:gridCol>
              </a:tblGrid>
              <a:tr h="231013">
                <a:tc>
                  <a:txBody>
                    <a:bodyPr/>
                    <a:lstStyle/>
                    <a:p>
                      <a:pPr marL="0" marR="0">
                        <a:lnSpc>
                          <a:spcPct val="107000"/>
                        </a:lnSpc>
                        <a:spcBef>
                          <a:spcPts val="0"/>
                        </a:spcBef>
                        <a:spcAft>
                          <a:spcPts val="0"/>
                        </a:spcAft>
                      </a:pPr>
                      <a:r>
                        <a:rPr lang="en-US" sz="1000" kern="0">
                          <a:effectLst/>
                        </a:rPr>
                        <a:t>TX_COND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ARS LSMEAN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gridSpan="2">
                  <a:txBody>
                    <a:bodyPr/>
                    <a:lstStyle/>
                    <a:p>
                      <a:pPr marL="0" marR="0" algn="ctr">
                        <a:lnSpc>
                          <a:spcPct val="107000"/>
                        </a:lnSpc>
                        <a:spcBef>
                          <a:spcPts val="0"/>
                        </a:spcBef>
                        <a:spcAft>
                          <a:spcPts val="0"/>
                        </a:spcAft>
                      </a:pPr>
                      <a:r>
                        <a:rPr lang="en-US" sz="1000" kern="0">
                          <a:effectLst/>
                        </a:rPr>
                        <a:t>95% Confidence Limits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hMerge="1">
                  <a:txBody>
                    <a:bodyPr/>
                    <a:lstStyle/>
                    <a:p>
                      <a:endParaRPr lang="en-US"/>
                    </a:p>
                  </a:txBody>
                  <a:tcPr/>
                </a:tc>
                <a:extLst>
                  <a:ext uri="{0D108BD9-81ED-4DB2-BD59-A6C34878D82A}">
                    <a16:rowId xmlns:a16="http://schemas.microsoft.com/office/drawing/2014/main" val="3846059521"/>
                  </a:ext>
                </a:extLst>
              </a:tr>
              <a:tr h="231013">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154.284943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149.581216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158.988670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806900818"/>
                  </a:ext>
                </a:extLst>
              </a:tr>
              <a:tr h="231013">
                <a:tc>
                  <a:txBody>
                    <a:bodyPr/>
                    <a:lstStyle/>
                    <a:p>
                      <a:pPr marL="0" marR="0">
                        <a:lnSpc>
                          <a:spcPct val="107000"/>
                        </a:lnSpc>
                        <a:spcBef>
                          <a:spcPts val="0"/>
                        </a:spcBef>
                        <a:spcAft>
                          <a:spcPts val="0"/>
                        </a:spcAft>
                      </a:pPr>
                      <a:r>
                        <a:rPr lang="en-US" sz="1000" kern="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152.475646</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148.024844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156.926447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723909152"/>
                  </a:ext>
                </a:extLst>
              </a:tr>
              <a:tr h="231013">
                <a:tc>
                  <a:txBody>
                    <a:bodyPr/>
                    <a:lstStyle/>
                    <a:p>
                      <a:pPr marL="0" marR="0">
                        <a:lnSpc>
                          <a:spcPct val="107000"/>
                        </a:lnSpc>
                        <a:spcBef>
                          <a:spcPts val="0"/>
                        </a:spcBef>
                        <a:spcAft>
                          <a:spcPts val="0"/>
                        </a:spcAft>
                      </a:pPr>
                      <a:r>
                        <a:rPr lang="en-US" sz="1000" kern="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151.713515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147.210039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156.216990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003991596"/>
                  </a:ext>
                </a:extLst>
              </a:tr>
              <a:tr h="231013">
                <a:tc>
                  <a:txBody>
                    <a:bodyPr/>
                    <a:lstStyle/>
                    <a:p>
                      <a:pPr marL="0" marR="0">
                        <a:lnSpc>
                          <a:spcPct val="107000"/>
                        </a:lnSpc>
                        <a:spcBef>
                          <a:spcPts val="0"/>
                        </a:spcBef>
                        <a:spcAft>
                          <a:spcPts val="0"/>
                        </a:spcAft>
                      </a:pPr>
                      <a:r>
                        <a:rPr lang="en-US" sz="1000" kern="0">
                          <a:effectLst/>
                        </a:rPr>
                        <a:t>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154.964591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150.461115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159.468067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574816504"/>
                  </a:ext>
                </a:extLst>
              </a:tr>
            </a:tbl>
          </a:graphicData>
        </a:graphic>
      </p:graphicFrame>
      <p:sp>
        <p:nvSpPr>
          <p:cNvPr id="10" name="Rectangle 2">
            <a:extLst>
              <a:ext uri="{FF2B5EF4-FFF2-40B4-BE49-F238E27FC236}">
                <a16:creationId xmlns:a16="http://schemas.microsoft.com/office/drawing/2014/main" id="{7B9E9101-55A5-2101-6C51-22BA7EC492B8}"/>
              </a:ext>
            </a:extLst>
          </p:cNvPr>
          <p:cNvSpPr>
            <a:spLocks noChangeArrowheads="1"/>
          </p:cNvSpPr>
          <p:nvPr/>
        </p:nvSpPr>
        <p:spPr bwMode="auto">
          <a:xfrm>
            <a:off x="1103314" y="3573463"/>
            <a:ext cx="723211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7D8CB80A-2B00-3485-493B-240DD66F545F}"/>
              </a:ext>
            </a:extLst>
          </p:cNvPr>
          <p:cNvSpPr txBox="1"/>
          <p:nvPr/>
        </p:nvSpPr>
        <p:spPr>
          <a:xfrm>
            <a:off x="61774" y="5133346"/>
            <a:ext cx="5729426" cy="646331"/>
          </a:xfrm>
          <a:prstGeom prst="rect">
            <a:avLst/>
          </a:prstGeom>
          <a:noFill/>
        </p:spPr>
        <p:txBody>
          <a:bodyPr wrap="square">
            <a:spAutoFit/>
          </a:bodyPr>
          <a:lstStyle/>
          <a:p>
            <a:r>
              <a:rPr lang="en-US" dirty="0"/>
              <a:t>No significant difference was found between any of the LSMean estimates</a:t>
            </a:r>
          </a:p>
        </p:txBody>
      </p:sp>
      <p:sp>
        <p:nvSpPr>
          <p:cNvPr id="14" name="TextBox 13">
            <a:extLst>
              <a:ext uri="{FF2B5EF4-FFF2-40B4-BE49-F238E27FC236}">
                <a16:creationId xmlns:a16="http://schemas.microsoft.com/office/drawing/2014/main" id="{2ADE52A7-EE7F-1AFC-6625-A8B1A4C6F559}"/>
              </a:ext>
            </a:extLst>
          </p:cNvPr>
          <p:cNvSpPr txBox="1"/>
          <p:nvPr/>
        </p:nvSpPr>
        <p:spPr>
          <a:xfrm>
            <a:off x="6095149" y="4336024"/>
            <a:ext cx="6159908" cy="2308324"/>
          </a:xfrm>
          <a:prstGeom prst="rect">
            <a:avLst/>
          </a:prstGeom>
          <a:noFill/>
        </p:spPr>
        <p:txBody>
          <a:bodyPr wrap="square">
            <a:spAutoFit/>
          </a:bodyPr>
          <a:lstStyle/>
          <a:p>
            <a:r>
              <a:rPr lang="en-US" dirty="0"/>
              <a:t>No evidence of a violation of homogeneity of variance (p-value = 0.1690)</a:t>
            </a:r>
          </a:p>
          <a:p>
            <a:r>
              <a:rPr lang="en-US" dirty="0"/>
              <a:t>Independence assumption met (positive autocorrelation = 0.017, p-value = 0.3500)</a:t>
            </a:r>
          </a:p>
          <a:p>
            <a:r>
              <a:rPr lang="en-US" dirty="0"/>
              <a:t>Attempted to normalize the data, unfortunately, BoxCox was not able to yield normalized residuals, therefore the results should be interpreted with caution.</a:t>
            </a:r>
          </a:p>
        </p:txBody>
      </p:sp>
    </p:spTree>
    <p:extLst>
      <p:ext uri="{BB962C8B-B14F-4D97-AF65-F5344CB8AC3E}">
        <p14:creationId xmlns:p14="http://schemas.microsoft.com/office/powerpoint/2010/main" val="142461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29DC-A922-9828-9D65-69463A3A5B18}"/>
              </a:ext>
            </a:extLst>
          </p:cNvPr>
          <p:cNvSpPr>
            <a:spLocks noGrp="1"/>
          </p:cNvSpPr>
          <p:nvPr>
            <p:ph type="title"/>
          </p:nvPr>
        </p:nvSpPr>
        <p:spPr>
          <a:xfrm>
            <a:off x="0" y="0"/>
            <a:ext cx="6649424" cy="963127"/>
          </a:xfrm>
        </p:spPr>
        <p:txBody>
          <a:bodyPr/>
          <a:lstStyle/>
          <a:p>
            <a:r>
              <a:rPr lang="en-US" sz="2800" dirty="0"/>
              <a:t>Month 6</a:t>
            </a:r>
            <a:br>
              <a:rPr lang="en-US" sz="2800" dirty="0"/>
            </a:br>
            <a:r>
              <a:rPr lang="en-US" sz="2800" dirty="0"/>
              <a:t>2-Way ANOVA – gender and race</a:t>
            </a:r>
          </a:p>
        </p:txBody>
      </p:sp>
      <p:pic>
        <p:nvPicPr>
          <p:cNvPr id="4" name="Picture 3">
            <a:extLst>
              <a:ext uri="{FF2B5EF4-FFF2-40B4-BE49-F238E27FC236}">
                <a16:creationId xmlns:a16="http://schemas.microsoft.com/office/drawing/2014/main" id="{33D7F3C5-AA00-0BE6-5D66-3DFE85A11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729" y="0"/>
            <a:ext cx="5143122" cy="3857341"/>
          </a:xfrm>
          <a:prstGeom prst="rect">
            <a:avLst/>
          </a:prstGeom>
        </p:spPr>
      </p:pic>
      <p:graphicFrame>
        <p:nvGraphicFramePr>
          <p:cNvPr id="5" name="Table 4">
            <a:extLst>
              <a:ext uri="{FF2B5EF4-FFF2-40B4-BE49-F238E27FC236}">
                <a16:creationId xmlns:a16="http://schemas.microsoft.com/office/drawing/2014/main" id="{482C1D6F-94B1-A43E-CCBD-89229E104E5A}"/>
              </a:ext>
            </a:extLst>
          </p:cNvPr>
          <p:cNvGraphicFramePr>
            <a:graphicFrameLocks noGrp="1"/>
          </p:cNvGraphicFramePr>
          <p:nvPr>
            <p:extLst>
              <p:ext uri="{D42A27DB-BD31-4B8C-83A1-F6EECF244321}">
                <p14:modId xmlns:p14="http://schemas.microsoft.com/office/powerpoint/2010/main" val="64637502"/>
              </p:ext>
            </p:extLst>
          </p:nvPr>
        </p:nvGraphicFramePr>
        <p:xfrm>
          <a:off x="0" y="1063280"/>
          <a:ext cx="6538452" cy="924052"/>
        </p:xfrm>
        <a:graphic>
          <a:graphicData uri="http://schemas.openxmlformats.org/drawingml/2006/table">
            <a:tbl>
              <a:tblPr firstRow="1" firstCol="1" bandRow="1">
                <a:tableStyleId>{7DF18680-E054-41AD-8BC1-D1AEF772440D}</a:tableStyleId>
              </a:tblPr>
              <a:tblGrid>
                <a:gridCol w="1089742">
                  <a:extLst>
                    <a:ext uri="{9D8B030D-6E8A-4147-A177-3AD203B41FA5}">
                      <a16:colId xmlns:a16="http://schemas.microsoft.com/office/drawing/2014/main" val="3195744178"/>
                    </a:ext>
                  </a:extLst>
                </a:gridCol>
                <a:gridCol w="1089742">
                  <a:extLst>
                    <a:ext uri="{9D8B030D-6E8A-4147-A177-3AD203B41FA5}">
                      <a16:colId xmlns:a16="http://schemas.microsoft.com/office/drawing/2014/main" val="658058828"/>
                    </a:ext>
                  </a:extLst>
                </a:gridCol>
                <a:gridCol w="1089742">
                  <a:extLst>
                    <a:ext uri="{9D8B030D-6E8A-4147-A177-3AD203B41FA5}">
                      <a16:colId xmlns:a16="http://schemas.microsoft.com/office/drawing/2014/main" val="3270839510"/>
                    </a:ext>
                  </a:extLst>
                </a:gridCol>
                <a:gridCol w="1089742">
                  <a:extLst>
                    <a:ext uri="{9D8B030D-6E8A-4147-A177-3AD203B41FA5}">
                      <a16:colId xmlns:a16="http://schemas.microsoft.com/office/drawing/2014/main" val="425909789"/>
                    </a:ext>
                  </a:extLst>
                </a:gridCol>
                <a:gridCol w="1089742">
                  <a:extLst>
                    <a:ext uri="{9D8B030D-6E8A-4147-A177-3AD203B41FA5}">
                      <a16:colId xmlns:a16="http://schemas.microsoft.com/office/drawing/2014/main" val="2814925305"/>
                    </a:ext>
                  </a:extLst>
                </a:gridCol>
                <a:gridCol w="1089742">
                  <a:extLst>
                    <a:ext uri="{9D8B030D-6E8A-4147-A177-3AD203B41FA5}">
                      <a16:colId xmlns:a16="http://schemas.microsoft.com/office/drawing/2014/main" val="221308619"/>
                    </a:ext>
                  </a:extLst>
                </a:gridCol>
              </a:tblGrid>
              <a:tr h="231013">
                <a:tc>
                  <a:txBody>
                    <a:bodyPr/>
                    <a:lstStyle/>
                    <a:p>
                      <a:pPr marL="0" marR="0">
                        <a:lnSpc>
                          <a:spcPct val="107000"/>
                        </a:lnSpc>
                        <a:spcBef>
                          <a:spcPts val="0"/>
                        </a:spcBef>
                        <a:spcAft>
                          <a:spcPts val="0"/>
                        </a:spcAft>
                      </a:pPr>
                      <a:r>
                        <a:rPr lang="en-US" sz="1000" kern="0">
                          <a:effectLst/>
                        </a:rPr>
                        <a:t>Source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DF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Sum of Squares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Mean Square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F 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Pr &gt; 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3807727112"/>
                  </a:ext>
                </a:extLst>
              </a:tr>
              <a:tr h="231013">
                <a:tc>
                  <a:txBody>
                    <a:bodyPr/>
                    <a:lstStyle/>
                    <a:p>
                      <a:pPr marL="0" marR="0">
                        <a:lnSpc>
                          <a:spcPct val="107000"/>
                        </a:lnSpc>
                        <a:spcBef>
                          <a:spcPts val="0"/>
                        </a:spcBef>
                        <a:spcAft>
                          <a:spcPts val="0"/>
                        </a:spcAft>
                      </a:pPr>
                      <a:r>
                        <a:rPr lang="en-US" sz="1000" kern="0">
                          <a:effectLst/>
                        </a:rPr>
                        <a:t>Model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1600.2523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533.4174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0.3023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4158940543"/>
                  </a:ext>
                </a:extLst>
              </a:tr>
              <a:tr h="231013">
                <a:tc>
                  <a:txBody>
                    <a:bodyPr/>
                    <a:lstStyle/>
                    <a:p>
                      <a:pPr marL="0" marR="0">
                        <a:lnSpc>
                          <a:spcPct val="107000"/>
                        </a:lnSpc>
                        <a:spcBef>
                          <a:spcPts val="0"/>
                        </a:spcBef>
                        <a:spcAft>
                          <a:spcPts val="0"/>
                        </a:spcAft>
                      </a:pPr>
                      <a:r>
                        <a:rPr lang="en-US" sz="1000" kern="0">
                          <a:effectLst/>
                        </a:rPr>
                        <a:t>Error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142924.6907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437.0786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961680564"/>
                  </a:ext>
                </a:extLst>
              </a:tr>
              <a:tr h="231013">
                <a:tc>
                  <a:txBody>
                    <a:bodyPr/>
                    <a:lstStyle/>
                    <a:p>
                      <a:pPr marL="0" marR="0">
                        <a:lnSpc>
                          <a:spcPct val="107000"/>
                        </a:lnSpc>
                        <a:spcBef>
                          <a:spcPts val="0"/>
                        </a:spcBef>
                        <a:spcAft>
                          <a:spcPts val="0"/>
                        </a:spcAft>
                      </a:pPr>
                      <a:r>
                        <a:rPr lang="en-US" sz="1000" kern="0">
                          <a:effectLst/>
                        </a:rPr>
                        <a:t>Corrected Total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330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144524.9430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8843630"/>
                  </a:ext>
                </a:extLst>
              </a:tr>
            </a:tbl>
          </a:graphicData>
        </a:graphic>
      </p:graphicFrame>
      <p:sp>
        <p:nvSpPr>
          <p:cNvPr id="6" name="Rectangle 1">
            <a:extLst>
              <a:ext uri="{FF2B5EF4-FFF2-40B4-BE49-F238E27FC236}">
                <a16:creationId xmlns:a16="http://schemas.microsoft.com/office/drawing/2014/main" id="{775400DC-774C-D3F6-AF5A-5A88B05941FD}"/>
              </a:ext>
            </a:extLst>
          </p:cNvPr>
          <p:cNvSpPr>
            <a:spLocks noChangeArrowheads="1"/>
          </p:cNvSpPr>
          <p:nvPr/>
        </p:nvSpPr>
        <p:spPr bwMode="auto">
          <a:xfrm>
            <a:off x="1103313" y="36877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b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13A8AB01-266B-756C-95DE-D9654581936B}"/>
              </a:ext>
            </a:extLst>
          </p:cNvPr>
          <p:cNvGraphicFramePr>
            <a:graphicFrameLocks noGrp="1"/>
          </p:cNvGraphicFramePr>
          <p:nvPr>
            <p:extLst>
              <p:ext uri="{D42A27DB-BD31-4B8C-83A1-F6EECF244321}">
                <p14:modId xmlns:p14="http://schemas.microsoft.com/office/powerpoint/2010/main" val="1655170021"/>
              </p:ext>
            </p:extLst>
          </p:nvPr>
        </p:nvGraphicFramePr>
        <p:xfrm>
          <a:off x="15108" y="3775491"/>
          <a:ext cx="6538452" cy="924052"/>
        </p:xfrm>
        <a:graphic>
          <a:graphicData uri="http://schemas.openxmlformats.org/drawingml/2006/table">
            <a:tbl>
              <a:tblPr firstRow="1" firstCol="1" bandRow="1">
                <a:tableStyleId>{7DF18680-E054-41AD-8BC1-D1AEF772440D}</a:tableStyleId>
              </a:tblPr>
              <a:tblGrid>
                <a:gridCol w="1089742">
                  <a:extLst>
                    <a:ext uri="{9D8B030D-6E8A-4147-A177-3AD203B41FA5}">
                      <a16:colId xmlns:a16="http://schemas.microsoft.com/office/drawing/2014/main" val="209034721"/>
                    </a:ext>
                  </a:extLst>
                </a:gridCol>
                <a:gridCol w="1089742">
                  <a:extLst>
                    <a:ext uri="{9D8B030D-6E8A-4147-A177-3AD203B41FA5}">
                      <a16:colId xmlns:a16="http://schemas.microsoft.com/office/drawing/2014/main" val="1897626512"/>
                    </a:ext>
                  </a:extLst>
                </a:gridCol>
                <a:gridCol w="1089742">
                  <a:extLst>
                    <a:ext uri="{9D8B030D-6E8A-4147-A177-3AD203B41FA5}">
                      <a16:colId xmlns:a16="http://schemas.microsoft.com/office/drawing/2014/main" val="1619593644"/>
                    </a:ext>
                  </a:extLst>
                </a:gridCol>
                <a:gridCol w="1089742">
                  <a:extLst>
                    <a:ext uri="{9D8B030D-6E8A-4147-A177-3AD203B41FA5}">
                      <a16:colId xmlns:a16="http://schemas.microsoft.com/office/drawing/2014/main" val="2826642289"/>
                    </a:ext>
                  </a:extLst>
                </a:gridCol>
                <a:gridCol w="1089742">
                  <a:extLst>
                    <a:ext uri="{9D8B030D-6E8A-4147-A177-3AD203B41FA5}">
                      <a16:colId xmlns:a16="http://schemas.microsoft.com/office/drawing/2014/main" val="1341051884"/>
                    </a:ext>
                  </a:extLst>
                </a:gridCol>
                <a:gridCol w="1089742">
                  <a:extLst>
                    <a:ext uri="{9D8B030D-6E8A-4147-A177-3AD203B41FA5}">
                      <a16:colId xmlns:a16="http://schemas.microsoft.com/office/drawing/2014/main" val="2573260261"/>
                    </a:ext>
                  </a:extLst>
                </a:gridCol>
              </a:tblGrid>
              <a:tr h="231013">
                <a:tc>
                  <a:txBody>
                    <a:bodyPr/>
                    <a:lstStyle/>
                    <a:p>
                      <a:pPr marL="0" marR="0">
                        <a:lnSpc>
                          <a:spcPct val="107000"/>
                        </a:lnSpc>
                        <a:spcBef>
                          <a:spcPts val="0"/>
                        </a:spcBef>
                        <a:spcAft>
                          <a:spcPts val="0"/>
                        </a:spcAft>
                      </a:pPr>
                      <a:r>
                        <a:rPr lang="en-US" sz="1000" kern="0">
                          <a:effectLst/>
                        </a:rPr>
                        <a:t>Source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DF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Type III SS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Mean Square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F 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Pr &gt; 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826624352"/>
                  </a:ext>
                </a:extLst>
              </a:tr>
              <a:tr h="231013">
                <a:tc>
                  <a:txBody>
                    <a:bodyPr/>
                    <a:lstStyle/>
                    <a:p>
                      <a:pPr marL="0" marR="0">
                        <a:lnSpc>
                          <a:spcPct val="107000"/>
                        </a:lnSpc>
                        <a:spcBef>
                          <a:spcPts val="0"/>
                        </a:spcBef>
                        <a:spcAft>
                          <a:spcPts val="0"/>
                        </a:spcAft>
                      </a:pPr>
                      <a:r>
                        <a:rPr lang="en-US" sz="1000" kern="0">
                          <a:effectLst/>
                        </a:rPr>
                        <a:t>GENDER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167.510609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167.510609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0.38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0.5363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476180571"/>
                  </a:ext>
                </a:extLst>
              </a:tr>
              <a:tr h="231013">
                <a:tc>
                  <a:txBody>
                    <a:bodyPr/>
                    <a:lstStyle/>
                    <a:p>
                      <a:pPr marL="0" marR="0">
                        <a:lnSpc>
                          <a:spcPct val="107000"/>
                        </a:lnSpc>
                        <a:spcBef>
                          <a:spcPts val="0"/>
                        </a:spcBef>
                        <a:spcAft>
                          <a:spcPts val="0"/>
                        </a:spcAft>
                      </a:pPr>
                      <a:r>
                        <a:rPr lang="en-US" sz="1000" kern="0">
                          <a:effectLst/>
                        </a:rPr>
                        <a:t>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14.257286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14.257286</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0.03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0.8568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4060022578"/>
                  </a:ext>
                </a:extLst>
              </a:tr>
              <a:tr h="231013">
                <a:tc>
                  <a:txBody>
                    <a:bodyPr/>
                    <a:lstStyle/>
                    <a:p>
                      <a:pPr marL="0" marR="0">
                        <a:lnSpc>
                          <a:spcPct val="107000"/>
                        </a:lnSpc>
                        <a:spcBef>
                          <a:spcPts val="0"/>
                        </a:spcBef>
                        <a:spcAft>
                          <a:spcPts val="0"/>
                        </a:spcAft>
                      </a:pPr>
                      <a:r>
                        <a:rPr lang="en-US" sz="1000" kern="0">
                          <a:effectLst/>
                        </a:rPr>
                        <a:t>GENDER*RACE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1102.810810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1102.810810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2.52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0.1132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395837453"/>
                  </a:ext>
                </a:extLst>
              </a:tr>
            </a:tbl>
          </a:graphicData>
        </a:graphic>
      </p:graphicFrame>
      <p:sp>
        <p:nvSpPr>
          <p:cNvPr id="10" name="Rectangle 3">
            <a:extLst>
              <a:ext uri="{FF2B5EF4-FFF2-40B4-BE49-F238E27FC236}">
                <a16:creationId xmlns:a16="http://schemas.microsoft.com/office/drawing/2014/main" id="{1B93CD9B-2C96-FC34-9E4C-0649656DA7B4}"/>
              </a:ext>
            </a:extLst>
          </p:cNvPr>
          <p:cNvSpPr>
            <a:spLocks noChangeArrowheads="1"/>
          </p:cNvSpPr>
          <p:nvPr/>
        </p:nvSpPr>
        <p:spPr bwMode="auto">
          <a:xfrm>
            <a:off x="110973" y="3682207"/>
            <a:ext cx="890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E1639797-7E9B-D3AD-BCB7-75FA0450F04A}"/>
              </a:ext>
            </a:extLst>
          </p:cNvPr>
          <p:cNvSpPr txBox="1"/>
          <p:nvPr/>
        </p:nvSpPr>
        <p:spPr>
          <a:xfrm>
            <a:off x="-61092" y="2157784"/>
            <a:ext cx="6710516" cy="1200329"/>
          </a:xfrm>
          <a:prstGeom prst="rect">
            <a:avLst/>
          </a:prstGeom>
          <a:noFill/>
        </p:spPr>
        <p:txBody>
          <a:bodyPr wrap="square">
            <a:spAutoFit/>
          </a:bodyPr>
          <a:lstStyle/>
          <a:p>
            <a:r>
              <a:rPr lang="en-US" dirty="0"/>
              <a:t>Based on the available data, there is no evidence to indicate that at least one of the terms in the model is significantly useful in determining the Addiction Recovery Score of cocaine dependent patients.</a:t>
            </a:r>
          </a:p>
        </p:txBody>
      </p:sp>
      <p:sp>
        <p:nvSpPr>
          <p:cNvPr id="14" name="TextBox 13">
            <a:extLst>
              <a:ext uri="{FF2B5EF4-FFF2-40B4-BE49-F238E27FC236}">
                <a16:creationId xmlns:a16="http://schemas.microsoft.com/office/drawing/2014/main" id="{9C7323A7-7111-AA9E-A9AC-6F9F3668087B}"/>
              </a:ext>
            </a:extLst>
          </p:cNvPr>
          <p:cNvSpPr txBox="1"/>
          <p:nvPr/>
        </p:nvSpPr>
        <p:spPr>
          <a:xfrm>
            <a:off x="-61092" y="4746209"/>
            <a:ext cx="6710516" cy="923330"/>
          </a:xfrm>
          <a:prstGeom prst="rect">
            <a:avLst/>
          </a:prstGeom>
          <a:noFill/>
        </p:spPr>
        <p:txBody>
          <a:bodyPr wrap="square">
            <a:spAutoFit/>
          </a:bodyPr>
          <a:lstStyle/>
          <a:p>
            <a:r>
              <a:rPr lang="en-US" dirty="0"/>
              <a:t>There is no evidence to indicate that the on average difference in Addiction Recovery Score between males and females varies differentially across the levels of race.</a:t>
            </a:r>
          </a:p>
        </p:txBody>
      </p:sp>
      <p:sp>
        <p:nvSpPr>
          <p:cNvPr id="16" name="Rectangle 4">
            <a:extLst>
              <a:ext uri="{FF2B5EF4-FFF2-40B4-BE49-F238E27FC236}">
                <a16:creationId xmlns:a16="http://schemas.microsoft.com/office/drawing/2014/main" id="{563992CA-F8FE-E2D0-9229-887CDF3E042D}"/>
              </a:ext>
            </a:extLst>
          </p:cNvPr>
          <p:cNvSpPr>
            <a:spLocks noChangeArrowheads="1"/>
          </p:cNvSpPr>
          <p:nvPr/>
        </p:nvSpPr>
        <p:spPr bwMode="auto">
          <a:xfrm>
            <a:off x="7641764" y="4082094"/>
            <a:ext cx="584157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b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1C670BED-C39C-1E81-4E9B-79AB0F590C25}"/>
              </a:ext>
            </a:extLst>
          </p:cNvPr>
          <p:cNvSpPr txBox="1"/>
          <p:nvPr/>
        </p:nvSpPr>
        <p:spPr>
          <a:xfrm>
            <a:off x="7049729" y="4302588"/>
            <a:ext cx="5034115" cy="2308324"/>
          </a:xfrm>
          <a:prstGeom prst="rect">
            <a:avLst/>
          </a:prstGeom>
          <a:noFill/>
        </p:spPr>
        <p:txBody>
          <a:bodyPr wrap="square">
            <a:spAutoFit/>
          </a:bodyPr>
          <a:lstStyle/>
          <a:p>
            <a:r>
              <a:rPr lang="en-US" dirty="0"/>
              <a:t>Evidence of a violation of homogeneity of variance, p-value = .0144</a:t>
            </a:r>
          </a:p>
          <a:p>
            <a:r>
              <a:rPr lang="en-US" dirty="0"/>
              <a:t>Independence assumption met (positive autocorrelation = 0.012; p-value = 0.3822)</a:t>
            </a:r>
          </a:p>
          <a:p>
            <a:r>
              <a:rPr lang="en-US" dirty="0"/>
              <a:t>Attempted to normalize the data, unfortunately, BoxCox was not able to yield normalized residuals, therefore the results should be interpreted with caution.</a:t>
            </a:r>
          </a:p>
        </p:txBody>
      </p:sp>
    </p:spTree>
    <p:extLst>
      <p:ext uri="{BB962C8B-B14F-4D97-AF65-F5344CB8AC3E}">
        <p14:creationId xmlns:p14="http://schemas.microsoft.com/office/powerpoint/2010/main" val="154857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4180-3B96-5C7D-73A8-7A84593EEC70}"/>
              </a:ext>
            </a:extLst>
          </p:cNvPr>
          <p:cNvSpPr>
            <a:spLocks noGrp="1"/>
          </p:cNvSpPr>
          <p:nvPr>
            <p:ph type="title"/>
          </p:nvPr>
        </p:nvSpPr>
        <p:spPr>
          <a:xfrm>
            <a:off x="-12650" y="0"/>
            <a:ext cx="6108650" cy="953295"/>
          </a:xfrm>
        </p:spPr>
        <p:txBody>
          <a:bodyPr/>
          <a:lstStyle/>
          <a:p>
            <a:r>
              <a:rPr lang="en-US" sz="2800" dirty="0"/>
              <a:t>Month 6</a:t>
            </a:r>
            <a:br>
              <a:rPr lang="en-US" sz="2800" dirty="0"/>
            </a:br>
            <a:r>
              <a:rPr lang="en-US" sz="2800" dirty="0"/>
              <a:t>2-Way ANOVA – gender and race</a:t>
            </a:r>
          </a:p>
        </p:txBody>
      </p:sp>
      <p:sp>
        <p:nvSpPr>
          <p:cNvPr id="8" name="Rectangle 3">
            <a:extLst>
              <a:ext uri="{FF2B5EF4-FFF2-40B4-BE49-F238E27FC236}">
                <a16:creationId xmlns:a16="http://schemas.microsoft.com/office/drawing/2014/main" id="{7894BB4E-F5EC-11FA-D0D0-33ADAC3C6B12}"/>
              </a:ext>
            </a:extLst>
          </p:cNvPr>
          <p:cNvSpPr>
            <a:spLocks noChangeArrowheads="1"/>
          </p:cNvSpPr>
          <p:nvPr/>
        </p:nvSpPr>
        <p:spPr bwMode="auto">
          <a:xfrm>
            <a:off x="1103313" y="29956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A1D6A655-B657-4ED2-86C5-ADC9A33931B7}"/>
              </a:ext>
            </a:extLst>
          </p:cNvPr>
          <p:cNvSpPr txBox="1"/>
          <p:nvPr/>
        </p:nvSpPr>
        <p:spPr>
          <a:xfrm>
            <a:off x="741286" y="5555839"/>
            <a:ext cx="12119307" cy="1200329"/>
          </a:xfrm>
          <a:prstGeom prst="rect">
            <a:avLst/>
          </a:prstGeom>
          <a:noFill/>
        </p:spPr>
        <p:txBody>
          <a:bodyPr wrap="square">
            <a:spAutoFit/>
          </a:bodyPr>
          <a:lstStyle/>
          <a:p>
            <a:r>
              <a:rPr lang="en-US" dirty="0"/>
              <a:t>The on-average difference between the difference of the means for males and females among Non-Caucasians compared to the difference of the means for males and females among Caucasians was 8.5092. </a:t>
            </a:r>
          </a:p>
          <a:p>
            <a:r>
              <a:rPr lang="en-US" dirty="0"/>
              <a:t>P-value = 0.1507, therefore, this difference is not significantly different from 0.</a:t>
            </a:r>
          </a:p>
        </p:txBody>
      </p:sp>
      <p:graphicFrame>
        <p:nvGraphicFramePr>
          <p:cNvPr id="15" name="Table 14">
            <a:extLst>
              <a:ext uri="{FF2B5EF4-FFF2-40B4-BE49-F238E27FC236}">
                <a16:creationId xmlns:a16="http://schemas.microsoft.com/office/drawing/2014/main" id="{D80D1772-F6CA-3CE8-6FCD-16A2937DDBE4}"/>
              </a:ext>
            </a:extLst>
          </p:cNvPr>
          <p:cNvGraphicFramePr>
            <a:graphicFrameLocks noGrp="1"/>
          </p:cNvGraphicFramePr>
          <p:nvPr>
            <p:extLst>
              <p:ext uri="{D42A27DB-BD31-4B8C-83A1-F6EECF244321}">
                <p14:modId xmlns:p14="http://schemas.microsoft.com/office/powerpoint/2010/main" val="2160186535"/>
              </p:ext>
            </p:extLst>
          </p:nvPr>
        </p:nvGraphicFramePr>
        <p:xfrm>
          <a:off x="0" y="1098168"/>
          <a:ext cx="5061515" cy="1154367"/>
        </p:xfrm>
        <a:graphic>
          <a:graphicData uri="http://schemas.openxmlformats.org/drawingml/2006/table">
            <a:tbl>
              <a:tblPr firstRow="1" firstCol="1" bandRow="1">
                <a:tableStyleId>{7DF18680-E054-41AD-8BC1-D1AEF772440D}</a:tableStyleId>
              </a:tblPr>
              <a:tblGrid>
                <a:gridCol w="1012303">
                  <a:extLst>
                    <a:ext uri="{9D8B030D-6E8A-4147-A177-3AD203B41FA5}">
                      <a16:colId xmlns:a16="http://schemas.microsoft.com/office/drawing/2014/main" val="3798533406"/>
                    </a:ext>
                  </a:extLst>
                </a:gridCol>
                <a:gridCol w="1012303">
                  <a:extLst>
                    <a:ext uri="{9D8B030D-6E8A-4147-A177-3AD203B41FA5}">
                      <a16:colId xmlns:a16="http://schemas.microsoft.com/office/drawing/2014/main" val="1412124882"/>
                    </a:ext>
                  </a:extLst>
                </a:gridCol>
                <a:gridCol w="1012303">
                  <a:extLst>
                    <a:ext uri="{9D8B030D-6E8A-4147-A177-3AD203B41FA5}">
                      <a16:colId xmlns:a16="http://schemas.microsoft.com/office/drawing/2014/main" val="3840356057"/>
                    </a:ext>
                  </a:extLst>
                </a:gridCol>
                <a:gridCol w="1012303">
                  <a:extLst>
                    <a:ext uri="{9D8B030D-6E8A-4147-A177-3AD203B41FA5}">
                      <a16:colId xmlns:a16="http://schemas.microsoft.com/office/drawing/2014/main" val="1821404598"/>
                    </a:ext>
                  </a:extLst>
                </a:gridCol>
                <a:gridCol w="1012303">
                  <a:extLst>
                    <a:ext uri="{9D8B030D-6E8A-4147-A177-3AD203B41FA5}">
                      <a16:colId xmlns:a16="http://schemas.microsoft.com/office/drawing/2014/main" val="3250936979"/>
                    </a:ext>
                  </a:extLst>
                </a:gridCol>
              </a:tblGrid>
              <a:tr h="0">
                <a:tc gridSpan="5">
                  <a:txBody>
                    <a:bodyPr/>
                    <a:lstStyle/>
                    <a:p>
                      <a:pPr marL="0" marR="0" algn="ctr">
                        <a:lnSpc>
                          <a:spcPct val="107000"/>
                        </a:lnSpc>
                        <a:spcBef>
                          <a:spcPts val="0"/>
                        </a:spcBef>
                        <a:spcAft>
                          <a:spcPts val="0"/>
                        </a:spcAft>
                      </a:pPr>
                      <a:r>
                        <a:rPr lang="en-US" sz="1000" kern="0">
                          <a:effectLst/>
                        </a:rPr>
                        <a:t>Type 3 Tests of Fixed Effects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23391813"/>
                  </a:ext>
                </a:extLst>
              </a:tr>
              <a:tr h="0">
                <a:tc>
                  <a:txBody>
                    <a:bodyPr/>
                    <a:lstStyle/>
                    <a:p>
                      <a:pPr marL="0" marR="0">
                        <a:lnSpc>
                          <a:spcPct val="107000"/>
                        </a:lnSpc>
                        <a:spcBef>
                          <a:spcPts val="0"/>
                        </a:spcBef>
                        <a:spcAft>
                          <a:spcPts val="0"/>
                        </a:spcAft>
                      </a:pPr>
                      <a:r>
                        <a:rPr lang="en-US" sz="1000" kern="0">
                          <a:effectLst/>
                        </a:rPr>
                        <a:t>Effect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Num DF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Den DF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F 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Pr &gt; 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243886708"/>
                  </a:ext>
                </a:extLst>
              </a:tr>
              <a:tr h="0">
                <a:tc>
                  <a:txBody>
                    <a:bodyPr/>
                    <a:lstStyle/>
                    <a:p>
                      <a:pPr marL="0" marR="0">
                        <a:lnSpc>
                          <a:spcPct val="107000"/>
                        </a:lnSpc>
                        <a:spcBef>
                          <a:spcPts val="0"/>
                        </a:spcBef>
                        <a:spcAft>
                          <a:spcPts val="0"/>
                        </a:spcAft>
                      </a:pPr>
                      <a:r>
                        <a:rPr lang="en-US" sz="1000" kern="0">
                          <a:effectLst/>
                        </a:rPr>
                        <a:t>GENDER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327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0.32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0.5750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72516583"/>
                  </a:ext>
                </a:extLst>
              </a:tr>
              <a:tr h="0">
                <a:tc>
                  <a:txBody>
                    <a:bodyPr/>
                    <a:lstStyle/>
                    <a:p>
                      <a:pPr marL="0" marR="0">
                        <a:lnSpc>
                          <a:spcPct val="107000"/>
                        </a:lnSpc>
                        <a:spcBef>
                          <a:spcPts val="0"/>
                        </a:spcBef>
                        <a:spcAft>
                          <a:spcPts val="0"/>
                        </a:spcAft>
                      </a:pPr>
                      <a:r>
                        <a:rPr lang="en-US" sz="1000" kern="0">
                          <a:effectLst/>
                        </a:rPr>
                        <a:t>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0.03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0.8700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449588491"/>
                  </a:ext>
                </a:extLst>
              </a:tr>
              <a:tr h="0">
                <a:tc>
                  <a:txBody>
                    <a:bodyPr/>
                    <a:lstStyle/>
                    <a:p>
                      <a:pPr marL="0" marR="0">
                        <a:lnSpc>
                          <a:spcPct val="107000"/>
                        </a:lnSpc>
                        <a:spcBef>
                          <a:spcPts val="0"/>
                        </a:spcBef>
                        <a:spcAft>
                          <a:spcPts val="0"/>
                        </a:spcAft>
                      </a:pPr>
                      <a:r>
                        <a:rPr lang="en-US" sz="1000" kern="0">
                          <a:effectLst/>
                        </a:rPr>
                        <a:t>GENDER*RACE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2.07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0.1507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896380254"/>
                  </a:ext>
                </a:extLst>
              </a:tr>
            </a:tbl>
          </a:graphicData>
        </a:graphic>
      </p:graphicFrame>
      <p:sp>
        <p:nvSpPr>
          <p:cNvPr id="16" name="Rectangle 4">
            <a:extLst>
              <a:ext uri="{FF2B5EF4-FFF2-40B4-BE49-F238E27FC236}">
                <a16:creationId xmlns:a16="http://schemas.microsoft.com/office/drawing/2014/main" id="{C710B1ED-E8F9-2C03-5C8D-ECC5F708549F}"/>
              </a:ext>
            </a:extLst>
          </p:cNvPr>
          <p:cNvSpPr>
            <a:spLocks noChangeArrowheads="1"/>
          </p:cNvSpPr>
          <p:nvPr/>
        </p:nvSpPr>
        <p:spPr bwMode="auto">
          <a:xfrm>
            <a:off x="0" y="988691"/>
            <a:ext cx="689716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b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9" name="Table 18">
            <a:extLst>
              <a:ext uri="{FF2B5EF4-FFF2-40B4-BE49-F238E27FC236}">
                <a16:creationId xmlns:a16="http://schemas.microsoft.com/office/drawing/2014/main" id="{4B2610AA-55BA-0532-A8A2-EC60E0AB732B}"/>
              </a:ext>
            </a:extLst>
          </p:cNvPr>
          <p:cNvGraphicFramePr>
            <a:graphicFrameLocks noGrp="1"/>
          </p:cNvGraphicFramePr>
          <p:nvPr>
            <p:extLst>
              <p:ext uri="{D42A27DB-BD31-4B8C-83A1-F6EECF244321}">
                <p14:modId xmlns:p14="http://schemas.microsoft.com/office/powerpoint/2010/main" val="4111023411"/>
              </p:ext>
            </p:extLst>
          </p:nvPr>
        </p:nvGraphicFramePr>
        <p:xfrm>
          <a:off x="5881792" y="976410"/>
          <a:ext cx="6310208" cy="1386078"/>
        </p:xfrm>
        <a:graphic>
          <a:graphicData uri="http://schemas.openxmlformats.org/drawingml/2006/table">
            <a:tbl>
              <a:tblPr firstRow="1" firstCol="1" bandRow="1">
                <a:tableStyleId>{7DF18680-E054-41AD-8BC1-D1AEF772440D}</a:tableStyleId>
              </a:tblPr>
              <a:tblGrid>
                <a:gridCol w="1040118">
                  <a:extLst>
                    <a:ext uri="{9D8B030D-6E8A-4147-A177-3AD203B41FA5}">
                      <a16:colId xmlns:a16="http://schemas.microsoft.com/office/drawing/2014/main" val="1495400223"/>
                    </a:ext>
                  </a:extLst>
                </a:gridCol>
                <a:gridCol w="629264">
                  <a:extLst>
                    <a:ext uri="{9D8B030D-6E8A-4147-A177-3AD203B41FA5}">
                      <a16:colId xmlns:a16="http://schemas.microsoft.com/office/drawing/2014/main" val="3656173065"/>
                    </a:ext>
                  </a:extLst>
                </a:gridCol>
                <a:gridCol w="511278">
                  <a:extLst>
                    <a:ext uri="{9D8B030D-6E8A-4147-A177-3AD203B41FA5}">
                      <a16:colId xmlns:a16="http://schemas.microsoft.com/office/drawing/2014/main" val="912848576"/>
                    </a:ext>
                  </a:extLst>
                </a:gridCol>
                <a:gridCol w="825910">
                  <a:extLst>
                    <a:ext uri="{9D8B030D-6E8A-4147-A177-3AD203B41FA5}">
                      <a16:colId xmlns:a16="http://schemas.microsoft.com/office/drawing/2014/main" val="1100639764"/>
                    </a:ext>
                  </a:extLst>
                </a:gridCol>
                <a:gridCol w="1120877">
                  <a:extLst>
                    <a:ext uri="{9D8B030D-6E8A-4147-A177-3AD203B41FA5}">
                      <a16:colId xmlns:a16="http://schemas.microsoft.com/office/drawing/2014/main" val="2094531537"/>
                    </a:ext>
                  </a:extLst>
                </a:gridCol>
                <a:gridCol w="605209">
                  <a:extLst>
                    <a:ext uri="{9D8B030D-6E8A-4147-A177-3AD203B41FA5}">
                      <a16:colId xmlns:a16="http://schemas.microsoft.com/office/drawing/2014/main" val="3941027706"/>
                    </a:ext>
                  </a:extLst>
                </a:gridCol>
                <a:gridCol w="788776">
                  <a:extLst>
                    <a:ext uri="{9D8B030D-6E8A-4147-A177-3AD203B41FA5}">
                      <a16:colId xmlns:a16="http://schemas.microsoft.com/office/drawing/2014/main" val="3519642668"/>
                    </a:ext>
                  </a:extLst>
                </a:gridCol>
                <a:gridCol w="788776">
                  <a:extLst>
                    <a:ext uri="{9D8B030D-6E8A-4147-A177-3AD203B41FA5}">
                      <a16:colId xmlns:a16="http://schemas.microsoft.com/office/drawing/2014/main" val="1419937387"/>
                    </a:ext>
                  </a:extLst>
                </a:gridCol>
              </a:tblGrid>
              <a:tr h="231013">
                <a:tc gridSpan="8">
                  <a:txBody>
                    <a:bodyPr/>
                    <a:lstStyle/>
                    <a:p>
                      <a:pPr marL="0" marR="0" algn="ctr">
                        <a:lnSpc>
                          <a:spcPct val="107000"/>
                        </a:lnSpc>
                        <a:spcBef>
                          <a:spcPts val="0"/>
                        </a:spcBef>
                        <a:spcAft>
                          <a:spcPts val="0"/>
                        </a:spcAft>
                      </a:pPr>
                      <a:r>
                        <a:rPr lang="en-US" sz="1000" kern="0">
                          <a:effectLst/>
                        </a:rPr>
                        <a:t>Least Squares Means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5448903"/>
                  </a:ext>
                </a:extLst>
              </a:tr>
              <a:tr h="231013">
                <a:tc>
                  <a:txBody>
                    <a:bodyPr/>
                    <a:lstStyle/>
                    <a:p>
                      <a:pPr marL="0" marR="0">
                        <a:lnSpc>
                          <a:spcPct val="107000"/>
                        </a:lnSpc>
                        <a:spcBef>
                          <a:spcPts val="0"/>
                        </a:spcBef>
                        <a:spcAft>
                          <a:spcPts val="0"/>
                        </a:spcAft>
                      </a:pPr>
                      <a:r>
                        <a:rPr lang="en-US" sz="1000" kern="0">
                          <a:effectLst/>
                        </a:rPr>
                        <a:t>Effect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nSpc>
                          <a:spcPct val="107000"/>
                        </a:lnSpc>
                        <a:spcBef>
                          <a:spcPts val="0"/>
                        </a:spcBef>
                        <a:spcAft>
                          <a:spcPts val="0"/>
                        </a:spcAft>
                      </a:pPr>
                      <a:r>
                        <a:rPr lang="en-US" sz="1000" kern="0">
                          <a:effectLst/>
                        </a:rPr>
                        <a:t>GENDER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nSpc>
                          <a:spcPct val="107000"/>
                        </a:lnSpc>
                        <a:spcBef>
                          <a:spcPts val="0"/>
                        </a:spcBef>
                        <a:spcAft>
                          <a:spcPts val="0"/>
                        </a:spcAft>
                      </a:pPr>
                      <a:r>
                        <a:rPr lang="en-US" sz="1000" kern="0" dirty="0">
                          <a:effectLst/>
                        </a:rPr>
                        <a:t>RACE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Estimate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Standard Error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DF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t 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Pr &gt; |t|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1665370513"/>
                  </a:ext>
                </a:extLst>
              </a:tr>
              <a:tr h="231013">
                <a:tc>
                  <a:txBody>
                    <a:bodyPr/>
                    <a:lstStyle/>
                    <a:p>
                      <a:pPr marL="0" marR="0">
                        <a:lnSpc>
                          <a:spcPct val="107000"/>
                        </a:lnSpc>
                        <a:spcBef>
                          <a:spcPts val="0"/>
                        </a:spcBef>
                        <a:spcAft>
                          <a:spcPts val="0"/>
                        </a:spcAft>
                      </a:pPr>
                      <a:r>
                        <a:rPr lang="en-US" sz="1000" kern="0">
                          <a:effectLst/>
                        </a:rPr>
                        <a:t>GENDER*RACE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dirty="0">
                          <a:effectLst/>
                        </a:rPr>
                        <a:t>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154.83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1.8865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82.08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534563790"/>
                  </a:ext>
                </a:extLst>
              </a:tr>
              <a:tr h="231013">
                <a:tc>
                  <a:txBody>
                    <a:bodyPr/>
                    <a:lstStyle/>
                    <a:p>
                      <a:pPr marL="0" marR="0">
                        <a:lnSpc>
                          <a:spcPct val="107000"/>
                        </a:lnSpc>
                        <a:spcBef>
                          <a:spcPts val="0"/>
                        </a:spcBef>
                        <a:spcAft>
                          <a:spcPts val="0"/>
                        </a:spcAft>
                      </a:pPr>
                      <a:r>
                        <a:rPr lang="en-US" sz="1000" kern="0">
                          <a:effectLst/>
                        </a:rPr>
                        <a:t>GENDER*RACE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151.06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1.6936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89.20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540988951"/>
                  </a:ext>
                </a:extLst>
              </a:tr>
              <a:tr h="231013">
                <a:tc>
                  <a:txBody>
                    <a:bodyPr/>
                    <a:lstStyle/>
                    <a:p>
                      <a:pPr marL="0" marR="0">
                        <a:lnSpc>
                          <a:spcPct val="107000"/>
                        </a:lnSpc>
                        <a:spcBef>
                          <a:spcPts val="0"/>
                        </a:spcBef>
                        <a:spcAft>
                          <a:spcPts val="0"/>
                        </a:spcAft>
                      </a:pPr>
                      <a:r>
                        <a:rPr lang="en-US" sz="1000" kern="0">
                          <a:effectLst/>
                        </a:rPr>
                        <a:t>GENDER*RACE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152.24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4.1349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36.82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3134662"/>
                  </a:ext>
                </a:extLst>
              </a:tr>
              <a:tr h="231013">
                <a:tc>
                  <a:txBody>
                    <a:bodyPr/>
                    <a:lstStyle/>
                    <a:p>
                      <a:pPr marL="0" marR="0">
                        <a:lnSpc>
                          <a:spcPct val="107000"/>
                        </a:lnSpc>
                        <a:spcBef>
                          <a:spcPts val="0"/>
                        </a:spcBef>
                        <a:spcAft>
                          <a:spcPts val="0"/>
                        </a:spcAft>
                      </a:pPr>
                      <a:r>
                        <a:rPr lang="en-US" sz="1000" kern="0">
                          <a:effectLst/>
                        </a:rPr>
                        <a:t>GENDER*RACE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156.98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3.3734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46.53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&lt;.0001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689456301"/>
                  </a:ext>
                </a:extLst>
              </a:tr>
            </a:tbl>
          </a:graphicData>
        </a:graphic>
      </p:graphicFrame>
      <p:sp>
        <p:nvSpPr>
          <p:cNvPr id="20" name="Rectangle 6">
            <a:extLst>
              <a:ext uri="{FF2B5EF4-FFF2-40B4-BE49-F238E27FC236}">
                <a16:creationId xmlns:a16="http://schemas.microsoft.com/office/drawing/2014/main" id="{97EE53FF-25F5-EFBF-EF51-EE9580D708FF}"/>
              </a:ext>
            </a:extLst>
          </p:cNvPr>
          <p:cNvSpPr>
            <a:spLocks noChangeArrowheads="1"/>
          </p:cNvSpPr>
          <p:nvPr/>
        </p:nvSpPr>
        <p:spPr bwMode="auto">
          <a:xfrm>
            <a:off x="1103313" y="3286066"/>
            <a:ext cx="859872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b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1" name="Table 20">
            <a:extLst>
              <a:ext uri="{FF2B5EF4-FFF2-40B4-BE49-F238E27FC236}">
                <a16:creationId xmlns:a16="http://schemas.microsoft.com/office/drawing/2014/main" id="{4A70F969-09BB-E3A3-95E4-2E0647F4E893}"/>
              </a:ext>
            </a:extLst>
          </p:cNvPr>
          <p:cNvGraphicFramePr>
            <a:graphicFrameLocks noGrp="1"/>
          </p:cNvGraphicFramePr>
          <p:nvPr>
            <p:extLst>
              <p:ext uri="{D42A27DB-BD31-4B8C-83A1-F6EECF244321}">
                <p14:modId xmlns:p14="http://schemas.microsoft.com/office/powerpoint/2010/main" val="3680580846"/>
              </p:ext>
            </p:extLst>
          </p:nvPr>
        </p:nvGraphicFramePr>
        <p:xfrm>
          <a:off x="4693135" y="2851628"/>
          <a:ext cx="7498865" cy="2704211"/>
        </p:xfrm>
        <a:graphic>
          <a:graphicData uri="http://schemas.openxmlformats.org/drawingml/2006/table">
            <a:tbl>
              <a:tblPr firstRow="1" firstCol="1" bandRow="1">
                <a:tableStyleId>{7DF18680-E054-41AD-8BC1-D1AEF772440D}</a:tableStyleId>
              </a:tblPr>
              <a:tblGrid>
                <a:gridCol w="1238865">
                  <a:extLst>
                    <a:ext uri="{9D8B030D-6E8A-4147-A177-3AD203B41FA5}">
                      <a16:colId xmlns:a16="http://schemas.microsoft.com/office/drawing/2014/main" val="2142556564"/>
                    </a:ext>
                  </a:extLst>
                </a:gridCol>
                <a:gridCol w="618215">
                  <a:extLst>
                    <a:ext uri="{9D8B030D-6E8A-4147-A177-3AD203B41FA5}">
                      <a16:colId xmlns:a16="http://schemas.microsoft.com/office/drawing/2014/main" val="1392506128"/>
                    </a:ext>
                  </a:extLst>
                </a:gridCol>
                <a:gridCol w="1121533">
                  <a:extLst>
                    <a:ext uri="{9D8B030D-6E8A-4147-A177-3AD203B41FA5}">
                      <a16:colId xmlns:a16="http://schemas.microsoft.com/office/drawing/2014/main" val="617896259"/>
                    </a:ext>
                  </a:extLst>
                </a:gridCol>
                <a:gridCol w="735547">
                  <a:extLst>
                    <a:ext uri="{9D8B030D-6E8A-4147-A177-3AD203B41FA5}">
                      <a16:colId xmlns:a16="http://schemas.microsoft.com/office/drawing/2014/main" val="2388646200"/>
                    </a:ext>
                  </a:extLst>
                </a:gridCol>
                <a:gridCol w="928540">
                  <a:extLst>
                    <a:ext uri="{9D8B030D-6E8A-4147-A177-3AD203B41FA5}">
                      <a16:colId xmlns:a16="http://schemas.microsoft.com/office/drawing/2014/main" val="1160746812"/>
                    </a:ext>
                  </a:extLst>
                </a:gridCol>
                <a:gridCol w="928540">
                  <a:extLst>
                    <a:ext uri="{9D8B030D-6E8A-4147-A177-3AD203B41FA5}">
                      <a16:colId xmlns:a16="http://schemas.microsoft.com/office/drawing/2014/main" val="336699164"/>
                    </a:ext>
                  </a:extLst>
                </a:gridCol>
                <a:gridCol w="590438">
                  <a:extLst>
                    <a:ext uri="{9D8B030D-6E8A-4147-A177-3AD203B41FA5}">
                      <a16:colId xmlns:a16="http://schemas.microsoft.com/office/drawing/2014/main" val="2050265677"/>
                    </a:ext>
                  </a:extLst>
                </a:gridCol>
                <a:gridCol w="648929">
                  <a:extLst>
                    <a:ext uri="{9D8B030D-6E8A-4147-A177-3AD203B41FA5}">
                      <a16:colId xmlns:a16="http://schemas.microsoft.com/office/drawing/2014/main" val="1630464229"/>
                    </a:ext>
                  </a:extLst>
                </a:gridCol>
                <a:gridCol w="688258">
                  <a:extLst>
                    <a:ext uri="{9D8B030D-6E8A-4147-A177-3AD203B41FA5}">
                      <a16:colId xmlns:a16="http://schemas.microsoft.com/office/drawing/2014/main" val="3206027796"/>
                    </a:ext>
                  </a:extLst>
                </a:gridCol>
              </a:tblGrid>
              <a:tr h="231013">
                <a:tc gridSpan="9">
                  <a:txBody>
                    <a:bodyPr/>
                    <a:lstStyle/>
                    <a:p>
                      <a:pPr marL="0" marR="0" algn="ctr">
                        <a:lnSpc>
                          <a:spcPct val="107000"/>
                        </a:lnSpc>
                        <a:spcBef>
                          <a:spcPts val="0"/>
                        </a:spcBef>
                        <a:spcAft>
                          <a:spcPts val="0"/>
                        </a:spcAft>
                      </a:pPr>
                      <a:r>
                        <a:rPr lang="en-US" sz="1000" kern="0">
                          <a:effectLst/>
                        </a:rPr>
                        <a:t>Estimates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31929613"/>
                  </a:ext>
                </a:extLst>
              </a:tr>
              <a:tr h="231013">
                <a:tc>
                  <a:txBody>
                    <a:bodyPr/>
                    <a:lstStyle/>
                    <a:p>
                      <a:pPr marL="0" marR="0">
                        <a:lnSpc>
                          <a:spcPct val="107000"/>
                        </a:lnSpc>
                        <a:spcBef>
                          <a:spcPts val="0"/>
                        </a:spcBef>
                        <a:spcAft>
                          <a:spcPts val="0"/>
                        </a:spcAft>
                      </a:pPr>
                      <a:r>
                        <a:rPr lang="en-US" sz="1000" kern="0">
                          <a:effectLst/>
                        </a:rPr>
                        <a:t>Label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Estimate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Standard Error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DF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t 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Pr &gt; |t|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Alpha</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Lower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Upper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2924270471"/>
                  </a:ext>
                </a:extLst>
              </a:tr>
              <a:tr h="231013">
                <a:tc>
                  <a:txBody>
                    <a:bodyPr/>
                    <a:lstStyle/>
                    <a:p>
                      <a:pPr marL="0" marR="0">
                        <a:lnSpc>
                          <a:spcPct val="107000"/>
                        </a:lnSpc>
                        <a:spcBef>
                          <a:spcPts val="0"/>
                        </a:spcBef>
                        <a:spcAft>
                          <a:spcPts val="0"/>
                        </a:spcAft>
                      </a:pPr>
                      <a:r>
                        <a:rPr lang="en-US" sz="1000" kern="0">
                          <a:effectLst/>
                        </a:rPr>
                        <a:t>Male Non-Cau</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154.83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1.8865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82.08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0.05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151.12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158.55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4085644879"/>
                  </a:ext>
                </a:extLst>
              </a:tr>
              <a:tr h="394081">
                <a:tc>
                  <a:txBody>
                    <a:bodyPr/>
                    <a:lstStyle/>
                    <a:p>
                      <a:pPr marL="0" marR="0">
                        <a:lnSpc>
                          <a:spcPct val="107000"/>
                        </a:lnSpc>
                        <a:spcBef>
                          <a:spcPts val="0"/>
                        </a:spcBef>
                        <a:spcAft>
                          <a:spcPts val="0"/>
                        </a:spcAft>
                      </a:pPr>
                      <a:r>
                        <a:rPr lang="en-US" sz="1000" kern="0">
                          <a:effectLst/>
                        </a:rPr>
                        <a:t>Female Non-Cau</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152.24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4.1349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327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36.82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0.05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144.10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160.37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84483638"/>
                  </a:ext>
                </a:extLst>
              </a:tr>
              <a:tr h="231013">
                <a:tc>
                  <a:txBody>
                    <a:bodyPr/>
                    <a:lstStyle/>
                    <a:p>
                      <a:pPr marL="0" marR="0">
                        <a:lnSpc>
                          <a:spcPct val="107000"/>
                        </a:lnSpc>
                        <a:spcBef>
                          <a:spcPts val="0"/>
                        </a:spcBef>
                        <a:spcAft>
                          <a:spcPts val="0"/>
                        </a:spcAft>
                      </a:pPr>
                      <a:r>
                        <a:rPr lang="en-US" sz="1000" kern="0">
                          <a:effectLst/>
                        </a:rPr>
                        <a:t>Difference A</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2.5964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4.5449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0.57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0.5682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0.05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-6.3444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11.5373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987104728"/>
                  </a:ext>
                </a:extLst>
              </a:tr>
              <a:tr h="231013">
                <a:tc>
                  <a:txBody>
                    <a:bodyPr/>
                    <a:lstStyle/>
                    <a:p>
                      <a:pPr marL="0" marR="0">
                        <a:lnSpc>
                          <a:spcPct val="107000"/>
                        </a:lnSpc>
                        <a:spcBef>
                          <a:spcPts val="0"/>
                        </a:spcBef>
                        <a:spcAft>
                          <a:spcPts val="0"/>
                        </a:spcAft>
                      </a:pPr>
                      <a:r>
                        <a:rPr lang="en-US" sz="1000" kern="0">
                          <a:effectLst/>
                        </a:rPr>
                        <a:t>Male Cau</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151.06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1.6936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89.20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0.05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147.73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154.40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025778537"/>
                  </a:ext>
                </a:extLst>
              </a:tr>
              <a:tr h="231013">
                <a:tc>
                  <a:txBody>
                    <a:bodyPr/>
                    <a:lstStyle/>
                    <a:p>
                      <a:pPr marL="0" marR="0">
                        <a:lnSpc>
                          <a:spcPct val="107000"/>
                        </a:lnSpc>
                        <a:spcBef>
                          <a:spcPts val="0"/>
                        </a:spcBef>
                        <a:spcAft>
                          <a:spcPts val="0"/>
                        </a:spcAft>
                      </a:pPr>
                      <a:r>
                        <a:rPr lang="en-US" sz="1000" kern="0">
                          <a:effectLst/>
                        </a:rPr>
                        <a:t>Female Cau</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156.98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3.3734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46.53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0.05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150.34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163.61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631924076"/>
                  </a:ext>
                </a:extLst>
              </a:tr>
              <a:tr h="231013">
                <a:tc>
                  <a:txBody>
                    <a:bodyPr/>
                    <a:lstStyle/>
                    <a:p>
                      <a:pPr marL="0" marR="0">
                        <a:lnSpc>
                          <a:spcPct val="107000"/>
                        </a:lnSpc>
                        <a:spcBef>
                          <a:spcPts val="0"/>
                        </a:spcBef>
                        <a:spcAft>
                          <a:spcPts val="0"/>
                        </a:spcAft>
                      </a:pPr>
                      <a:r>
                        <a:rPr lang="en-US" sz="1000" kern="0">
                          <a:effectLst/>
                        </a:rPr>
                        <a:t>Difference 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-5.9128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3.7746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327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0.1182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0.05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-13.3383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1.5128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062661366"/>
                  </a:ext>
                </a:extLst>
              </a:tr>
              <a:tr h="231013">
                <a:tc>
                  <a:txBody>
                    <a:bodyPr/>
                    <a:lstStyle/>
                    <a:p>
                      <a:pPr marL="0" marR="0">
                        <a:lnSpc>
                          <a:spcPct val="107000"/>
                        </a:lnSpc>
                        <a:spcBef>
                          <a:spcPts val="0"/>
                        </a:spcBef>
                        <a:spcAft>
                          <a:spcPts val="0"/>
                        </a:spcAft>
                      </a:pPr>
                      <a:r>
                        <a:rPr lang="en-US" sz="1000" kern="0">
                          <a:effectLst/>
                        </a:rPr>
                        <a:t>Difference A</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2.5964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4.5449</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0.57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0.5682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0.05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-6.3444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11.5373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959522480"/>
                  </a:ext>
                </a:extLst>
              </a:tr>
              <a:tr h="231013">
                <a:tc>
                  <a:txBody>
                    <a:bodyPr/>
                    <a:lstStyle/>
                    <a:p>
                      <a:pPr marL="0" marR="0">
                        <a:lnSpc>
                          <a:spcPct val="107000"/>
                        </a:lnSpc>
                        <a:spcBef>
                          <a:spcPts val="0"/>
                        </a:spcBef>
                        <a:spcAft>
                          <a:spcPts val="0"/>
                        </a:spcAft>
                      </a:pPr>
                      <a:r>
                        <a:rPr lang="en-US" sz="1000" kern="0">
                          <a:effectLst/>
                        </a:rPr>
                        <a:t>Difference 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-5.9128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3.7746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0.1182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0.05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-13.3383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1.5128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823757050"/>
                  </a:ext>
                </a:extLst>
              </a:tr>
              <a:tr h="231013">
                <a:tc>
                  <a:txBody>
                    <a:bodyPr/>
                    <a:lstStyle/>
                    <a:p>
                      <a:pPr marL="0" marR="0">
                        <a:lnSpc>
                          <a:spcPct val="107000"/>
                        </a:lnSpc>
                        <a:spcBef>
                          <a:spcPts val="0"/>
                        </a:spcBef>
                        <a:spcAft>
                          <a:spcPts val="0"/>
                        </a:spcAft>
                      </a:pPr>
                      <a:r>
                        <a:rPr lang="en-US" sz="1000" kern="0">
                          <a:effectLst/>
                        </a:rPr>
                        <a:t>Overall Diff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8.5092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5.9079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0.1507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0.05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-3.1131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20.1315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517705801"/>
                  </a:ext>
                </a:extLst>
              </a:tr>
            </a:tbl>
          </a:graphicData>
        </a:graphic>
      </p:graphicFrame>
      <p:sp>
        <p:nvSpPr>
          <p:cNvPr id="22" name="Rectangle 7">
            <a:extLst>
              <a:ext uri="{FF2B5EF4-FFF2-40B4-BE49-F238E27FC236}">
                <a16:creationId xmlns:a16="http://schemas.microsoft.com/office/drawing/2014/main" id="{2061EC1A-61C2-B1F4-2D90-FE51D943C585}"/>
              </a:ext>
            </a:extLst>
          </p:cNvPr>
          <p:cNvSpPr>
            <a:spLocks noChangeArrowheads="1"/>
          </p:cNvSpPr>
          <p:nvPr/>
        </p:nvSpPr>
        <p:spPr bwMode="auto">
          <a:xfrm>
            <a:off x="1103313" y="27987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b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F9DC68E0-26FA-CDA4-4D0A-BD8AB6BBC634}"/>
              </a:ext>
            </a:extLst>
          </p:cNvPr>
          <p:cNvSpPr txBox="1"/>
          <p:nvPr/>
        </p:nvSpPr>
        <p:spPr>
          <a:xfrm>
            <a:off x="0" y="2422849"/>
            <a:ext cx="3677265" cy="1477328"/>
          </a:xfrm>
          <a:prstGeom prst="rect">
            <a:avLst/>
          </a:prstGeom>
          <a:noFill/>
        </p:spPr>
        <p:txBody>
          <a:bodyPr wrap="square">
            <a:spAutoFit/>
          </a:bodyPr>
          <a:lstStyle/>
          <a:p>
            <a:r>
              <a:rPr lang="en-US" dirty="0"/>
              <a:t>None of the terms in the model is significantly useful in determining the Addiction Recovery Score of cocaine dependent patients.</a:t>
            </a:r>
          </a:p>
        </p:txBody>
      </p:sp>
    </p:spTree>
    <p:extLst>
      <p:ext uri="{BB962C8B-B14F-4D97-AF65-F5344CB8AC3E}">
        <p14:creationId xmlns:p14="http://schemas.microsoft.com/office/powerpoint/2010/main" val="3174909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EB1A-70E2-76E1-9E11-BFA21C94C360}"/>
              </a:ext>
            </a:extLst>
          </p:cNvPr>
          <p:cNvSpPr>
            <a:spLocks noGrp="1"/>
          </p:cNvSpPr>
          <p:nvPr>
            <p:ph type="title"/>
          </p:nvPr>
        </p:nvSpPr>
        <p:spPr>
          <a:xfrm>
            <a:off x="0" y="0"/>
            <a:ext cx="6983721" cy="992624"/>
          </a:xfrm>
        </p:spPr>
        <p:txBody>
          <a:bodyPr/>
          <a:lstStyle/>
          <a:p>
            <a:r>
              <a:rPr lang="en-US" sz="2800" dirty="0"/>
              <a:t>Month 6</a:t>
            </a:r>
            <a:br>
              <a:rPr lang="en-US" sz="2800" dirty="0"/>
            </a:br>
            <a:r>
              <a:rPr lang="en-US" sz="2800" dirty="0"/>
              <a:t>3-Way ANOVA – gender, race and job</a:t>
            </a:r>
          </a:p>
        </p:txBody>
      </p:sp>
      <p:pic>
        <p:nvPicPr>
          <p:cNvPr id="4" name="Picture 3">
            <a:extLst>
              <a:ext uri="{FF2B5EF4-FFF2-40B4-BE49-F238E27FC236}">
                <a16:creationId xmlns:a16="http://schemas.microsoft.com/office/drawing/2014/main" id="{32B59112-FA0A-029D-BED0-2A1F1D54F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1450"/>
            <a:ext cx="5673214" cy="4254911"/>
          </a:xfrm>
          <a:prstGeom prst="rect">
            <a:avLst/>
          </a:prstGeom>
        </p:spPr>
      </p:pic>
      <p:pic>
        <p:nvPicPr>
          <p:cNvPr id="6" name="Picture 5">
            <a:extLst>
              <a:ext uri="{FF2B5EF4-FFF2-40B4-BE49-F238E27FC236}">
                <a16:creationId xmlns:a16="http://schemas.microsoft.com/office/drawing/2014/main" id="{5B0B1987-C6D4-7380-A3D1-37FCE2CAA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787" y="1061450"/>
            <a:ext cx="5673213" cy="4254910"/>
          </a:xfrm>
          <a:prstGeom prst="rect">
            <a:avLst/>
          </a:prstGeom>
        </p:spPr>
      </p:pic>
    </p:spTree>
    <p:extLst>
      <p:ext uri="{BB962C8B-B14F-4D97-AF65-F5344CB8AC3E}">
        <p14:creationId xmlns:p14="http://schemas.microsoft.com/office/powerpoint/2010/main" val="203901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1B1A-D0CE-F65C-56BA-55FC77AB2728}"/>
              </a:ext>
            </a:extLst>
          </p:cNvPr>
          <p:cNvSpPr>
            <a:spLocks noGrp="1"/>
          </p:cNvSpPr>
          <p:nvPr>
            <p:ph type="title"/>
          </p:nvPr>
        </p:nvSpPr>
        <p:spPr>
          <a:xfrm>
            <a:off x="0" y="0"/>
            <a:ext cx="6924728" cy="963127"/>
          </a:xfrm>
        </p:spPr>
        <p:txBody>
          <a:bodyPr/>
          <a:lstStyle/>
          <a:p>
            <a:r>
              <a:rPr lang="en-US" sz="2800" dirty="0"/>
              <a:t>Month 6</a:t>
            </a:r>
            <a:br>
              <a:rPr lang="en-US" sz="2800" dirty="0"/>
            </a:br>
            <a:r>
              <a:rPr lang="en-US" sz="2800" dirty="0"/>
              <a:t>3-Way ANOVA – gender, race and job</a:t>
            </a:r>
          </a:p>
        </p:txBody>
      </p:sp>
      <p:graphicFrame>
        <p:nvGraphicFramePr>
          <p:cNvPr id="3" name="Table 2">
            <a:extLst>
              <a:ext uri="{FF2B5EF4-FFF2-40B4-BE49-F238E27FC236}">
                <a16:creationId xmlns:a16="http://schemas.microsoft.com/office/drawing/2014/main" id="{E72DAFB8-FD20-16AD-3623-3768C19E5AA0}"/>
              </a:ext>
            </a:extLst>
          </p:cNvPr>
          <p:cNvGraphicFramePr>
            <a:graphicFrameLocks noGrp="1"/>
          </p:cNvGraphicFramePr>
          <p:nvPr>
            <p:extLst>
              <p:ext uri="{D42A27DB-BD31-4B8C-83A1-F6EECF244321}">
                <p14:modId xmlns:p14="http://schemas.microsoft.com/office/powerpoint/2010/main" val="2307350474"/>
              </p:ext>
            </p:extLst>
          </p:nvPr>
        </p:nvGraphicFramePr>
        <p:xfrm>
          <a:off x="80387" y="1107347"/>
          <a:ext cx="5194998" cy="1086930"/>
        </p:xfrm>
        <a:graphic>
          <a:graphicData uri="http://schemas.openxmlformats.org/drawingml/2006/table">
            <a:tbl>
              <a:tblPr firstRow="1" firstCol="1" bandRow="1">
                <a:tableStyleId>{7DF18680-E054-41AD-8BC1-D1AEF772440D}</a:tableStyleId>
              </a:tblPr>
              <a:tblGrid>
                <a:gridCol w="865833">
                  <a:extLst>
                    <a:ext uri="{9D8B030D-6E8A-4147-A177-3AD203B41FA5}">
                      <a16:colId xmlns:a16="http://schemas.microsoft.com/office/drawing/2014/main" val="1023809343"/>
                    </a:ext>
                  </a:extLst>
                </a:gridCol>
                <a:gridCol w="490694">
                  <a:extLst>
                    <a:ext uri="{9D8B030D-6E8A-4147-A177-3AD203B41FA5}">
                      <a16:colId xmlns:a16="http://schemas.microsoft.com/office/drawing/2014/main" val="2704281651"/>
                    </a:ext>
                  </a:extLst>
                </a:gridCol>
                <a:gridCol w="1240972">
                  <a:extLst>
                    <a:ext uri="{9D8B030D-6E8A-4147-A177-3AD203B41FA5}">
                      <a16:colId xmlns:a16="http://schemas.microsoft.com/office/drawing/2014/main" val="1300290079"/>
                    </a:ext>
                  </a:extLst>
                </a:gridCol>
                <a:gridCol w="1060101">
                  <a:extLst>
                    <a:ext uri="{9D8B030D-6E8A-4147-A177-3AD203B41FA5}">
                      <a16:colId xmlns:a16="http://schemas.microsoft.com/office/drawing/2014/main" val="90254915"/>
                    </a:ext>
                  </a:extLst>
                </a:gridCol>
                <a:gridCol w="671565">
                  <a:extLst>
                    <a:ext uri="{9D8B030D-6E8A-4147-A177-3AD203B41FA5}">
                      <a16:colId xmlns:a16="http://schemas.microsoft.com/office/drawing/2014/main" val="3066389091"/>
                    </a:ext>
                  </a:extLst>
                </a:gridCol>
                <a:gridCol w="865833">
                  <a:extLst>
                    <a:ext uri="{9D8B030D-6E8A-4147-A177-3AD203B41FA5}">
                      <a16:colId xmlns:a16="http://schemas.microsoft.com/office/drawing/2014/main" val="2595886683"/>
                    </a:ext>
                  </a:extLst>
                </a:gridCol>
              </a:tblGrid>
              <a:tr h="231013">
                <a:tc>
                  <a:txBody>
                    <a:bodyPr/>
                    <a:lstStyle/>
                    <a:p>
                      <a:pPr marL="0" marR="0">
                        <a:lnSpc>
                          <a:spcPct val="107000"/>
                        </a:lnSpc>
                        <a:spcBef>
                          <a:spcPts val="0"/>
                        </a:spcBef>
                        <a:spcAft>
                          <a:spcPts val="0"/>
                        </a:spcAft>
                      </a:pPr>
                      <a:r>
                        <a:rPr lang="en-US" sz="1000" kern="0">
                          <a:effectLst/>
                        </a:rPr>
                        <a:t>Source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DF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Sum of Squares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Mean Square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F 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Pr &gt; 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1554705258"/>
                  </a:ext>
                </a:extLst>
              </a:tr>
              <a:tr h="231013">
                <a:tc>
                  <a:txBody>
                    <a:bodyPr/>
                    <a:lstStyle/>
                    <a:p>
                      <a:pPr marL="0" marR="0">
                        <a:lnSpc>
                          <a:spcPct val="107000"/>
                        </a:lnSpc>
                        <a:spcBef>
                          <a:spcPts val="0"/>
                        </a:spcBef>
                        <a:spcAft>
                          <a:spcPts val="0"/>
                        </a:spcAft>
                      </a:pPr>
                      <a:r>
                        <a:rPr lang="en-US" sz="1000" kern="0">
                          <a:effectLst/>
                        </a:rPr>
                        <a:t>Model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2151.0135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307.2876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0.70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0.6755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277064103"/>
                  </a:ext>
                </a:extLst>
              </a:tr>
              <a:tr h="231013">
                <a:tc>
                  <a:txBody>
                    <a:bodyPr/>
                    <a:lstStyle/>
                    <a:p>
                      <a:pPr marL="0" marR="0">
                        <a:lnSpc>
                          <a:spcPct val="107000"/>
                        </a:lnSpc>
                        <a:spcBef>
                          <a:spcPts val="0"/>
                        </a:spcBef>
                        <a:spcAft>
                          <a:spcPts val="0"/>
                        </a:spcAft>
                      </a:pPr>
                      <a:r>
                        <a:rPr lang="en-US" sz="1000" kern="0">
                          <a:effectLst/>
                        </a:rPr>
                        <a:t>Error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142167.8213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441.5150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027746266"/>
                  </a:ext>
                </a:extLst>
              </a:tr>
              <a:tr h="231013">
                <a:tc>
                  <a:txBody>
                    <a:bodyPr/>
                    <a:lstStyle/>
                    <a:p>
                      <a:pPr marL="0" marR="0">
                        <a:lnSpc>
                          <a:spcPct val="107000"/>
                        </a:lnSpc>
                        <a:spcBef>
                          <a:spcPts val="0"/>
                        </a:spcBef>
                        <a:spcAft>
                          <a:spcPts val="0"/>
                        </a:spcAft>
                      </a:pPr>
                      <a:r>
                        <a:rPr lang="en-US" sz="1000" kern="0">
                          <a:effectLst/>
                        </a:rPr>
                        <a:t>Corrected Total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144318.8348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128131383"/>
                  </a:ext>
                </a:extLst>
              </a:tr>
            </a:tbl>
          </a:graphicData>
        </a:graphic>
      </p:graphicFrame>
      <p:sp>
        <p:nvSpPr>
          <p:cNvPr id="4" name="Rectangle 1">
            <a:extLst>
              <a:ext uri="{FF2B5EF4-FFF2-40B4-BE49-F238E27FC236}">
                <a16:creationId xmlns:a16="http://schemas.microsoft.com/office/drawing/2014/main" id="{AAF72AEB-B996-0585-C8A7-42C5237FC96C}"/>
              </a:ext>
            </a:extLst>
          </p:cNvPr>
          <p:cNvSpPr>
            <a:spLocks noChangeArrowheads="1"/>
          </p:cNvSpPr>
          <p:nvPr/>
        </p:nvSpPr>
        <p:spPr bwMode="auto">
          <a:xfrm>
            <a:off x="1" y="1159074"/>
            <a:ext cx="92418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br>
              <a:rPr kumimoji="0" lang="en-US" altLang="en-US"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44EAA80-8B31-4658-5763-7C23AE6A82D3}"/>
              </a:ext>
            </a:extLst>
          </p:cNvPr>
          <p:cNvSpPr>
            <a:spLocks noChangeArrowheads="1"/>
          </p:cNvSpPr>
          <p:nvPr/>
        </p:nvSpPr>
        <p:spPr bwMode="auto">
          <a:xfrm>
            <a:off x="1" y="3739472"/>
            <a:ext cx="1087640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B5457E3F-3B12-6423-399F-92DA17AD934F}"/>
              </a:ext>
            </a:extLst>
          </p:cNvPr>
          <p:cNvSpPr txBox="1"/>
          <p:nvPr/>
        </p:nvSpPr>
        <p:spPr>
          <a:xfrm>
            <a:off x="-63908" y="2228671"/>
            <a:ext cx="6159908" cy="1200329"/>
          </a:xfrm>
          <a:prstGeom prst="rect">
            <a:avLst/>
          </a:prstGeom>
          <a:noFill/>
        </p:spPr>
        <p:txBody>
          <a:bodyPr wrap="square">
            <a:spAutoFit/>
          </a:bodyPr>
          <a:lstStyle/>
          <a:p>
            <a:r>
              <a:rPr lang="en-US" dirty="0"/>
              <a:t>Based on the available data, there is no evidence to indicate that at least one of the terms in the model is significantly useful in determining the Addiction Recovery Score of cocaine dependent patients.</a:t>
            </a:r>
          </a:p>
        </p:txBody>
      </p:sp>
      <p:sp>
        <p:nvSpPr>
          <p:cNvPr id="10" name="TextBox 9">
            <a:extLst>
              <a:ext uri="{FF2B5EF4-FFF2-40B4-BE49-F238E27FC236}">
                <a16:creationId xmlns:a16="http://schemas.microsoft.com/office/drawing/2014/main" id="{EFD12BAE-3F6E-24F1-83BD-6BB6E21916B2}"/>
              </a:ext>
            </a:extLst>
          </p:cNvPr>
          <p:cNvSpPr txBox="1"/>
          <p:nvPr/>
        </p:nvSpPr>
        <p:spPr>
          <a:xfrm>
            <a:off x="7264958" y="2505506"/>
            <a:ext cx="5056828" cy="1477328"/>
          </a:xfrm>
          <a:prstGeom prst="rect">
            <a:avLst/>
          </a:prstGeom>
          <a:noFill/>
        </p:spPr>
        <p:txBody>
          <a:bodyPr wrap="square">
            <a:spAutoFit/>
          </a:bodyPr>
          <a:lstStyle/>
          <a:p>
            <a:r>
              <a:rPr lang="en-US" dirty="0"/>
              <a:t>There is no evidence to indicate that the on average difference in Addiction Recovery Score of the interaction between gender and race varies differentially across the levels of job.</a:t>
            </a:r>
          </a:p>
        </p:txBody>
      </p:sp>
      <p:sp>
        <p:nvSpPr>
          <p:cNvPr id="13" name="Rectangle 3">
            <a:extLst>
              <a:ext uri="{FF2B5EF4-FFF2-40B4-BE49-F238E27FC236}">
                <a16:creationId xmlns:a16="http://schemas.microsoft.com/office/drawing/2014/main" id="{23548686-1639-8242-AAFF-2E7C8FB6EFDA}"/>
              </a:ext>
            </a:extLst>
          </p:cNvPr>
          <p:cNvSpPr>
            <a:spLocks noChangeArrowheads="1"/>
          </p:cNvSpPr>
          <p:nvPr/>
        </p:nvSpPr>
        <p:spPr bwMode="auto">
          <a:xfrm>
            <a:off x="7059564" y="540"/>
            <a:ext cx="661866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TextBox 16">
            <a:extLst>
              <a:ext uri="{FF2B5EF4-FFF2-40B4-BE49-F238E27FC236}">
                <a16:creationId xmlns:a16="http://schemas.microsoft.com/office/drawing/2014/main" id="{3240D96A-6B9C-9E7E-0BBB-68EE95B9B181}"/>
              </a:ext>
            </a:extLst>
          </p:cNvPr>
          <p:cNvSpPr txBox="1"/>
          <p:nvPr/>
        </p:nvSpPr>
        <p:spPr>
          <a:xfrm>
            <a:off x="-63908" y="3639459"/>
            <a:ext cx="3952620" cy="3139321"/>
          </a:xfrm>
          <a:prstGeom prst="rect">
            <a:avLst/>
          </a:prstGeom>
          <a:noFill/>
        </p:spPr>
        <p:txBody>
          <a:bodyPr wrap="square">
            <a:spAutoFit/>
          </a:bodyPr>
          <a:lstStyle/>
          <a:p>
            <a:r>
              <a:rPr lang="en-US" dirty="0"/>
              <a:t>evidence of a violation of homogeneity of variance, p=0202</a:t>
            </a:r>
          </a:p>
          <a:p>
            <a:r>
              <a:rPr lang="en-US" dirty="0"/>
              <a:t>Evidence of violation of Independence </a:t>
            </a:r>
          </a:p>
          <a:p>
            <a:r>
              <a:rPr lang="en-US" dirty="0"/>
              <a:t>(1</a:t>
            </a:r>
            <a:r>
              <a:rPr lang="en-US" baseline="30000" dirty="0"/>
              <a:t>st</a:t>
            </a:r>
            <a:r>
              <a:rPr lang="en-US" dirty="0"/>
              <a:t> order autocorrelation = 0.912; p-value &lt;.0001)</a:t>
            </a:r>
          </a:p>
          <a:p>
            <a:r>
              <a:rPr lang="en-US" dirty="0"/>
              <a:t>Attempted to normalize the data, unfortunately, BoxCox was not able to yield normalized residuals, therefore the results should be interpreted with caution.</a:t>
            </a:r>
          </a:p>
        </p:txBody>
      </p:sp>
      <p:graphicFrame>
        <p:nvGraphicFramePr>
          <p:cNvPr id="20" name="Table 19">
            <a:extLst>
              <a:ext uri="{FF2B5EF4-FFF2-40B4-BE49-F238E27FC236}">
                <a16:creationId xmlns:a16="http://schemas.microsoft.com/office/drawing/2014/main" id="{46157B92-D43C-AE38-34E8-0554C05AEF02}"/>
              </a:ext>
            </a:extLst>
          </p:cNvPr>
          <p:cNvGraphicFramePr>
            <a:graphicFrameLocks noGrp="1"/>
          </p:cNvGraphicFramePr>
          <p:nvPr>
            <p:extLst>
              <p:ext uri="{D42A27DB-BD31-4B8C-83A1-F6EECF244321}">
                <p14:modId xmlns:p14="http://schemas.microsoft.com/office/powerpoint/2010/main" val="2212817412"/>
              </p:ext>
            </p:extLst>
          </p:nvPr>
        </p:nvGraphicFramePr>
        <p:xfrm>
          <a:off x="7490883" y="427595"/>
          <a:ext cx="4620730" cy="2077911"/>
        </p:xfrm>
        <a:graphic>
          <a:graphicData uri="http://schemas.openxmlformats.org/drawingml/2006/table">
            <a:tbl>
              <a:tblPr firstRow="1" firstCol="1" bandRow="1">
                <a:tableStyleId>{7DF18680-E054-41AD-8BC1-D1AEF772440D}</a:tableStyleId>
              </a:tblPr>
              <a:tblGrid>
                <a:gridCol w="1466015">
                  <a:extLst>
                    <a:ext uri="{9D8B030D-6E8A-4147-A177-3AD203B41FA5}">
                      <a16:colId xmlns:a16="http://schemas.microsoft.com/office/drawing/2014/main" val="3207105094"/>
                    </a:ext>
                  </a:extLst>
                </a:gridCol>
                <a:gridCol w="792207">
                  <a:extLst>
                    <a:ext uri="{9D8B030D-6E8A-4147-A177-3AD203B41FA5}">
                      <a16:colId xmlns:a16="http://schemas.microsoft.com/office/drawing/2014/main" val="1613992026"/>
                    </a:ext>
                  </a:extLst>
                </a:gridCol>
                <a:gridCol w="837476">
                  <a:extLst>
                    <a:ext uri="{9D8B030D-6E8A-4147-A177-3AD203B41FA5}">
                      <a16:colId xmlns:a16="http://schemas.microsoft.com/office/drawing/2014/main" val="1808789693"/>
                    </a:ext>
                  </a:extLst>
                </a:gridCol>
                <a:gridCol w="758256">
                  <a:extLst>
                    <a:ext uri="{9D8B030D-6E8A-4147-A177-3AD203B41FA5}">
                      <a16:colId xmlns:a16="http://schemas.microsoft.com/office/drawing/2014/main" val="4028599136"/>
                    </a:ext>
                  </a:extLst>
                </a:gridCol>
                <a:gridCol w="766776">
                  <a:extLst>
                    <a:ext uri="{9D8B030D-6E8A-4147-A177-3AD203B41FA5}">
                      <a16:colId xmlns:a16="http://schemas.microsoft.com/office/drawing/2014/main" val="1793936890"/>
                    </a:ext>
                  </a:extLst>
                </a:gridCol>
              </a:tblGrid>
              <a:tr h="0">
                <a:tc gridSpan="5">
                  <a:txBody>
                    <a:bodyPr/>
                    <a:lstStyle/>
                    <a:p>
                      <a:pPr marL="0" marR="0" algn="ctr">
                        <a:lnSpc>
                          <a:spcPct val="107000"/>
                        </a:lnSpc>
                        <a:spcBef>
                          <a:spcPts val="0"/>
                        </a:spcBef>
                        <a:spcAft>
                          <a:spcPts val="0"/>
                        </a:spcAft>
                      </a:pPr>
                      <a:r>
                        <a:rPr lang="en-US" sz="1000" kern="0" dirty="0">
                          <a:effectLst/>
                        </a:rPr>
                        <a:t>Type 3 Tests of Fixed Effects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22805110"/>
                  </a:ext>
                </a:extLst>
              </a:tr>
              <a:tr h="0">
                <a:tc>
                  <a:txBody>
                    <a:bodyPr/>
                    <a:lstStyle/>
                    <a:p>
                      <a:pPr marL="0" marR="0">
                        <a:lnSpc>
                          <a:spcPct val="107000"/>
                        </a:lnSpc>
                        <a:spcBef>
                          <a:spcPts val="0"/>
                        </a:spcBef>
                        <a:spcAft>
                          <a:spcPts val="0"/>
                        </a:spcAft>
                      </a:pPr>
                      <a:r>
                        <a:rPr lang="en-US" sz="1000" kern="0">
                          <a:effectLst/>
                        </a:rPr>
                        <a:t>Effect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Num DF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dirty="0">
                          <a:effectLst/>
                        </a:rPr>
                        <a:t>Den DF</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dirty="0">
                          <a:effectLst/>
                        </a:rPr>
                        <a:t>F Value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Pr &gt; 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2891765355"/>
                  </a:ext>
                </a:extLst>
              </a:tr>
              <a:tr h="0">
                <a:tc>
                  <a:txBody>
                    <a:bodyPr/>
                    <a:lstStyle/>
                    <a:p>
                      <a:pPr marL="0" marR="0">
                        <a:lnSpc>
                          <a:spcPct val="107000"/>
                        </a:lnSpc>
                        <a:spcBef>
                          <a:spcPts val="0"/>
                        </a:spcBef>
                        <a:spcAft>
                          <a:spcPts val="0"/>
                        </a:spcAft>
                      </a:pPr>
                      <a:r>
                        <a:rPr lang="en-US" sz="1000" kern="0">
                          <a:effectLst/>
                        </a:rPr>
                        <a:t>GENDER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0.18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0.6733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157779107"/>
                  </a:ext>
                </a:extLst>
              </a:tr>
              <a:tr h="0">
                <a:tc>
                  <a:txBody>
                    <a:bodyPr/>
                    <a:lstStyle/>
                    <a:p>
                      <a:pPr marL="0" marR="0">
                        <a:lnSpc>
                          <a:spcPct val="107000"/>
                        </a:lnSpc>
                        <a:spcBef>
                          <a:spcPts val="0"/>
                        </a:spcBef>
                        <a:spcAft>
                          <a:spcPts val="0"/>
                        </a:spcAft>
                      </a:pPr>
                      <a:r>
                        <a:rPr lang="en-US" sz="1000" kern="0">
                          <a:effectLst/>
                        </a:rPr>
                        <a:t>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322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0.02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0.8773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891803537"/>
                  </a:ext>
                </a:extLst>
              </a:tr>
              <a:tr h="0">
                <a:tc>
                  <a:txBody>
                    <a:bodyPr/>
                    <a:lstStyle/>
                    <a:p>
                      <a:pPr marL="0" marR="0">
                        <a:lnSpc>
                          <a:spcPct val="107000"/>
                        </a:lnSpc>
                        <a:spcBef>
                          <a:spcPts val="0"/>
                        </a:spcBef>
                        <a:spcAft>
                          <a:spcPts val="0"/>
                        </a:spcAft>
                      </a:pPr>
                      <a:r>
                        <a:rPr lang="en-US" sz="1000" kern="0">
                          <a:effectLst/>
                        </a:rPr>
                        <a:t>GENDER*RACE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322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2.18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0.1406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353621753"/>
                  </a:ext>
                </a:extLst>
              </a:tr>
              <a:tr h="0">
                <a:tc>
                  <a:txBody>
                    <a:bodyPr/>
                    <a:lstStyle/>
                    <a:p>
                      <a:pPr marL="0" marR="0">
                        <a:lnSpc>
                          <a:spcPct val="107000"/>
                        </a:lnSpc>
                        <a:spcBef>
                          <a:spcPts val="0"/>
                        </a:spcBef>
                        <a:spcAft>
                          <a:spcPts val="0"/>
                        </a:spcAft>
                      </a:pPr>
                      <a:r>
                        <a:rPr lang="en-US" sz="1000" kern="0">
                          <a:effectLst/>
                        </a:rPr>
                        <a:t>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322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0.9188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848271722"/>
                  </a:ext>
                </a:extLst>
              </a:tr>
              <a:tr h="0">
                <a:tc>
                  <a:txBody>
                    <a:bodyPr/>
                    <a:lstStyle/>
                    <a:p>
                      <a:pPr marL="0" marR="0">
                        <a:lnSpc>
                          <a:spcPct val="107000"/>
                        </a:lnSpc>
                        <a:spcBef>
                          <a:spcPts val="0"/>
                        </a:spcBef>
                        <a:spcAft>
                          <a:spcPts val="0"/>
                        </a:spcAft>
                      </a:pPr>
                      <a:r>
                        <a:rPr lang="en-US" sz="1000" kern="0">
                          <a:effectLst/>
                        </a:rPr>
                        <a:t>GENDER*JOB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322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0.9439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655005017"/>
                  </a:ext>
                </a:extLst>
              </a:tr>
              <a:tr h="0">
                <a:tc>
                  <a:txBody>
                    <a:bodyPr/>
                    <a:lstStyle/>
                    <a:p>
                      <a:pPr marL="0" marR="0">
                        <a:lnSpc>
                          <a:spcPct val="107000"/>
                        </a:lnSpc>
                        <a:spcBef>
                          <a:spcPts val="0"/>
                        </a:spcBef>
                        <a:spcAft>
                          <a:spcPts val="0"/>
                        </a:spcAft>
                      </a:pPr>
                      <a:r>
                        <a:rPr lang="en-US" sz="1000" kern="0">
                          <a:effectLst/>
                        </a:rPr>
                        <a:t>RACE*JOB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322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1.13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0.2877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4174464952"/>
                  </a:ext>
                </a:extLst>
              </a:tr>
              <a:tr h="0">
                <a:tc>
                  <a:txBody>
                    <a:bodyPr/>
                    <a:lstStyle/>
                    <a:p>
                      <a:pPr marL="0" marR="0">
                        <a:lnSpc>
                          <a:spcPct val="107000"/>
                        </a:lnSpc>
                        <a:spcBef>
                          <a:spcPts val="0"/>
                        </a:spcBef>
                        <a:spcAft>
                          <a:spcPts val="0"/>
                        </a:spcAft>
                      </a:pPr>
                      <a:r>
                        <a:rPr lang="en-US" sz="1000" kern="0">
                          <a:effectLst/>
                        </a:rPr>
                        <a:t>GENDER*RACE*JOB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0.37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0.5432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509592192"/>
                  </a:ext>
                </a:extLst>
              </a:tr>
            </a:tbl>
          </a:graphicData>
        </a:graphic>
      </p:graphicFrame>
      <p:graphicFrame>
        <p:nvGraphicFramePr>
          <p:cNvPr id="21" name="Table 20">
            <a:extLst>
              <a:ext uri="{FF2B5EF4-FFF2-40B4-BE49-F238E27FC236}">
                <a16:creationId xmlns:a16="http://schemas.microsoft.com/office/drawing/2014/main" id="{55503922-9360-663E-A64A-83E4CF3161B4}"/>
              </a:ext>
            </a:extLst>
          </p:cNvPr>
          <p:cNvGraphicFramePr>
            <a:graphicFrameLocks noGrp="1"/>
          </p:cNvGraphicFramePr>
          <p:nvPr>
            <p:extLst>
              <p:ext uri="{D42A27DB-BD31-4B8C-83A1-F6EECF244321}">
                <p14:modId xmlns:p14="http://schemas.microsoft.com/office/powerpoint/2010/main" val="3900264666"/>
              </p:ext>
            </p:extLst>
          </p:nvPr>
        </p:nvGraphicFramePr>
        <p:xfrm>
          <a:off x="4343982" y="4022051"/>
          <a:ext cx="7656153" cy="2077911"/>
        </p:xfrm>
        <a:graphic>
          <a:graphicData uri="http://schemas.openxmlformats.org/drawingml/2006/table">
            <a:tbl>
              <a:tblPr firstRow="1" firstCol="1" bandRow="1">
                <a:tableStyleId>{7DF18680-E054-41AD-8BC1-D1AEF772440D}</a:tableStyleId>
              </a:tblPr>
              <a:tblGrid>
                <a:gridCol w="1298243">
                  <a:extLst>
                    <a:ext uri="{9D8B030D-6E8A-4147-A177-3AD203B41FA5}">
                      <a16:colId xmlns:a16="http://schemas.microsoft.com/office/drawing/2014/main" val="3454379324"/>
                    </a:ext>
                  </a:extLst>
                </a:gridCol>
                <a:gridCol w="753626">
                  <a:extLst>
                    <a:ext uri="{9D8B030D-6E8A-4147-A177-3AD203B41FA5}">
                      <a16:colId xmlns:a16="http://schemas.microsoft.com/office/drawing/2014/main" val="2131496848"/>
                    </a:ext>
                  </a:extLst>
                </a:gridCol>
                <a:gridCol w="632276">
                  <a:extLst>
                    <a:ext uri="{9D8B030D-6E8A-4147-A177-3AD203B41FA5}">
                      <a16:colId xmlns:a16="http://schemas.microsoft.com/office/drawing/2014/main" val="2228762258"/>
                    </a:ext>
                  </a:extLst>
                </a:gridCol>
                <a:gridCol w="452946">
                  <a:extLst>
                    <a:ext uri="{9D8B030D-6E8A-4147-A177-3AD203B41FA5}">
                      <a16:colId xmlns:a16="http://schemas.microsoft.com/office/drawing/2014/main" val="4198801482"/>
                    </a:ext>
                  </a:extLst>
                </a:gridCol>
                <a:gridCol w="713433">
                  <a:extLst>
                    <a:ext uri="{9D8B030D-6E8A-4147-A177-3AD203B41FA5}">
                      <a16:colId xmlns:a16="http://schemas.microsoft.com/office/drawing/2014/main" val="3318794507"/>
                    </a:ext>
                  </a:extLst>
                </a:gridCol>
                <a:gridCol w="1014884">
                  <a:extLst>
                    <a:ext uri="{9D8B030D-6E8A-4147-A177-3AD203B41FA5}">
                      <a16:colId xmlns:a16="http://schemas.microsoft.com/office/drawing/2014/main" val="3909259919"/>
                    </a:ext>
                  </a:extLst>
                </a:gridCol>
                <a:gridCol w="723482">
                  <a:extLst>
                    <a:ext uri="{9D8B030D-6E8A-4147-A177-3AD203B41FA5}">
                      <a16:colId xmlns:a16="http://schemas.microsoft.com/office/drawing/2014/main" val="3828247376"/>
                    </a:ext>
                  </a:extLst>
                </a:gridCol>
                <a:gridCol w="653143">
                  <a:extLst>
                    <a:ext uri="{9D8B030D-6E8A-4147-A177-3AD203B41FA5}">
                      <a16:colId xmlns:a16="http://schemas.microsoft.com/office/drawing/2014/main" val="1192280697"/>
                    </a:ext>
                  </a:extLst>
                </a:gridCol>
                <a:gridCol w="703384">
                  <a:extLst>
                    <a:ext uri="{9D8B030D-6E8A-4147-A177-3AD203B41FA5}">
                      <a16:colId xmlns:a16="http://schemas.microsoft.com/office/drawing/2014/main" val="171209420"/>
                    </a:ext>
                  </a:extLst>
                </a:gridCol>
                <a:gridCol w="710736">
                  <a:extLst>
                    <a:ext uri="{9D8B030D-6E8A-4147-A177-3AD203B41FA5}">
                      <a16:colId xmlns:a16="http://schemas.microsoft.com/office/drawing/2014/main" val="4279603668"/>
                    </a:ext>
                  </a:extLst>
                </a:gridCol>
              </a:tblGrid>
              <a:tr h="0">
                <a:tc>
                  <a:txBody>
                    <a:bodyPr/>
                    <a:lstStyle/>
                    <a:p>
                      <a:pPr marL="0" marR="0">
                        <a:lnSpc>
                          <a:spcPct val="107000"/>
                        </a:lnSpc>
                        <a:spcBef>
                          <a:spcPts val="0"/>
                        </a:spcBef>
                        <a:spcAft>
                          <a:spcPts val="0"/>
                        </a:spcAft>
                      </a:pPr>
                      <a:r>
                        <a:rPr lang="en-US" sz="1000" kern="0">
                          <a:effectLst/>
                        </a:rPr>
                        <a:t>Effect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nSpc>
                          <a:spcPct val="107000"/>
                        </a:lnSpc>
                        <a:spcBef>
                          <a:spcPts val="0"/>
                        </a:spcBef>
                        <a:spcAft>
                          <a:spcPts val="0"/>
                        </a:spcAft>
                      </a:pPr>
                      <a:r>
                        <a:rPr lang="en-US" sz="1000" kern="0">
                          <a:effectLst/>
                        </a:rPr>
                        <a:t>GENDER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nSpc>
                          <a:spcPct val="107000"/>
                        </a:lnSpc>
                        <a:spcBef>
                          <a:spcPts val="0"/>
                        </a:spcBef>
                        <a:spcAft>
                          <a:spcPts val="0"/>
                        </a:spcAft>
                      </a:pPr>
                      <a:r>
                        <a:rPr lang="en-US" sz="1000" kern="0">
                          <a:effectLst/>
                        </a:rPr>
                        <a:t>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nSpc>
                          <a:spcPct val="107000"/>
                        </a:lnSpc>
                        <a:spcBef>
                          <a:spcPts val="0"/>
                        </a:spcBef>
                        <a:spcAft>
                          <a:spcPts val="0"/>
                        </a:spcAft>
                      </a:pPr>
                      <a:r>
                        <a:rPr lang="en-US" sz="1000" kern="0">
                          <a:effectLst/>
                        </a:rPr>
                        <a:t>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dirty="0">
                          <a:effectLst/>
                        </a:rPr>
                        <a:t>Estimate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Standard Error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t 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Pr &gt; |t|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Lower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Upper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1456884197"/>
                  </a:ext>
                </a:extLst>
              </a:tr>
              <a:tr h="0">
                <a:tc>
                  <a:txBody>
                    <a:bodyPr/>
                    <a:lstStyle/>
                    <a:p>
                      <a:pPr marL="0" marR="0">
                        <a:lnSpc>
                          <a:spcPct val="107000"/>
                        </a:lnSpc>
                        <a:spcBef>
                          <a:spcPts val="0"/>
                        </a:spcBef>
                        <a:spcAft>
                          <a:spcPts val="0"/>
                        </a:spcAft>
                      </a:pPr>
                      <a:r>
                        <a:rPr lang="en-US" sz="1000" kern="0">
                          <a:effectLst/>
                        </a:rPr>
                        <a:t>GENDER*RACE*JOB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155.68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3.1422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49.55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149.50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161.86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932872840"/>
                  </a:ext>
                </a:extLst>
              </a:tr>
              <a:tr h="0">
                <a:tc>
                  <a:txBody>
                    <a:bodyPr/>
                    <a:lstStyle/>
                    <a:p>
                      <a:pPr marL="0" marR="0">
                        <a:lnSpc>
                          <a:spcPct val="107000"/>
                        </a:lnSpc>
                        <a:spcBef>
                          <a:spcPts val="0"/>
                        </a:spcBef>
                        <a:spcAft>
                          <a:spcPts val="0"/>
                        </a:spcAft>
                      </a:pPr>
                      <a:r>
                        <a:rPr lang="en-US" sz="1000" kern="0">
                          <a:effectLst/>
                        </a:rPr>
                        <a:t>GENDER*RACE*JOB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154.22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2.3389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65.93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149.61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158.82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505968142"/>
                  </a:ext>
                </a:extLst>
              </a:tr>
              <a:tr h="0">
                <a:tc>
                  <a:txBody>
                    <a:bodyPr/>
                    <a:lstStyle/>
                    <a:p>
                      <a:pPr marL="0" marR="0">
                        <a:lnSpc>
                          <a:spcPct val="107000"/>
                        </a:lnSpc>
                        <a:spcBef>
                          <a:spcPts val="0"/>
                        </a:spcBef>
                        <a:spcAft>
                          <a:spcPts val="0"/>
                        </a:spcAft>
                      </a:pPr>
                      <a:r>
                        <a:rPr lang="en-US" sz="1000" kern="0">
                          <a:effectLst/>
                        </a:rPr>
                        <a:t>GENDER*RACE*JOB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150.33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3.1487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47.74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144.14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156.53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116920495"/>
                  </a:ext>
                </a:extLst>
              </a:tr>
              <a:tr h="0">
                <a:tc>
                  <a:txBody>
                    <a:bodyPr/>
                    <a:lstStyle/>
                    <a:p>
                      <a:pPr marL="0" marR="0">
                        <a:lnSpc>
                          <a:spcPct val="107000"/>
                        </a:lnSpc>
                        <a:spcBef>
                          <a:spcPts val="0"/>
                        </a:spcBef>
                        <a:spcAft>
                          <a:spcPts val="0"/>
                        </a:spcAft>
                      </a:pPr>
                      <a:r>
                        <a:rPr lang="en-US" sz="1000" kern="0">
                          <a:effectLst/>
                        </a:rPr>
                        <a:t>GENDER*RACE*JOB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151.61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2.0057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75.59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147.66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155.56</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003474204"/>
                  </a:ext>
                </a:extLst>
              </a:tr>
              <a:tr h="0">
                <a:tc>
                  <a:txBody>
                    <a:bodyPr/>
                    <a:lstStyle/>
                    <a:p>
                      <a:pPr marL="0" marR="0">
                        <a:lnSpc>
                          <a:spcPct val="107000"/>
                        </a:lnSpc>
                        <a:spcBef>
                          <a:spcPts val="0"/>
                        </a:spcBef>
                        <a:spcAft>
                          <a:spcPts val="0"/>
                        </a:spcAft>
                      </a:pPr>
                      <a:r>
                        <a:rPr lang="en-US" sz="1000" kern="0">
                          <a:effectLst/>
                        </a:rPr>
                        <a:t>GENDER*RACE*JOB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154.55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5.5688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27.75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143.60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165.51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042527478"/>
                  </a:ext>
                </a:extLst>
              </a:tr>
              <a:tr h="0">
                <a:tc>
                  <a:txBody>
                    <a:bodyPr/>
                    <a:lstStyle/>
                    <a:p>
                      <a:pPr marL="0" marR="0">
                        <a:lnSpc>
                          <a:spcPct val="107000"/>
                        </a:lnSpc>
                        <a:spcBef>
                          <a:spcPts val="0"/>
                        </a:spcBef>
                        <a:spcAft>
                          <a:spcPts val="0"/>
                        </a:spcAft>
                      </a:pPr>
                      <a:r>
                        <a:rPr lang="en-US" sz="1000" kern="0">
                          <a:effectLst/>
                        </a:rPr>
                        <a:t>GENDER*RACE*JOB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149.00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6.2671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23.78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136.67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161.33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683351917"/>
                  </a:ext>
                </a:extLst>
              </a:tr>
              <a:tr h="0">
                <a:tc>
                  <a:txBody>
                    <a:bodyPr/>
                    <a:lstStyle/>
                    <a:p>
                      <a:pPr marL="0" marR="0">
                        <a:lnSpc>
                          <a:spcPct val="107000"/>
                        </a:lnSpc>
                        <a:spcBef>
                          <a:spcPts val="0"/>
                        </a:spcBef>
                        <a:spcAft>
                          <a:spcPts val="0"/>
                        </a:spcAft>
                      </a:pPr>
                      <a:r>
                        <a:rPr lang="en-US" sz="1000" kern="0">
                          <a:effectLst/>
                        </a:rPr>
                        <a:t>GENDER*RACE*JOB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154.43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4.7132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32.76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145.15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163.70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516963022"/>
                  </a:ext>
                </a:extLst>
              </a:tr>
              <a:tr h="0">
                <a:tc>
                  <a:txBody>
                    <a:bodyPr/>
                    <a:lstStyle/>
                    <a:p>
                      <a:pPr marL="0" marR="0">
                        <a:lnSpc>
                          <a:spcPct val="107000"/>
                        </a:lnSpc>
                        <a:spcBef>
                          <a:spcPts val="0"/>
                        </a:spcBef>
                        <a:spcAft>
                          <a:spcPts val="0"/>
                        </a:spcAft>
                      </a:pPr>
                      <a:r>
                        <a:rPr lang="en-US" sz="1000" kern="0">
                          <a:effectLst/>
                        </a:rPr>
                        <a:t>GENDER*RACE*JOB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158.94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4.7852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33.21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149.52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168.35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547742668"/>
                  </a:ext>
                </a:extLst>
              </a:tr>
            </a:tbl>
          </a:graphicData>
        </a:graphic>
      </p:graphicFrame>
      <p:sp>
        <p:nvSpPr>
          <p:cNvPr id="23" name="TextBox 22">
            <a:extLst>
              <a:ext uri="{FF2B5EF4-FFF2-40B4-BE49-F238E27FC236}">
                <a16:creationId xmlns:a16="http://schemas.microsoft.com/office/drawing/2014/main" id="{8B76BA63-7296-989A-9385-6084497525E7}"/>
              </a:ext>
            </a:extLst>
          </p:cNvPr>
          <p:cNvSpPr txBox="1"/>
          <p:nvPr/>
        </p:nvSpPr>
        <p:spPr>
          <a:xfrm>
            <a:off x="8288593" y="35106"/>
            <a:ext cx="2496273" cy="374077"/>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Heterogenous Model</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045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85E8-4315-D294-5AB4-5AD1CA48DC8E}"/>
              </a:ext>
            </a:extLst>
          </p:cNvPr>
          <p:cNvSpPr>
            <a:spLocks noGrp="1"/>
          </p:cNvSpPr>
          <p:nvPr>
            <p:ph type="title"/>
          </p:nvPr>
        </p:nvSpPr>
        <p:spPr>
          <a:xfrm>
            <a:off x="1019737" y="332068"/>
            <a:ext cx="9404723" cy="609166"/>
          </a:xfrm>
        </p:spPr>
        <p:txBody>
          <a:bodyPr/>
          <a:lstStyle/>
          <a:p>
            <a:r>
              <a:rPr lang="en-US" sz="2800" dirty="0"/>
              <a:t>Comparison Between Month 3 and Month 6 Results</a:t>
            </a:r>
          </a:p>
        </p:txBody>
      </p:sp>
      <p:graphicFrame>
        <p:nvGraphicFramePr>
          <p:cNvPr id="3" name="Table 2">
            <a:extLst>
              <a:ext uri="{FF2B5EF4-FFF2-40B4-BE49-F238E27FC236}">
                <a16:creationId xmlns:a16="http://schemas.microsoft.com/office/drawing/2014/main" id="{24F56ADA-BBB3-6196-34A2-0C8D47E0F629}"/>
              </a:ext>
            </a:extLst>
          </p:cNvPr>
          <p:cNvGraphicFramePr>
            <a:graphicFrameLocks noGrp="1"/>
          </p:cNvGraphicFramePr>
          <p:nvPr>
            <p:extLst>
              <p:ext uri="{D42A27DB-BD31-4B8C-83A1-F6EECF244321}">
                <p14:modId xmlns:p14="http://schemas.microsoft.com/office/powerpoint/2010/main" val="1983921385"/>
              </p:ext>
            </p:extLst>
          </p:nvPr>
        </p:nvGraphicFramePr>
        <p:xfrm>
          <a:off x="517392" y="1420235"/>
          <a:ext cx="11157216" cy="4616766"/>
        </p:xfrm>
        <a:graphic>
          <a:graphicData uri="http://schemas.openxmlformats.org/drawingml/2006/table">
            <a:tbl>
              <a:tblPr firstRow="1" firstCol="1" bandRow="1">
                <a:tableStyleId>{7DF18680-E054-41AD-8BC1-D1AEF772440D}</a:tableStyleId>
              </a:tblPr>
              <a:tblGrid>
                <a:gridCol w="2788410">
                  <a:extLst>
                    <a:ext uri="{9D8B030D-6E8A-4147-A177-3AD203B41FA5}">
                      <a16:colId xmlns:a16="http://schemas.microsoft.com/office/drawing/2014/main" val="3209093072"/>
                    </a:ext>
                  </a:extLst>
                </a:gridCol>
                <a:gridCol w="2789602">
                  <a:extLst>
                    <a:ext uri="{9D8B030D-6E8A-4147-A177-3AD203B41FA5}">
                      <a16:colId xmlns:a16="http://schemas.microsoft.com/office/drawing/2014/main" val="4075893064"/>
                    </a:ext>
                  </a:extLst>
                </a:gridCol>
                <a:gridCol w="2789602">
                  <a:extLst>
                    <a:ext uri="{9D8B030D-6E8A-4147-A177-3AD203B41FA5}">
                      <a16:colId xmlns:a16="http://schemas.microsoft.com/office/drawing/2014/main" val="1015120359"/>
                    </a:ext>
                  </a:extLst>
                </a:gridCol>
                <a:gridCol w="2789602">
                  <a:extLst>
                    <a:ext uri="{9D8B030D-6E8A-4147-A177-3AD203B41FA5}">
                      <a16:colId xmlns:a16="http://schemas.microsoft.com/office/drawing/2014/main" val="3732075897"/>
                    </a:ext>
                  </a:extLst>
                </a:gridCol>
              </a:tblGrid>
              <a:tr h="218600">
                <a:tc>
                  <a:txBody>
                    <a:bodyPr/>
                    <a:lstStyle/>
                    <a:p>
                      <a:pPr marL="0" marR="0">
                        <a:lnSpc>
                          <a:spcPct val="107000"/>
                        </a:lnSpc>
                        <a:spcBef>
                          <a:spcPts val="0"/>
                        </a:spcBef>
                        <a:spcAft>
                          <a:spcPts val="0"/>
                        </a:spcAft>
                      </a:pPr>
                      <a:r>
                        <a:rPr lang="en-US" sz="1200" kern="100">
                          <a:effectLst/>
                        </a:rPr>
                        <a:t>Type of Analysis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Month 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Month 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8805100"/>
                  </a:ext>
                </a:extLst>
              </a:tr>
              <a:tr h="218749">
                <a:tc rowSpan="5">
                  <a:txBody>
                    <a:bodyPr/>
                    <a:lstStyle/>
                    <a:p>
                      <a:pPr marL="0" marR="0" algn="ctr">
                        <a:lnSpc>
                          <a:spcPct val="107000"/>
                        </a:lnSpc>
                        <a:spcBef>
                          <a:spcPts val="0"/>
                        </a:spcBef>
                        <a:spcAft>
                          <a:spcPts val="0"/>
                        </a:spcAft>
                      </a:pPr>
                      <a:r>
                        <a:rPr lang="en-US" sz="1200" kern="100">
                          <a:effectLst/>
                        </a:rPr>
                        <a:t>One-way ANOVA with Treatment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Sample Size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294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331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8405613"/>
                  </a:ext>
                </a:extLst>
              </a:tr>
              <a:tr h="218749">
                <a:tc vMerge="1">
                  <a:txBody>
                    <a:bodyPr/>
                    <a:lstStyle/>
                    <a:p>
                      <a:endParaRPr lang="en-US"/>
                    </a:p>
                  </a:txBody>
                  <a:tcPr/>
                </a:tc>
                <a:tc>
                  <a:txBody>
                    <a:bodyPr/>
                    <a:lstStyle/>
                    <a:p>
                      <a:pPr marL="0" marR="0">
                        <a:lnSpc>
                          <a:spcPct val="107000"/>
                        </a:lnSpc>
                        <a:spcBef>
                          <a:spcPts val="0"/>
                        </a:spcBef>
                        <a:spcAft>
                          <a:spcPts val="0"/>
                        </a:spcAft>
                      </a:pPr>
                      <a:r>
                        <a:rPr lang="en-US" sz="1200" kern="100">
                          <a:effectLst/>
                        </a:rPr>
                        <a:t>Highest Mean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Treatment 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Treatment 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6230926"/>
                  </a:ext>
                </a:extLst>
              </a:tr>
              <a:tr h="218749">
                <a:tc vMerge="1">
                  <a:txBody>
                    <a:bodyPr/>
                    <a:lstStyle/>
                    <a:p>
                      <a:endParaRPr lang="en-US"/>
                    </a:p>
                  </a:txBody>
                  <a:tcPr/>
                </a:tc>
                <a:tc>
                  <a:txBody>
                    <a:bodyPr/>
                    <a:lstStyle/>
                    <a:p>
                      <a:pPr marL="0" marR="0">
                        <a:lnSpc>
                          <a:spcPct val="107000"/>
                        </a:lnSpc>
                        <a:spcBef>
                          <a:spcPts val="0"/>
                        </a:spcBef>
                        <a:spcAft>
                          <a:spcPts val="0"/>
                        </a:spcAft>
                      </a:pPr>
                      <a:r>
                        <a:rPr lang="en-US" sz="1200" kern="100">
                          <a:effectLst/>
                        </a:rPr>
                        <a:t>Treatment Means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Higher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Lower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6786057"/>
                  </a:ext>
                </a:extLst>
              </a:tr>
              <a:tr h="218749">
                <a:tc vMerge="1">
                  <a:txBody>
                    <a:bodyPr/>
                    <a:lstStyle/>
                    <a:p>
                      <a:endParaRPr lang="en-US"/>
                    </a:p>
                  </a:txBody>
                  <a:tcPr/>
                </a:tc>
                <a:tc>
                  <a:txBody>
                    <a:bodyPr/>
                    <a:lstStyle/>
                    <a:p>
                      <a:pPr marL="0" marR="0">
                        <a:lnSpc>
                          <a:spcPct val="107000"/>
                        </a:lnSpc>
                        <a:spcBef>
                          <a:spcPts val="0"/>
                        </a:spcBef>
                        <a:spcAft>
                          <a:spcPts val="0"/>
                        </a:spcAft>
                      </a:pPr>
                      <a:r>
                        <a:rPr lang="en-US" sz="1200" kern="100">
                          <a:effectLst/>
                        </a:rPr>
                        <a:t>Significance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Not significant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Not significant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2700592"/>
                  </a:ext>
                </a:extLst>
              </a:tr>
              <a:tr h="449240">
                <a:tc vMerge="1">
                  <a:txBody>
                    <a:bodyPr/>
                    <a:lstStyle/>
                    <a:p>
                      <a:endParaRPr lang="en-US"/>
                    </a:p>
                  </a:txBody>
                  <a:tcPr/>
                </a:tc>
                <a:tc>
                  <a:txBody>
                    <a:bodyPr/>
                    <a:lstStyle/>
                    <a:p>
                      <a:pPr marL="0" marR="0">
                        <a:lnSpc>
                          <a:spcPct val="107000"/>
                        </a:lnSpc>
                        <a:spcBef>
                          <a:spcPts val="0"/>
                        </a:spcBef>
                        <a:spcAft>
                          <a:spcPts val="0"/>
                        </a:spcAft>
                      </a:pPr>
                      <a:r>
                        <a:rPr lang="en-US" sz="1200" kern="100">
                          <a:effectLst/>
                        </a:rPr>
                        <a:t>Treatment with Lowest Mean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Treatment 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Treatment 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1993735"/>
                  </a:ext>
                </a:extLst>
              </a:tr>
              <a:tr h="218600">
                <a:tc gridSpan="4">
                  <a:txBody>
                    <a:bodyPr/>
                    <a:lstStyle/>
                    <a:p>
                      <a:pPr marL="0" marR="0">
                        <a:lnSpc>
                          <a:spcPct val="107000"/>
                        </a:lnSpc>
                        <a:spcBef>
                          <a:spcPts val="0"/>
                        </a:spcBef>
                        <a:spcAft>
                          <a:spcPts val="0"/>
                        </a:spcAft>
                      </a:pPr>
                      <a:r>
                        <a:rPr lang="en-US" sz="12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9776048"/>
                  </a:ext>
                </a:extLst>
              </a:tr>
              <a:tr h="218749">
                <a:tc rowSpan="6">
                  <a:txBody>
                    <a:bodyPr/>
                    <a:lstStyle/>
                    <a:p>
                      <a:pPr marL="0" marR="0" algn="ctr">
                        <a:lnSpc>
                          <a:spcPct val="107000"/>
                        </a:lnSpc>
                        <a:spcBef>
                          <a:spcPts val="0"/>
                        </a:spcBef>
                        <a:spcAft>
                          <a:spcPts val="0"/>
                        </a:spcAft>
                      </a:pPr>
                      <a:r>
                        <a:rPr lang="en-US" sz="1200" kern="100">
                          <a:effectLst/>
                        </a:rPr>
                        <a:t>Two-way ANOVA with Gender and 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Sample Size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294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331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0192608"/>
                  </a:ext>
                </a:extLst>
              </a:tr>
              <a:tr h="218749">
                <a:tc vMerge="1">
                  <a:txBody>
                    <a:bodyPr/>
                    <a:lstStyle/>
                    <a:p>
                      <a:endParaRPr lang="en-US"/>
                    </a:p>
                  </a:txBody>
                  <a:tcPr/>
                </a:tc>
                <a:tc>
                  <a:txBody>
                    <a:bodyPr/>
                    <a:lstStyle/>
                    <a:p>
                      <a:pPr marL="0" marR="0">
                        <a:lnSpc>
                          <a:spcPct val="107000"/>
                        </a:lnSpc>
                        <a:spcBef>
                          <a:spcPts val="0"/>
                        </a:spcBef>
                        <a:spcAft>
                          <a:spcPts val="0"/>
                        </a:spcAft>
                      </a:pPr>
                      <a:r>
                        <a:rPr lang="en-US" sz="1200" kern="100">
                          <a:effectLst/>
                        </a:rPr>
                        <a:t>2-way Interaction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Not significant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Not significant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0455108"/>
                  </a:ext>
                </a:extLst>
              </a:tr>
              <a:tr h="218749">
                <a:tc vMerge="1">
                  <a:txBody>
                    <a:bodyPr/>
                    <a:lstStyle/>
                    <a:p>
                      <a:endParaRPr lang="en-US"/>
                    </a:p>
                  </a:txBody>
                  <a:tcPr/>
                </a:tc>
                <a:tc>
                  <a:txBody>
                    <a:bodyPr/>
                    <a:lstStyle/>
                    <a:p>
                      <a:pPr marL="0" marR="0">
                        <a:lnSpc>
                          <a:spcPct val="107000"/>
                        </a:lnSpc>
                        <a:spcBef>
                          <a:spcPts val="0"/>
                        </a:spcBef>
                        <a:spcAft>
                          <a:spcPts val="0"/>
                        </a:spcAft>
                      </a:pPr>
                      <a:r>
                        <a:rPr lang="en-US" sz="1200" kern="100">
                          <a:effectLst/>
                        </a:rPr>
                        <a:t>Type of interaction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Disordinal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Disordinal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8836548"/>
                  </a:ext>
                </a:extLst>
              </a:tr>
              <a:tr h="218749">
                <a:tc vMerge="1">
                  <a:txBody>
                    <a:bodyPr/>
                    <a:lstStyle/>
                    <a:p>
                      <a:endParaRPr lang="en-US"/>
                    </a:p>
                  </a:txBody>
                  <a:tcPr/>
                </a:tc>
                <a:tc>
                  <a:txBody>
                    <a:bodyPr/>
                    <a:lstStyle/>
                    <a:p>
                      <a:pPr marL="0" marR="0">
                        <a:lnSpc>
                          <a:spcPct val="107000"/>
                        </a:lnSpc>
                        <a:spcBef>
                          <a:spcPts val="0"/>
                        </a:spcBef>
                        <a:spcAft>
                          <a:spcPts val="0"/>
                        </a:spcAft>
                      </a:pPr>
                      <a:r>
                        <a:rPr lang="en-US" sz="1200" kern="100" dirty="0">
                          <a:effectLst/>
                        </a:rPr>
                        <a:t>Highest Mean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Female Caucasians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Female Caucasians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2579210"/>
                  </a:ext>
                </a:extLst>
              </a:tr>
              <a:tr h="449240">
                <a:tc vMerge="1">
                  <a:txBody>
                    <a:bodyPr/>
                    <a:lstStyle/>
                    <a:p>
                      <a:endParaRPr lang="en-US"/>
                    </a:p>
                  </a:txBody>
                  <a:tcPr/>
                </a:tc>
                <a:tc>
                  <a:txBody>
                    <a:bodyPr/>
                    <a:lstStyle/>
                    <a:p>
                      <a:pPr marL="0" marR="0">
                        <a:lnSpc>
                          <a:spcPct val="107000"/>
                        </a:lnSpc>
                        <a:spcBef>
                          <a:spcPts val="0"/>
                        </a:spcBef>
                        <a:spcAft>
                          <a:spcPts val="0"/>
                        </a:spcAft>
                      </a:pPr>
                      <a:r>
                        <a:rPr lang="en-US" sz="1200" kern="100" dirty="0">
                          <a:effectLst/>
                        </a:rPr>
                        <a:t>Lowest Means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Female Non-Caucasians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Male Caucasians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7279354"/>
                  </a:ext>
                </a:extLst>
              </a:tr>
              <a:tr h="218749">
                <a:tc vMerge="1">
                  <a:txBody>
                    <a:bodyPr/>
                    <a:lstStyle/>
                    <a:p>
                      <a:endParaRPr lang="en-US"/>
                    </a:p>
                  </a:txBody>
                  <a:tcPr/>
                </a:tc>
                <a:tc>
                  <a:txBody>
                    <a:bodyPr/>
                    <a:lstStyle/>
                    <a:p>
                      <a:pPr marL="0" marR="0">
                        <a:lnSpc>
                          <a:spcPct val="107000"/>
                        </a:lnSpc>
                        <a:spcBef>
                          <a:spcPts val="0"/>
                        </a:spcBef>
                        <a:spcAft>
                          <a:spcPts val="0"/>
                        </a:spcAft>
                      </a:pPr>
                      <a:r>
                        <a:rPr lang="en-US" sz="1200" kern="100">
                          <a:effectLst/>
                        </a:rPr>
                        <a:t>Overall Significance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Not significant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Not significant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0508981"/>
                  </a:ext>
                </a:extLst>
              </a:tr>
              <a:tr h="218600">
                <a:tc gridSpan="4">
                  <a:txBody>
                    <a:bodyPr/>
                    <a:lstStyle/>
                    <a:p>
                      <a:pPr marL="0" marR="0">
                        <a:lnSpc>
                          <a:spcPct val="107000"/>
                        </a:lnSpc>
                        <a:spcBef>
                          <a:spcPts val="0"/>
                        </a:spcBef>
                        <a:spcAft>
                          <a:spcPts val="0"/>
                        </a:spcAft>
                      </a:pPr>
                      <a:r>
                        <a:rPr lang="en-US" sz="12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0189805"/>
                  </a:ext>
                </a:extLst>
              </a:tr>
              <a:tr h="218749">
                <a:tc rowSpan="5">
                  <a:txBody>
                    <a:bodyPr/>
                    <a:lstStyle/>
                    <a:p>
                      <a:pPr marL="0" marR="0" algn="ctr">
                        <a:lnSpc>
                          <a:spcPct val="107000"/>
                        </a:lnSpc>
                        <a:spcBef>
                          <a:spcPts val="0"/>
                        </a:spcBef>
                        <a:spcAft>
                          <a:spcPts val="0"/>
                        </a:spcAft>
                      </a:pPr>
                      <a:r>
                        <a:rPr lang="en-US" sz="1200" kern="100">
                          <a:effectLst/>
                        </a:rPr>
                        <a:t>Three Way ANOVA</a:t>
                      </a:r>
                      <a:endParaRPr lang="en-US" sz="1100" kern="100">
                        <a:effectLst/>
                      </a:endParaRPr>
                    </a:p>
                    <a:p>
                      <a:pPr marL="0" marR="0" algn="ctr">
                        <a:lnSpc>
                          <a:spcPct val="107000"/>
                        </a:lnSpc>
                        <a:spcBef>
                          <a:spcPts val="0"/>
                        </a:spcBef>
                        <a:spcAft>
                          <a:spcPts val="0"/>
                        </a:spcAft>
                      </a:pPr>
                      <a:r>
                        <a:rPr lang="en-US" sz="1200" kern="100">
                          <a:effectLst/>
                        </a:rPr>
                        <a:t>With Gender, Race and 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Sample Size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293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330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5524746"/>
                  </a:ext>
                </a:extLst>
              </a:tr>
              <a:tr h="218749">
                <a:tc vMerge="1">
                  <a:txBody>
                    <a:bodyPr/>
                    <a:lstStyle/>
                    <a:p>
                      <a:endParaRPr lang="en-US"/>
                    </a:p>
                  </a:txBody>
                  <a:tcPr/>
                </a:tc>
                <a:tc>
                  <a:txBody>
                    <a:bodyPr/>
                    <a:lstStyle/>
                    <a:p>
                      <a:pPr marL="0" marR="0">
                        <a:lnSpc>
                          <a:spcPct val="107000"/>
                        </a:lnSpc>
                        <a:spcBef>
                          <a:spcPts val="0"/>
                        </a:spcBef>
                        <a:spcAft>
                          <a:spcPts val="0"/>
                        </a:spcAft>
                      </a:pPr>
                      <a:r>
                        <a:rPr lang="en-US" sz="1200" kern="100">
                          <a:effectLst/>
                        </a:rPr>
                        <a:t>3-way Interaction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Not significant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Not significant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5042490"/>
                  </a:ext>
                </a:extLst>
              </a:tr>
              <a:tr h="218749">
                <a:tc vMerge="1">
                  <a:txBody>
                    <a:bodyPr/>
                    <a:lstStyle/>
                    <a:p>
                      <a:endParaRPr lang="en-US"/>
                    </a:p>
                  </a:txBody>
                  <a:tcPr/>
                </a:tc>
                <a:tc>
                  <a:txBody>
                    <a:bodyPr/>
                    <a:lstStyle/>
                    <a:p>
                      <a:pPr marL="0" marR="0">
                        <a:lnSpc>
                          <a:spcPct val="107000"/>
                        </a:lnSpc>
                        <a:spcBef>
                          <a:spcPts val="0"/>
                        </a:spcBef>
                        <a:spcAft>
                          <a:spcPts val="0"/>
                        </a:spcAft>
                      </a:pPr>
                      <a:r>
                        <a:rPr lang="en-US" sz="1200" kern="100">
                          <a:effectLst/>
                        </a:rPr>
                        <a:t>Highest Mean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effectLst/>
                        </a:rPr>
                        <a:t>Employed Female Caucasians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effectLst/>
                        </a:rPr>
                        <a:t>Employed Female Caucasians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6258742"/>
                  </a:ext>
                </a:extLst>
              </a:tr>
              <a:tr h="218749">
                <a:tc vMerge="1">
                  <a:txBody>
                    <a:bodyPr/>
                    <a:lstStyle/>
                    <a:p>
                      <a:endParaRPr lang="en-US"/>
                    </a:p>
                  </a:txBody>
                  <a:tcPr/>
                </a:tc>
                <a:tc>
                  <a:txBody>
                    <a:bodyPr/>
                    <a:lstStyle/>
                    <a:p>
                      <a:pPr marL="0" marR="0">
                        <a:lnSpc>
                          <a:spcPct val="107000"/>
                        </a:lnSpc>
                        <a:spcBef>
                          <a:spcPts val="0"/>
                        </a:spcBef>
                        <a:spcAft>
                          <a:spcPts val="0"/>
                        </a:spcAft>
                      </a:pPr>
                      <a:r>
                        <a:rPr lang="en-US" sz="1200" kern="100" dirty="0">
                          <a:effectLst/>
                        </a:rPr>
                        <a:t>Lowest Means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effectLst/>
                        </a:rPr>
                        <a:t>Employed Female Non-Caucasians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effectLst/>
                        </a:rPr>
                        <a:t>Employed Female Non-Caucasians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4129480"/>
                  </a:ext>
                </a:extLst>
              </a:tr>
              <a:tr h="218749">
                <a:tc vMerge="1">
                  <a:txBody>
                    <a:bodyPr/>
                    <a:lstStyle/>
                    <a:p>
                      <a:endParaRPr lang="en-US"/>
                    </a:p>
                  </a:txBody>
                  <a:tcPr/>
                </a:tc>
                <a:tc>
                  <a:txBody>
                    <a:bodyPr/>
                    <a:lstStyle/>
                    <a:p>
                      <a:pPr marL="0" marR="0">
                        <a:lnSpc>
                          <a:spcPct val="107000"/>
                        </a:lnSpc>
                        <a:spcBef>
                          <a:spcPts val="0"/>
                        </a:spcBef>
                        <a:spcAft>
                          <a:spcPts val="0"/>
                        </a:spcAft>
                      </a:pPr>
                      <a:r>
                        <a:rPr lang="en-US" sz="1200" kern="100">
                          <a:effectLst/>
                        </a:rPr>
                        <a:t>Overall Significance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Not significant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effectLst/>
                        </a:rPr>
                        <a:t>Not significant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3521359"/>
                  </a:ext>
                </a:extLst>
              </a:tr>
            </a:tbl>
          </a:graphicData>
        </a:graphic>
      </p:graphicFrame>
      <p:sp>
        <p:nvSpPr>
          <p:cNvPr id="4" name="Rectangle 1">
            <a:extLst>
              <a:ext uri="{FF2B5EF4-FFF2-40B4-BE49-F238E27FC236}">
                <a16:creationId xmlns:a16="http://schemas.microsoft.com/office/drawing/2014/main" id="{432B3CB0-6CF0-2E41-900E-53C6EDA8A463}"/>
              </a:ext>
            </a:extLst>
          </p:cNvPr>
          <p:cNvSpPr>
            <a:spLocks noChangeArrowheads="1"/>
          </p:cNvSpPr>
          <p:nvPr/>
        </p:nvSpPr>
        <p:spPr bwMode="auto">
          <a:xfrm>
            <a:off x="238688" y="7126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41638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DE02-B2B4-8109-1CC2-884522EE8B11}"/>
              </a:ext>
            </a:extLst>
          </p:cNvPr>
          <p:cNvSpPr>
            <a:spLocks noGrp="1"/>
          </p:cNvSpPr>
          <p:nvPr>
            <p:ph type="title"/>
          </p:nvPr>
        </p:nvSpPr>
        <p:spPr/>
        <p:txBody>
          <a:bodyPr/>
          <a:lstStyle/>
          <a:p>
            <a:br>
              <a:rPr lang="en-US" dirty="0"/>
            </a:br>
            <a:r>
              <a:rPr lang="en-US" dirty="0"/>
              <a:t>Conclusion</a:t>
            </a:r>
          </a:p>
        </p:txBody>
      </p:sp>
      <p:sp>
        <p:nvSpPr>
          <p:cNvPr id="3" name="Content Placeholder 2">
            <a:extLst>
              <a:ext uri="{FF2B5EF4-FFF2-40B4-BE49-F238E27FC236}">
                <a16:creationId xmlns:a16="http://schemas.microsoft.com/office/drawing/2014/main" id="{D030D954-CA11-6E76-AF01-60F4DDD57AC6}"/>
              </a:ext>
            </a:extLst>
          </p:cNvPr>
          <p:cNvSpPr>
            <a:spLocks noGrp="1"/>
          </p:cNvSpPr>
          <p:nvPr>
            <p:ph idx="1"/>
          </p:nvPr>
        </p:nvSpPr>
        <p:spPr/>
        <p:txBody>
          <a:bodyPr/>
          <a:lstStyle/>
          <a:p>
            <a:r>
              <a:rPr lang="en-US" dirty="0"/>
              <a:t>No significant relationship found between treatment intervention and Addiction recovery Scores</a:t>
            </a:r>
          </a:p>
          <a:p>
            <a:r>
              <a:rPr lang="en-US" dirty="0"/>
              <a:t>No evidence to indicate an on average difference in Addiction Recovery Score between males and females across the 2 levels of race.</a:t>
            </a:r>
          </a:p>
          <a:p>
            <a:r>
              <a:rPr lang="en-US" dirty="0"/>
              <a:t>No evidence to indicate that the on average difference in Addiction Recovery Score of the interaction between gender and race varies differentially across the levels of job.</a:t>
            </a:r>
          </a:p>
          <a:p>
            <a:endParaRPr lang="en-US" dirty="0"/>
          </a:p>
        </p:txBody>
      </p:sp>
    </p:spTree>
    <p:extLst>
      <p:ext uri="{BB962C8B-B14F-4D97-AF65-F5344CB8AC3E}">
        <p14:creationId xmlns:p14="http://schemas.microsoft.com/office/powerpoint/2010/main" val="401587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5FCF-4165-8540-7977-FA4C0DD2B7CD}"/>
              </a:ext>
            </a:extLst>
          </p:cNvPr>
          <p:cNvSpPr>
            <a:spLocks noGrp="1"/>
          </p:cNvSpPr>
          <p:nvPr>
            <p:ph type="title"/>
          </p:nvPr>
        </p:nvSpPr>
        <p:spPr/>
        <p:txBody>
          <a:bodyPr/>
          <a:lstStyle/>
          <a:p>
            <a:br>
              <a:rPr lang="en-US" dirty="0"/>
            </a:br>
            <a:r>
              <a:rPr lang="en-US" dirty="0"/>
              <a:t>References</a:t>
            </a:r>
          </a:p>
        </p:txBody>
      </p:sp>
      <p:sp>
        <p:nvSpPr>
          <p:cNvPr id="3" name="Content Placeholder 2">
            <a:extLst>
              <a:ext uri="{FF2B5EF4-FFF2-40B4-BE49-F238E27FC236}">
                <a16:creationId xmlns:a16="http://schemas.microsoft.com/office/drawing/2014/main" id="{502E2F3C-78D0-FF86-8D95-7AA30A03D1FA}"/>
              </a:ext>
            </a:extLst>
          </p:cNvPr>
          <p:cNvSpPr>
            <a:spLocks noGrp="1"/>
          </p:cNvSpPr>
          <p:nvPr>
            <p:ph idx="1"/>
          </p:nvPr>
        </p:nvSpPr>
        <p:spPr>
          <a:xfrm>
            <a:off x="645132" y="2052918"/>
            <a:ext cx="10701294" cy="4195481"/>
          </a:xfrm>
        </p:spPr>
        <p:txBody>
          <a:bodyPr/>
          <a:lstStyle/>
          <a:p>
            <a:r>
              <a:rPr lang="en-US" dirty="0"/>
              <a:t>12 Step Programs: 12 Steps to Recovery from Addiction (Jul 10, 2023). American Addiction Centers. </a:t>
            </a:r>
            <a:r>
              <a:rPr lang="en-US" dirty="0">
                <a:hlinkClick r:id="rId2"/>
              </a:rPr>
              <a:t>12 Step AA Programs: 12 Steps to Recovery for Addiction (americanaddictioncenters.org)</a:t>
            </a:r>
            <a:endParaRPr lang="en-US" dirty="0"/>
          </a:p>
          <a:p>
            <a:r>
              <a:rPr lang="en-US" dirty="0"/>
              <a:t>Crits-Christoph, P., </a:t>
            </a:r>
            <a:r>
              <a:rPr lang="en-US" dirty="0" err="1"/>
              <a:t>Siqueland</a:t>
            </a:r>
            <a:r>
              <a:rPr lang="en-US" dirty="0"/>
              <a:t>, L., Blaine, J., Frank, A., </a:t>
            </a:r>
            <a:r>
              <a:rPr lang="en-US" dirty="0" err="1"/>
              <a:t>Luborsky</a:t>
            </a:r>
            <a:r>
              <a:rPr lang="en-US" dirty="0"/>
              <a:t>, L., </a:t>
            </a:r>
            <a:r>
              <a:rPr lang="en-US" dirty="0" err="1"/>
              <a:t>Onken</a:t>
            </a:r>
            <a:r>
              <a:rPr lang="en-US" dirty="0"/>
              <a:t>, L. S., ... &amp; Beck, A. T. (1999). Psychosocial treatments for cocaine dependence: National Institute on Drug Abuse collaborative cocaine treatment study. Archives of general psychiatry, 56(6), 493-502.</a:t>
            </a:r>
          </a:p>
          <a:p>
            <a:endParaRPr lang="en-US" dirty="0"/>
          </a:p>
        </p:txBody>
      </p:sp>
    </p:spTree>
    <p:extLst>
      <p:ext uri="{BB962C8B-B14F-4D97-AF65-F5344CB8AC3E}">
        <p14:creationId xmlns:p14="http://schemas.microsoft.com/office/powerpoint/2010/main" val="2436880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C51C-679C-C01E-9297-ED071E72EAF6}"/>
              </a:ext>
            </a:extLst>
          </p:cNvPr>
          <p:cNvSpPr>
            <a:spLocks noGrp="1"/>
          </p:cNvSpPr>
          <p:nvPr>
            <p:ph type="title"/>
          </p:nvPr>
        </p:nvSpPr>
        <p:spPr/>
        <p:txBody>
          <a:bodyPr/>
          <a:lstStyle/>
          <a:p>
            <a:br>
              <a:rPr lang="en-US" dirty="0"/>
            </a:br>
            <a:r>
              <a:rPr lang="en-US"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9FDD464E-5146-978E-7D12-2FBDE9E789B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data used for this study was obtained from a multicenter investigation by the National Institute on Drug Abuse Collaborative Cocaine treatment Study.</a:t>
            </a:r>
          </a:p>
          <a:p>
            <a:r>
              <a:rPr lang="en-US" dirty="0">
                <a:latin typeface="Times New Roman" panose="02020603050405020304" pitchFamily="18" charset="0"/>
                <a:cs typeface="Times New Roman" panose="02020603050405020304" pitchFamily="18" charset="0"/>
              </a:rPr>
              <a:t>This study examines the efficacy of four psychosocial treatments for cocaine dependent patients in determining their Addiction Recovery Scale score.</a:t>
            </a:r>
          </a:p>
          <a:p>
            <a:r>
              <a:rPr lang="en-US" dirty="0">
                <a:latin typeface="Times New Roman" panose="02020603050405020304" pitchFamily="18" charset="0"/>
                <a:cs typeface="Times New Roman" panose="02020603050405020304" pitchFamily="18" charset="0"/>
              </a:rPr>
              <a:t>Data used for the analysis was reduced to consist of the active phase of treatments (month 1 through month 6). </a:t>
            </a:r>
          </a:p>
          <a:p>
            <a:r>
              <a:rPr lang="en-US" sz="2000" dirty="0">
                <a:latin typeface="Times New Roman" panose="02020603050405020304" pitchFamily="18" charset="0"/>
                <a:cs typeface="Times New Roman" panose="02020603050405020304" pitchFamily="18" charset="0"/>
              </a:rPr>
              <a:t>The Addiction Recovery Scale is a 40-item measure that was used in the study to evaluate mediators of outcome in drug counseling. The scale ranges from 1 to 5 with total scores from 40 to 200.</a:t>
            </a:r>
          </a:p>
          <a:p>
            <a:r>
              <a:rPr lang="en-US"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igher scores indicate more endorsement of the philosophy and behaviors advocated in the 12-step programs.</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6553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6402E-2DC9-F7FC-6C08-34A3F0CE22AB}"/>
              </a:ext>
            </a:extLst>
          </p:cNvPr>
          <p:cNvSpPr>
            <a:spLocks noGrp="1"/>
          </p:cNvSpPr>
          <p:nvPr>
            <p:ph type="title"/>
          </p:nvPr>
        </p:nvSpPr>
        <p:spPr/>
        <p:txBody>
          <a:bodyPr/>
          <a:lstStyle/>
          <a:p>
            <a:br>
              <a:rPr lang="en-US" dirty="0"/>
            </a:br>
            <a:r>
              <a:rPr lang="en-US" dirty="0"/>
              <a:t>Data</a:t>
            </a:r>
          </a:p>
        </p:txBody>
      </p:sp>
      <p:sp>
        <p:nvSpPr>
          <p:cNvPr id="3" name="Content Placeholder 2">
            <a:extLst>
              <a:ext uri="{FF2B5EF4-FFF2-40B4-BE49-F238E27FC236}">
                <a16:creationId xmlns:a16="http://schemas.microsoft.com/office/drawing/2014/main" id="{BCFE3A6A-0735-25E9-E890-9B12B348956C}"/>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5 variables were used in this study</a:t>
            </a:r>
          </a:p>
          <a:p>
            <a:pPr lvl="1"/>
            <a:r>
              <a:rPr lang="en-US" sz="1400" dirty="0">
                <a:latin typeface="Times New Roman" panose="02020603050405020304" pitchFamily="18" charset="0"/>
                <a:cs typeface="Times New Roman" panose="02020603050405020304" pitchFamily="18" charset="0"/>
              </a:rPr>
              <a:t>Outcome – Addiction Recovery Score </a:t>
            </a:r>
          </a:p>
          <a:p>
            <a:pPr lvl="1"/>
            <a:r>
              <a:rPr lang="en-US" sz="1400" dirty="0">
                <a:latin typeface="Times New Roman" panose="02020603050405020304" pitchFamily="18" charset="0"/>
                <a:cs typeface="Times New Roman" panose="02020603050405020304" pitchFamily="18" charset="0"/>
              </a:rPr>
              <a:t>Treatments – 4 treatments include: IDC (Individual Drug Counselling), CT (Cognitive therapy), SE (Supportive Expressive therapy) and GDC (Group Drug Counselling).</a:t>
            </a:r>
          </a:p>
          <a:p>
            <a:pPr lvl="1"/>
            <a:r>
              <a:rPr lang="en-US" sz="1400" dirty="0">
                <a:latin typeface="Times New Roman" panose="02020603050405020304" pitchFamily="18" charset="0"/>
                <a:cs typeface="Times New Roman" panose="02020603050405020304" pitchFamily="18" charset="0"/>
              </a:rPr>
              <a:t>Race - 2 categories: 1 – Caucasians; 0 – Non Caucasians.</a:t>
            </a:r>
          </a:p>
          <a:p>
            <a:pPr lvl="1"/>
            <a:r>
              <a:rPr lang="en-US" sz="1400" dirty="0">
                <a:latin typeface="Times New Roman" panose="02020603050405020304" pitchFamily="18" charset="0"/>
                <a:cs typeface="Times New Roman" panose="02020603050405020304" pitchFamily="18" charset="0"/>
              </a:rPr>
              <a:t>Gender - 2 categories: 1 – female; 0 – male</a:t>
            </a:r>
          </a:p>
          <a:p>
            <a:pPr lvl="1"/>
            <a:r>
              <a:rPr lang="en-US" sz="1400" dirty="0">
                <a:latin typeface="Times New Roman" panose="02020603050405020304" pitchFamily="18" charset="0"/>
                <a:cs typeface="Times New Roman" panose="02020603050405020304" pitchFamily="18" charset="0"/>
              </a:rPr>
              <a:t>Job - 2 categories: 1 – Employed; 0 – Unemployed</a:t>
            </a:r>
          </a:p>
          <a:p>
            <a:r>
              <a:rPr lang="en-US" sz="1800" dirty="0">
                <a:latin typeface="Times New Roman" panose="02020603050405020304" pitchFamily="18" charset="0"/>
                <a:cs typeface="Times New Roman" panose="02020603050405020304" pitchFamily="18" charset="0"/>
              </a:rPr>
              <a:t>350 patients had data for month 3 while 387 had data for month 6</a:t>
            </a:r>
          </a:p>
          <a:p>
            <a:r>
              <a:rPr lang="en-US" sz="1800" dirty="0">
                <a:latin typeface="Times New Roman" panose="02020603050405020304" pitchFamily="18" charset="0"/>
                <a:cs typeface="Times New Roman" panose="02020603050405020304" pitchFamily="18" charset="0"/>
              </a:rPr>
              <a:t>Patients were randomly assigned to treatment from the coordinating center.</a:t>
            </a:r>
          </a:p>
          <a:p>
            <a:r>
              <a:rPr lang="en-US" sz="1800" dirty="0">
                <a:latin typeface="Times New Roman" panose="02020603050405020304" pitchFamily="18" charset="0"/>
                <a:cs typeface="Times New Roman" panose="02020603050405020304" pitchFamily="18" charset="0"/>
              </a:rPr>
              <a:t>Cross-sectional Analysis at Month 3 and Month 6 was carried out.</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9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0F955-2B8A-D525-A500-160F8AFC6343}"/>
              </a:ext>
            </a:extLst>
          </p:cNvPr>
          <p:cNvSpPr>
            <a:spLocks noGrp="1"/>
          </p:cNvSpPr>
          <p:nvPr>
            <p:ph type="title"/>
          </p:nvPr>
        </p:nvSpPr>
        <p:spPr>
          <a:xfrm>
            <a:off x="1451578" y="867037"/>
            <a:ext cx="9603275" cy="1049235"/>
          </a:xfrm>
        </p:spPr>
        <p:txBody>
          <a:bodyPr>
            <a:normAutofit fontScale="90000"/>
          </a:bodyPr>
          <a:lstStyle/>
          <a:p>
            <a:br>
              <a:rPr lang="en-US" dirty="0"/>
            </a:br>
            <a:r>
              <a:rPr lang="en-US" dirty="0"/>
              <a:t>Models</a:t>
            </a:r>
          </a:p>
        </p:txBody>
      </p:sp>
      <p:sp>
        <p:nvSpPr>
          <p:cNvPr id="3" name="Content Placeholder 2">
            <a:extLst>
              <a:ext uri="{FF2B5EF4-FFF2-40B4-BE49-F238E27FC236}">
                <a16:creationId xmlns:a16="http://schemas.microsoft.com/office/drawing/2014/main" id="{D80273CA-1409-8E8C-5934-AEA90DED1B04}"/>
              </a:ext>
            </a:extLst>
          </p:cNvPr>
          <p:cNvSpPr>
            <a:spLocks noGrp="1"/>
          </p:cNvSpPr>
          <p:nvPr>
            <p:ph idx="1"/>
          </p:nvPr>
        </p:nvSpPr>
        <p:spPr>
          <a:xfrm>
            <a:off x="1451579" y="2015732"/>
            <a:ext cx="9603275" cy="3873791"/>
          </a:xfrm>
        </p:spPr>
        <p:txBody>
          <a:bodyPr>
            <a:noAutofit/>
          </a:bodyPr>
          <a:lstStyle/>
          <a:p>
            <a:r>
              <a:rPr lang="en-US" sz="1800" dirty="0">
                <a:latin typeface="Times New Roman" panose="02020603050405020304" pitchFamily="18" charset="0"/>
                <a:cs typeface="Times New Roman" panose="02020603050405020304" pitchFamily="18" charset="0"/>
              </a:rPr>
              <a:t>One-way, two-way and three-way analysis of variance approach (using PROC GLM in SAS) were used.</a:t>
            </a:r>
          </a:p>
          <a:p>
            <a:r>
              <a:rPr lang="en-US" sz="1800" dirty="0">
                <a:latin typeface="Times New Roman" panose="02020603050405020304" pitchFamily="18" charset="0"/>
                <a:cs typeface="Times New Roman" panose="02020603050405020304" pitchFamily="18" charset="0"/>
              </a:rPr>
              <a:t>A cross-sectional analysis was carried out at 3 and 6 months. </a:t>
            </a:r>
          </a:p>
          <a:p>
            <a:r>
              <a:rPr lang="en-US" sz="1800" dirty="0">
                <a:latin typeface="Times New Roman" panose="02020603050405020304" pitchFamily="18" charset="0"/>
                <a:cs typeface="Times New Roman" panose="02020603050405020304" pitchFamily="18" charset="0"/>
              </a:rPr>
              <a:t>For the one-way analysis of variance (ANOVA), the efficacy of the 4 treatment groups were assessed in determining the Addiction Recovery Scale</a:t>
            </a:r>
          </a:p>
          <a:p>
            <a:r>
              <a:rPr lang="en-US" sz="1800" dirty="0">
                <a:latin typeface="Times New Roman" panose="02020603050405020304" pitchFamily="18" charset="0"/>
                <a:cs typeface="Times New Roman" panose="02020603050405020304" pitchFamily="18" charset="0"/>
              </a:rPr>
              <a:t>Race and Gender were used in the 2-way ANOVA while Race, Gender and Job were used in the 3-way ANOVA in determining the Addiction Recovery Scale.</a:t>
            </a:r>
          </a:p>
          <a:p>
            <a:r>
              <a:rPr lang="en-US" sz="1800" dirty="0">
                <a:latin typeface="Times New Roman" panose="02020603050405020304" pitchFamily="18" charset="0"/>
                <a:cs typeface="Times New Roman" panose="02020603050405020304" pitchFamily="18" charset="0"/>
              </a:rPr>
              <a:t>At the end of the analysis, findings from the cross-sectional analysis at 3 and 6 months were compared. </a:t>
            </a:r>
          </a:p>
        </p:txBody>
      </p:sp>
    </p:spTree>
    <p:extLst>
      <p:ext uri="{BB962C8B-B14F-4D97-AF65-F5344CB8AC3E}">
        <p14:creationId xmlns:p14="http://schemas.microsoft.com/office/powerpoint/2010/main" val="1687915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75B1-C448-CB0B-7162-2671082CB9D0}"/>
              </a:ext>
            </a:extLst>
          </p:cNvPr>
          <p:cNvSpPr>
            <a:spLocks noGrp="1"/>
          </p:cNvSpPr>
          <p:nvPr>
            <p:ph type="title"/>
          </p:nvPr>
        </p:nvSpPr>
        <p:spPr>
          <a:xfrm>
            <a:off x="176858" y="216690"/>
            <a:ext cx="9603275" cy="1049235"/>
          </a:xfrm>
        </p:spPr>
        <p:txBody>
          <a:bodyPr>
            <a:normAutofit fontScale="90000"/>
          </a:bodyPr>
          <a:lstStyle/>
          <a:p>
            <a:r>
              <a:rPr lang="en-US" dirty="0"/>
              <a:t>Month 3</a:t>
            </a:r>
            <a:br>
              <a:rPr lang="en-US" dirty="0"/>
            </a:br>
            <a:r>
              <a:rPr lang="en-US" dirty="0"/>
              <a:t>One-Way ANOVA - treatment</a:t>
            </a:r>
          </a:p>
        </p:txBody>
      </p:sp>
      <p:pic>
        <p:nvPicPr>
          <p:cNvPr id="7" name="Content Placeholder 6">
            <a:extLst>
              <a:ext uri="{FF2B5EF4-FFF2-40B4-BE49-F238E27FC236}">
                <a16:creationId xmlns:a16="http://schemas.microsoft.com/office/drawing/2014/main" id="{C3130FDF-0643-E59C-9D52-405CEDFD8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0375" y="0"/>
            <a:ext cx="4599517" cy="3449638"/>
          </a:xfrm>
        </p:spPr>
      </p:pic>
      <p:graphicFrame>
        <p:nvGraphicFramePr>
          <p:cNvPr id="10" name="Table 9">
            <a:extLst>
              <a:ext uri="{FF2B5EF4-FFF2-40B4-BE49-F238E27FC236}">
                <a16:creationId xmlns:a16="http://schemas.microsoft.com/office/drawing/2014/main" id="{B6880EDD-A629-73D7-6A91-857810756813}"/>
              </a:ext>
            </a:extLst>
          </p:cNvPr>
          <p:cNvGraphicFramePr>
            <a:graphicFrameLocks noGrp="1"/>
          </p:cNvGraphicFramePr>
          <p:nvPr>
            <p:extLst>
              <p:ext uri="{D42A27DB-BD31-4B8C-83A1-F6EECF244321}">
                <p14:modId xmlns:p14="http://schemas.microsoft.com/office/powerpoint/2010/main" val="187919274"/>
              </p:ext>
            </p:extLst>
          </p:nvPr>
        </p:nvGraphicFramePr>
        <p:xfrm>
          <a:off x="345232" y="1579774"/>
          <a:ext cx="6615408" cy="924052"/>
        </p:xfrm>
        <a:graphic>
          <a:graphicData uri="http://schemas.openxmlformats.org/drawingml/2006/table">
            <a:tbl>
              <a:tblPr firstRow="1" firstCol="1" bandRow="1">
                <a:tableStyleId>{7DF18680-E054-41AD-8BC1-D1AEF772440D}</a:tableStyleId>
              </a:tblPr>
              <a:tblGrid>
                <a:gridCol w="1102568">
                  <a:extLst>
                    <a:ext uri="{9D8B030D-6E8A-4147-A177-3AD203B41FA5}">
                      <a16:colId xmlns:a16="http://schemas.microsoft.com/office/drawing/2014/main" val="2300986347"/>
                    </a:ext>
                  </a:extLst>
                </a:gridCol>
                <a:gridCol w="1102568">
                  <a:extLst>
                    <a:ext uri="{9D8B030D-6E8A-4147-A177-3AD203B41FA5}">
                      <a16:colId xmlns:a16="http://schemas.microsoft.com/office/drawing/2014/main" val="3537591874"/>
                    </a:ext>
                  </a:extLst>
                </a:gridCol>
                <a:gridCol w="1102568">
                  <a:extLst>
                    <a:ext uri="{9D8B030D-6E8A-4147-A177-3AD203B41FA5}">
                      <a16:colId xmlns:a16="http://schemas.microsoft.com/office/drawing/2014/main" val="833690306"/>
                    </a:ext>
                  </a:extLst>
                </a:gridCol>
                <a:gridCol w="1102568">
                  <a:extLst>
                    <a:ext uri="{9D8B030D-6E8A-4147-A177-3AD203B41FA5}">
                      <a16:colId xmlns:a16="http://schemas.microsoft.com/office/drawing/2014/main" val="3909045022"/>
                    </a:ext>
                  </a:extLst>
                </a:gridCol>
                <a:gridCol w="1102568">
                  <a:extLst>
                    <a:ext uri="{9D8B030D-6E8A-4147-A177-3AD203B41FA5}">
                      <a16:colId xmlns:a16="http://schemas.microsoft.com/office/drawing/2014/main" val="619426539"/>
                    </a:ext>
                  </a:extLst>
                </a:gridCol>
                <a:gridCol w="1102568">
                  <a:extLst>
                    <a:ext uri="{9D8B030D-6E8A-4147-A177-3AD203B41FA5}">
                      <a16:colId xmlns:a16="http://schemas.microsoft.com/office/drawing/2014/main" val="3986777162"/>
                    </a:ext>
                  </a:extLst>
                </a:gridCol>
              </a:tblGrid>
              <a:tr h="231013">
                <a:tc>
                  <a:txBody>
                    <a:bodyPr/>
                    <a:lstStyle/>
                    <a:p>
                      <a:pPr marL="0" marR="0">
                        <a:lnSpc>
                          <a:spcPct val="107000"/>
                        </a:lnSpc>
                        <a:spcBef>
                          <a:spcPts val="0"/>
                        </a:spcBef>
                        <a:spcAft>
                          <a:spcPts val="0"/>
                        </a:spcAft>
                      </a:pPr>
                      <a:r>
                        <a:rPr lang="en-US" sz="1000" kern="0">
                          <a:effectLst/>
                        </a:rPr>
                        <a:t>Source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DF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Sum of Squares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Mean Square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F 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Pr &gt; 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2044008719"/>
                  </a:ext>
                </a:extLst>
              </a:tr>
              <a:tr h="231013">
                <a:tc>
                  <a:txBody>
                    <a:bodyPr/>
                    <a:lstStyle/>
                    <a:p>
                      <a:pPr marL="0" marR="0">
                        <a:lnSpc>
                          <a:spcPct val="107000"/>
                        </a:lnSpc>
                        <a:spcBef>
                          <a:spcPts val="0"/>
                        </a:spcBef>
                        <a:spcAft>
                          <a:spcPts val="0"/>
                        </a:spcAft>
                      </a:pPr>
                      <a:r>
                        <a:rPr lang="en-US" sz="1000" kern="0">
                          <a:effectLst/>
                        </a:rPr>
                        <a:t>Model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726.2168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242.0723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0.64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0.5900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05104034"/>
                  </a:ext>
                </a:extLst>
              </a:tr>
              <a:tr h="231013">
                <a:tc>
                  <a:txBody>
                    <a:bodyPr/>
                    <a:lstStyle/>
                    <a:p>
                      <a:pPr marL="0" marR="0">
                        <a:lnSpc>
                          <a:spcPct val="107000"/>
                        </a:lnSpc>
                        <a:spcBef>
                          <a:spcPts val="0"/>
                        </a:spcBef>
                        <a:spcAft>
                          <a:spcPts val="0"/>
                        </a:spcAft>
                      </a:pPr>
                      <a:r>
                        <a:rPr lang="en-US" sz="1000" kern="0">
                          <a:effectLst/>
                        </a:rPr>
                        <a:t>Error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290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109749.6380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378.4470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008255565"/>
                  </a:ext>
                </a:extLst>
              </a:tr>
              <a:tr h="231013">
                <a:tc>
                  <a:txBody>
                    <a:bodyPr/>
                    <a:lstStyle/>
                    <a:p>
                      <a:pPr marL="0" marR="0">
                        <a:lnSpc>
                          <a:spcPct val="107000"/>
                        </a:lnSpc>
                        <a:spcBef>
                          <a:spcPts val="0"/>
                        </a:spcBef>
                        <a:spcAft>
                          <a:spcPts val="0"/>
                        </a:spcAft>
                      </a:pPr>
                      <a:r>
                        <a:rPr lang="en-US" sz="1000" kern="0">
                          <a:effectLst/>
                        </a:rPr>
                        <a:t>Corrected Total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293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110475.8548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766576454"/>
                  </a:ext>
                </a:extLst>
              </a:tr>
            </a:tbl>
          </a:graphicData>
        </a:graphic>
      </p:graphicFrame>
      <p:sp>
        <p:nvSpPr>
          <p:cNvPr id="11" name="Rectangle 1">
            <a:extLst>
              <a:ext uri="{FF2B5EF4-FFF2-40B4-BE49-F238E27FC236}">
                <a16:creationId xmlns:a16="http://schemas.microsoft.com/office/drawing/2014/main" id="{8E251873-0C38-0E24-A614-5B36AED458BB}"/>
              </a:ext>
            </a:extLst>
          </p:cNvPr>
          <p:cNvSpPr>
            <a:spLocks noChangeArrowheads="1"/>
          </p:cNvSpPr>
          <p:nvPr/>
        </p:nvSpPr>
        <p:spPr bwMode="auto">
          <a:xfrm>
            <a:off x="686175" y="1579044"/>
            <a:ext cx="90146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98027050-1484-CF66-C84B-2575AC94B0BF}"/>
              </a:ext>
            </a:extLst>
          </p:cNvPr>
          <p:cNvSpPr txBox="1"/>
          <p:nvPr/>
        </p:nvSpPr>
        <p:spPr>
          <a:xfrm>
            <a:off x="345232" y="2604901"/>
            <a:ext cx="6615408" cy="1200329"/>
          </a:xfrm>
          <a:prstGeom prst="rect">
            <a:avLst/>
          </a:prstGeom>
          <a:noFill/>
        </p:spPr>
        <p:txBody>
          <a:bodyPr wrap="square">
            <a:spAutoFit/>
          </a:bodyPr>
          <a:lstStyle/>
          <a:p>
            <a:r>
              <a:rPr lang="en-US" dirty="0"/>
              <a:t>Based on the available data, there is no evidence to indicate that at least one of the groups of treatment is significantly useful in determining the Addiction Recovery Score of cocaine dependent patients.</a:t>
            </a:r>
          </a:p>
        </p:txBody>
      </p:sp>
      <p:graphicFrame>
        <p:nvGraphicFramePr>
          <p:cNvPr id="14" name="Table 13">
            <a:extLst>
              <a:ext uri="{FF2B5EF4-FFF2-40B4-BE49-F238E27FC236}">
                <a16:creationId xmlns:a16="http://schemas.microsoft.com/office/drawing/2014/main" id="{FB9B90EE-3550-C236-1574-08E28AE6C8D3}"/>
              </a:ext>
            </a:extLst>
          </p:cNvPr>
          <p:cNvGraphicFramePr>
            <a:graphicFrameLocks noGrp="1"/>
          </p:cNvGraphicFramePr>
          <p:nvPr>
            <p:extLst>
              <p:ext uri="{D42A27DB-BD31-4B8C-83A1-F6EECF244321}">
                <p14:modId xmlns:p14="http://schemas.microsoft.com/office/powerpoint/2010/main" val="3165977391"/>
              </p:ext>
            </p:extLst>
          </p:nvPr>
        </p:nvGraphicFramePr>
        <p:xfrm>
          <a:off x="345232" y="3933335"/>
          <a:ext cx="5486824" cy="1166965"/>
        </p:xfrm>
        <a:graphic>
          <a:graphicData uri="http://schemas.openxmlformats.org/drawingml/2006/table">
            <a:tbl>
              <a:tblPr firstRow="1" firstCol="1" bandRow="1">
                <a:tableStyleId>{7DF18680-E054-41AD-8BC1-D1AEF772440D}</a:tableStyleId>
              </a:tblPr>
              <a:tblGrid>
                <a:gridCol w="1371706">
                  <a:extLst>
                    <a:ext uri="{9D8B030D-6E8A-4147-A177-3AD203B41FA5}">
                      <a16:colId xmlns:a16="http://schemas.microsoft.com/office/drawing/2014/main" val="1048398698"/>
                    </a:ext>
                  </a:extLst>
                </a:gridCol>
                <a:gridCol w="1371706">
                  <a:extLst>
                    <a:ext uri="{9D8B030D-6E8A-4147-A177-3AD203B41FA5}">
                      <a16:colId xmlns:a16="http://schemas.microsoft.com/office/drawing/2014/main" val="1530373506"/>
                    </a:ext>
                  </a:extLst>
                </a:gridCol>
                <a:gridCol w="1371706">
                  <a:extLst>
                    <a:ext uri="{9D8B030D-6E8A-4147-A177-3AD203B41FA5}">
                      <a16:colId xmlns:a16="http://schemas.microsoft.com/office/drawing/2014/main" val="50787951"/>
                    </a:ext>
                  </a:extLst>
                </a:gridCol>
                <a:gridCol w="1371706">
                  <a:extLst>
                    <a:ext uri="{9D8B030D-6E8A-4147-A177-3AD203B41FA5}">
                      <a16:colId xmlns:a16="http://schemas.microsoft.com/office/drawing/2014/main" val="1120720353"/>
                    </a:ext>
                  </a:extLst>
                </a:gridCol>
              </a:tblGrid>
              <a:tr h="231013">
                <a:tc>
                  <a:txBody>
                    <a:bodyPr/>
                    <a:lstStyle/>
                    <a:p>
                      <a:pPr marL="0" marR="0">
                        <a:lnSpc>
                          <a:spcPct val="107000"/>
                        </a:lnSpc>
                        <a:spcBef>
                          <a:spcPts val="0"/>
                        </a:spcBef>
                        <a:spcAft>
                          <a:spcPts val="0"/>
                        </a:spcAft>
                      </a:pPr>
                      <a:r>
                        <a:rPr lang="en-US" sz="1000" kern="0">
                          <a:effectLst/>
                        </a:rPr>
                        <a:t>TX_COND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ARS LSMEAN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gridSpan="2">
                  <a:txBody>
                    <a:bodyPr/>
                    <a:lstStyle/>
                    <a:p>
                      <a:pPr marL="0" marR="0" algn="ctr">
                        <a:lnSpc>
                          <a:spcPct val="107000"/>
                        </a:lnSpc>
                        <a:spcBef>
                          <a:spcPts val="0"/>
                        </a:spcBef>
                        <a:spcAft>
                          <a:spcPts val="0"/>
                        </a:spcAft>
                      </a:pPr>
                      <a:r>
                        <a:rPr lang="en-US" sz="1000" kern="0">
                          <a:effectLst/>
                        </a:rPr>
                        <a:t>95% Confidence Limits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hMerge="1">
                  <a:txBody>
                    <a:bodyPr/>
                    <a:lstStyle/>
                    <a:p>
                      <a:endParaRPr lang="en-US"/>
                    </a:p>
                  </a:txBody>
                  <a:tcPr/>
                </a:tc>
                <a:extLst>
                  <a:ext uri="{0D108BD9-81ED-4DB2-BD59-A6C34878D82A}">
                    <a16:rowId xmlns:a16="http://schemas.microsoft.com/office/drawing/2014/main" val="283374928"/>
                  </a:ext>
                </a:extLst>
              </a:tr>
              <a:tr h="231013">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158.618357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154.008979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163.227736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850872078"/>
                  </a:ext>
                </a:extLst>
              </a:tr>
              <a:tr h="231013">
                <a:tc>
                  <a:txBody>
                    <a:bodyPr/>
                    <a:lstStyle/>
                    <a:p>
                      <a:pPr marL="0" marR="0">
                        <a:lnSpc>
                          <a:spcPct val="107000"/>
                        </a:lnSpc>
                        <a:spcBef>
                          <a:spcPts val="0"/>
                        </a:spcBef>
                        <a:spcAft>
                          <a:spcPts val="0"/>
                        </a:spcAft>
                      </a:pPr>
                      <a:r>
                        <a:rPr lang="en-US" sz="1000" kern="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155.889813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151.438880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160.340746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241788352"/>
                  </a:ext>
                </a:extLst>
              </a:tr>
              <a:tr h="231013">
                <a:tc>
                  <a:txBody>
                    <a:bodyPr/>
                    <a:lstStyle/>
                    <a:p>
                      <a:pPr marL="0" marR="0">
                        <a:lnSpc>
                          <a:spcPct val="107000"/>
                        </a:lnSpc>
                        <a:spcBef>
                          <a:spcPts val="0"/>
                        </a:spcBef>
                        <a:spcAft>
                          <a:spcPts val="0"/>
                        </a:spcAft>
                      </a:pPr>
                      <a:r>
                        <a:rPr lang="en-US" sz="1000" kern="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154.283135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149.739141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158.827128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991685575"/>
                  </a:ext>
                </a:extLst>
              </a:tr>
              <a:tr h="242913">
                <a:tc>
                  <a:txBody>
                    <a:bodyPr/>
                    <a:lstStyle/>
                    <a:p>
                      <a:pPr marL="0" marR="0">
                        <a:lnSpc>
                          <a:spcPct val="107000"/>
                        </a:lnSpc>
                        <a:spcBef>
                          <a:spcPts val="0"/>
                        </a:spcBef>
                        <a:spcAft>
                          <a:spcPts val="0"/>
                        </a:spcAft>
                      </a:pPr>
                      <a:r>
                        <a:rPr lang="en-US" sz="1000" kern="0">
                          <a:effectLst/>
                        </a:rPr>
                        <a:t>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157.208013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152.927243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161.488783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936284002"/>
                  </a:ext>
                </a:extLst>
              </a:tr>
            </a:tbl>
          </a:graphicData>
        </a:graphic>
      </p:graphicFrame>
      <p:sp>
        <p:nvSpPr>
          <p:cNvPr id="15" name="Rectangle 2">
            <a:extLst>
              <a:ext uri="{FF2B5EF4-FFF2-40B4-BE49-F238E27FC236}">
                <a16:creationId xmlns:a16="http://schemas.microsoft.com/office/drawing/2014/main" id="{36C7832D-CB53-DA70-1BCB-AC28DF901F4E}"/>
              </a:ext>
            </a:extLst>
          </p:cNvPr>
          <p:cNvSpPr>
            <a:spLocks noChangeArrowheads="1"/>
          </p:cNvSpPr>
          <p:nvPr/>
        </p:nvSpPr>
        <p:spPr bwMode="auto">
          <a:xfrm>
            <a:off x="1103313" y="35734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 name="Picture 19">
            <a:extLst>
              <a:ext uri="{FF2B5EF4-FFF2-40B4-BE49-F238E27FC236}">
                <a16:creationId xmlns:a16="http://schemas.microsoft.com/office/drawing/2014/main" id="{847B0F24-E223-4FF7-CA4D-486DF8A4A878}"/>
              </a:ext>
            </a:extLst>
          </p:cNvPr>
          <p:cNvPicPr>
            <a:picLocks noChangeAspect="1"/>
          </p:cNvPicPr>
          <p:nvPr/>
        </p:nvPicPr>
        <p:blipFill rotWithShape="1">
          <a:blip r:embed="rId3"/>
          <a:srcRect t="8184" r="55529" b="9262"/>
          <a:stretch/>
        </p:blipFill>
        <p:spPr>
          <a:xfrm>
            <a:off x="9437410" y="3666328"/>
            <a:ext cx="2642482" cy="2378417"/>
          </a:xfrm>
          <a:prstGeom prst="rect">
            <a:avLst/>
          </a:prstGeom>
        </p:spPr>
      </p:pic>
      <p:sp>
        <p:nvSpPr>
          <p:cNvPr id="22" name="TextBox 21">
            <a:extLst>
              <a:ext uri="{FF2B5EF4-FFF2-40B4-BE49-F238E27FC236}">
                <a16:creationId xmlns:a16="http://schemas.microsoft.com/office/drawing/2014/main" id="{185A655F-A34B-7F66-0193-2842D92F5DA1}"/>
              </a:ext>
            </a:extLst>
          </p:cNvPr>
          <p:cNvSpPr txBox="1"/>
          <p:nvPr/>
        </p:nvSpPr>
        <p:spPr>
          <a:xfrm>
            <a:off x="264423" y="5276529"/>
            <a:ext cx="8319138" cy="1477328"/>
          </a:xfrm>
          <a:prstGeom prst="rect">
            <a:avLst/>
          </a:prstGeom>
          <a:noFill/>
        </p:spPr>
        <p:txBody>
          <a:bodyPr wrap="square">
            <a:spAutoFit/>
          </a:bodyPr>
          <a:lstStyle/>
          <a:p>
            <a:r>
              <a:rPr lang="en-US" dirty="0"/>
              <a:t>No evidence of a violation of homogeneity of variance, p-value = .8526</a:t>
            </a:r>
          </a:p>
          <a:p>
            <a:r>
              <a:rPr lang="en-US" dirty="0"/>
              <a:t>Independence assumption met, p-value = .3342</a:t>
            </a:r>
          </a:p>
          <a:p>
            <a:r>
              <a:rPr lang="en-US" dirty="0"/>
              <a:t>Attempted to normalize the data, unfortunately, BoxCox was not able to yield normalized residuals, therefore the results should be interpreted with caution.</a:t>
            </a:r>
          </a:p>
        </p:txBody>
      </p:sp>
    </p:spTree>
    <p:extLst>
      <p:ext uri="{BB962C8B-B14F-4D97-AF65-F5344CB8AC3E}">
        <p14:creationId xmlns:p14="http://schemas.microsoft.com/office/powerpoint/2010/main" val="247853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388B4-B6FE-98E3-46A6-4D12E0ED7CAE}"/>
              </a:ext>
            </a:extLst>
          </p:cNvPr>
          <p:cNvSpPr>
            <a:spLocks noGrp="1"/>
          </p:cNvSpPr>
          <p:nvPr>
            <p:ph type="title"/>
          </p:nvPr>
        </p:nvSpPr>
        <p:spPr>
          <a:xfrm>
            <a:off x="80054" y="158622"/>
            <a:ext cx="6199448" cy="901958"/>
          </a:xfrm>
        </p:spPr>
        <p:txBody>
          <a:bodyPr/>
          <a:lstStyle/>
          <a:p>
            <a:r>
              <a:rPr lang="en-US" sz="2800" dirty="0"/>
              <a:t>Month 3</a:t>
            </a:r>
            <a:br>
              <a:rPr lang="en-US" sz="2800" dirty="0"/>
            </a:br>
            <a:r>
              <a:rPr lang="en-US" sz="2800" dirty="0"/>
              <a:t>2-way ANOVA – gender and race</a:t>
            </a:r>
          </a:p>
        </p:txBody>
      </p:sp>
      <p:pic>
        <p:nvPicPr>
          <p:cNvPr id="5" name="Content Placeholder 4">
            <a:extLst>
              <a:ext uri="{FF2B5EF4-FFF2-40B4-BE49-F238E27FC236}">
                <a16:creationId xmlns:a16="http://schemas.microsoft.com/office/drawing/2014/main" id="{B876DEDC-022D-639B-BA90-998F044746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7837" y="0"/>
            <a:ext cx="4774163" cy="3750906"/>
          </a:xfrm>
        </p:spPr>
      </p:pic>
      <p:graphicFrame>
        <p:nvGraphicFramePr>
          <p:cNvPr id="6" name="Table 5">
            <a:extLst>
              <a:ext uri="{FF2B5EF4-FFF2-40B4-BE49-F238E27FC236}">
                <a16:creationId xmlns:a16="http://schemas.microsoft.com/office/drawing/2014/main" id="{BA9AC6A3-DC8C-B195-ABF2-3D8B46CE0BF2}"/>
              </a:ext>
            </a:extLst>
          </p:cNvPr>
          <p:cNvGraphicFramePr>
            <a:graphicFrameLocks noGrp="1"/>
          </p:cNvGraphicFramePr>
          <p:nvPr>
            <p:extLst>
              <p:ext uri="{D42A27DB-BD31-4B8C-83A1-F6EECF244321}">
                <p14:modId xmlns:p14="http://schemas.microsoft.com/office/powerpoint/2010/main" val="3306925499"/>
              </p:ext>
            </p:extLst>
          </p:nvPr>
        </p:nvGraphicFramePr>
        <p:xfrm>
          <a:off x="199863" y="1243873"/>
          <a:ext cx="6882072" cy="924052"/>
        </p:xfrm>
        <a:graphic>
          <a:graphicData uri="http://schemas.openxmlformats.org/drawingml/2006/table">
            <a:tbl>
              <a:tblPr firstRow="1" firstCol="1" bandRow="1">
                <a:tableStyleId>{7DF18680-E054-41AD-8BC1-D1AEF772440D}</a:tableStyleId>
              </a:tblPr>
              <a:tblGrid>
                <a:gridCol w="1147012">
                  <a:extLst>
                    <a:ext uri="{9D8B030D-6E8A-4147-A177-3AD203B41FA5}">
                      <a16:colId xmlns:a16="http://schemas.microsoft.com/office/drawing/2014/main" val="4093699341"/>
                    </a:ext>
                  </a:extLst>
                </a:gridCol>
                <a:gridCol w="1147012">
                  <a:extLst>
                    <a:ext uri="{9D8B030D-6E8A-4147-A177-3AD203B41FA5}">
                      <a16:colId xmlns:a16="http://schemas.microsoft.com/office/drawing/2014/main" val="555852279"/>
                    </a:ext>
                  </a:extLst>
                </a:gridCol>
                <a:gridCol w="1147012">
                  <a:extLst>
                    <a:ext uri="{9D8B030D-6E8A-4147-A177-3AD203B41FA5}">
                      <a16:colId xmlns:a16="http://schemas.microsoft.com/office/drawing/2014/main" val="756691596"/>
                    </a:ext>
                  </a:extLst>
                </a:gridCol>
                <a:gridCol w="1147012">
                  <a:extLst>
                    <a:ext uri="{9D8B030D-6E8A-4147-A177-3AD203B41FA5}">
                      <a16:colId xmlns:a16="http://schemas.microsoft.com/office/drawing/2014/main" val="3245036666"/>
                    </a:ext>
                  </a:extLst>
                </a:gridCol>
                <a:gridCol w="1147012">
                  <a:extLst>
                    <a:ext uri="{9D8B030D-6E8A-4147-A177-3AD203B41FA5}">
                      <a16:colId xmlns:a16="http://schemas.microsoft.com/office/drawing/2014/main" val="1199264149"/>
                    </a:ext>
                  </a:extLst>
                </a:gridCol>
                <a:gridCol w="1147012">
                  <a:extLst>
                    <a:ext uri="{9D8B030D-6E8A-4147-A177-3AD203B41FA5}">
                      <a16:colId xmlns:a16="http://schemas.microsoft.com/office/drawing/2014/main" val="1329239781"/>
                    </a:ext>
                  </a:extLst>
                </a:gridCol>
              </a:tblGrid>
              <a:tr h="231013">
                <a:tc>
                  <a:txBody>
                    <a:bodyPr/>
                    <a:lstStyle/>
                    <a:p>
                      <a:pPr marL="0" marR="0">
                        <a:lnSpc>
                          <a:spcPct val="107000"/>
                        </a:lnSpc>
                        <a:spcBef>
                          <a:spcPts val="0"/>
                        </a:spcBef>
                        <a:spcAft>
                          <a:spcPts val="0"/>
                        </a:spcAft>
                      </a:pPr>
                      <a:r>
                        <a:rPr lang="en-US" sz="1000" kern="0">
                          <a:effectLst/>
                        </a:rPr>
                        <a:t>Source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DF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Sum of Squares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Mean Square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F 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Pr &gt; 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1770733971"/>
                  </a:ext>
                </a:extLst>
              </a:tr>
              <a:tr h="231013">
                <a:tc>
                  <a:txBody>
                    <a:bodyPr/>
                    <a:lstStyle/>
                    <a:p>
                      <a:pPr marL="0" marR="0">
                        <a:lnSpc>
                          <a:spcPct val="107000"/>
                        </a:lnSpc>
                        <a:spcBef>
                          <a:spcPts val="0"/>
                        </a:spcBef>
                        <a:spcAft>
                          <a:spcPts val="0"/>
                        </a:spcAft>
                      </a:pPr>
                      <a:r>
                        <a:rPr lang="en-US" sz="1000" kern="0">
                          <a:effectLst/>
                        </a:rPr>
                        <a:t>Model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962.9085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320.9695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0.85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0.4676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393379923"/>
                  </a:ext>
                </a:extLst>
              </a:tr>
              <a:tr h="231013">
                <a:tc>
                  <a:txBody>
                    <a:bodyPr/>
                    <a:lstStyle/>
                    <a:p>
                      <a:pPr marL="0" marR="0">
                        <a:lnSpc>
                          <a:spcPct val="107000"/>
                        </a:lnSpc>
                        <a:spcBef>
                          <a:spcPts val="0"/>
                        </a:spcBef>
                        <a:spcAft>
                          <a:spcPts val="0"/>
                        </a:spcAft>
                      </a:pPr>
                      <a:r>
                        <a:rPr lang="en-US" sz="1000" kern="0">
                          <a:effectLst/>
                        </a:rPr>
                        <a:t>Error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290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109512.9463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377.6308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49768087"/>
                  </a:ext>
                </a:extLst>
              </a:tr>
              <a:tr h="231013">
                <a:tc>
                  <a:txBody>
                    <a:bodyPr/>
                    <a:lstStyle/>
                    <a:p>
                      <a:pPr marL="0" marR="0">
                        <a:lnSpc>
                          <a:spcPct val="107000"/>
                        </a:lnSpc>
                        <a:spcBef>
                          <a:spcPts val="0"/>
                        </a:spcBef>
                        <a:spcAft>
                          <a:spcPts val="0"/>
                        </a:spcAft>
                      </a:pPr>
                      <a:r>
                        <a:rPr lang="en-US" sz="1000" kern="0">
                          <a:effectLst/>
                        </a:rPr>
                        <a:t>Corrected Total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293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110475.8548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65946584"/>
                  </a:ext>
                </a:extLst>
              </a:tr>
            </a:tbl>
          </a:graphicData>
        </a:graphic>
      </p:graphicFrame>
      <p:sp>
        <p:nvSpPr>
          <p:cNvPr id="7" name="Rectangle 1">
            <a:extLst>
              <a:ext uri="{FF2B5EF4-FFF2-40B4-BE49-F238E27FC236}">
                <a16:creationId xmlns:a16="http://schemas.microsoft.com/office/drawing/2014/main" id="{967712CD-3503-9390-EFD3-139CCBD5C1A7}"/>
              </a:ext>
            </a:extLst>
          </p:cNvPr>
          <p:cNvSpPr>
            <a:spLocks noChangeArrowheads="1"/>
          </p:cNvSpPr>
          <p:nvPr/>
        </p:nvSpPr>
        <p:spPr bwMode="auto">
          <a:xfrm>
            <a:off x="199864" y="1243143"/>
            <a:ext cx="93779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8F2627F0-0E4B-3F3A-6D53-3FBBA9F26E74}"/>
              </a:ext>
            </a:extLst>
          </p:cNvPr>
          <p:cNvSpPr txBox="1"/>
          <p:nvPr/>
        </p:nvSpPr>
        <p:spPr>
          <a:xfrm>
            <a:off x="119338" y="2228671"/>
            <a:ext cx="6120880" cy="1200329"/>
          </a:xfrm>
          <a:prstGeom prst="rect">
            <a:avLst/>
          </a:prstGeom>
          <a:noFill/>
        </p:spPr>
        <p:txBody>
          <a:bodyPr wrap="square">
            <a:spAutoFit/>
          </a:bodyPr>
          <a:lstStyle/>
          <a:p>
            <a:r>
              <a:rPr lang="en-US" dirty="0"/>
              <a:t>Based on the available data, there is no evidence to indicate that at least one of the terms in the model is significantly useful in determining the Addiction Recovery Score of cocaine dependent patients.</a:t>
            </a:r>
          </a:p>
        </p:txBody>
      </p:sp>
      <p:graphicFrame>
        <p:nvGraphicFramePr>
          <p:cNvPr id="10" name="Table 9">
            <a:extLst>
              <a:ext uri="{FF2B5EF4-FFF2-40B4-BE49-F238E27FC236}">
                <a16:creationId xmlns:a16="http://schemas.microsoft.com/office/drawing/2014/main" id="{8A1487F1-29EB-EFDA-5EA7-28EA6397FF7F}"/>
              </a:ext>
            </a:extLst>
          </p:cNvPr>
          <p:cNvGraphicFramePr>
            <a:graphicFrameLocks noGrp="1"/>
          </p:cNvGraphicFramePr>
          <p:nvPr>
            <p:extLst>
              <p:ext uri="{D42A27DB-BD31-4B8C-83A1-F6EECF244321}">
                <p14:modId xmlns:p14="http://schemas.microsoft.com/office/powerpoint/2010/main" val="3726923185"/>
              </p:ext>
            </p:extLst>
          </p:nvPr>
        </p:nvGraphicFramePr>
        <p:xfrm>
          <a:off x="199862" y="3830982"/>
          <a:ext cx="6040356" cy="924052"/>
        </p:xfrm>
        <a:graphic>
          <a:graphicData uri="http://schemas.openxmlformats.org/drawingml/2006/table">
            <a:tbl>
              <a:tblPr firstRow="1" firstCol="1" bandRow="1">
                <a:tableStyleId>{7DF18680-E054-41AD-8BC1-D1AEF772440D}</a:tableStyleId>
              </a:tblPr>
              <a:tblGrid>
                <a:gridCol w="1006726">
                  <a:extLst>
                    <a:ext uri="{9D8B030D-6E8A-4147-A177-3AD203B41FA5}">
                      <a16:colId xmlns:a16="http://schemas.microsoft.com/office/drawing/2014/main" val="1111062766"/>
                    </a:ext>
                  </a:extLst>
                </a:gridCol>
                <a:gridCol w="1006726">
                  <a:extLst>
                    <a:ext uri="{9D8B030D-6E8A-4147-A177-3AD203B41FA5}">
                      <a16:colId xmlns:a16="http://schemas.microsoft.com/office/drawing/2014/main" val="1006650477"/>
                    </a:ext>
                  </a:extLst>
                </a:gridCol>
                <a:gridCol w="1006726">
                  <a:extLst>
                    <a:ext uri="{9D8B030D-6E8A-4147-A177-3AD203B41FA5}">
                      <a16:colId xmlns:a16="http://schemas.microsoft.com/office/drawing/2014/main" val="242622382"/>
                    </a:ext>
                  </a:extLst>
                </a:gridCol>
                <a:gridCol w="1006726">
                  <a:extLst>
                    <a:ext uri="{9D8B030D-6E8A-4147-A177-3AD203B41FA5}">
                      <a16:colId xmlns:a16="http://schemas.microsoft.com/office/drawing/2014/main" val="3594432082"/>
                    </a:ext>
                  </a:extLst>
                </a:gridCol>
                <a:gridCol w="1006726">
                  <a:extLst>
                    <a:ext uri="{9D8B030D-6E8A-4147-A177-3AD203B41FA5}">
                      <a16:colId xmlns:a16="http://schemas.microsoft.com/office/drawing/2014/main" val="2498558718"/>
                    </a:ext>
                  </a:extLst>
                </a:gridCol>
                <a:gridCol w="1006726">
                  <a:extLst>
                    <a:ext uri="{9D8B030D-6E8A-4147-A177-3AD203B41FA5}">
                      <a16:colId xmlns:a16="http://schemas.microsoft.com/office/drawing/2014/main" val="452874573"/>
                    </a:ext>
                  </a:extLst>
                </a:gridCol>
              </a:tblGrid>
              <a:tr h="231013">
                <a:tc>
                  <a:txBody>
                    <a:bodyPr/>
                    <a:lstStyle/>
                    <a:p>
                      <a:pPr marL="0" marR="0">
                        <a:lnSpc>
                          <a:spcPct val="107000"/>
                        </a:lnSpc>
                        <a:spcBef>
                          <a:spcPts val="0"/>
                        </a:spcBef>
                        <a:spcAft>
                          <a:spcPts val="0"/>
                        </a:spcAft>
                      </a:pPr>
                      <a:r>
                        <a:rPr lang="en-US" sz="1000" kern="0">
                          <a:effectLst/>
                        </a:rPr>
                        <a:t>Source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dirty="0">
                          <a:effectLst/>
                        </a:rPr>
                        <a:t>DF</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Type III SS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dirty="0">
                          <a:effectLst/>
                        </a:rPr>
                        <a:t>Mean Square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F 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Pr &gt; 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3569213536"/>
                  </a:ext>
                </a:extLst>
              </a:tr>
              <a:tr h="231013">
                <a:tc>
                  <a:txBody>
                    <a:bodyPr/>
                    <a:lstStyle/>
                    <a:p>
                      <a:pPr marL="0" marR="0">
                        <a:lnSpc>
                          <a:spcPct val="107000"/>
                        </a:lnSpc>
                        <a:spcBef>
                          <a:spcPts val="0"/>
                        </a:spcBef>
                        <a:spcAft>
                          <a:spcPts val="0"/>
                        </a:spcAft>
                      </a:pPr>
                      <a:r>
                        <a:rPr lang="en-US" sz="1000" kern="0">
                          <a:effectLst/>
                        </a:rPr>
                        <a:t>GENDER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19.9859393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19.9859393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0.05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0.8182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656396563"/>
                  </a:ext>
                </a:extLst>
              </a:tr>
              <a:tr h="231013">
                <a:tc>
                  <a:txBody>
                    <a:bodyPr/>
                    <a:lstStyle/>
                    <a:p>
                      <a:pPr marL="0" marR="0">
                        <a:lnSpc>
                          <a:spcPct val="107000"/>
                        </a:lnSpc>
                        <a:spcBef>
                          <a:spcPts val="0"/>
                        </a:spcBef>
                        <a:spcAft>
                          <a:spcPts val="0"/>
                        </a:spcAft>
                      </a:pPr>
                      <a:r>
                        <a:rPr lang="en-US" sz="1000" kern="0">
                          <a:effectLst/>
                        </a:rPr>
                        <a:t>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376.0837276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376.0837276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0.3191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098200693"/>
                  </a:ext>
                </a:extLst>
              </a:tr>
              <a:tr h="231013">
                <a:tc>
                  <a:txBody>
                    <a:bodyPr/>
                    <a:lstStyle/>
                    <a:p>
                      <a:pPr marL="0" marR="0">
                        <a:lnSpc>
                          <a:spcPct val="107000"/>
                        </a:lnSpc>
                        <a:spcBef>
                          <a:spcPts val="0"/>
                        </a:spcBef>
                        <a:spcAft>
                          <a:spcPts val="0"/>
                        </a:spcAft>
                      </a:pPr>
                      <a:r>
                        <a:rPr lang="en-US" sz="1000" kern="0">
                          <a:effectLst/>
                        </a:rPr>
                        <a:t>GENDER*RACE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940.4091371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940.4091371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2.49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0.1156</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39194840"/>
                  </a:ext>
                </a:extLst>
              </a:tr>
            </a:tbl>
          </a:graphicData>
        </a:graphic>
      </p:graphicFrame>
      <p:sp>
        <p:nvSpPr>
          <p:cNvPr id="11" name="Rectangle 2">
            <a:extLst>
              <a:ext uri="{FF2B5EF4-FFF2-40B4-BE49-F238E27FC236}">
                <a16:creationId xmlns:a16="http://schemas.microsoft.com/office/drawing/2014/main" id="{0E6189D2-6DCC-8BB1-6A3D-9514C16BD9A6}"/>
              </a:ext>
            </a:extLst>
          </p:cNvPr>
          <p:cNvSpPr>
            <a:spLocks noChangeArrowheads="1"/>
          </p:cNvSpPr>
          <p:nvPr/>
        </p:nvSpPr>
        <p:spPr bwMode="auto">
          <a:xfrm>
            <a:off x="199864" y="3440867"/>
            <a:ext cx="774001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E246F155-DC91-B201-2164-B25D3633EB22}"/>
              </a:ext>
            </a:extLst>
          </p:cNvPr>
          <p:cNvSpPr txBox="1"/>
          <p:nvPr/>
        </p:nvSpPr>
        <p:spPr>
          <a:xfrm>
            <a:off x="80054" y="4775824"/>
            <a:ext cx="6120880" cy="1200329"/>
          </a:xfrm>
          <a:prstGeom prst="rect">
            <a:avLst/>
          </a:prstGeom>
          <a:noFill/>
        </p:spPr>
        <p:txBody>
          <a:bodyPr wrap="square">
            <a:spAutoFit/>
          </a:bodyPr>
          <a:lstStyle/>
          <a:p>
            <a:r>
              <a:rPr lang="en-US" dirty="0"/>
              <a:t>There is no evidence to indicate that the on average difference in Addiction Recovery Score between males and females varies differentially across the levels of race.</a:t>
            </a:r>
          </a:p>
        </p:txBody>
      </p:sp>
      <p:graphicFrame>
        <p:nvGraphicFramePr>
          <p:cNvPr id="14" name="Table 13">
            <a:extLst>
              <a:ext uri="{FF2B5EF4-FFF2-40B4-BE49-F238E27FC236}">
                <a16:creationId xmlns:a16="http://schemas.microsoft.com/office/drawing/2014/main" id="{C3D22BB7-745B-D834-34FE-5F593599DD5D}"/>
              </a:ext>
            </a:extLst>
          </p:cNvPr>
          <p:cNvGraphicFramePr>
            <a:graphicFrameLocks noGrp="1"/>
          </p:cNvGraphicFramePr>
          <p:nvPr>
            <p:extLst>
              <p:ext uri="{D42A27DB-BD31-4B8C-83A1-F6EECF244321}">
                <p14:modId xmlns:p14="http://schemas.microsoft.com/office/powerpoint/2010/main" val="2439016492"/>
              </p:ext>
            </p:extLst>
          </p:nvPr>
        </p:nvGraphicFramePr>
        <p:xfrm>
          <a:off x="7682204" y="4331221"/>
          <a:ext cx="4279640" cy="1385253"/>
        </p:xfrm>
        <a:graphic>
          <a:graphicData uri="http://schemas.openxmlformats.org/drawingml/2006/table">
            <a:tbl>
              <a:tblPr firstRow="1" firstCol="1" bandRow="1">
                <a:tableStyleId>{7DF18680-E054-41AD-8BC1-D1AEF772440D}</a:tableStyleId>
              </a:tblPr>
              <a:tblGrid>
                <a:gridCol w="855928">
                  <a:extLst>
                    <a:ext uri="{9D8B030D-6E8A-4147-A177-3AD203B41FA5}">
                      <a16:colId xmlns:a16="http://schemas.microsoft.com/office/drawing/2014/main" val="4146736820"/>
                    </a:ext>
                  </a:extLst>
                </a:gridCol>
                <a:gridCol w="855928">
                  <a:extLst>
                    <a:ext uri="{9D8B030D-6E8A-4147-A177-3AD203B41FA5}">
                      <a16:colId xmlns:a16="http://schemas.microsoft.com/office/drawing/2014/main" val="1389536390"/>
                    </a:ext>
                  </a:extLst>
                </a:gridCol>
                <a:gridCol w="855928">
                  <a:extLst>
                    <a:ext uri="{9D8B030D-6E8A-4147-A177-3AD203B41FA5}">
                      <a16:colId xmlns:a16="http://schemas.microsoft.com/office/drawing/2014/main" val="2838234591"/>
                    </a:ext>
                  </a:extLst>
                </a:gridCol>
                <a:gridCol w="855928">
                  <a:extLst>
                    <a:ext uri="{9D8B030D-6E8A-4147-A177-3AD203B41FA5}">
                      <a16:colId xmlns:a16="http://schemas.microsoft.com/office/drawing/2014/main" val="1399666630"/>
                    </a:ext>
                  </a:extLst>
                </a:gridCol>
                <a:gridCol w="855928">
                  <a:extLst>
                    <a:ext uri="{9D8B030D-6E8A-4147-A177-3AD203B41FA5}">
                      <a16:colId xmlns:a16="http://schemas.microsoft.com/office/drawing/2014/main" val="37894377"/>
                    </a:ext>
                  </a:extLst>
                </a:gridCol>
              </a:tblGrid>
              <a:tr h="0">
                <a:tc rowSpan="2">
                  <a:txBody>
                    <a:bodyPr/>
                    <a:lstStyle/>
                    <a:p>
                      <a:pPr marL="0" marR="0">
                        <a:lnSpc>
                          <a:spcPct val="107000"/>
                        </a:lnSpc>
                        <a:spcBef>
                          <a:spcPts val="0"/>
                        </a:spcBef>
                        <a:spcAft>
                          <a:spcPts val="0"/>
                        </a:spcAft>
                      </a:pPr>
                      <a:r>
                        <a:rPr lang="en-US" sz="1000" kern="0">
                          <a:effectLst/>
                        </a:rPr>
                        <a:t>Level of</a:t>
                      </a:r>
                      <a:br>
                        <a:rPr lang="en-US" sz="1000" kern="0">
                          <a:effectLst/>
                        </a:rPr>
                      </a:br>
                      <a:r>
                        <a:rPr lang="en-US" sz="1000" kern="0">
                          <a:effectLst/>
                        </a:rPr>
                        <a:t>GENDER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rowSpan="2">
                  <a:txBody>
                    <a:bodyPr/>
                    <a:lstStyle/>
                    <a:p>
                      <a:pPr marL="0" marR="0">
                        <a:lnSpc>
                          <a:spcPct val="107000"/>
                        </a:lnSpc>
                        <a:spcBef>
                          <a:spcPts val="0"/>
                        </a:spcBef>
                        <a:spcAft>
                          <a:spcPts val="0"/>
                        </a:spcAft>
                      </a:pPr>
                      <a:r>
                        <a:rPr lang="en-US" sz="1000" kern="0">
                          <a:effectLst/>
                        </a:rPr>
                        <a:t>Level of</a:t>
                      </a:r>
                      <a:br>
                        <a:rPr lang="en-US" sz="1000" kern="0">
                          <a:effectLst/>
                        </a:rPr>
                      </a:br>
                      <a:r>
                        <a:rPr lang="en-US" sz="1000" kern="0">
                          <a:effectLst/>
                        </a:rPr>
                        <a:t>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rowSpan="2">
                  <a:txBody>
                    <a:bodyPr/>
                    <a:lstStyle/>
                    <a:p>
                      <a:pPr marL="0" marR="0" algn="r">
                        <a:lnSpc>
                          <a:spcPct val="107000"/>
                        </a:lnSpc>
                        <a:spcBef>
                          <a:spcPts val="0"/>
                        </a:spcBef>
                        <a:spcAft>
                          <a:spcPts val="0"/>
                        </a:spcAft>
                      </a:pPr>
                      <a:r>
                        <a:rPr lang="en-US" sz="1000" kern="0" dirty="0">
                          <a:effectLst/>
                        </a:rPr>
                        <a:t>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gridSpan="2">
                  <a:txBody>
                    <a:bodyPr/>
                    <a:lstStyle/>
                    <a:p>
                      <a:pPr marL="0" marR="0" algn="ctr">
                        <a:lnSpc>
                          <a:spcPct val="107000"/>
                        </a:lnSpc>
                        <a:spcBef>
                          <a:spcPts val="0"/>
                        </a:spcBef>
                        <a:spcAft>
                          <a:spcPts val="0"/>
                        </a:spcAft>
                      </a:pPr>
                      <a:r>
                        <a:rPr lang="en-US" sz="1000" kern="0">
                          <a:effectLst/>
                        </a:rPr>
                        <a:t>ARS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hMerge="1">
                  <a:txBody>
                    <a:bodyPr/>
                    <a:lstStyle/>
                    <a:p>
                      <a:endParaRPr lang="en-US"/>
                    </a:p>
                  </a:txBody>
                  <a:tcPr/>
                </a:tc>
                <a:extLst>
                  <a:ext uri="{0D108BD9-81ED-4DB2-BD59-A6C34878D82A}">
                    <a16:rowId xmlns:a16="http://schemas.microsoft.com/office/drawing/2014/main" val="1149785478"/>
                  </a:ext>
                </a:extLst>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r">
                        <a:lnSpc>
                          <a:spcPct val="107000"/>
                        </a:lnSpc>
                        <a:spcBef>
                          <a:spcPts val="0"/>
                        </a:spcBef>
                        <a:spcAft>
                          <a:spcPts val="0"/>
                        </a:spcAft>
                      </a:pPr>
                      <a:r>
                        <a:rPr lang="en-US" sz="1000" kern="0" dirty="0">
                          <a:effectLst/>
                        </a:rPr>
                        <a:t>Mean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Std Dev</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621722902"/>
                  </a:ext>
                </a:extLst>
              </a:tr>
              <a:tr h="0">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dirty="0">
                          <a:effectLst/>
                        </a:rPr>
                        <a:t>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98</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157.364207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18.9454409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256664784"/>
                  </a:ext>
                </a:extLst>
              </a:tr>
              <a:tr h="0">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dirty="0">
                          <a:effectLst/>
                        </a:rPr>
                        <a:t>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122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155.836486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19.7638083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418872434"/>
                  </a:ext>
                </a:extLst>
              </a:tr>
              <a:tr h="0">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152.602564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20.4715497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808628293"/>
                  </a:ext>
                </a:extLst>
              </a:tr>
              <a:tr h="0">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42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159.386447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18.7678795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818610090"/>
                  </a:ext>
                </a:extLst>
              </a:tr>
            </a:tbl>
          </a:graphicData>
        </a:graphic>
      </p:graphicFrame>
      <p:sp>
        <p:nvSpPr>
          <p:cNvPr id="15" name="Rectangle 3">
            <a:extLst>
              <a:ext uri="{FF2B5EF4-FFF2-40B4-BE49-F238E27FC236}">
                <a16:creationId xmlns:a16="http://schemas.microsoft.com/office/drawing/2014/main" id="{34D59253-50CA-FD26-36A5-62080B6BA516}"/>
              </a:ext>
            </a:extLst>
          </p:cNvPr>
          <p:cNvSpPr>
            <a:spLocks noChangeArrowheads="1"/>
          </p:cNvSpPr>
          <p:nvPr/>
        </p:nvSpPr>
        <p:spPr bwMode="auto">
          <a:xfrm>
            <a:off x="7682204" y="4798898"/>
            <a:ext cx="583173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62A25E5E-CE57-C563-A6EF-C07E2C2E4788}"/>
              </a:ext>
            </a:extLst>
          </p:cNvPr>
          <p:cNvSpPr txBox="1"/>
          <p:nvPr/>
        </p:nvSpPr>
        <p:spPr>
          <a:xfrm>
            <a:off x="7620150" y="5812216"/>
            <a:ext cx="4341694" cy="923330"/>
          </a:xfrm>
          <a:prstGeom prst="rect">
            <a:avLst/>
          </a:prstGeom>
          <a:noFill/>
        </p:spPr>
        <p:txBody>
          <a:bodyPr wrap="square">
            <a:spAutoFit/>
          </a:bodyPr>
          <a:lstStyle/>
          <a:p>
            <a:r>
              <a:rPr lang="en-US" dirty="0"/>
              <a:t>No significant difference was found between any of the LSMean estimates</a:t>
            </a:r>
          </a:p>
        </p:txBody>
      </p:sp>
    </p:spTree>
    <p:extLst>
      <p:ext uri="{BB962C8B-B14F-4D97-AF65-F5344CB8AC3E}">
        <p14:creationId xmlns:p14="http://schemas.microsoft.com/office/powerpoint/2010/main" val="399675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3177-7EB4-3E1D-4193-1148D9C23970}"/>
              </a:ext>
            </a:extLst>
          </p:cNvPr>
          <p:cNvSpPr>
            <a:spLocks noGrp="1"/>
          </p:cNvSpPr>
          <p:nvPr>
            <p:ph type="title"/>
          </p:nvPr>
        </p:nvSpPr>
        <p:spPr>
          <a:xfrm>
            <a:off x="85673" y="128037"/>
            <a:ext cx="6157812" cy="963127"/>
          </a:xfrm>
        </p:spPr>
        <p:txBody>
          <a:bodyPr/>
          <a:lstStyle/>
          <a:p>
            <a:r>
              <a:rPr lang="en-US" sz="2800" dirty="0"/>
              <a:t>Month 3</a:t>
            </a:r>
            <a:br>
              <a:rPr lang="en-US" sz="2800" dirty="0"/>
            </a:br>
            <a:r>
              <a:rPr lang="en-US" sz="2800" dirty="0"/>
              <a:t>2-way ANOVA – gender and race</a:t>
            </a:r>
          </a:p>
        </p:txBody>
      </p:sp>
      <p:graphicFrame>
        <p:nvGraphicFramePr>
          <p:cNvPr id="4" name="Content Placeholder 3">
            <a:extLst>
              <a:ext uri="{FF2B5EF4-FFF2-40B4-BE49-F238E27FC236}">
                <a16:creationId xmlns:a16="http://schemas.microsoft.com/office/drawing/2014/main" id="{19256DC7-441D-0977-90C6-CA480D2E260A}"/>
              </a:ext>
            </a:extLst>
          </p:cNvPr>
          <p:cNvGraphicFramePr>
            <a:graphicFrameLocks noGrp="1"/>
          </p:cNvGraphicFramePr>
          <p:nvPr>
            <p:ph idx="1"/>
            <p:extLst>
              <p:ext uri="{D42A27DB-BD31-4B8C-83A1-F6EECF244321}">
                <p14:modId xmlns:p14="http://schemas.microsoft.com/office/powerpoint/2010/main" val="3333468913"/>
              </p:ext>
            </p:extLst>
          </p:nvPr>
        </p:nvGraphicFramePr>
        <p:xfrm>
          <a:off x="306901" y="1363299"/>
          <a:ext cx="8947148" cy="2308797"/>
        </p:xfrm>
        <a:graphic>
          <a:graphicData uri="http://schemas.openxmlformats.org/drawingml/2006/table">
            <a:tbl>
              <a:tblPr firstRow="1" firstCol="1" bandRow="1">
                <a:tableStyleId>{7DF18680-E054-41AD-8BC1-D1AEF772440D}</a:tableStyleId>
              </a:tblPr>
              <a:tblGrid>
                <a:gridCol w="1278164">
                  <a:extLst>
                    <a:ext uri="{9D8B030D-6E8A-4147-A177-3AD203B41FA5}">
                      <a16:colId xmlns:a16="http://schemas.microsoft.com/office/drawing/2014/main" val="1373417373"/>
                    </a:ext>
                  </a:extLst>
                </a:gridCol>
                <a:gridCol w="1278164">
                  <a:extLst>
                    <a:ext uri="{9D8B030D-6E8A-4147-A177-3AD203B41FA5}">
                      <a16:colId xmlns:a16="http://schemas.microsoft.com/office/drawing/2014/main" val="1105299722"/>
                    </a:ext>
                  </a:extLst>
                </a:gridCol>
                <a:gridCol w="1278164">
                  <a:extLst>
                    <a:ext uri="{9D8B030D-6E8A-4147-A177-3AD203B41FA5}">
                      <a16:colId xmlns:a16="http://schemas.microsoft.com/office/drawing/2014/main" val="3218221484"/>
                    </a:ext>
                  </a:extLst>
                </a:gridCol>
                <a:gridCol w="1278164">
                  <a:extLst>
                    <a:ext uri="{9D8B030D-6E8A-4147-A177-3AD203B41FA5}">
                      <a16:colId xmlns:a16="http://schemas.microsoft.com/office/drawing/2014/main" val="3804927360"/>
                    </a:ext>
                  </a:extLst>
                </a:gridCol>
                <a:gridCol w="1278164">
                  <a:extLst>
                    <a:ext uri="{9D8B030D-6E8A-4147-A177-3AD203B41FA5}">
                      <a16:colId xmlns:a16="http://schemas.microsoft.com/office/drawing/2014/main" val="249110551"/>
                    </a:ext>
                  </a:extLst>
                </a:gridCol>
                <a:gridCol w="1278164">
                  <a:extLst>
                    <a:ext uri="{9D8B030D-6E8A-4147-A177-3AD203B41FA5}">
                      <a16:colId xmlns:a16="http://schemas.microsoft.com/office/drawing/2014/main" val="785686491"/>
                    </a:ext>
                  </a:extLst>
                </a:gridCol>
                <a:gridCol w="1278164">
                  <a:extLst>
                    <a:ext uri="{9D8B030D-6E8A-4147-A177-3AD203B41FA5}">
                      <a16:colId xmlns:a16="http://schemas.microsoft.com/office/drawing/2014/main" val="1488271636"/>
                    </a:ext>
                  </a:extLst>
                </a:gridCol>
              </a:tblGrid>
              <a:tr h="0">
                <a:tc>
                  <a:txBody>
                    <a:bodyPr/>
                    <a:lstStyle/>
                    <a:p>
                      <a:pPr marL="0" marR="0">
                        <a:lnSpc>
                          <a:spcPct val="107000"/>
                        </a:lnSpc>
                        <a:spcBef>
                          <a:spcPts val="0"/>
                        </a:spcBef>
                        <a:spcAft>
                          <a:spcPts val="0"/>
                        </a:spcAft>
                      </a:pPr>
                      <a:r>
                        <a:rPr lang="en-US" sz="1000" kern="0">
                          <a:effectLst/>
                        </a:rPr>
                        <a:t>Parameter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Estimate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Standard Error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t 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Pr &gt; |t|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gridSpan="2">
                  <a:txBody>
                    <a:bodyPr/>
                    <a:lstStyle/>
                    <a:p>
                      <a:pPr marL="0" marR="0" algn="ctr">
                        <a:lnSpc>
                          <a:spcPct val="107000"/>
                        </a:lnSpc>
                        <a:spcBef>
                          <a:spcPts val="0"/>
                        </a:spcBef>
                        <a:spcAft>
                          <a:spcPts val="0"/>
                        </a:spcAft>
                      </a:pPr>
                      <a:r>
                        <a:rPr lang="en-US" sz="1000" kern="0">
                          <a:effectLst/>
                        </a:rPr>
                        <a:t>95% Confidence Limits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hMerge="1">
                  <a:txBody>
                    <a:bodyPr/>
                    <a:lstStyle/>
                    <a:p>
                      <a:endParaRPr lang="en-US"/>
                    </a:p>
                  </a:txBody>
                  <a:tcPr/>
                </a:tc>
                <a:extLst>
                  <a:ext uri="{0D108BD9-81ED-4DB2-BD59-A6C34878D82A}">
                    <a16:rowId xmlns:a16="http://schemas.microsoft.com/office/drawing/2014/main" val="3531656231"/>
                  </a:ext>
                </a:extLst>
              </a:tr>
              <a:tr h="0">
                <a:tc>
                  <a:txBody>
                    <a:bodyPr/>
                    <a:lstStyle/>
                    <a:p>
                      <a:pPr marL="0" marR="0">
                        <a:lnSpc>
                          <a:spcPct val="107000"/>
                        </a:lnSpc>
                        <a:spcBef>
                          <a:spcPts val="0"/>
                        </a:spcBef>
                        <a:spcAft>
                          <a:spcPts val="0"/>
                        </a:spcAft>
                      </a:pPr>
                      <a:r>
                        <a:rPr lang="en-US" sz="1000" kern="0" dirty="0">
                          <a:effectLst/>
                        </a:rPr>
                        <a:t>Male Non-Cau</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157.364207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1.96300179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80.17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153.500670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161.227744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301537472"/>
                  </a:ext>
                </a:extLst>
              </a:tr>
              <a:tr h="0">
                <a:tc>
                  <a:txBody>
                    <a:bodyPr/>
                    <a:lstStyle/>
                    <a:p>
                      <a:pPr marL="0" marR="0">
                        <a:lnSpc>
                          <a:spcPct val="107000"/>
                        </a:lnSpc>
                        <a:spcBef>
                          <a:spcPts val="0"/>
                        </a:spcBef>
                        <a:spcAft>
                          <a:spcPts val="0"/>
                        </a:spcAft>
                      </a:pPr>
                      <a:r>
                        <a:rPr lang="en-US" sz="1000" kern="0">
                          <a:effectLst/>
                        </a:rPr>
                        <a:t>Female Non-Cau</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152.602564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3.43525313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44.42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145.841375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159.363753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4039996653"/>
                  </a:ext>
                </a:extLst>
              </a:tr>
              <a:tr h="0">
                <a:tc>
                  <a:txBody>
                    <a:bodyPr/>
                    <a:lstStyle/>
                    <a:p>
                      <a:pPr marL="0" marR="0">
                        <a:lnSpc>
                          <a:spcPct val="107000"/>
                        </a:lnSpc>
                        <a:spcBef>
                          <a:spcPts val="0"/>
                        </a:spcBef>
                        <a:spcAft>
                          <a:spcPts val="0"/>
                        </a:spcAft>
                      </a:pPr>
                      <a:r>
                        <a:rPr lang="en-US" sz="1000" kern="0">
                          <a:effectLst/>
                        </a:rPr>
                        <a:t>Difference A</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4.761643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3.95655659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1.20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0.2298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-3.025564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12.548850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500059651"/>
                  </a:ext>
                </a:extLst>
              </a:tr>
              <a:tr h="0">
                <a:tc>
                  <a:txBody>
                    <a:bodyPr/>
                    <a:lstStyle/>
                    <a:p>
                      <a:pPr marL="0" marR="0">
                        <a:lnSpc>
                          <a:spcPct val="107000"/>
                        </a:lnSpc>
                        <a:spcBef>
                          <a:spcPts val="0"/>
                        </a:spcBef>
                        <a:spcAft>
                          <a:spcPts val="0"/>
                        </a:spcAft>
                      </a:pPr>
                      <a:r>
                        <a:rPr lang="en-US" sz="1000" kern="0">
                          <a:effectLst/>
                        </a:rPr>
                        <a:t>Male Cau</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155.836486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1.75935637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88.58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152.373760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159.299212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47748034"/>
                  </a:ext>
                </a:extLst>
              </a:tr>
              <a:tr h="0">
                <a:tc>
                  <a:txBody>
                    <a:bodyPr/>
                    <a:lstStyle/>
                    <a:p>
                      <a:pPr marL="0" marR="0">
                        <a:lnSpc>
                          <a:spcPct val="107000"/>
                        </a:lnSpc>
                        <a:spcBef>
                          <a:spcPts val="0"/>
                        </a:spcBef>
                        <a:spcAft>
                          <a:spcPts val="0"/>
                        </a:spcAft>
                      </a:pPr>
                      <a:r>
                        <a:rPr lang="en-US" sz="1000" kern="0">
                          <a:effectLst/>
                        </a:rPr>
                        <a:t>Female Cau</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159.386447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2.99853476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53.15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&lt;.0001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153.484797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165.288097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054382960"/>
                  </a:ext>
                </a:extLst>
              </a:tr>
              <a:tr h="0">
                <a:tc>
                  <a:txBody>
                    <a:bodyPr/>
                    <a:lstStyle/>
                    <a:p>
                      <a:pPr marL="0" marR="0">
                        <a:lnSpc>
                          <a:spcPct val="107000"/>
                        </a:lnSpc>
                        <a:spcBef>
                          <a:spcPts val="0"/>
                        </a:spcBef>
                        <a:spcAft>
                          <a:spcPts val="0"/>
                        </a:spcAft>
                      </a:pPr>
                      <a:r>
                        <a:rPr lang="en-US" sz="1000" kern="0">
                          <a:effectLst/>
                        </a:rPr>
                        <a:t>Difference 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-3.549961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3.47657094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-1.02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0.3081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-10.392471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3.292549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724359603"/>
                  </a:ext>
                </a:extLst>
              </a:tr>
              <a:tr h="0">
                <a:tc>
                  <a:txBody>
                    <a:bodyPr/>
                    <a:lstStyle/>
                    <a:p>
                      <a:pPr marL="0" marR="0">
                        <a:lnSpc>
                          <a:spcPct val="107000"/>
                        </a:lnSpc>
                        <a:spcBef>
                          <a:spcPts val="0"/>
                        </a:spcBef>
                        <a:spcAft>
                          <a:spcPts val="0"/>
                        </a:spcAft>
                      </a:pPr>
                      <a:r>
                        <a:rPr lang="en-US" sz="1000" kern="0">
                          <a:effectLst/>
                        </a:rPr>
                        <a:t>Difference A</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4.761643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3.95655659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1.20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0.2298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-3.025564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12.548850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429084139"/>
                  </a:ext>
                </a:extLst>
              </a:tr>
              <a:tr h="0">
                <a:tc>
                  <a:txBody>
                    <a:bodyPr/>
                    <a:lstStyle/>
                    <a:p>
                      <a:pPr marL="0" marR="0">
                        <a:lnSpc>
                          <a:spcPct val="107000"/>
                        </a:lnSpc>
                        <a:spcBef>
                          <a:spcPts val="0"/>
                        </a:spcBef>
                        <a:spcAft>
                          <a:spcPts val="0"/>
                        </a:spcAft>
                      </a:pPr>
                      <a:r>
                        <a:rPr lang="en-US" sz="1000" kern="0">
                          <a:effectLst/>
                        </a:rPr>
                        <a:t>Difference 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-3.549961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3.47657094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-1.02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0.3081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-10.392471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3.292549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290099165"/>
                  </a:ext>
                </a:extLst>
              </a:tr>
              <a:tr h="0">
                <a:tc>
                  <a:txBody>
                    <a:bodyPr/>
                    <a:lstStyle/>
                    <a:p>
                      <a:pPr marL="0" marR="0">
                        <a:lnSpc>
                          <a:spcPct val="107000"/>
                        </a:lnSpc>
                        <a:spcBef>
                          <a:spcPts val="0"/>
                        </a:spcBef>
                        <a:spcAft>
                          <a:spcPts val="0"/>
                        </a:spcAft>
                      </a:pPr>
                      <a:r>
                        <a:rPr lang="en-US" sz="1000" kern="0">
                          <a:effectLst/>
                        </a:rPr>
                        <a:t>Overall Diff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8.311604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5.26696170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0.1156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-2.054714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18.677922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128531585"/>
                  </a:ext>
                </a:extLst>
              </a:tr>
            </a:tbl>
          </a:graphicData>
        </a:graphic>
      </p:graphicFrame>
      <p:sp>
        <p:nvSpPr>
          <p:cNvPr id="5" name="Rectangle 1">
            <a:extLst>
              <a:ext uri="{FF2B5EF4-FFF2-40B4-BE49-F238E27FC236}">
                <a16:creationId xmlns:a16="http://schemas.microsoft.com/office/drawing/2014/main" id="{1D30FFF3-2D62-5671-60C1-C8F8A2D668F6}"/>
              </a:ext>
            </a:extLst>
          </p:cNvPr>
          <p:cNvSpPr>
            <a:spLocks noChangeArrowheads="1"/>
          </p:cNvSpPr>
          <p:nvPr/>
        </p:nvSpPr>
        <p:spPr bwMode="auto">
          <a:xfrm>
            <a:off x="306900" y="136345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F379C35B-7B4D-8D04-A7C5-E18D8F408DC9}"/>
              </a:ext>
            </a:extLst>
          </p:cNvPr>
          <p:cNvSpPr txBox="1"/>
          <p:nvPr/>
        </p:nvSpPr>
        <p:spPr>
          <a:xfrm>
            <a:off x="306899" y="3785022"/>
            <a:ext cx="8947148" cy="1200329"/>
          </a:xfrm>
          <a:prstGeom prst="rect">
            <a:avLst/>
          </a:prstGeom>
          <a:noFill/>
        </p:spPr>
        <p:txBody>
          <a:bodyPr wrap="square">
            <a:spAutoFit/>
          </a:bodyPr>
          <a:lstStyle/>
          <a:p>
            <a:r>
              <a:rPr lang="en-US" dirty="0"/>
              <a:t>The on-average difference between the difference of the means for males and females among Non-Caucasians compared to the difference of the means for males and females among Caucasians was 8.311604. </a:t>
            </a:r>
          </a:p>
          <a:p>
            <a:r>
              <a:rPr lang="en-US" dirty="0"/>
              <a:t>P-value = 0.1156, therefore, this difference is not significantly different from 0.</a:t>
            </a:r>
          </a:p>
        </p:txBody>
      </p:sp>
      <p:sp>
        <p:nvSpPr>
          <p:cNvPr id="9" name="TextBox 8">
            <a:extLst>
              <a:ext uri="{FF2B5EF4-FFF2-40B4-BE49-F238E27FC236}">
                <a16:creationId xmlns:a16="http://schemas.microsoft.com/office/drawing/2014/main" id="{AB958418-B75A-FD60-634C-82FD0F5610E1}"/>
              </a:ext>
            </a:extLst>
          </p:cNvPr>
          <p:cNvSpPr txBox="1"/>
          <p:nvPr/>
        </p:nvSpPr>
        <p:spPr>
          <a:xfrm>
            <a:off x="215080" y="5494542"/>
            <a:ext cx="11761839" cy="1200329"/>
          </a:xfrm>
          <a:prstGeom prst="rect">
            <a:avLst/>
          </a:prstGeom>
          <a:noFill/>
        </p:spPr>
        <p:txBody>
          <a:bodyPr wrap="square">
            <a:spAutoFit/>
          </a:bodyPr>
          <a:lstStyle/>
          <a:p>
            <a:r>
              <a:rPr lang="en-US" dirty="0"/>
              <a:t>No evidence of a violation of homogeneity of variance, p-value=.8690</a:t>
            </a:r>
          </a:p>
          <a:p>
            <a:r>
              <a:rPr lang="en-US" dirty="0"/>
              <a:t>Independence assumption met, p-value=.3396</a:t>
            </a:r>
          </a:p>
          <a:p>
            <a:r>
              <a:rPr lang="en-US" dirty="0"/>
              <a:t>Attempted to normalize the data, unfortunately, BoxCox was not able to yield normalized residuals, therefore the results should be interpreted with caution.</a:t>
            </a:r>
          </a:p>
        </p:txBody>
      </p:sp>
    </p:spTree>
    <p:extLst>
      <p:ext uri="{BB962C8B-B14F-4D97-AF65-F5344CB8AC3E}">
        <p14:creationId xmlns:p14="http://schemas.microsoft.com/office/powerpoint/2010/main" val="266130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A15B-2A56-4EA2-38C2-15AFC6907C08}"/>
              </a:ext>
            </a:extLst>
          </p:cNvPr>
          <p:cNvSpPr>
            <a:spLocks noGrp="1"/>
          </p:cNvSpPr>
          <p:nvPr>
            <p:ph type="title"/>
          </p:nvPr>
        </p:nvSpPr>
        <p:spPr>
          <a:xfrm>
            <a:off x="0" y="0"/>
            <a:ext cx="7878457" cy="953295"/>
          </a:xfrm>
        </p:spPr>
        <p:txBody>
          <a:bodyPr/>
          <a:lstStyle/>
          <a:p>
            <a:r>
              <a:rPr lang="en-US" sz="2800" dirty="0"/>
              <a:t>Month 3</a:t>
            </a:r>
            <a:br>
              <a:rPr lang="en-US" sz="2800" dirty="0"/>
            </a:br>
            <a:r>
              <a:rPr lang="en-US" sz="2800" dirty="0"/>
              <a:t>3-way ANOVA – gender and race and job</a:t>
            </a:r>
          </a:p>
        </p:txBody>
      </p:sp>
      <p:pic>
        <p:nvPicPr>
          <p:cNvPr id="5" name="Content Placeholder 4">
            <a:extLst>
              <a:ext uri="{FF2B5EF4-FFF2-40B4-BE49-F238E27FC236}">
                <a16:creationId xmlns:a16="http://schemas.microsoft.com/office/drawing/2014/main" id="{84BF3CDF-6051-40ED-CDD2-56C478971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86248"/>
            <a:ext cx="5594349" cy="4195762"/>
          </a:xfrm>
        </p:spPr>
      </p:pic>
      <p:pic>
        <p:nvPicPr>
          <p:cNvPr id="7" name="Picture 6">
            <a:extLst>
              <a:ext uri="{FF2B5EF4-FFF2-40B4-BE49-F238E27FC236}">
                <a16:creationId xmlns:a16="http://schemas.microsoft.com/office/drawing/2014/main" id="{43C5D7B7-B7E8-B023-1139-CD9D55C43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53" y="1086248"/>
            <a:ext cx="5594349" cy="4195762"/>
          </a:xfrm>
          <a:prstGeom prst="rect">
            <a:avLst/>
          </a:prstGeom>
        </p:spPr>
      </p:pic>
    </p:spTree>
    <p:extLst>
      <p:ext uri="{BB962C8B-B14F-4D97-AF65-F5344CB8AC3E}">
        <p14:creationId xmlns:p14="http://schemas.microsoft.com/office/powerpoint/2010/main" val="178048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92C1F-AE37-061B-7113-5648CD4359C7}"/>
              </a:ext>
            </a:extLst>
          </p:cNvPr>
          <p:cNvSpPr>
            <a:spLocks noGrp="1"/>
          </p:cNvSpPr>
          <p:nvPr>
            <p:ph type="title"/>
          </p:nvPr>
        </p:nvSpPr>
        <p:spPr>
          <a:xfrm>
            <a:off x="0" y="434"/>
            <a:ext cx="7711308" cy="924052"/>
          </a:xfrm>
        </p:spPr>
        <p:txBody>
          <a:bodyPr/>
          <a:lstStyle/>
          <a:p>
            <a:r>
              <a:rPr lang="en-US" sz="2800" dirty="0"/>
              <a:t>Month 3</a:t>
            </a:r>
            <a:br>
              <a:rPr lang="en-US" sz="2800" dirty="0"/>
            </a:br>
            <a:r>
              <a:rPr lang="en-US" sz="2800" dirty="0"/>
              <a:t>3-way ANOVA – gender and race </a:t>
            </a:r>
            <a:br>
              <a:rPr lang="en-US" sz="2800" dirty="0"/>
            </a:br>
            <a:r>
              <a:rPr lang="en-US" sz="2800" dirty="0"/>
              <a:t>and job</a:t>
            </a:r>
          </a:p>
        </p:txBody>
      </p:sp>
      <p:graphicFrame>
        <p:nvGraphicFramePr>
          <p:cNvPr id="4" name="Content Placeholder 3">
            <a:extLst>
              <a:ext uri="{FF2B5EF4-FFF2-40B4-BE49-F238E27FC236}">
                <a16:creationId xmlns:a16="http://schemas.microsoft.com/office/drawing/2014/main" id="{2820FE40-33B3-03FE-B6C2-80862F5565D0}"/>
              </a:ext>
            </a:extLst>
          </p:cNvPr>
          <p:cNvGraphicFramePr>
            <a:graphicFrameLocks noGrp="1"/>
          </p:cNvGraphicFramePr>
          <p:nvPr>
            <p:ph idx="1"/>
            <p:extLst>
              <p:ext uri="{D42A27DB-BD31-4B8C-83A1-F6EECF244321}">
                <p14:modId xmlns:p14="http://schemas.microsoft.com/office/powerpoint/2010/main" val="3354592613"/>
              </p:ext>
            </p:extLst>
          </p:nvPr>
        </p:nvGraphicFramePr>
        <p:xfrm>
          <a:off x="0" y="1471543"/>
          <a:ext cx="6331974" cy="924052"/>
        </p:xfrm>
        <a:graphic>
          <a:graphicData uri="http://schemas.openxmlformats.org/drawingml/2006/table">
            <a:tbl>
              <a:tblPr firstRow="1" firstCol="1" bandRow="1">
                <a:tableStyleId>{7DF18680-E054-41AD-8BC1-D1AEF772440D}</a:tableStyleId>
              </a:tblPr>
              <a:tblGrid>
                <a:gridCol w="1055329">
                  <a:extLst>
                    <a:ext uri="{9D8B030D-6E8A-4147-A177-3AD203B41FA5}">
                      <a16:colId xmlns:a16="http://schemas.microsoft.com/office/drawing/2014/main" val="1398362423"/>
                    </a:ext>
                  </a:extLst>
                </a:gridCol>
                <a:gridCol w="1055329">
                  <a:extLst>
                    <a:ext uri="{9D8B030D-6E8A-4147-A177-3AD203B41FA5}">
                      <a16:colId xmlns:a16="http://schemas.microsoft.com/office/drawing/2014/main" val="2883794288"/>
                    </a:ext>
                  </a:extLst>
                </a:gridCol>
                <a:gridCol w="1055329">
                  <a:extLst>
                    <a:ext uri="{9D8B030D-6E8A-4147-A177-3AD203B41FA5}">
                      <a16:colId xmlns:a16="http://schemas.microsoft.com/office/drawing/2014/main" val="2906071419"/>
                    </a:ext>
                  </a:extLst>
                </a:gridCol>
                <a:gridCol w="1055329">
                  <a:extLst>
                    <a:ext uri="{9D8B030D-6E8A-4147-A177-3AD203B41FA5}">
                      <a16:colId xmlns:a16="http://schemas.microsoft.com/office/drawing/2014/main" val="3711610221"/>
                    </a:ext>
                  </a:extLst>
                </a:gridCol>
                <a:gridCol w="1055329">
                  <a:extLst>
                    <a:ext uri="{9D8B030D-6E8A-4147-A177-3AD203B41FA5}">
                      <a16:colId xmlns:a16="http://schemas.microsoft.com/office/drawing/2014/main" val="3767525137"/>
                    </a:ext>
                  </a:extLst>
                </a:gridCol>
                <a:gridCol w="1055329">
                  <a:extLst>
                    <a:ext uri="{9D8B030D-6E8A-4147-A177-3AD203B41FA5}">
                      <a16:colId xmlns:a16="http://schemas.microsoft.com/office/drawing/2014/main" val="2526777919"/>
                    </a:ext>
                  </a:extLst>
                </a:gridCol>
              </a:tblGrid>
              <a:tr h="231013">
                <a:tc>
                  <a:txBody>
                    <a:bodyPr/>
                    <a:lstStyle/>
                    <a:p>
                      <a:pPr marL="0" marR="0">
                        <a:lnSpc>
                          <a:spcPct val="107000"/>
                        </a:lnSpc>
                        <a:spcBef>
                          <a:spcPts val="0"/>
                        </a:spcBef>
                        <a:spcAft>
                          <a:spcPts val="0"/>
                        </a:spcAft>
                      </a:pPr>
                      <a:r>
                        <a:rPr lang="en-US" sz="1000" kern="0">
                          <a:effectLst/>
                        </a:rPr>
                        <a:t>Source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DF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Sum of Squares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dirty="0">
                          <a:effectLst/>
                        </a:rPr>
                        <a:t>Mean Square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F 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Pr &gt; 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3614862453"/>
                  </a:ext>
                </a:extLst>
              </a:tr>
              <a:tr h="231013">
                <a:tc>
                  <a:txBody>
                    <a:bodyPr/>
                    <a:lstStyle/>
                    <a:p>
                      <a:pPr marL="0" marR="0">
                        <a:lnSpc>
                          <a:spcPct val="107000"/>
                        </a:lnSpc>
                        <a:spcBef>
                          <a:spcPts val="0"/>
                        </a:spcBef>
                        <a:spcAft>
                          <a:spcPts val="0"/>
                        </a:spcAft>
                      </a:pPr>
                      <a:r>
                        <a:rPr lang="en-US" sz="1000" kern="0">
                          <a:effectLst/>
                        </a:rPr>
                        <a:t>Model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1692.0303</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241.7186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0.63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0.7272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552015303"/>
                  </a:ext>
                </a:extLst>
              </a:tr>
              <a:tr h="231013">
                <a:tc>
                  <a:txBody>
                    <a:bodyPr/>
                    <a:lstStyle/>
                    <a:p>
                      <a:pPr marL="0" marR="0">
                        <a:lnSpc>
                          <a:spcPct val="107000"/>
                        </a:lnSpc>
                        <a:spcBef>
                          <a:spcPts val="0"/>
                        </a:spcBef>
                        <a:spcAft>
                          <a:spcPts val="0"/>
                        </a:spcAft>
                      </a:pPr>
                      <a:r>
                        <a:rPr lang="en-US" sz="1000" kern="0">
                          <a:effectLst/>
                        </a:rPr>
                        <a:t>Error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285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108572.8316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380.9573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618916846"/>
                  </a:ext>
                </a:extLst>
              </a:tr>
              <a:tr h="231013">
                <a:tc>
                  <a:txBody>
                    <a:bodyPr/>
                    <a:lstStyle/>
                    <a:p>
                      <a:pPr marL="0" marR="0">
                        <a:lnSpc>
                          <a:spcPct val="107000"/>
                        </a:lnSpc>
                        <a:spcBef>
                          <a:spcPts val="0"/>
                        </a:spcBef>
                        <a:spcAft>
                          <a:spcPts val="0"/>
                        </a:spcAft>
                      </a:pPr>
                      <a:r>
                        <a:rPr lang="en-US" sz="1000" kern="0">
                          <a:effectLst/>
                        </a:rPr>
                        <a:t>Corrected Total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292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110264.8618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951630714"/>
                  </a:ext>
                </a:extLst>
              </a:tr>
            </a:tbl>
          </a:graphicData>
        </a:graphic>
      </p:graphicFrame>
      <p:sp>
        <p:nvSpPr>
          <p:cNvPr id="5" name="Rectangle 1">
            <a:extLst>
              <a:ext uri="{FF2B5EF4-FFF2-40B4-BE49-F238E27FC236}">
                <a16:creationId xmlns:a16="http://schemas.microsoft.com/office/drawing/2014/main" id="{3F7E11AE-1060-942A-26F3-C6C97606050D}"/>
              </a:ext>
            </a:extLst>
          </p:cNvPr>
          <p:cNvSpPr>
            <a:spLocks noChangeArrowheads="1"/>
          </p:cNvSpPr>
          <p:nvPr/>
        </p:nvSpPr>
        <p:spPr bwMode="auto">
          <a:xfrm>
            <a:off x="1103313" y="36877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4C2D4B34-31AE-7E31-C13F-B240EA872FDB}"/>
              </a:ext>
            </a:extLst>
          </p:cNvPr>
          <p:cNvSpPr txBox="1"/>
          <p:nvPr/>
        </p:nvSpPr>
        <p:spPr>
          <a:xfrm>
            <a:off x="0" y="2395595"/>
            <a:ext cx="6710516" cy="1200329"/>
          </a:xfrm>
          <a:prstGeom prst="rect">
            <a:avLst/>
          </a:prstGeom>
          <a:noFill/>
        </p:spPr>
        <p:txBody>
          <a:bodyPr wrap="square">
            <a:spAutoFit/>
          </a:bodyPr>
          <a:lstStyle/>
          <a:p>
            <a:r>
              <a:rPr lang="en-US" dirty="0"/>
              <a:t>Based on the available data, there is no evidence to indicate that at least one of the terms in the model is significantly useful in determining the Addiction Recovery Score of cocaine dependent patients.</a:t>
            </a:r>
          </a:p>
        </p:txBody>
      </p:sp>
      <p:graphicFrame>
        <p:nvGraphicFramePr>
          <p:cNvPr id="8" name="Table 7">
            <a:extLst>
              <a:ext uri="{FF2B5EF4-FFF2-40B4-BE49-F238E27FC236}">
                <a16:creationId xmlns:a16="http://schemas.microsoft.com/office/drawing/2014/main" id="{23EFC16D-7708-ECD9-2512-93BD1BC88865}"/>
              </a:ext>
            </a:extLst>
          </p:cNvPr>
          <p:cNvGraphicFramePr>
            <a:graphicFrameLocks noGrp="1"/>
          </p:cNvGraphicFramePr>
          <p:nvPr>
            <p:extLst>
              <p:ext uri="{D42A27DB-BD31-4B8C-83A1-F6EECF244321}">
                <p14:modId xmlns:p14="http://schemas.microsoft.com/office/powerpoint/2010/main" val="3531278470"/>
              </p:ext>
            </p:extLst>
          </p:nvPr>
        </p:nvGraphicFramePr>
        <p:xfrm>
          <a:off x="0" y="3657600"/>
          <a:ext cx="5476568" cy="1848104"/>
        </p:xfrm>
        <a:graphic>
          <a:graphicData uri="http://schemas.openxmlformats.org/drawingml/2006/table">
            <a:tbl>
              <a:tblPr firstRow="1" firstCol="1" bandRow="1">
                <a:tableStyleId>{7DF18680-E054-41AD-8BC1-D1AEF772440D}</a:tableStyleId>
              </a:tblPr>
              <a:tblGrid>
                <a:gridCol w="1271639">
                  <a:extLst>
                    <a:ext uri="{9D8B030D-6E8A-4147-A177-3AD203B41FA5}">
                      <a16:colId xmlns:a16="http://schemas.microsoft.com/office/drawing/2014/main" val="2963318678"/>
                    </a:ext>
                  </a:extLst>
                </a:gridCol>
                <a:gridCol w="566993">
                  <a:extLst>
                    <a:ext uri="{9D8B030D-6E8A-4147-A177-3AD203B41FA5}">
                      <a16:colId xmlns:a16="http://schemas.microsoft.com/office/drawing/2014/main" val="656124347"/>
                    </a:ext>
                  </a:extLst>
                </a:gridCol>
                <a:gridCol w="1022555">
                  <a:extLst>
                    <a:ext uri="{9D8B030D-6E8A-4147-A177-3AD203B41FA5}">
                      <a16:colId xmlns:a16="http://schemas.microsoft.com/office/drawing/2014/main" val="3780738267"/>
                    </a:ext>
                  </a:extLst>
                </a:gridCol>
                <a:gridCol w="963561">
                  <a:extLst>
                    <a:ext uri="{9D8B030D-6E8A-4147-A177-3AD203B41FA5}">
                      <a16:colId xmlns:a16="http://schemas.microsoft.com/office/drawing/2014/main" val="3589290624"/>
                    </a:ext>
                  </a:extLst>
                </a:gridCol>
                <a:gridCol w="865239">
                  <a:extLst>
                    <a:ext uri="{9D8B030D-6E8A-4147-A177-3AD203B41FA5}">
                      <a16:colId xmlns:a16="http://schemas.microsoft.com/office/drawing/2014/main" val="1768348167"/>
                    </a:ext>
                  </a:extLst>
                </a:gridCol>
                <a:gridCol w="786581">
                  <a:extLst>
                    <a:ext uri="{9D8B030D-6E8A-4147-A177-3AD203B41FA5}">
                      <a16:colId xmlns:a16="http://schemas.microsoft.com/office/drawing/2014/main" val="4030904708"/>
                    </a:ext>
                  </a:extLst>
                </a:gridCol>
              </a:tblGrid>
              <a:tr h="231013">
                <a:tc>
                  <a:txBody>
                    <a:bodyPr/>
                    <a:lstStyle/>
                    <a:p>
                      <a:pPr marL="0" marR="0">
                        <a:lnSpc>
                          <a:spcPct val="107000"/>
                        </a:lnSpc>
                        <a:spcBef>
                          <a:spcPts val="0"/>
                        </a:spcBef>
                        <a:spcAft>
                          <a:spcPts val="0"/>
                        </a:spcAft>
                      </a:pPr>
                      <a:r>
                        <a:rPr lang="en-US" sz="1000" kern="0">
                          <a:effectLst/>
                        </a:rPr>
                        <a:t>Source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DF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Type III SS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Mean Square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F 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Pr &gt; 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2486889138"/>
                  </a:ext>
                </a:extLst>
              </a:tr>
              <a:tr h="231013">
                <a:tc>
                  <a:txBody>
                    <a:bodyPr/>
                    <a:lstStyle/>
                    <a:p>
                      <a:pPr marL="0" marR="0">
                        <a:lnSpc>
                          <a:spcPct val="107000"/>
                        </a:lnSpc>
                        <a:spcBef>
                          <a:spcPts val="0"/>
                        </a:spcBef>
                        <a:spcAft>
                          <a:spcPts val="0"/>
                        </a:spcAft>
                      </a:pPr>
                      <a:r>
                        <a:rPr lang="en-US" sz="1000" kern="0">
                          <a:effectLst/>
                        </a:rPr>
                        <a:t>GENDER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73.1843810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73.1843810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0.19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0.6615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972824672"/>
                  </a:ext>
                </a:extLst>
              </a:tr>
              <a:tr h="231013">
                <a:tc>
                  <a:txBody>
                    <a:bodyPr/>
                    <a:lstStyle/>
                    <a:p>
                      <a:pPr marL="0" marR="0">
                        <a:lnSpc>
                          <a:spcPct val="107000"/>
                        </a:lnSpc>
                        <a:spcBef>
                          <a:spcPts val="0"/>
                        </a:spcBef>
                        <a:spcAft>
                          <a:spcPts val="0"/>
                        </a:spcAft>
                      </a:pPr>
                      <a:r>
                        <a:rPr lang="en-US" sz="1000" kern="0">
                          <a:effectLst/>
                        </a:rPr>
                        <a:t>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505.1704113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505.1704113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1.33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0.2505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350057227"/>
                  </a:ext>
                </a:extLst>
              </a:tr>
              <a:tr h="231013">
                <a:tc>
                  <a:txBody>
                    <a:bodyPr/>
                    <a:lstStyle/>
                    <a:p>
                      <a:pPr marL="0" marR="0">
                        <a:lnSpc>
                          <a:spcPct val="107000"/>
                        </a:lnSpc>
                        <a:spcBef>
                          <a:spcPts val="0"/>
                        </a:spcBef>
                        <a:spcAft>
                          <a:spcPts val="0"/>
                        </a:spcAft>
                      </a:pPr>
                      <a:r>
                        <a:rPr lang="en-US" sz="1000" kern="0">
                          <a:effectLst/>
                        </a:rPr>
                        <a:t>GENDER*RACE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761.5714577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761.5714577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2.00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0.1585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542510317"/>
                  </a:ext>
                </a:extLst>
              </a:tr>
              <a:tr h="231013">
                <a:tc>
                  <a:txBody>
                    <a:bodyPr/>
                    <a:lstStyle/>
                    <a:p>
                      <a:pPr marL="0" marR="0">
                        <a:lnSpc>
                          <a:spcPct val="107000"/>
                        </a:lnSpc>
                        <a:spcBef>
                          <a:spcPts val="0"/>
                        </a:spcBef>
                        <a:spcAft>
                          <a:spcPts val="0"/>
                        </a:spcAft>
                      </a:pPr>
                      <a:r>
                        <a:rPr lang="en-US" sz="1000" kern="0">
                          <a:effectLst/>
                        </a:rPr>
                        <a:t>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301.2355282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301.2355282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0.79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0.3746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583771615"/>
                  </a:ext>
                </a:extLst>
              </a:tr>
              <a:tr h="231013">
                <a:tc>
                  <a:txBody>
                    <a:bodyPr/>
                    <a:lstStyle/>
                    <a:p>
                      <a:pPr marL="0" marR="0">
                        <a:lnSpc>
                          <a:spcPct val="107000"/>
                        </a:lnSpc>
                        <a:spcBef>
                          <a:spcPts val="0"/>
                        </a:spcBef>
                        <a:spcAft>
                          <a:spcPts val="0"/>
                        </a:spcAft>
                      </a:pPr>
                      <a:r>
                        <a:rPr lang="en-US" sz="1000" kern="0">
                          <a:effectLst/>
                        </a:rPr>
                        <a:t>GENDER*JOB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52.3662199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52.3662199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0.14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0.7111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772428013"/>
                  </a:ext>
                </a:extLst>
              </a:tr>
              <a:tr h="231013">
                <a:tc>
                  <a:txBody>
                    <a:bodyPr/>
                    <a:lstStyle/>
                    <a:p>
                      <a:pPr marL="0" marR="0">
                        <a:lnSpc>
                          <a:spcPct val="107000"/>
                        </a:lnSpc>
                        <a:spcBef>
                          <a:spcPts val="0"/>
                        </a:spcBef>
                        <a:spcAft>
                          <a:spcPts val="0"/>
                        </a:spcAft>
                      </a:pPr>
                      <a:r>
                        <a:rPr lang="en-US" sz="1000" kern="0">
                          <a:effectLst/>
                        </a:rPr>
                        <a:t>RACE*JOB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7.1948018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7.1948018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0.02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0.8908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455735455"/>
                  </a:ext>
                </a:extLst>
              </a:tr>
              <a:tr h="231013">
                <a:tc>
                  <a:txBody>
                    <a:bodyPr/>
                    <a:lstStyle/>
                    <a:p>
                      <a:pPr marL="0" marR="0">
                        <a:lnSpc>
                          <a:spcPct val="107000"/>
                        </a:lnSpc>
                        <a:spcBef>
                          <a:spcPts val="0"/>
                        </a:spcBef>
                        <a:spcAft>
                          <a:spcPts val="0"/>
                        </a:spcAft>
                      </a:pPr>
                      <a:r>
                        <a:rPr lang="en-US" sz="1000" kern="0">
                          <a:effectLst/>
                        </a:rPr>
                        <a:t>GENDER*RACE*JOB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121.8830076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121.8830076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0.32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0.5721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942306242"/>
                  </a:ext>
                </a:extLst>
              </a:tr>
            </a:tbl>
          </a:graphicData>
        </a:graphic>
      </p:graphicFrame>
      <p:sp>
        <p:nvSpPr>
          <p:cNvPr id="9" name="Rectangle 2">
            <a:extLst>
              <a:ext uri="{FF2B5EF4-FFF2-40B4-BE49-F238E27FC236}">
                <a16:creationId xmlns:a16="http://schemas.microsoft.com/office/drawing/2014/main" id="{F88E8829-F508-2139-B9BD-60CF9F10A59C}"/>
              </a:ext>
            </a:extLst>
          </p:cNvPr>
          <p:cNvSpPr>
            <a:spLocks noChangeArrowheads="1"/>
          </p:cNvSpPr>
          <p:nvPr/>
        </p:nvSpPr>
        <p:spPr bwMode="auto">
          <a:xfrm>
            <a:off x="1" y="3429000"/>
            <a:ext cx="103969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1F45D1D6-5BE8-C91C-7841-270F902548B3}"/>
              </a:ext>
            </a:extLst>
          </p:cNvPr>
          <p:cNvSpPr txBox="1"/>
          <p:nvPr/>
        </p:nvSpPr>
        <p:spPr>
          <a:xfrm>
            <a:off x="-39329" y="5737840"/>
            <a:ext cx="6710516" cy="923330"/>
          </a:xfrm>
          <a:prstGeom prst="rect">
            <a:avLst/>
          </a:prstGeom>
          <a:noFill/>
        </p:spPr>
        <p:txBody>
          <a:bodyPr wrap="square">
            <a:spAutoFit/>
          </a:bodyPr>
          <a:lstStyle/>
          <a:p>
            <a:r>
              <a:rPr lang="en-US" dirty="0"/>
              <a:t>There is no evidence to indicate that the on average difference in Addiction Recovery Score between males and females varies differentially across the levels of race.</a:t>
            </a:r>
          </a:p>
        </p:txBody>
      </p:sp>
      <p:graphicFrame>
        <p:nvGraphicFramePr>
          <p:cNvPr id="12" name="Table 11">
            <a:extLst>
              <a:ext uri="{FF2B5EF4-FFF2-40B4-BE49-F238E27FC236}">
                <a16:creationId xmlns:a16="http://schemas.microsoft.com/office/drawing/2014/main" id="{9F2B09A3-295F-108D-4988-B733F83D37E6}"/>
              </a:ext>
            </a:extLst>
          </p:cNvPr>
          <p:cNvGraphicFramePr>
            <a:graphicFrameLocks noGrp="1"/>
          </p:cNvGraphicFramePr>
          <p:nvPr>
            <p:extLst>
              <p:ext uri="{D42A27DB-BD31-4B8C-83A1-F6EECF244321}">
                <p14:modId xmlns:p14="http://schemas.microsoft.com/office/powerpoint/2010/main" val="2880030292"/>
              </p:ext>
            </p:extLst>
          </p:nvPr>
        </p:nvGraphicFramePr>
        <p:xfrm>
          <a:off x="7301328" y="4332"/>
          <a:ext cx="4890672" cy="2241995"/>
        </p:xfrm>
        <a:graphic>
          <a:graphicData uri="http://schemas.openxmlformats.org/drawingml/2006/table">
            <a:tbl>
              <a:tblPr firstRow="1" firstCol="1" bandRow="1">
                <a:tableStyleId>{7DF18680-E054-41AD-8BC1-D1AEF772440D}</a:tableStyleId>
              </a:tblPr>
              <a:tblGrid>
                <a:gridCol w="815112">
                  <a:extLst>
                    <a:ext uri="{9D8B030D-6E8A-4147-A177-3AD203B41FA5}">
                      <a16:colId xmlns:a16="http://schemas.microsoft.com/office/drawing/2014/main" val="1687106424"/>
                    </a:ext>
                  </a:extLst>
                </a:gridCol>
                <a:gridCol w="815112">
                  <a:extLst>
                    <a:ext uri="{9D8B030D-6E8A-4147-A177-3AD203B41FA5}">
                      <a16:colId xmlns:a16="http://schemas.microsoft.com/office/drawing/2014/main" val="1301572799"/>
                    </a:ext>
                  </a:extLst>
                </a:gridCol>
                <a:gridCol w="815112">
                  <a:extLst>
                    <a:ext uri="{9D8B030D-6E8A-4147-A177-3AD203B41FA5}">
                      <a16:colId xmlns:a16="http://schemas.microsoft.com/office/drawing/2014/main" val="2475672260"/>
                    </a:ext>
                  </a:extLst>
                </a:gridCol>
                <a:gridCol w="815112">
                  <a:extLst>
                    <a:ext uri="{9D8B030D-6E8A-4147-A177-3AD203B41FA5}">
                      <a16:colId xmlns:a16="http://schemas.microsoft.com/office/drawing/2014/main" val="829144889"/>
                    </a:ext>
                  </a:extLst>
                </a:gridCol>
                <a:gridCol w="815112">
                  <a:extLst>
                    <a:ext uri="{9D8B030D-6E8A-4147-A177-3AD203B41FA5}">
                      <a16:colId xmlns:a16="http://schemas.microsoft.com/office/drawing/2014/main" val="4163412457"/>
                    </a:ext>
                  </a:extLst>
                </a:gridCol>
                <a:gridCol w="815112">
                  <a:extLst>
                    <a:ext uri="{9D8B030D-6E8A-4147-A177-3AD203B41FA5}">
                      <a16:colId xmlns:a16="http://schemas.microsoft.com/office/drawing/2014/main" val="3258534376"/>
                    </a:ext>
                  </a:extLst>
                </a:gridCol>
              </a:tblGrid>
              <a:tr h="231013">
                <a:tc>
                  <a:txBody>
                    <a:bodyPr/>
                    <a:lstStyle/>
                    <a:p>
                      <a:pPr marL="0" marR="0">
                        <a:lnSpc>
                          <a:spcPct val="107000"/>
                        </a:lnSpc>
                        <a:spcBef>
                          <a:spcPts val="0"/>
                        </a:spcBef>
                        <a:spcAft>
                          <a:spcPts val="0"/>
                        </a:spcAft>
                      </a:pPr>
                      <a:r>
                        <a:rPr lang="en-US" sz="1000" kern="0">
                          <a:effectLst/>
                        </a:rPr>
                        <a:t>GENDER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nSpc>
                          <a:spcPct val="107000"/>
                        </a:lnSpc>
                        <a:spcBef>
                          <a:spcPts val="0"/>
                        </a:spcBef>
                        <a:spcAft>
                          <a:spcPts val="0"/>
                        </a:spcAft>
                      </a:pPr>
                      <a:r>
                        <a:rPr lang="en-US" sz="1000" kern="0">
                          <a:effectLst/>
                        </a:rPr>
                        <a:t>RACE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nSpc>
                          <a:spcPct val="107000"/>
                        </a:lnSpc>
                        <a:spcBef>
                          <a:spcPts val="0"/>
                        </a:spcBef>
                        <a:spcAft>
                          <a:spcPts val="0"/>
                        </a:spcAft>
                      </a:pPr>
                      <a:r>
                        <a:rPr lang="en-US" sz="1000" kern="0">
                          <a:effectLst/>
                        </a:rPr>
                        <a:t>JOB</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marL="0" marR="0" algn="r">
                        <a:lnSpc>
                          <a:spcPct val="107000"/>
                        </a:lnSpc>
                        <a:spcBef>
                          <a:spcPts val="0"/>
                        </a:spcBef>
                        <a:spcAft>
                          <a:spcPts val="0"/>
                        </a:spcAft>
                      </a:pPr>
                      <a:r>
                        <a:rPr lang="en-US" sz="1000" kern="0">
                          <a:effectLst/>
                        </a:rPr>
                        <a:t>ARS LSMEAN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gridSpan="2">
                  <a:txBody>
                    <a:bodyPr/>
                    <a:lstStyle/>
                    <a:p>
                      <a:pPr marL="0" marR="0" algn="ctr">
                        <a:lnSpc>
                          <a:spcPct val="107000"/>
                        </a:lnSpc>
                        <a:spcBef>
                          <a:spcPts val="0"/>
                        </a:spcBef>
                        <a:spcAft>
                          <a:spcPts val="0"/>
                        </a:spcAft>
                      </a:pPr>
                      <a:r>
                        <a:rPr lang="en-US" sz="1000" kern="0">
                          <a:effectLst/>
                        </a:rPr>
                        <a:t>95% Confidence Limits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hMerge="1">
                  <a:txBody>
                    <a:bodyPr/>
                    <a:lstStyle/>
                    <a:p>
                      <a:endParaRPr lang="en-US"/>
                    </a:p>
                  </a:txBody>
                  <a:tcPr/>
                </a:tc>
                <a:extLst>
                  <a:ext uri="{0D108BD9-81ED-4DB2-BD59-A6C34878D82A}">
                    <a16:rowId xmlns:a16="http://schemas.microsoft.com/office/drawing/2014/main" val="1487217536"/>
                  </a:ext>
                </a:extLst>
              </a:tr>
              <a:tr h="231013">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158.567521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152.840508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164.294534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502671651"/>
                  </a:ext>
                </a:extLst>
              </a:tr>
              <a:tr h="231013">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156.342525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151.065411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161.619640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221507563"/>
                  </a:ext>
                </a:extLst>
              </a:tr>
              <a:tr h="231013">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dirty="0">
                          <a:effectLst/>
                        </a:rPr>
                        <a:t>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159.011177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152.859378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165.162976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188850792"/>
                  </a:ext>
                </a:extLst>
              </a:tr>
              <a:tr h="231013">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dirty="0">
                          <a:effectLst/>
                        </a:rPr>
                        <a:t>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154.495310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150.252754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158.737865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217816049"/>
                  </a:ext>
                </a:extLst>
              </a:tr>
              <a:tr h="231013">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154.134238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144.816512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163.451965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475316510"/>
                  </a:ext>
                </a:extLst>
              </a:tr>
              <a:tr h="231013">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150.866667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140.947189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160.786144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777639455"/>
                  </a:ext>
                </a:extLst>
              </a:tr>
              <a:tr h="231013">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159.116059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150.302372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167.929747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4037567636"/>
                  </a:ext>
                </a:extLst>
              </a:tr>
              <a:tr h="231013">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nSpc>
                          <a:spcPct val="107000"/>
                        </a:lnSpc>
                        <a:spcBef>
                          <a:spcPts val="0"/>
                        </a:spcBef>
                        <a:spcAft>
                          <a:spcPts val="0"/>
                        </a:spcAft>
                      </a:pPr>
                      <a:r>
                        <a:rPr lang="en-US" sz="1000" kern="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159.609810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a:effectLst/>
                        </a:rPr>
                        <a:t>151.599110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marL="0" marR="0" algn="r">
                        <a:lnSpc>
                          <a:spcPct val="107000"/>
                        </a:lnSpc>
                        <a:spcBef>
                          <a:spcPts val="0"/>
                        </a:spcBef>
                        <a:spcAft>
                          <a:spcPts val="0"/>
                        </a:spcAft>
                      </a:pPr>
                      <a:r>
                        <a:rPr lang="en-US" sz="1000" kern="0" dirty="0">
                          <a:effectLst/>
                        </a:rPr>
                        <a:t>167.620511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766214665"/>
                  </a:ext>
                </a:extLst>
              </a:tr>
            </a:tbl>
          </a:graphicData>
        </a:graphic>
      </p:graphicFrame>
      <p:sp>
        <p:nvSpPr>
          <p:cNvPr id="13" name="Rectangle 3">
            <a:extLst>
              <a:ext uri="{FF2B5EF4-FFF2-40B4-BE49-F238E27FC236}">
                <a16:creationId xmlns:a16="http://schemas.microsoft.com/office/drawing/2014/main" id="{EF420CE7-7440-D0F1-D344-BDFB41C1B828}"/>
              </a:ext>
            </a:extLst>
          </p:cNvPr>
          <p:cNvSpPr>
            <a:spLocks noChangeArrowheads="1"/>
          </p:cNvSpPr>
          <p:nvPr/>
        </p:nvSpPr>
        <p:spPr bwMode="auto">
          <a:xfrm>
            <a:off x="7183343" y="1987499"/>
            <a:ext cx="666436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5" name="TextBox 14">
            <a:extLst>
              <a:ext uri="{FF2B5EF4-FFF2-40B4-BE49-F238E27FC236}">
                <a16:creationId xmlns:a16="http://schemas.microsoft.com/office/drawing/2014/main" id="{BC0D112B-8987-D9B7-E6AC-C8421A361CAC}"/>
              </a:ext>
            </a:extLst>
          </p:cNvPr>
          <p:cNvSpPr txBox="1"/>
          <p:nvPr/>
        </p:nvSpPr>
        <p:spPr>
          <a:xfrm>
            <a:off x="7199313" y="2377605"/>
            <a:ext cx="4654697" cy="646331"/>
          </a:xfrm>
          <a:prstGeom prst="rect">
            <a:avLst/>
          </a:prstGeom>
          <a:noFill/>
        </p:spPr>
        <p:txBody>
          <a:bodyPr wrap="square">
            <a:spAutoFit/>
          </a:bodyPr>
          <a:lstStyle/>
          <a:p>
            <a:r>
              <a:rPr lang="en-US" dirty="0"/>
              <a:t>No significant difference was found between any of the LSMean estimates</a:t>
            </a:r>
          </a:p>
        </p:txBody>
      </p:sp>
      <p:sp>
        <p:nvSpPr>
          <p:cNvPr id="17" name="TextBox 16">
            <a:extLst>
              <a:ext uri="{FF2B5EF4-FFF2-40B4-BE49-F238E27FC236}">
                <a16:creationId xmlns:a16="http://schemas.microsoft.com/office/drawing/2014/main" id="{8A02F28D-3C6B-0AC5-2841-2EBE635CE152}"/>
              </a:ext>
            </a:extLst>
          </p:cNvPr>
          <p:cNvSpPr txBox="1"/>
          <p:nvPr/>
        </p:nvSpPr>
        <p:spPr>
          <a:xfrm>
            <a:off x="7020578" y="4213042"/>
            <a:ext cx="5171422" cy="2585323"/>
          </a:xfrm>
          <a:prstGeom prst="rect">
            <a:avLst/>
          </a:prstGeom>
          <a:noFill/>
        </p:spPr>
        <p:txBody>
          <a:bodyPr wrap="square">
            <a:spAutoFit/>
          </a:bodyPr>
          <a:lstStyle/>
          <a:p>
            <a:r>
              <a:rPr lang="en-US" dirty="0"/>
              <a:t>No evidence of a violation of homogeneity of variance, p=.9471</a:t>
            </a:r>
          </a:p>
          <a:p>
            <a:r>
              <a:rPr lang="en-US" dirty="0"/>
              <a:t>Evidence of violation of Independence </a:t>
            </a:r>
          </a:p>
          <a:p>
            <a:r>
              <a:rPr lang="en-US" dirty="0"/>
              <a:t>(1</a:t>
            </a:r>
            <a:r>
              <a:rPr lang="en-US" baseline="30000" dirty="0"/>
              <a:t>st</a:t>
            </a:r>
            <a:r>
              <a:rPr lang="en-US" dirty="0"/>
              <a:t> order autocorrelation = 0.813; p-value &lt;.0001)</a:t>
            </a:r>
          </a:p>
          <a:p>
            <a:r>
              <a:rPr lang="en-US" dirty="0"/>
              <a:t>Attempted to normalize the data, unfortunately, BoxCox was not able to yield normalized residuals, therefore the results should be interpreted with caution.</a:t>
            </a:r>
          </a:p>
        </p:txBody>
      </p:sp>
    </p:spTree>
    <p:extLst>
      <p:ext uri="{BB962C8B-B14F-4D97-AF65-F5344CB8AC3E}">
        <p14:creationId xmlns:p14="http://schemas.microsoft.com/office/powerpoint/2010/main" val="2145664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11511</TotalTime>
  <Words>2506</Words>
  <Application>Microsoft Office PowerPoint</Application>
  <PresentationFormat>Widescreen</PresentationFormat>
  <Paragraphs>855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 3</vt:lpstr>
      <vt:lpstr>Ion</vt:lpstr>
      <vt:lpstr>A Presentation on the Study of Psychosocial Treatments for Cocaine Dependence</vt:lpstr>
      <vt:lpstr> Background</vt:lpstr>
      <vt:lpstr> Data</vt:lpstr>
      <vt:lpstr> Models</vt:lpstr>
      <vt:lpstr>Month 3 One-Way ANOVA - treatment</vt:lpstr>
      <vt:lpstr>Month 3 2-way ANOVA – gender and race</vt:lpstr>
      <vt:lpstr>Month 3 2-way ANOVA – gender and race</vt:lpstr>
      <vt:lpstr>Month 3 3-way ANOVA – gender and race and job</vt:lpstr>
      <vt:lpstr>Month 3 3-way ANOVA – gender and race  and job</vt:lpstr>
      <vt:lpstr>Month 6 One-Way ANOVA - treatment</vt:lpstr>
      <vt:lpstr>Month 6 2-Way ANOVA – gender and race</vt:lpstr>
      <vt:lpstr>Month 6 2-Way ANOVA – gender and race</vt:lpstr>
      <vt:lpstr>Month 6 3-Way ANOVA – gender, race and job</vt:lpstr>
      <vt:lpstr>Month 6 3-Way ANOVA – gender, race and job</vt:lpstr>
      <vt:lpstr>Comparison Between Month 3 and Month 6 Results</vt:lpstr>
      <vt:lpstr> Conclusion</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the Study of psychosocial treatments for cocaine dependence</dc:title>
  <dc:creator>Echefu Chinwe</dc:creator>
  <cp:lastModifiedBy>Echefu Chinwe</cp:lastModifiedBy>
  <cp:revision>18</cp:revision>
  <dcterms:created xsi:type="dcterms:W3CDTF">2023-12-04T19:48:32Z</dcterms:created>
  <dcterms:modified xsi:type="dcterms:W3CDTF">2023-12-12T20:46:28Z</dcterms:modified>
</cp:coreProperties>
</file>