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Ligh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italic.fntdata"/><Relationship Id="rId25" Type="http://schemas.openxmlformats.org/officeDocument/2006/relationships/font" Target="fonts/RobotoLight-bold.fntdata"/><Relationship Id="rId27"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ab2c9198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ab2c9198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ab2c9198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ab2c9198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ab2c9198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ab2c9198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ab2c9198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ab2c9198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ab2c9198f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ab2c9198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ab2c919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ab2c919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3f1c0469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3f1c0469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ab2c919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ab2c919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ab2c919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ab2c919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ab2c919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ab2c919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ab2c9198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ab2c9198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ab2c9198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ab2c9198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ab2c9198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ab2c9198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3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200">
                <a:latin typeface="Roboto"/>
                <a:ea typeface="Roboto"/>
                <a:cs typeface="Roboto"/>
                <a:sym typeface="Roboto"/>
              </a:rPr>
              <a:t>Casual riders vs. Annual members</a:t>
            </a:r>
            <a:endParaRPr sz="4200">
              <a:latin typeface="Roboto"/>
              <a:ea typeface="Roboto"/>
              <a:cs typeface="Roboto"/>
              <a:sym typeface="Roboto"/>
            </a:endParaRPr>
          </a:p>
        </p:txBody>
      </p:sp>
      <p:sp>
        <p:nvSpPr>
          <p:cNvPr id="55" name="Google Shape;55;p13"/>
          <p:cNvSpPr txBox="1"/>
          <p:nvPr>
            <p:ph idx="1" type="subTitle"/>
          </p:nvPr>
        </p:nvSpPr>
        <p:spPr>
          <a:xfrm>
            <a:off x="311700" y="2453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The difference in usage</a:t>
            </a:r>
            <a:endParaRPr>
              <a:latin typeface="Roboto"/>
              <a:ea typeface="Roboto"/>
              <a:cs typeface="Roboto"/>
              <a:sym typeface="Roboto"/>
            </a:endParaRPr>
          </a:p>
        </p:txBody>
      </p:sp>
      <p:sp>
        <p:nvSpPr>
          <p:cNvPr id="56" name="Google Shape;56;p13"/>
          <p:cNvSpPr txBox="1"/>
          <p:nvPr/>
        </p:nvSpPr>
        <p:spPr>
          <a:xfrm>
            <a:off x="311700" y="343722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Loechai Boonngok | June 20, 2023</a:t>
            </a:r>
            <a:endParaRPr>
              <a:latin typeface="Roboto Light"/>
              <a:ea typeface="Roboto Light"/>
              <a:cs typeface="Roboto Light"/>
              <a:sym typeface="Roboto Light"/>
            </a:endParaRPr>
          </a:p>
        </p:txBody>
      </p:sp>
      <p:cxnSp>
        <p:nvCxnSpPr>
          <p:cNvPr id="57" name="Google Shape;57;p13"/>
          <p:cNvCxnSpPr/>
          <p:nvPr/>
        </p:nvCxnSpPr>
        <p:spPr>
          <a:xfrm flipH="1" rot="10800000">
            <a:off x="363075" y="3341550"/>
            <a:ext cx="5537100" cy="93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Popular stations</a:t>
            </a:r>
            <a:endParaRPr>
              <a:latin typeface="Roboto"/>
              <a:ea typeface="Roboto"/>
              <a:cs typeface="Roboto"/>
              <a:sym typeface="Roboto"/>
            </a:endParaRPr>
          </a:p>
        </p:txBody>
      </p:sp>
      <p:sp>
        <p:nvSpPr>
          <p:cNvPr id="115" name="Google Shape;115;p22"/>
          <p:cNvSpPr txBox="1"/>
          <p:nvPr>
            <p:ph idx="1" type="body"/>
          </p:nvPr>
        </p:nvSpPr>
        <p:spPr>
          <a:xfrm>
            <a:off x="5303100" y="1657525"/>
            <a:ext cx="3529200" cy="23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Roboto"/>
                <a:ea typeface="Roboto"/>
                <a:cs typeface="Roboto"/>
                <a:sym typeface="Roboto"/>
              </a:rPr>
              <a:t>Casual riders</a:t>
            </a:r>
            <a:r>
              <a:rPr b="1" lang="en" sz="1600">
                <a:latin typeface="Roboto"/>
                <a:ea typeface="Roboto"/>
                <a:cs typeface="Roboto"/>
                <a:sym typeface="Roboto"/>
              </a:rPr>
              <a:t> </a:t>
            </a:r>
            <a:r>
              <a:rPr lang="en" sz="1600">
                <a:latin typeface="Roboto"/>
                <a:ea typeface="Roboto"/>
                <a:cs typeface="Roboto"/>
                <a:sym typeface="Roboto"/>
              </a:rPr>
              <a:t>popular stations</a:t>
            </a:r>
            <a:endParaRPr sz="1600">
              <a:latin typeface="Roboto"/>
              <a:ea typeface="Roboto"/>
              <a:cs typeface="Roboto"/>
              <a:sym typeface="Roboto"/>
            </a:endParaRPr>
          </a:p>
          <a:p>
            <a:pPr indent="-330200" lvl="0" marL="457200" rtl="0" algn="l">
              <a:spcBef>
                <a:spcPts val="1200"/>
              </a:spcBef>
              <a:spcAft>
                <a:spcPts val="0"/>
              </a:spcAft>
              <a:buSzPts val="1600"/>
              <a:buFont typeface="Roboto"/>
              <a:buAutoNum type="arabicPeriod"/>
            </a:pPr>
            <a:r>
              <a:rPr i="1" lang="en" sz="1600">
                <a:latin typeface="Roboto"/>
                <a:ea typeface="Roboto"/>
                <a:cs typeface="Roboto"/>
                <a:sym typeface="Roboto"/>
              </a:rPr>
              <a:t>Streeter Dr &amp; Grand Ave</a:t>
            </a:r>
            <a:endParaRPr i="1" sz="1600">
              <a:latin typeface="Roboto"/>
              <a:ea typeface="Roboto"/>
              <a:cs typeface="Roboto"/>
              <a:sym typeface="Roboto"/>
            </a:endParaRPr>
          </a:p>
          <a:p>
            <a:pPr indent="0" lvl="0" marL="914400" rtl="0" algn="l">
              <a:spcBef>
                <a:spcPts val="1200"/>
              </a:spcBef>
              <a:spcAft>
                <a:spcPts val="1200"/>
              </a:spcAft>
              <a:buNone/>
            </a:pPr>
            <a:r>
              <a:rPr lang="en" sz="1600">
                <a:latin typeface="Roboto"/>
                <a:ea typeface="Roboto"/>
                <a:cs typeface="Roboto"/>
                <a:sym typeface="Roboto"/>
              </a:rPr>
              <a:t>~ 120,000 used</a:t>
            </a:r>
            <a:endParaRPr sz="1600">
              <a:latin typeface="Roboto"/>
              <a:ea typeface="Roboto"/>
              <a:cs typeface="Roboto"/>
              <a:sym typeface="Roboto"/>
            </a:endParaRPr>
          </a:p>
        </p:txBody>
      </p:sp>
      <p:pic>
        <p:nvPicPr>
          <p:cNvPr id="116" name="Google Shape;116;p22"/>
          <p:cNvPicPr preferRelativeResize="0"/>
          <p:nvPr/>
        </p:nvPicPr>
        <p:blipFill>
          <a:blip r:embed="rId3">
            <a:alphaModFix/>
          </a:blip>
          <a:stretch>
            <a:fillRect/>
          </a:stretch>
        </p:blipFill>
        <p:spPr>
          <a:xfrm>
            <a:off x="311700" y="1017725"/>
            <a:ext cx="4777415" cy="3820976"/>
          </a:xfrm>
          <a:prstGeom prst="rect">
            <a:avLst/>
          </a:prstGeom>
          <a:noFill/>
          <a:ln cap="flat" cmpd="sng" w="9525">
            <a:solidFill>
              <a:schemeClr val="lt2"/>
            </a:solidFill>
            <a:prstDash val="solid"/>
            <a:round/>
            <a:headEnd len="sm" w="sm" type="none"/>
            <a:tailEnd len="sm" w="sm" type="none"/>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Popular stations</a:t>
            </a:r>
            <a:endParaRPr>
              <a:latin typeface="Roboto"/>
              <a:ea typeface="Roboto"/>
              <a:cs typeface="Roboto"/>
              <a:sym typeface="Roboto"/>
            </a:endParaRPr>
          </a:p>
        </p:txBody>
      </p:sp>
      <p:sp>
        <p:nvSpPr>
          <p:cNvPr id="122" name="Google Shape;122;p23"/>
          <p:cNvSpPr txBox="1"/>
          <p:nvPr>
            <p:ph idx="1" type="body"/>
          </p:nvPr>
        </p:nvSpPr>
        <p:spPr>
          <a:xfrm>
            <a:off x="5303100" y="1657525"/>
            <a:ext cx="3529200" cy="23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Roboto"/>
                <a:ea typeface="Roboto"/>
                <a:cs typeface="Roboto"/>
                <a:sym typeface="Roboto"/>
              </a:rPr>
              <a:t>Annual</a:t>
            </a:r>
            <a:r>
              <a:rPr b="1" lang="en" sz="1600">
                <a:latin typeface="Roboto"/>
                <a:ea typeface="Roboto"/>
                <a:cs typeface="Roboto"/>
                <a:sym typeface="Roboto"/>
              </a:rPr>
              <a:t> members </a:t>
            </a:r>
            <a:r>
              <a:rPr lang="en" sz="1600">
                <a:latin typeface="Roboto"/>
                <a:ea typeface="Roboto"/>
                <a:cs typeface="Roboto"/>
                <a:sym typeface="Roboto"/>
              </a:rPr>
              <a:t>popular stations</a:t>
            </a:r>
            <a:endParaRPr sz="1600">
              <a:latin typeface="Roboto"/>
              <a:ea typeface="Roboto"/>
              <a:cs typeface="Roboto"/>
              <a:sym typeface="Roboto"/>
            </a:endParaRPr>
          </a:p>
          <a:p>
            <a:pPr indent="-330200" lvl="0" marL="457200" rtl="0" algn="l">
              <a:spcBef>
                <a:spcPts val="1200"/>
              </a:spcBef>
              <a:spcAft>
                <a:spcPts val="0"/>
              </a:spcAft>
              <a:buSzPts val="1600"/>
              <a:buFont typeface="Roboto"/>
              <a:buAutoNum type="arabicPeriod"/>
            </a:pPr>
            <a:r>
              <a:rPr i="1" lang="en" sz="1600">
                <a:latin typeface="Roboto"/>
                <a:ea typeface="Roboto"/>
                <a:cs typeface="Roboto"/>
                <a:sym typeface="Roboto"/>
              </a:rPr>
              <a:t>Kingsbury St &amp; Kinzie St</a:t>
            </a:r>
            <a:endParaRPr i="1" sz="1600">
              <a:latin typeface="Roboto"/>
              <a:ea typeface="Roboto"/>
              <a:cs typeface="Roboto"/>
              <a:sym typeface="Roboto"/>
            </a:endParaRPr>
          </a:p>
          <a:p>
            <a:pPr indent="0" lvl="0" marL="914400" rtl="0" algn="l">
              <a:spcBef>
                <a:spcPts val="1200"/>
              </a:spcBef>
              <a:spcAft>
                <a:spcPts val="1200"/>
              </a:spcAft>
              <a:buNone/>
            </a:pPr>
            <a:r>
              <a:rPr lang="en" sz="1600">
                <a:latin typeface="Roboto"/>
                <a:ea typeface="Roboto"/>
                <a:cs typeface="Roboto"/>
                <a:sym typeface="Roboto"/>
              </a:rPr>
              <a:t>~ 48,000 used</a:t>
            </a:r>
            <a:endParaRPr sz="1600">
              <a:latin typeface="Roboto"/>
              <a:ea typeface="Roboto"/>
              <a:cs typeface="Roboto"/>
              <a:sym typeface="Roboto"/>
            </a:endParaRPr>
          </a:p>
        </p:txBody>
      </p:sp>
      <p:pic>
        <p:nvPicPr>
          <p:cNvPr id="123" name="Google Shape;123;p23"/>
          <p:cNvPicPr preferRelativeResize="0"/>
          <p:nvPr/>
        </p:nvPicPr>
        <p:blipFill>
          <a:blip r:embed="rId3">
            <a:alphaModFix/>
          </a:blip>
          <a:stretch>
            <a:fillRect/>
          </a:stretch>
        </p:blipFill>
        <p:spPr>
          <a:xfrm>
            <a:off x="311700" y="1017725"/>
            <a:ext cx="4777415" cy="3820976"/>
          </a:xfrm>
          <a:prstGeom prst="rect">
            <a:avLst/>
          </a:prstGeom>
          <a:noFill/>
          <a:ln cap="flat" cmpd="sng" w="9525">
            <a:solidFill>
              <a:schemeClr val="lt2"/>
            </a:solidFill>
            <a:prstDash val="solid"/>
            <a:round/>
            <a:headEnd len="sm" w="sm" type="none"/>
            <a:tailEnd len="sm" w="sm" type="none"/>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a:solidFill>
            <a:schemeClr val="accen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Conclusion</a:t>
            </a:r>
            <a:endParaRPr>
              <a:solidFill>
                <a:schemeClr val="lt1"/>
              </a:solidFill>
              <a:latin typeface="Roboto"/>
              <a:ea typeface="Roboto"/>
              <a:cs typeface="Roboto"/>
              <a:sym typeface="Roboto"/>
            </a:endParaRPr>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Findings summary</a:t>
            </a:r>
            <a:endParaRPr>
              <a:latin typeface="Roboto"/>
              <a:ea typeface="Roboto"/>
              <a:cs typeface="Roboto"/>
              <a:sym typeface="Roboto"/>
            </a:endParaRPr>
          </a:p>
        </p:txBody>
      </p:sp>
      <p:sp>
        <p:nvSpPr>
          <p:cNvPr id="134" name="Google Shape;134;p25"/>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Roboto"/>
              <a:buChar char="●"/>
            </a:pPr>
            <a:r>
              <a:rPr lang="en" sz="1600">
                <a:latin typeface="Roboto"/>
                <a:ea typeface="Roboto"/>
                <a:cs typeface="Roboto"/>
                <a:sym typeface="Roboto"/>
              </a:rPr>
              <a:t>Both casual riders and annual members </a:t>
            </a:r>
            <a:r>
              <a:rPr b="1" lang="en" sz="1600">
                <a:latin typeface="Roboto"/>
                <a:ea typeface="Roboto"/>
                <a:cs typeface="Roboto"/>
                <a:sym typeface="Roboto"/>
              </a:rPr>
              <a:t>significantly raised in quarters 1 and 2 (beginning in February) before dropping in quarter 4.</a:t>
            </a:r>
            <a:endParaRPr b="1" sz="1600">
              <a:latin typeface="Roboto"/>
              <a:ea typeface="Roboto"/>
              <a:cs typeface="Roboto"/>
              <a:sym typeface="Roboto"/>
            </a:endParaRPr>
          </a:p>
          <a:p>
            <a:pPr indent="-330200" lvl="0" marL="457200" rtl="0" algn="l">
              <a:lnSpc>
                <a:spcPct val="150000"/>
              </a:lnSpc>
              <a:spcBef>
                <a:spcPts val="0"/>
              </a:spcBef>
              <a:spcAft>
                <a:spcPts val="0"/>
              </a:spcAft>
              <a:buClr>
                <a:schemeClr val="dk2"/>
              </a:buClr>
              <a:buSzPts val="1600"/>
              <a:buFont typeface="Roboto"/>
              <a:buChar char="●"/>
            </a:pPr>
            <a:r>
              <a:rPr lang="en" sz="1600">
                <a:latin typeface="Roboto"/>
                <a:ea typeface="Roboto"/>
                <a:cs typeface="Roboto"/>
                <a:sym typeface="Roboto"/>
              </a:rPr>
              <a:t>If we focus more on the day of the week, I found that </a:t>
            </a:r>
            <a:r>
              <a:rPr b="1" lang="en" sz="1600">
                <a:latin typeface="Roboto"/>
                <a:ea typeface="Roboto"/>
                <a:cs typeface="Roboto"/>
                <a:sym typeface="Roboto"/>
              </a:rPr>
              <a:t>casual members tend to use bikes more on Saturdays and Sundays</a:t>
            </a:r>
            <a:r>
              <a:rPr lang="en" sz="1600">
                <a:latin typeface="Roboto"/>
                <a:ea typeface="Roboto"/>
                <a:cs typeface="Roboto"/>
                <a:sym typeface="Roboto"/>
              </a:rPr>
              <a:t>, especially </a:t>
            </a:r>
            <a:r>
              <a:rPr b="1" lang="en" sz="1600">
                <a:latin typeface="Roboto"/>
                <a:ea typeface="Roboto"/>
                <a:cs typeface="Roboto"/>
                <a:sym typeface="Roboto"/>
              </a:rPr>
              <a:t>in quarters 2 and 3.</a:t>
            </a:r>
            <a:endParaRPr b="1" sz="1600">
              <a:latin typeface="Roboto"/>
              <a:ea typeface="Roboto"/>
              <a:cs typeface="Roboto"/>
              <a:sym typeface="Roboto"/>
            </a:endParaRPr>
          </a:p>
          <a:p>
            <a:pPr indent="-330200" lvl="0" marL="457200" rtl="0" algn="l">
              <a:lnSpc>
                <a:spcPct val="150000"/>
              </a:lnSpc>
              <a:spcBef>
                <a:spcPts val="0"/>
              </a:spcBef>
              <a:spcAft>
                <a:spcPts val="0"/>
              </a:spcAft>
              <a:buClr>
                <a:schemeClr val="dk2"/>
              </a:buClr>
              <a:buSzPts val="1600"/>
              <a:buFont typeface="Roboto"/>
              <a:buChar char="●"/>
            </a:pPr>
            <a:r>
              <a:rPr lang="en" sz="1600">
                <a:latin typeface="Roboto"/>
                <a:ea typeface="Roboto"/>
                <a:cs typeface="Roboto"/>
                <a:sym typeface="Roboto"/>
              </a:rPr>
              <a:t>The average riding duration of casual riders is significantly higher than annual members.</a:t>
            </a:r>
            <a:endParaRPr sz="1600">
              <a:latin typeface="Roboto"/>
              <a:ea typeface="Roboto"/>
              <a:cs typeface="Roboto"/>
              <a:sym typeface="Roboto"/>
            </a:endParaRPr>
          </a:p>
          <a:p>
            <a:pPr indent="-330200" lvl="1" marL="914400" rtl="0" algn="l">
              <a:lnSpc>
                <a:spcPct val="150000"/>
              </a:lnSpc>
              <a:spcBef>
                <a:spcPts val="0"/>
              </a:spcBef>
              <a:spcAft>
                <a:spcPts val="0"/>
              </a:spcAft>
              <a:buClr>
                <a:schemeClr val="dk2"/>
              </a:buClr>
              <a:buSzPts val="1600"/>
              <a:buFont typeface="Roboto"/>
              <a:buChar char="○"/>
            </a:pPr>
            <a:r>
              <a:rPr b="1" lang="en" sz="1600">
                <a:latin typeface="Roboto"/>
                <a:ea typeface="Roboto"/>
                <a:cs typeface="Roboto"/>
                <a:sym typeface="Roboto"/>
              </a:rPr>
              <a:t>casual member</a:t>
            </a:r>
            <a:r>
              <a:rPr lang="en" sz="1600">
                <a:latin typeface="Roboto"/>
                <a:ea typeface="Roboto"/>
                <a:cs typeface="Roboto"/>
                <a:sym typeface="Roboto"/>
              </a:rPr>
              <a:t> : ~ 0.50 hour/ride </a:t>
            </a:r>
            <a:r>
              <a:rPr b="1" lang="en" sz="1600">
                <a:latin typeface="Roboto"/>
                <a:ea typeface="Roboto"/>
                <a:cs typeface="Roboto"/>
                <a:sym typeface="Roboto"/>
              </a:rPr>
              <a:t>(30 minutes)</a:t>
            </a:r>
            <a:endParaRPr b="1" sz="1600">
              <a:latin typeface="Roboto"/>
              <a:ea typeface="Roboto"/>
              <a:cs typeface="Roboto"/>
              <a:sym typeface="Roboto"/>
            </a:endParaRPr>
          </a:p>
          <a:p>
            <a:pPr indent="-330200" lvl="1" marL="914400" rtl="0" algn="l">
              <a:lnSpc>
                <a:spcPct val="150000"/>
              </a:lnSpc>
              <a:spcBef>
                <a:spcPts val="0"/>
              </a:spcBef>
              <a:spcAft>
                <a:spcPts val="0"/>
              </a:spcAft>
              <a:buClr>
                <a:schemeClr val="dk2"/>
              </a:buClr>
              <a:buSzPts val="1600"/>
              <a:buFont typeface="Roboto"/>
              <a:buChar char="○"/>
            </a:pPr>
            <a:r>
              <a:rPr b="1" lang="en" sz="1600">
                <a:latin typeface="Roboto"/>
                <a:ea typeface="Roboto"/>
                <a:cs typeface="Roboto"/>
                <a:sym typeface="Roboto"/>
              </a:rPr>
              <a:t>annual member</a:t>
            </a:r>
            <a:r>
              <a:rPr lang="en" sz="1600">
                <a:latin typeface="Roboto"/>
                <a:ea typeface="Roboto"/>
                <a:cs typeface="Roboto"/>
                <a:sym typeface="Roboto"/>
              </a:rPr>
              <a:t> : ~ 0.20 hour/ride </a:t>
            </a:r>
            <a:r>
              <a:rPr b="1" lang="en" sz="1600">
                <a:latin typeface="Roboto"/>
                <a:ea typeface="Roboto"/>
                <a:cs typeface="Roboto"/>
                <a:sym typeface="Roboto"/>
              </a:rPr>
              <a:t>(12 minutes)</a:t>
            </a:r>
            <a:endParaRPr b="1" sz="1600">
              <a:latin typeface="Roboto"/>
              <a:ea typeface="Roboto"/>
              <a:cs typeface="Roboto"/>
              <a:sym typeface="Roboto"/>
            </a:endParaRPr>
          </a:p>
          <a:p>
            <a:pPr indent="-330200" lvl="0" marL="457200" rtl="0" algn="l">
              <a:lnSpc>
                <a:spcPct val="150000"/>
              </a:lnSpc>
              <a:spcBef>
                <a:spcPts val="0"/>
              </a:spcBef>
              <a:spcAft>
                <a:spcPts val="0"/>
              </a:spcAft>
              <a:buClr>
                <a:schemeClr val="dk2"/>
              </a:buClr>
              <a:buSzPts val="1600"/>
              <a:buFont typeface="Roboto"/>
              <a:buChar char="●"/>
            </a:pPr>
            <a:r>
              <a:rPr lang="en" sz="1600">
                <a:latin typeface="Roboto"/>
                <a:ea typeface="Roboto"/>
                <a:cs typeface="Roboto"/>
                <a:sym typeface="Roboto"/>
              </a:rPr>
              <a:t>The most popular station for casual riders is </a:t>
            </a:r>
            <a:r>
              <a:rPr b="1" i="1" lang="en" sz="1600">
                <a:latin typeface="Roboto"/>
                <a:ea typeface="Roboto"/>
                <a:cs typeface="Roboto"/>
                <a:sym typeface="Roboto"/>
              </a:rPr>
              <a:t>Streeter Dr &amp; Grand Ave</a:t>
            </a:r>
            <a:r>
              <a:rPr lang="en" sz="1600">
                <a:latin typeface="Roboto"/>
                <a:ea typeface="Roboto"/>
                <a:cs typeface="Roboto"/>
                <a:sym typeface="Roboto"/>
              </a:rPr>
              <a:t>.</a:t>
            </a:r>
            <a:endParaRPr sz="1600">
              <a:latin typeface="Roboto"/>
              <a:ea typeface="Roboto"/>
              <a:cs typeface="Roboto"/>
              <a:sym typeface="Roboto"/>
            </a:endParaRPr>
          </a:p>
          <a:p>
            <a:pPr indent="0" lvl="0" marL="0" rtl="0" algn="l">
              <a:lnSpc>
                <a:spcPct val="150000"/>
              </a:lnSpc>
              <a:spcBef>
                <a:spcPts val="1200"/>
              </a:spcBef>
              <a:spcAft>
                <a:spcPts val="1200"/>
              </a:spcAft>
              <a:buNone/>
            </a:pPr>
            <a:r>
              <a:t/>
            </a:r>
            <a:endParaRPr sz="1600">
              <a:latin typeface="Roboto"/>
              <a:ea typeface="Roboto"/>
              <a:cs typeface="Roboto"/>
              <a:sym typeface="Roboto"/>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10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10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1000"/>
                                        <p:tgtEl>
                                          <p:spTgt spid="13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Recommendations</a:t>
            </a:r>
            <a:endParaRPr>
              <a:latin typeface="Roboto"/>
              <a:ea typeface="Roboto"/>
              <a:cs typeface="Roboto"/>
              <a:sym typeface="Roboto"/>
            </a:endParaRPr>
          </a:p>
        </p:txBody>
      </p:sp>
      <p:sp>
        <p:nvSpPr>
          <p:cNvPr id="140" name="Google Shape;140;p26"/>
          <p:cNvSpPr txBox="1"/>
          <p:nvPr>
            <p:ph idx="1" type="body"/>
          </p:nvPr>
        </p:nvSpPr>
        <p:spPr>
          <a:xfrm>
            <a:off x="311700" y="636750"/>
            <a:ext cx="8520600" cy="9609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b="1" lang="en" sz="1220">
                <a:latin typeface="Roboto"/>
                <a:ea typeface="Roboto"/>
                <a:cs typeface="Roboto"/>
                <a:sym typeface="Roboto"/>
              </a:rPr>
              <a:t>Streeter Dr &amp; Grand Ave Station</a:t>
            </a:r>
            <a:endParaRPr b="1" sz="1220">
              <a:latin typeface="Roboto"/>
              <a:ea typeface="Roboto"/>
              <a:cs typeface="Roboto"/>
              <a:sym typeface="Roboto"/>
            </a:endParaRPr>
          </a:p>
          <a:p>
            <a:pPr indent="0" lvl="0" marL="0" rtl="0" algn="l">
              <a:lnSpc>
                <a:spcPct val="100000"/>
              </a:lnSpc>
              <a:spcBef>
                <a:spcPts val="1200"/>
              </a:spcBef>
              <a:spcAft>
                <a:spcPts val="0"/>
              </a:spcAft>
              <a:buClr>
                <a:schemeClr val="dk1"/>
              </a:buClr>
              <a:buSzPts val="440"/>
              <a:buFont typeface="Arial"/>
              <a:buNone/>
            </a:pPr>
            <a:r>
              <a:rPr lang="en" sz="1220">
                <a:latin typeface="Roboto"/>
                <a:ea typeface="Roboto"/>
                <a:cs typeface="Roboto"/>
                <a:sym typeface="Roboto"/>
              </a:rPr>
              <a:t>As the most popular station for casual riders, this location should continue to be prioritized and maintained due to high demand. (significantly higher than the most popular station for annual members)</a:t>
            </a:r>
            <a:endParaRPr sz="1220">
              <a:latin typeface="Roboto"/>
              <a:ea typeface="Roboto"/>
              <a:cs typeface="Roboto"/>
              <a:sym typeface="Roboto"/>
            </a:endParaRPr>
          </a:p>
          <a:p>
            <a:pPr indent="0" lvl="0" marL="0" rtl="0" algn="l">
              <a:lnSpc>
                <a:spcPct val="100000"/>
              </a:lnSpc>
              <a:spcBef>
                <a:spcPts val="1200"/>
              </a:spcBef>
              <a:spcAft>
                <a:spcPts val="1200"/>
              </a:spcAft>
              <a:buSzPts val="440"/>
              <a:buNone/>
            </a:pPr>
            <a:r>
              <a:t/>
            </a:r>
            <a:endParaRPr sz="1220">
              <a:latin typeface="Roboto"/>
              <a:ea typeface="Roboto"/>
              <a:cs typeface="Roboto"/>
              <a:sym typeface="Roboto"/>
            </a:endParaRPr>
          </a:p>
        </p:txBody>
      </p:sp>
      <p:sp>
        <p:nvSpPr>
          <p:cNvPr id="141" name="Google Shape;141;p26"/>
          <p:cNvSpPr txBox="1"/>
          <p:nvPr>
            <p:ph idx="1" type="body"/>
          </p:nvPr>
        </p:nvSpPr>
        <p:spPr>
          <a:xfrm>
            <a:off x="311700" y="1700763"/>
            <a:ext cx="8520600" cy="9609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20">
                <a:latin typeface="Roboto"/>
                <a:ea typeface="Roboto"/>
                <a:cs typeface="Roboto"/>
                <a:sym typeface="Roboto"/>
              </a:rPr>
              <a:t>Weekend Promotions</a:t>
            </a:r>
            <a:endParaRPr b="1" sz="1220">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rPr lang="en" sz="1220">
                <a:latin typeface="Roboto"/>
                <a:ea typeface="Roboto"/>
                <a:cs typeface="Roboto"/>
                <a:sym typeface="Roboto"/>
              </a:rPr>
              <a:t>Create marketing campaigns that highlight the benefits and cost savings of an annual membership compared to casual rides, especially on Saturdays and Sundays.</a:t>
            </a:r>
            <a:endParaRPr sz="1220">
              <a:latin typeface="Roboto"/>
              <a:ea typeface="Roboto"/>
              <a:cs typeface="Roboto"/>
              <a:sym typeface="Roboto"/>
            </a:endParaRPr>
          </a:p>
          <a:p>
            <a:pPr indent="0" lvl="0" marL="0" rtl="0" algn="l">
              <a:lnSpc>
                <a:spcPct val="100000"/>
              </a:lnSpc>
              <a:spcBef>
                <a:spcPts val="1200"/>
              </a:spcBef>
              <a:spcAft>
                <a:spcPts val="1200"/>
              </a:spcAft>
              <a:buSzPts val="440"/>
              <a:buNone/>
            </a:pPr>
            <a:r>
              <a:t/>
            </a:r>
            <a:endParaRPr sz="1220">
              <a:latin typeface="Roboto"/>
              <a:ea typeface="Roboto"/>
              <a:cs typeface="Roboto"/>
              <a:sym typeface="Roboto"/>
            </a:endParaRPr>
          </a:p>
        </p:txBody>
      </p:sp>
      <p:sp>
        <p:nvSpPr>
          <p:cNvPr id="142" name="Google Shape;142;p26"/>
          <p:cNvSpPr txBox="1"/>
          <p:nvPr>
            <p:ph idx="1" type="body"/>
          </p:nvPr>
        </p:nvSpPr>
        <p:spPr>
          <a:xfrm>
            <a:off x="311700" y="2764800"/>
            <a:ext cx="8520600" cy="9609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20">
                <a:latin typeface="Roboto"/>
                <a:ea typeface="Roboto"/>
                <a:cs typeface="Roboto"/>
                <a:sym typeface="Roboto"/>
              </a:rPr>
              <a:t>Enhancing Annual Membership Benefits</a:t>
            </a:r>
            <a:endParaRPr b="1" sz="1220">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rPr lang="en" sz="1220">
                <a:latin typeface="Roboto"/>
                <a:ea typeface="Roboto"/>
                <a:cs typeface="Roboto"/>
                <a:sym typeface="Roboto"/>
              </a:rPr>
              <a:t>To encourage more annual memberships, include exclusive access to certain events or attractions and lower pricing for longer rides</a:t>
            </a:r>
            <a:endParaRPr sz="1220">
              <a:latin typeface="Roboto"/>
              <a:ea typeface="Roboto"/>
              <a:cs typeface="Roboto"/>
              <a:sym typeface="Roboto"/>
            </a:endParaRPr>
          </a:p>
          <a:p>
            <a:pPr indent="0" lvl="0" marL="0" rtl="0" algn="l">
              <a:lnSpc>
                <a:spcPct val="100000"/>
              </a:lnSpc>
              <a:spcBef>
                <a:spcPts val="1200"/>
              </a:spcBef>
              <a:spcAft>
                <a:spcPts val="1200"/>
              </a:spcAft>
              <a:buSzPts val="440"/>
              <a:buNone/>
            </a:pPr>
            <a:r>
              <a:t/>
            </a:r>
            <a:endParaRPr sz="1220">
              <a:latin typeface="Roboto"/>
              <a:ea typeface="Roboto"/>
              <a:cs typeface="Roboto"/>
              <a:sym typeface="Roboto"/>
            </a:endParaRPr>
          </a:p>
        </p:txBody>
      </p:sp>
      <p:sp>
        <p:nvSpPr>
          <p:cNvPr id="143" name="Google Shape;143;p26"/>
          <p:cNvSpPr txBox="1"/>
          <p:nvPr>
            <p:ph idx="1" type="body"/>
          </p:nvPr>
        </p:nvSpPr>
        <p:spPr>
          <a:xfrm>
            <a:off x="311700" y="3828825"/>
            <a:ext cx="8520600" cy="11283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20">
                <a:latin typeface="Roboto"/>
                <a:ea typeface="Roboto"/>
                <a:cs typeface="Roboto"/>
                <a:sym typeface="Roboto"/>
              </a:rPr>
              <a:t>Quarter to launch</a:t>
            </a:r>
            <a:endParaRPr sz="1220">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rPr lang="en" sz="1220">
                <a:latin typeface="Roboto"/>
                <a:ea typeface="Roboto"/>
                <a:cs typeface="Roboto"/>
                <a:sym typeface="Roboto"/>
              </a:rPr>
              <a:t>Additionally, focusing on quarter 2 and 3 due to casual riders tend to use bikes more on Saturdays and Sundays during these quarters. By launching the project during this time, you can specifically target casual riders who are more active on weekends.</a:t>
            </a:r>
            <a:endParaRPr sz="1220">
              <a:latin typeface="Roboto"/>
              <a:ea typeface="Roboto"/>
              <a:cs typeface="Roboto"/>
              <a:sym typeface="Roboto"/>
            </a:endParaRPr>
          </a:p>
          <a:p>
            <a:pPr indent="0" lvl="0" marL="0" rtl="0" algn="l">
              <a:lnSpc>
                <a:spcPct val="100000"/>
              </a:lnSpc>
              <a:spcBef>
                <a:spcPts val="1200"/>
              </a:spcBef>
              <a:spcAft>
                <a:spcPts val="1200"/>
              </a:spcAft>
              <a:buSzPts val="440"/>
              <a:buNone/>
            </a:pPr>
            <a:r>
              <a:t/>
            </a:r>
            <a:endParaRPr sz="1220">
              <a:latin typeface="Roboto"/>
              <a:ea typeface="Roboto"/>
              <a:cs typeface="Roboto"/>
              <a:sym typeface="Roboto"/>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Roboto"/>
                <a:ea typeface="Roboto"/>
                <a:cs typeface="Roboto"/>
                <a:sym typeface="Roboto"/>
              </a:rPr>
              <a:t>Agenda</a:t>
            </a:r>
            <a:endParaRPr>
              <a:solidFill>
                <a:schemeClr val="lt1"/>
              </a:solidFill>
              <a:latin typeface="Roboto"/>
              <a:ea typeface="Roboto"/>
              <a:cs typeface="Roboto"/>
              <a:sym typeface="Roboto"/>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a:buAutoNum type="arabicPeriod"/>
            </a:pPr>
            <a:r>
              <a:rPr lang="en">
                <a:latin typeface="Roboto"/>
                <a:ea typeface="Roboto"/>
                <a:cs typeface="Roboto"/>
                <a:sym typeface="Roboto"/>
              </a:rPr>
              <a:t>Data sources used</a:t>
            </a:r>
            <a:endParaRPr>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a:latin typeface="Roboto"/>
                <a:ea typeface="Roboto"/>
                <a:cs typeface="Roboto"/>
                <a:sym typeface="Roboto"/>
              </a:rPr>
              <a:t>Understanding user</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rabicPeriod"/>
            </a:pPr>
            <a:r>
              <a:rPr lang="en">
                <a:latin typeface="Roboto"/>
                <a:ea typeface="Roboto"/>
                <a:cs typeface="Roboto"/>
                <a:sym typeface="Roboto"/>
              </a:rPr>
              <a:t>Golden time of the year</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rabicPeriod"/>
            </a:pPr>
            <a:r>
              <a:rPr lang="en">
                <a:latin typeface="Roboto"/>
                <a:ea typeface="Roboto"/>
                <a:cs typeface="Roboto"/>
                <a:sym typeface="Roboto"/>
              </a:rPr>
              <a:t>Riding duration</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rabicPeriod"/>
            </a:pPr>
            <a:r>
              <a:rPr lang="en">
                <a:latin typeface="Roboto"/>
                <a:ea typeface="Roboto"/>
                <a:cs typeface="Roboto"/>
                <a:sym typeface="Roboto"/>
              </a:rPr>
              <a:t>Day of the week pattern</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rabicPeriod"/>
            </a:pPr>
            <a:r>
              <a:rPr lang="en">
                <a:latin typeface="Roboto"/>
                <a:ea typeface="Roboto"/>
                <a:cs typeface="Roboto"/>
                <a:sym typeface="Roboto"/>
              </a:rPr>
              <a:t>Popular stations</a:t>
            </a:r>
            <a:endParaRPr>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a:latin typeface="Roboto"/>
                <a:ea typeface="Roboto"/>
                <a:cs typeface="Roboto"/>
                <a:sym typeface="Roboto"/>
              </a:rPr>
              <a:t>Conclusion</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rabicPeriod"/>
            </a:pPr>
            <a:r>
              <a:rPr lang="en">
                <a:latin typeface="Roboto"/>
                <a:ea typeface="Roboto"/>
                <a:cs typeface="Roboto"/>
                <a:sym typeface="Roboto"/>
              </a:rPr>
              <a:t>Key findings</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rabicPeriod"/>
            </a:pPr>
            <a:r>
              <a:rPr lang="en">
                <a:latin typeface="Roboto"/>
                <a:ea typeface="Roboto"/>
                <a:cs typeface="Roboto"/>
                <a:sym typeface="Roboto"/>
              </a:rPr>
              <a:t>Recommendations</a:t>
            </a:r>
            <a:endParaRPr>
              <a:latin typeface="Roboto"/>
              <a:ea typeface="Roboto"/>
              <a:cs typeface="Roboto"/>
              <a:sym typeface="Roboto"/>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latin typeface="Roboto"/>
                <a:ea typeface="Roboto"/>
                <a:cs typeface="Roboto"/>
                <a:sym typeface="Roboto"/>
              </a:rPr>
              <a:t>Objectives</a:t>
            </a:r>
            <a:endParaRPr>
              <a:solidFill>
                <a:schemeClr val="accent1"/>
              </a:solidFill>
              <a:latin typeface="Roboto"/>
              <a:ea typeface="Roboto"/>
              <a:cs typeface="Roboto"/>
              <a:sym typeface="Robot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latin typeface="Roboto"/>
                <a:ea typeface="Roboto"/>
                <a:cs typeface="Roboto"/>
                <a:sym typeface="Roboto"/>
              </a:rPr>
              <a:t>Understand how these two user groups use bikes differently</a:t>
            </a:r>
            <a:endParaRPr>
              <a:latin typeface="Roboto"/>
              <a:ea typeface="Roboto"/>
              <a:cs typeface="Roboto"/>
              <a:sym typeface="Roboto"/>
            </a:endParaRPr>
          </a:p>
          <a:p>
            <a:pPr indent="-342900" lvl="0" marL="457200" rtl="0" algn="l">
              <a:lnSpc>
                <a:spcPct val="150000"/>
              </a:lnSpc>
              <a:spcBef>
                <a:spcPts val="1200"/>
              </a:spcBef>
              <a:spcAft>
                <a:spcPts val="0"/>
              </a:spcAft>
              <a:buSzPts val="1800"/>
              <a:buFont typeface="Roboto"/>
              <a:buChar char="●"/>
            </a:pPr>
            <a:r>
              <a:rPr lang="en">
                <a:latin typeface="Roboto"/>
                <a:ea typeface="Roboto"/>
                <a:cs typeface="Roboto"/>
                <a:sym typeface="Roboto"/>
              </a:rPr>
              <a:t>High demand seasons ? </a:t>
            </a:r>
            <a:endParaRPr>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a:latin typeface="Roboto"/>
                <a:ea typeface="Roboto"/>
                <a:cs typeface="Roboto"/>
                <a:sym typeface="Roboto"/>
              </a:rPr>
              <a:t>Difference usage ?</a:t>
            </a:r>
            <a:endParaRPr>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a:latin typeface="Roboto"/>
                <a:ea typeface="Roboto"/>
                <a:cs typeface="Roboto"/>
                <a:sym typeface="Roboto"/>
              </a:rPr>
              <a:t>The most popular stations ?</a:t>
            </a:r>
            <a:endParaRPr>
              <a:solidFill>
                <a:schemeClr val="dk1"/>
              </a:solidFill>
              <a:latin typeface="Roboto"/>
              <a:ea typeface="Roboto"/>
              <a:cs typeface="Roboto"/>
              <a:sym typeface="Roboto"/>
            </a:endParaRPr>
          </a:p>
          <a:p>
            <a:pPr indent="0" lvl="0" marL="457200" rtl="0" algn="l">
              <a:lnSpc>
                <a:spcPct val="150000"/>
              </a:lnSpc>
              <a:spcBef>
                <a:spcPts val="1200"/>
              </a:spcBef>
              <a:spcAft>
                <a:spcPts val="0"/>
              </a:spcAft>
              <a:buNone/>
            </a:pPr>
            <a:r>
              <a:t/>
            </a:r>
            <a:endParaRPr>
              <a:solidFill>
                <a:schemeClr val="dk1"/>
              </a:solidFill>
              <a:latin typeface="Roboto"/>
              <a:ea typeface="Roboto"/>
              <a:cs typeface="Roboto"/>
              <a:sym typeface="Roboto"/>
            </a:endParaRPr>
          </a:p>
          <a:p>
            <a:pPr indent="0" lvl="0" marL="457200" rtl="0" algn="l">
              <a:lnSpc>
                <a:spcPct val="150000"/>
              </a:lnSpc>
              <a:spcBef>
                <a:spcPts val="1200"/>
              </a:spcBef>
              <a:spcAft>
                <a:spcPts val="1200"/>
              </a:spcAft>
              <a:buNone/>
            </a:pPr>
            <a:r>
              <a:t/>
            </a:r>
            <a:endParaRPr>
              <a:latin typeface="Roboto"/>
              <a:ea typeface="Roboto"/>
              <a:cs typeface="Roboto"/>
              <a:sym typeface="Roboto"/>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Roboto"/>
                <a:ea typeface="Roboto"/>
                <a:cs typeface="Roboto"/>
                <a:sym typeface="Roboto"/>
              </a:rPr>
              <a:t>Data sources used</a:t>
            </a:r>
            <a:endParaRPr>
              <a:solidFill>
                <a:schemeClr val="lt1"/>
              </a:solidFill>
              <a:latin typeface="Roboto"/>
              <a:ea typeface="Roboto"/>
              <a:cs typeface="Roboto"/>
              <a:sym typeface="Roboto"/>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Roboto"/>
                <a:ea typeface="Roboto"/>
                <a:cs typeface="Roboto"/>
                <a:sym typeface="Roboto"/>
              </a:rPr>
              <a:t>The data was collected and </a:t>
            </a:r>
            <a:r>
              <a:rPr lang="en" sz="1700">
                <a:latin typeface="Roboto"/>
                <a:ea typeface="Roboto"/>
                <a:cs typeface="Roboto"/>
                <a:sym typeface="Roboto"/>
              </a:rPr>
              <a:t>available</a:t>
            </a:r>
            <a:r>
              <a:rPr lang="en" sz="1700">
                <a:latin typeface="Roboto"/>
                <a:ea typeface="Roboto"/>
                <a:cs typeface="Roboto"/>
                <a:sym typeface="Roboto"/>
              </a:rPr>
              <a:t> by </a:t>
            </a:r>
            <a:r>
              <a:rPr i="1" lang="en" sz="1700">
                <a:latin typeface="Roboto"/>
                <a:ea typeface="Roboto"/>
                <a:cs typeface="Roboto"/>
                <a:sym typeface="Roboto"/>
              </a:rPr>
              <a:t>Motivate International Inc.</a:t>
            </a:r>
            <a:r>
              <a:rPr i="1" lang="en" sz="1700">
                <a:latin typeface="Roboto"/>
                <a:ea typeface="Roboto"/>
                <a:cs typeface="Roboto"/>
                <a:sym typeface="Roboto"/>
              </a:rPr>
              <a:t> </a:t>
            </a:r>
            <a:r>
              <a:rPr lang="en" sz="1700">
                <a:latin typeface="Roboto"/>
                <a:ea typeface="Roboto"/>
                <a:cs typeface="Roboto"/>
                <a:sym typeface="Roboto"/>
              </a:rPr>
              <a:t>(is open-source)</a:t>
            </a:r>
            <a:endParaRPr sz="1700">
              <a:latin typeface="Roboto"/>
              <a:ea typeface="Roboto"/>
              <a:cs typeface="Roboto"/>
              <a:sym typeface="Roboto"/>
            </a:endParaRPr>
          </a:p>
          <a:p>
            <a:pPr indent="0" lvl="0" marL="0" rtl="0" algn="l">
              <a:spcBef>
                <a:spcPts val="1200"/>
              </a:spcBef>
              <a:spcAft>
                <a:spcPts val="0"/>
              </a:spcAft>
              <a:buNone/>
            </a:pPr>
            <a:r>
              <a:t/>
            </a:r>
            <a:endParaRPr sz="1700">
              <a:solidFill>
                <a:schemeClr val="accent1"/>
              </a:solidFill>
              <a:latin typeface="Roboto"/>
              <a:ea typeface="Roboto"/>
              <a:cs typeface="Roboto"/>
              <a:sym typeface="Roboto"/>
            </a:endParaRPr>
          </a:p>
          <a:p>
            <a:pPr indent="0" lvl="0" marL="0" rtl="0" algn="l">
              <a:spcBef>
                <a:spcPts val="1200"/>
              </a:spcBef>
              <a:spcAft>
                <a:spcPts val="1200"/>
              </a:spcAft>
              <a:buNone/>
            </a:pPr>
            <a:r>
              <a:t/>
            </a:r>
            <a:endParaRPr sz="1700">
              <a:solidFill>
                <a:schemeClr val="accent1"/>
              </a:solidFill>
              <a:latin typeface="Roboto"/>
              <a:ea typeface="Roboto"/>
              <a:cs typeface="Roboto"/>
              <a:sym typeface="Roboto"/>
            </a:endParaRPr>
          </a:p>
        </p:txBody>
      </p:sp>
      <p:pic>
        <p:nvPicPr>
          <p:cNvPr id="76" name="Google Shape;76;p16"/>
          <p:cNvPicPr preferRelativeResize="0"/>
          <p:nvPr/>
        </p:nvPicPr>
        <p:blipFill>
          <a:blip r:embed="rId3">
            <a:alphaModFix/>
          </a:blip>
          <a:stretch>
            <a:fillRect/>
          </a:stretch>
        </p:blipFill>
        <p:spPr>
          <a:xfrm>
            <a:off x="311700" y="2008725"/>
            <a:ext cx="8520600" cy="1932100"/>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150850"/>
            <a:ext cx="8520600" cy="841800"/>
          </a:xfrm>
          <a:prstGeom prst="rect">
            <a:avLst/>
          </a:prstGeom>
          <a:solidFill>
            <a:schemeClr val="accen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Roboto"/>
                <a:ea typeface="Roboto"/>
                <a:cs typeface="Roboto"/>
                <a:sym typeface="Roboto"/>
              </a:rPr>
              <a:t>Understanding user</a:t>
            </a:r>
            <a:endParaRPr>
              <a:solidFill>
                <a:schemeClr val="lt1"/>
              </a:solidFill>
              <a:latin typeface="Roboto"/>
              <a:ea typeface="Roboto"/>
              <a:cs typeface="Roboto"/>
              <a:sym typeface="Roboto"/>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Golden time of the year</a:t>
            </a:r>
            <a:endParaRPr>
              <a:latin typeface="Roboto"/>
              <a:ea typeface="Roboto"/>
              <a:cs typeface="Roboto"/>
              <a:sym typeface="Roboto"/>
            </a:endParaRPr>
          </a:p>
        </p:txBody>
      </p:sp>
      <p:pic>
        <p:nvPicPr>
          <p:cNvPr id="87" name="Google Shape;87;p18"/>
          <p:cNvPicPr preferRelativeResize="0"/>
          <p:nvPr/>
        </p:nvPicPr>
        <p:blipFill>
          <a:blip r:embed="rId3">
            <a:alphaModFix/>
          </a:blip>
          <a:stretch>
            <a:fillRect/>
          </a:stretch>
        </p:blipFill>
        <p:spPr>
          <a:xfrm>
            <a:off x="311700" y="1177225"/>
            <a:ext cx="5469750" cy="3594126"/>
          </a:xfrm>
          <a:prstGeom prst="rect">
            <a:avLst/>
          </a:prstGeom>
          <a:noFill/>
          <a:ln cap="flat" cmpd="sng" w="9525">
            <a:solidFill>
              <a:schemeClr val="lt2"/>
            </a:solidFill>
            <a:prstDash val="solid"/>
            <a:round/>
            <a:headEnd len="sm" w="sm" type="none"/>
            <a:tailEnd len="sm" w="sm" type="none"/>
          </a:ln>
        </p:spPr>
      </p:pic>
      <p:sp>
        <p:nvSpPr>
          <p:cNvPr id="88" name="Google Shape;88;p18"/>
          <p:cNvSpPr txBox="1"/>
          <p:nvPr/>
        </p:nvSpPr>
        <p:spPr>
          <a:xfrm>
            <a:off x="5940950" y="1956150"/>
            <a:ext cx="3110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Both user significantly </a:t>
            </a:r>
            <a:r>
              <a:rPr lang="en" sz="1600">
                <a:solidFill>
                  <a:schemeClr val="dk2"/>
                </a:solidFill>
                <a:latin typeface="Roboto"/>
                <a:ea typeface="Roboto"/>
                <a:cs typeface="Roboto"/>
                <a:sym typeface="Roboto"/>
              </a:rPr>
              <a:t>raised</a:t>
            </a:r>
            <a:endParaRPr sz="16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chemeClr val="dk2"/>
                </a:solidFill>
                <a:latin typeface="Roboto"/>
                <a:ea typeface="Roboto"/>
                <a:cs typeface="Roboto"/>
                <a:sym typeface="Roboto"/>
              </a:rPr>
              <a:t>In </a:t>
            </a:r>
            <a:r>
              <a:rPr b="1" lang="en" sz="1600">
                <a:solidFill>
                  <a:schemeClr val="dk2"/>
                </a:solidFill>
                <a:latin typeface="Roboto"/>
                <a:ea typeface="Roboto"/>
                <a:cs typeface="Roboto"/>
                <a:sym typeface="Roboto"/>
              </a:rPr>
              <a:t>quarters 1 and 2</a:t>
            </a:r>
            <a:r>
              <a:rPr b="1" lang="en" sz="1600">
                <a:latin typeface="Roboto"/>
                <a:ea typeface="Roboto"/>
                <a:cs typeface="Roboto"/>
                <a:sym typeface="Roboto"/>
              </a:rPr>
              <a:t> </a:t>
            </a:r>
            <a:endParaRPr b="1" sz="1600">
              <a:latin typeface="Roboto"/>
              <a:ea typeface="Roboto"/>
              <a:cs typeface="Roboto"/>
              <a:sym typeface="Roboto"/>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Golden time of the year </a:t>
            </a:r>
            <a:endParaRPr>
              <a:latin typeface="Roboto"/>
              <a:ea typeface="Roboto"/>
              <a:cs typeface="Roboto"/>
              <a:sym typeface="Roboto"/>
            </a:endParaRPr>
          </a:p>
        </p:txBody>
      </p:sp>
      <p:pic>
        <p:nvPicPr>
          <p:cNvPr id="94" name="Google Shape;94;p19"/>
          <p:cNvPicPr preferRelativeResize="0"/>
          <p:nvPr/>
        </p:nvPicPr>
        <p:blipFill>
          <a:blip r:embed="rId3">
            <a:alphaModFix/>
          </a:blip>
          <a:stretch>
            <a:fillRect/>
          </a:stretch>
        </p:blipFill>
        <p:spPr>
          <a:xfrm>
            <a:off x="311700" y="1169575"/>
            <a:ext cx="5868476" cy="3682425"/>
          </a:xfrm>
          <a:prstGeom prst="rect">
            <a:avLst/>
          </a:prstGeom>
          <a:noFill/>
          <a:ln cap="flat" cmpd="sng" w="9525">
            <a:solidFill>
              <a:schemeClr val="lt2"/>
            </a:solidFill>
            <a:prstDash val="solid"/>
            <a:round/>
            <a:headEnd len="sm" w="sm" type="none"/>
            <a:tailEnd len="sm" w="sm" type="none"/>
          </a:ln>
        </p:spPr>
      </p:pic>
      <p:sp>
        <p:nvSpPr>
          <p:cNvPr id="95" name="Google Shape;95;p19"/>
          <p:cNvSpPr txBox="1"/>
          <p:nvPr/>
        </p:nvSpPr>
        <p:spPr>
          <a:xfrm>
            <a:off x="6180175" y="1887275"/>
            <a:ext cx="2963700" cy="1046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solidFill>
                  <a:schemeClr val="dk2"/>
                </a:solidFill>
                <a:latin typeface="Roboto"/>
                <a:ea typeface="Roboto"/>
                <a:cs typeface="Roboto"/>
                <a:sym typeface="Roboto"/>
              </a:rPr>
              <a:t>Significant </a:t>
            </a:r>
            <a:r>
              <a:rPr b="1" lang="en">
                <a:solidFill>
                  <a:schemeClr val="dk2"/>
                </a:solidFill>
                <a:latin typeface="Roboto"/>
                <a:ea typeface="Roboto"/>
                <a:cs typeface="Roboto"/>
                <a:sym typeface="Roboto"/>
              </a:rPr>
              <a:t>rise</a:t>
            </a:r>
            <a:r>
              <a:rPr lang="en">
                <a:solidFill>
                  <a:schemeClr val="dk2"/>
                </a:solidFill>
                <a:latin typeface="Roboto"/>
                <a:ea typeface="Roboto"/>
                <a:cs typeface="Roboto"/>
                <a:sym typeface="Roboto"/>
              </a:rPr>
              <a:t> in </a:t>
            </a:r>
            <a:r>
              <a:rPr b="1" lang="en">
                <a:solidFill>
                  <a:schemeClr val="dk2"/>
                </a:solidFill>
                <a:latin typeface="Roboto"/>
                <a:ea typeface="Roboto"/>
                <a:cs typeface="Roboto"/>
                <a:sym typeface="Roboto"/>
              </a:rPr>
              <a:t>February</a:t>
            </a:r>
            <a:endParaRPr b="1">
              <a:solidFill>
                <a:schemeClr val="dk2"/>
              </a:solidFill>
              <a:latin typeface="Roboto"/>
              <a:ea typeface="Roboto"/>
              <a:cs typeface="Roboto"/>
              <a:sym typeface="Roboto"/>
            </a:endParaRPr>
          </a:p>
          <a:p>
            <a:pPr indent="0" lvl="0" marL="0" rtl="0" algn="ctr">
              <a:lnSpc>
                <a:spcPct val="150000"/>
              </a:lnSpc>
              <a:spcBef>
                <a:spcPts val="0"/>
              </a:spcBef>
              <a:spcAft>
                <a:spcPts val="0"/>
              </a:spcAft>
              <a:buNone/>
            </a:pPr>
            <a:r>
              <a:rPr lang="en">
                <a:solidFill>
                  <a:schemeClr val="dk2"/>
                </a:solidFill>
                <a:latin typeface="Roboto"/>
                <a:ea typeface="Roboto"/>
                <a:cs typeface="Roboto"/>
                <a:sym typeface="Roboto"/>
              </a:rPr>
              <a:t>Before beginning to </a:t>
            </a:r>
            <a:r>
              <a:rPr b="1" lang="en">
                <a:solidFill>
                  <a:schemeClr val="dk2"/>
                </a:solidFill>
                <a:latin typeface="Roboto"/>
                <a:ea typeface="Roboto"/>
                <a:cs typeface="Roboto"/>
                <a:sym typeface="Roboto"/>
              </a:rPr>
              <a:t>drop</a:t>
            </a:r>
            <a:r>
              <a:rPr lang="en">
                <a:solidFill>
                  <a:schemeClr val="dk2"/>
                </a:solidFill>
                <a:latin typeface="Roboto"/>
                <a:ea typeface="Roboto"/>
                <a:cs typeface="Roboto"/>
                <a:sym typeface="Roboto"/>
              </a:rPr>
              <a:t> around </a:t>
            </a:r>
            <a:r>
              <a:rPr b="1" lang="en">
                <a:solidFill>
                  <a:schemeClr val="dk2"/>
                </a:solidFill>
                <a:latin typeface="Roboto"/>
                <a:ea typeface="Roboto"/>
                <a:cs typeface="Roboto"/>
                <a:sym typeface="Roboto"/>
              </a:rPr>
              <a:t>August</a:t>
            </a:r>
            <a:r>
              <a:rPr lang="en">
                <a:solidFill>
                  <a:schemeClr val="dk2"/>
                </a:solidFill>
                <a:latin typeface="Roboto"/>
                <a:ea typeface="Roboto"/>
                <a:cs typeface="Roboto"/>
                <a:sym typeface="Roboto"/>
              </a:rPr>
              <a:t> and </a:t>
            </a:r>
            <a:r>
              <a:rPr b="1" lang="en">
                <a:solidFill>
                  <a:schemeClr val="dk2"/>
                </a:solidFill>
                <a:latin typeface="Roboto"/>
                <a:ea typeface="Roboto"/>
                <a:cs typeface="Roboto"/>
                <a:sym typeface="Roboto"/>
              </a:rPr>
              <a:t>September</a:t>
            </a:r>
            <a:endParaRPr b="1">
              <a:solidFill>
                <a:schemeClr val="dk2"/>
              </a:solidFill>
              <a:latin typeface="Roboto"/>
              <a:ea typeface="Roboto"/>
              <a:cs typeface="Roboto"/>
              <a:sym typeface="Roboto"/>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Riding duration</a:t>
            </a:r>
            <a:endParaRPr>
              <a:latin typeface="Roboto"/>
              <a:ea typeface="Roboto"/>
              <a:cs typeface="Roboto"/>
              <a:sym typeface="Roboto"/>
            </a:endParaRPr>
          </a:p>
        </p:txBody>
      </p:sp>
      <p:sp>
        <p:nvSpPr>
          <p:cNvPr id="101" name="Google Shape;101;p20"/>
          <p:cNvSpPr txBox="1"/>
          <p:nvPr>
            <p:ph idx="1" type="body"/>
          </p:nvPr>
        </p:nvSpPr>
        <p:spPr>
          <a:xfrm>
            <a:off x="5994125" y="1279350"/>
            <a:ext cx="30375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600">
                <a:latin typeface="Roboto"/>
                <a:ea typeface="Roboto"/>
                <a:cs typeface="Roboto"/>
                <a:sym typeface="Roboto"/>
              </a:rPr>
              <a:t>The riding duration is also got</a:t>
            </a:r>
            <a:r>
              <a:rPr lang="en" sz="1600">
                <a:latin typeface="Roboto"/>
                <a:ea typeface="Roboto"/>
                <a:cs typeface="Roboto"/>
                <a:sym typeface="Roboto"/>
              </a:rPr>
              <a:t> </a:t>
            </a:r>
            <a:r>
              <a:rPr lang="en" sz="1600">
                <a:latin typeface="Roboto"/>
                <a:ea typeface="Roboto"/>
                <a:cs typeface="Roboto"/>
                <a:sym typeface="Roboto"/>
              </a:rPr>
              <a:t>higher at time same timeline</a:t>
            </a:r>
            <a:endParaRPr sz="1600">
              <a:latin typeface="Roboto"/>
              <a:ea typeface="Roboto"/>
              <a:cs typeface="Roboto"/>
              <a:sym typeface="Roboto"/>
            </a:endParaRPr>
          </a:p>
          <a:p>
            <a:pPr indent="0" lvl="0" marL="0" rtl="0" algn="l">
              <a:lnSpc>
                <a:spcPct val="150000"/>
              </a:lnSpc>
              <a:spcBef>
                <a:spcPts val="1200"/>
              </a:spcBef>
              <a:spcAft>
                <a:spcPts val="0"/>
              </a:spcAft>
              <a:buNone/>
            </a:pPr>
            <a:r>
              <a:t/>
            </a:r>
            <a:endParaRPr sz="1600">
              <a:latin typeface="Roboto"/>
              <a:ea typeface="Roboto"/>
              <a:cs typeface="Roboto"/>
              <a:sym typeface="Roboto"/>
            </a:endParaRPr>
          </a:p>
          <a:p>
            <a:pPr indent="0" lvl="0" marL="0" rtl="0" algn="l">
              <a:lnSpc>
                <a:spcPct val="150000"/>
              </a:lnSpc>
              <a:spcBef>
                <a:spcPts val="1200"/>
              </a:spcBef>
              <a:spcAft>
                <a:spcPts val="0"/>
              </a:spcAft>
              <a:buNone/>
            </a:pPr>
            <a:r>
              <a:rPr lang="en" sz="1600">
                <a:latin typeface="Roboto"/>
                <a:ea typeface="Roboto"/>
                <a:cs typeface="Roboto"/>
                <a:sym typeface="Roboto"/>
              </a:rPr>
              <a:t>Significant</a:t>
            </a:r>
            <a:r>
              <a:rPr lang="en" sz="1600">
                <a:latin typeface="Roboto"/>
                <a:ea typeface="Roboto"/>
                <a:cs typeface="Roboto"/>
                <a:sym typeface="Roboto"/>
              </a:rPr>
              <a:t> difference usage between two user</a:t>
            </a:r>
            <a:endParaRPr sz="1600">
              <a:latin typeface="Roboto"/>
              <a:ea typeface="Roboto"/>
              <a:cs typeface="Roboto"/>
              <a:sym typeface="Roboto"/>
            </a:endParaRPr>
          </a:p>
          <a:p>
            <a:pPr indent="-330200" lvl="0" marL="457200" rtl="0" algn="l">
              <a:lnSpc>
                <a:spcPct val="150000"/>
              </a:lnSpc>
              <a:spcBef>
                <a:spcPts val="1200"/>
              </a:spcBef>
              <a:spcAft>
                <a:spcPts val="0"/>
              </a:spcAft>
              <a:buSzPts val="1600"/>
              <a:buFont typeface="Roboto"/>
              <a:buChar char="●"/>
            </a:pPr>
            <a:r>
              <a:rPr b="1" lang="en" sz="1600">
                <a:latin typeface="Roboto"/>
                <a:ea typeface="Roboto"/>
                <a:cs typeface="Roboto"/>
                <a:sym typeface="Roboto"/>
              </a:rPr>
              <a:t>Casual : ~30 minutes</a:t>
            </a:r>
            <a:endParaRPr b="1"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1" lang="en" sz="1600">
                <a:latin typeface="Roboto"/>
                <a:ea typeface="Roboto"/>
                <a:cs typeface="Roboto"/>
                <a:sym typeface="Roboto"/>
              </a:rPr>
              <a:t>Annual : ~12 minutes</a:t>
            </a:r>
            <a:endParaRPr b="1" sz="1600">
              <a:latin typeface="Roboto"/>
              <a:ea typeface="Roboto"/>
              <a:cs typeface="Roboto"/>
              <a:sym typeface="Roboto"/>
            </a:endParaRPr>
          </a:p>
          <a:p>
            <a:pPr indent="0" lvl="0" marL="914400" rtl="0" algn="l">
              <a:lnSpc>
                <a:spcPct val="150000"/>
              </a:lnSpc>
              <a:spcBef>
                <a:spcPts val="1200"/>
              </a:spcBef>
              <a:spcAft>
                <a:spcPts val="1200"/>
              </a:spcAft>
              <a:buNone/>
            </a:pPr>
            <a:r>
              <a:t/>
            </a:r>
            <a:endParaRPr sz="1600">
              <a:latin typeface="Roboto"/>
              <a:ea typeface="Roboto"/>
              <a:cs typeface="Roboto"/>
              <a:sym typeface="Roboto"/>
            </a:endParaRPr>
          </a:p>
        </p:txBody>
      </p:sp>
      <p:pic>
        <p:nvPicPr>
          <p:cNvPr id="102" name="Google Shape;102;p20"/>
          <p:cNvPicPr preferRelativeResize="0"/>
          <p:nvPr/>
        </p:nvPicPr>
        <p:blipFill>
          <a:blip r:embed="rId3">
            <a:alphaModFix/>
          </a:blip>
          <a:stretch>
            <a:fillRect/>
          </a:stretch>
        </p:blipFill>
        <p:spPr>
          <a:xfrm>
            <a:off x="311700" y="1077075"/>
            <a:ext cx="5483049" cy="3820976"/>
          </a:xfrm>
          <a:prstGeom prst="rect">
            <a:avLst/>
          </a:prstGeom>
          <a:noFill/>
          <a:ln cap="flat" cmpd="sng" w="9525">
            <a:solidFill>
              <a:schemeClr val="lt2"/>
            </a:solidFill>
            <a:prstDash val="solid"/>
            <a:round/>
            <a:headEnd len="sm" w="sm" type="none"/>
            <a:tailEnd len="sm" w="sm" type="none"/>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Day of week pattern</a:t>
            </a:r>
            <a:endParaRPr>
              <a:latin typeface="Roboto"/>
              <a:ea typeface="Roboto"/>
              <a:cs typeface="Roboto"/>
              <a:sym typeface="Roboto"/>
            </a:endParaRPr>
          </a:p>
        </p:txBody>
      </p:sp>
      <p:sp>
        <p:nvSpPr>
          <p:cNvPr id="108" name="Google Shape;108;p21"/>
          <p:cNvSpPr txBox="1"/>
          <p:nvPr>
            <p:ph idx="1" type="body"/>
          </p:nvPr>
        </p:nvSpPr>
        <p:spPr>
          <a:xfrm>
            <a:off x="5329575" y="1152475"/>
            <a:ext cx="3502200" cy="38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a:ea typeface="Roboto"/>
                <a:cs typeface="Roboto"/>
                <a:sym typeface="Roboto"/>
              </a:rPr>
              <a:t>In quarters 2 and 3</a:t>
            </a:r>
            <a:endParaRPr b="1">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Casual riders use more bikes on </a:t>
            </a:r>
            <a:r>
              <a:rPr b="1" lang="en">
                <a:latin typeface="Roboto"/>
                <a:ea typeface="Roboto"/>
                <a:cs typeface="Roboto"/>
                <a:sym typeface="Roboto"/>
              </a:rPr>
              <a:t>Saturday and Sunday</a:t>
            </a:r>
            <a:endParaRPr b="1">
              <a:latin typeface="Roboto"/>
              <a:ea typeface="Roboto"/>
              <a:cs typeface="Roboto"/>
              <a:sym typeface="Roboto"/>
            </a:endParaRPr>
          </a:p>
        </p:txBody>
      </p:sp>
      <p:pic>
        <p:nvPicPr>
          <p:cNvPr id="109" name="Google Shape;109;p21"/>
          <p:cNvPicPr preferRelativeResize="0"/>
          <p:nvPr/>
        </p:nvPicPr>
        <p:blipFill>
          <a:blip r:embed="rId3">
            <a:alphaModFix/>
          </a:blip>
          <a:stretch>
            <a:fillRect/>
          </a:stretch>
        </p:blipFill>
        <p:spPr>
          <a:xfrm>
            <a:off x="311700" y="1152475"/>
            <a:ext cx="4777415" cy="3820976"/>
          </a:xfrm>
          <a:prstGeom prst="rect">
            <a:avLst/>
          </a:prstGeom>
          <a:noFill/>
          <a:ln cap="flat" cmpd="sng" w="9525">
            <a:solidFill>
              <a:schemeClr val="lt2"/>
            </a:solidFill>
            <a:prstDash val="solid"/>
            <a:round/>
            <a:headEnd len="sm" w="sm" type="none"/>
            <a:tailEnd len="sm" w="sm" type="none"/>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