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0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9"/>
  </p:normalViewPr>
  <p:slideViewPr>
    <p:cSldViewPr snapToGrid="0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0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8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6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6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14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8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9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2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3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1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7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500C33-639E-4383-9A3B-61B35F7FF2D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00D9BB-2C94-42A1-A852-C3EEEE7F4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9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Four wooden houses with different sizes">
            <a:extLst>
              <a:ext uri="{FF2B5EF4-FFF2-40B4-BE49-F238E27FC236}">
                <a16:creationId xmlns:a16="http://schemas.microsoft.com/office/drawing/2014/main" id="{9222BC0E-CEB5-487E-8846-B7B5F5816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0" b="136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560CD-AFCF-4B89-8C75-07744E322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HOME CREDIT DEFAULT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37D66-31D5-4764-B15D-B941B6831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0185" y="5023821"/>
            <a:ext cx="6672838" cy="4768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GROUP 66</a:t>
            </a:r>
          </a:p>
        </p:txBody>
      </p:sp>
    </p:spTree>
    <p:extLst>
      <p:ext uri="{BB962C8B-B14F-4D97-AF65-F5344CB8AC3E}">
        <p14:creationId xmlns:p14="http://schemas.microsoft.com/office/powerpoint/2010/main" val="3592913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F07D-C31F-4D25-B990-8737DF4F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1AE6-4DED-4A75-B60F-70202C828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Group 66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Rohith Menon - 20210989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Sagar Ramachandra Murthy - 20210320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Chinmaya </a:t>
            </a:r>
            <a:r>
              <a:rPr lang="en-US" sz="2000" dirty="0" err="1"/>
              <a:t>Kaundanya</a:t>
            </a:r>
            <a:r>
              <a:rPr lang="en-US" sz="2000" dirty="0"/>
              <a:t> - 20210168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000" dirty="0" err="1"/>
              <a:t>Sumit</a:t>
            </a:r>
            <a:r>
              <a:rPr lang="en-US" sz="2000" dirty="0"/>
              <a:t> </a:t>
            </a:r>
            <a:r>
              <a:rPr lang="en-US" sz="2000" dirty="0" err="1"/>
              <a:t>Khopkar</a:t>
            </a:r>
            <a:r>
              <a:rPr lang="en-US" sz="2000" dirty="0"/>
              <a:t> - 21261643</a:t>
            </a:r>
          </a:p>
        </p:txBody>
      </p:sp>
    </p:spTree>
    <p:extLst>
      <p:ext uri="{BB962C8B-B14F-4D97-AF65-F5344CB8AC3E}">
        <p14:creationId xmlns:p14="http://schemas.microsoft.com/office/powerpoint/2010/main" val="195638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F07D-C31F-4D25-B990-8737DF4F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1AE6-4DED-4A75-B60F-70202C8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63173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Will a person default home loan or not?</a:t>
            </a:r>
          </a:p>
        </p:txBody>
      </p:sp>
    </p:spTree>
    <p:extLst>
      <p:ext uri="{BB962C8B-B14F-4D97-AF65-F5344CB8AC3E}">
        <p14:creationId xmlns:p14="http://schemas.microsoft.com/office/powerpoint/2010/main" val="26529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7A55-0F3C-43AA-A19F-FD906835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Brief 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1D69-9A74-4F6F-BF26-4C102E07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is sourced from the Home Credit Default Prediction challenge on Kaggle.com. </a:t>
            </a:r>
          </a:p>
          <a:p>
            <a:r>
              <a:rPr lang="en-US" dirty="0"/>
              <a:t>Two important aspects of big data, First is the Volume of Data and second is Variety of Data. </a:t>
            </a:r>
          </a:p>
          <a:p>
            <a:r>
              <a:rPr lang="en-US" dirty="0"/>
              <a:t>The size of data is 2.68 GB and consists of 122 columns and 307511 rows.</a:t>
            </a:r>
          </a:p>
          <a:p>
            <a:r>
              <a:rPr lang="en-US" dirty="0"/>
              <a:t>Dataset consists of information about the loan applicant, loan amount, previous loan transactions or history from home credit and other financial institutions as well, monthly credit balance, etc. </a:t>
            </a:r>
          </a:p>
        </p:txBody>
      </p:sp>
    </p:spTree>
    <p:extLst>
      <p:ext uri="{BB962C8B-B14F-4D97-AF65-F5344CB8AC3E}">
        <p14:creationId xmlns:p14="http://schemas.microsoft.com/office/powerpoint/2010/main" val="130474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8EAC-E9E2-A140-A9BD-9BC089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C9858-512B-FA4C-842E-C46DA79A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0331"/>
            <a:ext cx="10018713" cy="416209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J. Pages, </a:t>
            </a:r>
            <a:r>
              <a:rPr lang="en-GB" i="1" dirty="0"/>
              <a:t>Factorial Analysis of Mixed Data</a:t>
            </a:r>
            <a:r>
              <a:rPr lang="en-GB" dirty="0"/>
              <a:t>. Chapman &amp; Hall/CRC, 2014</a:t>
            </a:r>
            <a:endParaRPr lang="en-IN" dirty="0"/>
          </a:p>
          <a:p>
            <a:r>
              <a:rPr lang="en-IN" dirty="0"/>
              <a:t>O. Loyola-González, J. F. Martínez-Trinidad, J. A. Carrasco-Ochoa, and M. García-</a:t>
            </a:r>
            <a:r>
              <a:rPr lang="en-IN" dirty="0" err="1"/>
              <a:t>Borroto</a:t>
            </a:r>
            <a:r>
              <a:rPr lang="en-IN" dirty="0"/>
              <a:t>, ‘‘Study of the impact of resampling methods for contrast pattern based classifiers in imbalanced databases,’’ </a:t>
            </a:r>
            <a:r>
              <a:rPr lang="en-IN" dirty="0" err="1"/>
              <a:t>Neurocomputing,vol</a:t>
            </a:r>
            <a:r>
              <a:rPr lang="en-IN" dirty="0"/>
              <a:t>. 175, pp. 935–947, Jan. 2016</a:t>
            </a:r>
          </a:p>
          <a:p>
            <a:r>
              <a:rPr lang="en-IN" dirty="0"/>
              <a:t>T. M. </a:t>
            </a:r>
            <a:r>
              <a:rPr lang="en-IN" dirty="0" err="1"/>
              <a:t>Alam</a:t>
            </a:r>
            <a:r>
              <a:rPr lang="en-IN" dirty="0"/>
              <a:t> et al., "An Investigation of Credit Card Default Prediction in the Imbalanced Datasets," in IEEE Access, vol. 8, pp. 201173-201198, 2020, </a:t>
            </a:r>
            <a:r>
              <a:rPr lang="en-IN" dirty="0" err="1"/>
              <a:t>doi</a:t>
            </a:r>
            <a:r>
              <a:rPr lang="en-IN" dirty="0"/>
              <a:t>: 10.1109/ACCESS.2020.3033784</a:t>
            </a:r>
          </a:p>
          <a:p>
            <a:r>
              <a:rPr lang="en-IN" dirty="0"/>
              <a:t>M. </a:t>
            </a:r>
            <a:r>
              <a:rPr lang="en-IN" dirty="0" err="1"/>
              <a:t>Lusinga</a:t>
            </a:r>
            <a:r>
              <a:rPr lang="en-IN" dirty="0"/>
              <a:t>, T. Mokoena, A. Modupe and V. </a:t>
            </a:r>
            <a:r>
              <a:rPr lang="en-IN" dirty="0" err="1"/>
              <a:t>Mariate</a:t>
            </a:r>
            <a:r>
              <a:rPr lang="en-IN" dirty="0"/>
              <a:t>, "Investigating Statistical and Machine Learning Techniques to Improve the Credit Approval Process in Developing Countries," 2021 IEEE AFRICON, 2021, pp. 1-6, </a:t>
            </a:r>
            <a:r>
              <a:rPr lang="en-IN" dirty="0" err="1"/>
              <a:t>doi</a:t>
            </a:r>
            <a:r>
              <a:rPr lang="en-IN" dirty="0"/>
              <a:t>: 10.1109/AFRICON51333.2021.9570906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38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9572-1472-0348-9F1B-8097BB67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0C62-C799-C147-BE4A-343FF3BF3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Handled missing values by identifying their appropriate type- MCAR/MAR/NMAR</a:t>
            </a:r>
          </a:p>
          <a:p>
            <a:r>
              <a:rPr lang="en-US" dirty="0"/>
              <a:t>Analyzed outliers using </a:t>
            </a:r>
            <a:r>
              <a:rPr lang="en-US" dirty="0" err="1"/>
              <a:t>Mahalanobis</a:t>
            </a:r>
            <a:r>
              <a:rPr lang="en-US" dirty="0"/>
              <a:t> distance</a:t>
            </a:r>
          </a:p>
          <a:p>
            <a:r>
              <a:rPr lang="en-US" dirty="0"/>
              <a:t>Identified and treated multicollinearity by calculating VIF scores</a:t>
            </a:r>
          </a:p>
          <a:p>
            <a:r>
              <a:rPr lang="en-US" dirty="0"/>
              <a:t>Performed Dimensionality reduction using FAMD technique</a:t>
            </a:r>
          </a:p>
          <a:p>
            <a:r>
              <a:rPr lang="en-US" dirty="0"/>
              <a:t>Used SMOTE analysis as the target column was imbalanced</a:t>
            </a:r>
          </a:p>
          <a:p>
            <a:r>
              <a:rPr lang="en-US" dirty="0"/>
              <a:t>For predictive analysis we applied Logistic regression, </a:t>
            </a:r>
            <a:r>
              <a:rPr lang="en-US" dirty="0" err="1"/>
              <a:t>XGBoost</a:t>
            </a:r>
            <a:r>
              <a:rPr lang="en-US" dirty="0"/>
              <a:t> and ANN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6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B47E-F4F2-0943-B79D-FCAD8DC0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0384-BDEC-CE42-8EE0-38E10051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ROC AUC </a:t>
            </a:r>
          </a:p>
          <a:p>
            <a:r>
              <a:rPr lang="en-US" dirty="0"/>
              <a:t>As our target column is imbalanced accuracy is not a best score</a:t>
            </a:r>
          </a:p>
          <a:p>
            <a:r>
              <a:rPr lang="en-US" dirty="0"/>
              <a:t>F1-Score used to </a:t>
            </a:r>
            <a:r>
              <a:rPr lang="en-US" dirty="0" err="1"/>
              <a:t>analyse</a:t>
            </a:r>
            <a:r>
              <a:rPr lang="en-US" dirty="0"/>
              <a:t> the model efficiency</a:t>
            </a:r>
          </a:p>
        </p:txBody>
      </p:sp>
    </p:spTree>
    <p:extLst>
      <p:ext uri="{BB962C8B-B14F-4D97-AF65-F5344CB8AC3E}">
        <p14:creationId xmlns:p14="http://schemas.microsoft.com/office/powerpoint/2010/main" val="329167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387</TotalTime>
  <Words>363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HOME CREDIT DEFAULT RISK PREDICTION</vt:lpstr>
      <vt:lpstr>GROUP MEMBERS</vt:lpstr>
      <vt:lpstr>Research Question</vt:lpstr>
      <vt:lpstr>Brief Description of Data</vt:lpstr>
      <vt:lpstr>Literature Review</vt:lpstr>
      <vt:lpstr>Methodology</vt:lpstr>
      <vt:lpstr>Evaluation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 PREDICTION</dc:title>
  <dc:creator>Rohith Raghuprakash Menon</dc:creator>
  <cp:lastModifiedBy>Chinmaya Laxmikant Kaundanya</cp:lastModifiedBy>
  <cp:revision>8</cp:revision>
  <dcterms:created xsi:type="dcterms:W3CDTF">2022-02-13T12:16:25Z</dcterms:created>
  <dcterms:modified xsi:type="dcterms:W3CDTF">2022-04-08T19:53:03Z</dcterms:modified>
</cp:coreProperties>
</file>