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77" r:id="rId5"/>
    <p:sldId id="258" r:id="rId6"/>
    <p:sldId id="262" r:id="rId7"/>
    <p:sldId id="273" r:id="rId8"/>
    <p:sldId id="274" r:id="rId9"/>
    <p:sldId id="275" r:id="rId10"/>
    <p:sldId id="272" r:id="rId11"/>
    <p:sldId id="264" r:id="rId12"/>
    <p:sldId id="263" r:id="rId13"/>
    <p:sldId id="265" r:id="rId14"/>
    <p:sldId id="266" r:id="rId15"/>
    <p:sldId id="267" r:id="rId16"/>
    <p:sldId id="271" r:id="rId17"/>
    <p:sldId id="276" r:id="rId18"/>
    <p:sldId id="268" r:id="rId19"/>
    <p:sldId id="269"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B608A779-4784-4FD6-9957-C0C1424429A1}">
          <p14:sldIdLst>
            <p14:sldId id="256"/>
            <p14:sldId id="270"/>
            <p14:sldId id="257"/>
            <p14:sldId id="277"/>
            <p14:sldId id="258"/>
            <p14:sldId id="262"/>
            <p14:sldId id="273"/>
            <p14:sldId id="274"/>
            <p14:sldId id="275"/>
            <p14:sldId id="272"/>
            <p14:sldId id="264"/>
            <p14:sldId id="263"/>
          </p14:sldIdLst>
        </p14:section>
        <p14:section name="Dimas and/or Triantafyllou" id="{0C13ECF6-23F8-4C26-983F-6B70A4CBFBF2}">
          <p14:sldIdLst>
            <p14:sldId id="265"/>
            <p14:sldId id="266"/>
            <p14:sldId id="267"/>
            <p14:sldId id="271"/>
            <p14:sldId id="27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6E6E6"/>
    <a:srgbClr val="389838"/>
    <a:srgbClr val="CC0000"/>
    <a:srgbClr val="F0C04E"/>
    <a:srgbClr val="E20000"/>
    <a:srgbClr val="E0B3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42" d="100"/>
          <a:sy n="142" d="100"/>
        </p:scale>
        <p:origin x="-147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C2DEEB-79B2-4443-B9B2-85D5AD928C25}"/>
              </a:ext>
            </a:extLst>
          </p:cNvPr>
          <p:cNvSpPr>
            <a:spLocks noGrp="1"/>
          </p:cNvSpPr>
          <p:nvPr>
            <p:ph type="ctrTitle"/>
          </p:nvPr>
        </p:nvSpPr>
        <p:spPr>
          <a:xfrm>
            <a:off x="1524000" y="1122363"/>
            <a:ext cx="9144000" cy="2306637"/>
          </a:xfrm>
        </p:spPr>
        <p:txBody>
          <a:bodyPr anchor="b"/>
          <a:lstStyle>
            <a:lvl1pPr algn="ctr">
              <a:defRPr sz="6000">
                <a:solidFill>
                  <a:srgbClr val="C00000"/>
                </a:solidFill>
                <a:latin typeface="Calibri" panose="020F0502020204030204" pitchFamily="34" charset="0"/>
                <a:ea typeface="微軟正黑體" panose="020B0604030504040204" pitchFamily="34" charset="-120"/>
                <a:cs typeface="Calibri" panose="020F0502020204030204" pitchFamily="34" charset="0"/>
              </a:defRPr>
            </a:lvl1pPr>
          </a:lstStyle>
          <a:p>
            <a:r>
              <a:rPr lang="zh-TW" altLang="en-US"/>
              <a:t>按一下以編輯母片標題樣式</a:t>
            </a:r>
          </a:p>
        </p:txBody>
      </p:sp>
      <p:sp>
        <p:nvSpPr>
          <p:cNvPr id="3" name="副標題 2">
            <a:extLst>
              <a:ext uri="{FF2B5EF4-FFF2-40B4-BE49-F238E27FC236}">
                <a16:creationId xmlns:a16="http://schemas.microsoft.com/office/drawing/2014/main" id="{2780FC4B-DEAD-426E-8545-933E3A88CB9A}"/>
              </a:ext>
            </a:extLst>
          </p:cNvPr>
          <p:cNvSpPr>
            <a:spLocks noGrp="1"/>
          </p:cNvSpPr>
          <p:nvPr>
            <p:ph type="subTitle" idx="1"/>
          </p:nvPr>
        </p:nvSpPr>
        <p:spPr>
          <a:xfrm>
            <a:off x="1524000" y="3602038"/>
            <a:ext cx="9144000" cy="1655762"/>
          </a:xfrm>
        </p:spPr>
        <p:txBody>
          <a:bodyPr/>
          <a:lstStyle>
            <a:lvl1pPr marL="0" indent="0" algn="ctr">
              <a:buNone/>
              <a:defRPr sz="2400">
                <a:solidFill>
                  <a:schemeClr val="tx1"/>
                </a:solidFill>
                <a:latin typeface="微軟正黑體" panose="020B0604030504040204" pitchFamily="34" charset="-120"/>
                <a:ea typeface="微軟正黑體"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203D614-78C2-4BB4-8EE9-7FEDDEBBB473}"/>
              </a:ext>
            </a:extLst>
          </p:cNvPr>
          <p:cNvSpPr>
            <a:spLocks noGrp="1"/>
          </p:cNvSpPr>
          <p:nvPr>
            <p:ph type="dt" sz="half" idx="10"/>
          </p:nvPr>
        </p:nvSpPr>
        <p:spPr/>
        <p:txBody>
          <a:bodyPr/>
          <a:lstStyle/>
          <a:p>
            <a:fld id="{3940ED42-2913-447F-8B2B-2F57123C2C19}" type="datetimeFigureOut">
              <a:rPr lang="zh-TW" altLang="en-US" smtClean="0"/>
              <a:t>2021/10/20</a:t>
            </a:fld>
            <a:endParaRPr lang="zh-TW" altLang="en-US"/>
          </a:p>
        </p:txBody>
      </p:sp>
      <p:sp>
        <p:nvSpPr>
          <p:cNvPr id="5" name="頁尾版面配置區 4">
            <a:extLst>
              <a:ext uri="{FF2B5EF4-FFF2-40B4-BE49-F238E27FC236}">
                <a16:creationId xmlns:a16="http://schemas.microsoft.com/office/drawing/2014/main" id="{3C702062-E7D6-4332-BA37-BF362677877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49B211-1BFA-432D-88D0-CA0D706AD16C}"/>
              </a:ext>
            </a:extLst>
          </p:cNvPr>
          <p:cNvSpPr>
            <a:spLocks noGrp="1"/>
          </p:cNvSpPr>
          <p:nvPr>
            <p:ph type="sldNum" sz="quarter" idx="12"/>
          </p:nvPr>
        </p:nvSpPr>
        <p:spPr/>
        <p:txBody>
          <a:bodyPr/>
          <a:lstStyle/>
          <a:p>
            <a:fld id="{6DD24785-7A13-4C50-AE45-5A17F62465ED}" type="slidenum">
              <a:rPr lang="zh-TW" altLang="en-US" smtClean="0"/>
              <a:t>‹#›</a:t>
            </a:fld>
            <a:endParaRPr lang="zh-TW" altLang="en-US"/>
          </a:p>
        </p:txBody>
      </p:sp>
    </p:spTree>
    <p:extLst>
      <p:ext uri="{BB962C8B-B14F-4D97-AF65-F5344CB8AC3E}">
        <p14:creationId xmlns:p14="http://schemas.microsoft.com/office/powerpoint/2010/main" val="323672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BE964D-BA64-4E50-84E7-44D3DFF62C2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133B44E-8C1A-4E9A-87F9-8D2179CA6150}"/>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5E2820F-D100-4458-941D-CA2033FB513C}"/>
              </a:ext>
            </a:extLst>
          </p:cNvPr>
          <p:cNvSpPr>
            <a:spLocks noGrp="1"/>
          </p:cNvSpPr>
          <p:nvPr>
            <p:ph type="dt" sz="half" idx="10"/>
          </p:nvPr>
        </p:nvSpPr>
        <p:spPr/>
        <p:txBody>
          <a:bodyPr/>
          <a:lstStyle/>
          <a:p>
            <a:fld id="{3940ED42-2913-447F-8B2B-2F57123C2C19}" type="datetimeFigureOut">
              <a:rPr lang="zh-TW" altLang="en-US" smtClean="0"/>
              <a:t>2021/10/20</a:t>
            </a:fld>
            <a:endParaRPr lang="zh-TW" altLang="en-US"/>
          </a:p>
        </p:txBody>
      </p:sp>
      <p:sp>
        <p:nvSpPr>
          <p:cNvPr id="5" name="頁尾版面配置區 4">
            <a:extLst>
              <a:ext uri="{FF2B5EF4-FFF2-40B4-BE49-F238E27FC236}">
                <a16:creationId xmlns:a16="http://schemas.microsoft.com/office/drawing/2014/main" id="{FFE4947E-CB6F-477D-904B-0CE51C8EE9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3CF56AB-11B6-4602-A3B1-51FF2E0CD061}"/>
              </a:ext>
            </a:extLst>
          </p:cNvPr>
          <p:cNvSpPr>
            <a:spLocks noGrp="1"/>
          </p:cNvSpPr>
          <p:nvPr>
            <p:ph type="sldNum" sz="quarter" idx="12"/>
          </p:nvPr>
        </p:nvSpPr>
        <p:spPr/>
        <p:txBody>
          <a:bodyPr/>
          <a:lstStyle/>
          <a:p>
            <a:fld id="{6DD24785-7A13-4C50-AE45-5A17F62465ED}" type="slidenum">
              <a:rPr lang="zh-TW" altLang="en-US" smtClean="0"/>
              <a:t>‹#›</a:t>
            </a:fld>
            <a:endParaRPr lang="zh-TW" altLang="en-US"/>
          </a:p>
        </p:txBody>
      </p:sp>
    </p:spTree>
    <p:extLst>
      <p:ext uri="{BB962C8B-B14F-4D97-AF65-F5344CB8AC3E}">
        <p14:creationId xmlns:p14="http://schemas.microsoft.com/office/powerpoint/2010/main" val="215977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79C321F-25C2-4D65-B529-62CCF3EA80A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15D2A4C-35C8-4E10-A8D7-EB3CD3673F36}"/>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0D0AE23-38BA-4512-A05E-B3BD03E00FD8}"/>
              </a:ext>
            </a:extLst>
          </p:cNvPr>
          <p:cNvSpPr>
            <a:spLocks noGrp="1"/>
          </p:cNvSpPr>
          <p:nvPr>
            <p:ph type="dt" sz="half" idx="10"/>
          </p:nvPr>
        </p:nvSpPr>
        <p:spPr/>
        <p:txBody>
          <a:bodyPr/>
          <a:lstStyle/>
          <a:p>
            <a:fld id="{3940ED42-2913-447F-8B2B-2F57123C2C19}" type="datetimeFigureOut">
              <a:rPr lang="zh-TW" altLang="en-US" smtClean="0"/>
              <a:t>2021/10/20</a:t>
            </a:fld>
            <a:endParaRPr lang="zh-TW" altLang="en-US"/>
          </a:p>
        </p:txBody>
      </p:sp>
      <p:sp>
        <p:nvSpPr>
          <p:cNvPr id="5" name="頁尾版面配置區 4">
            <a:extLst>
              <a:ext uri="{FF2B5EF4-FFF2-40B4-BE49-F238E27FC236}">
                <a16:creationId xmlns:a16="http://schemas.microsoft.com/office/drawing/2014/main" id="{E86C1B31-4246-41B0-B5CD-E52FFC6741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34493A2-D4B8-4D6B-806A-95C2E3F8A98D}"/>
              </a:ext>
            </a:extLst>
          </p:cNvPr>
          <p:cNvSpPr>
            <a:spLocks noGrp="1"/>
          </p:cNvSpPr>
          <p:nvPr>
            <p:ph type="sldNum" sz="quarter" idx="12"/>
          </p:nvPr>
        </p:nvSpPr>
        <p:spPr/>
        <p:txBody>
          <a:bodyPr/>
          <a:lstStyle/>
          <a:p>
            <a:fld id="{6DD24785-7A13-4C50-AE45-5A17F62465ED}" type="slidenum">
              <a:rPr lang="zh-TW" altLang="en-US" smtClean="0"/>
              <a:t>‹#›</a:t>
            </a:fld>
            <a:endParaRPr lang="zh-TW" altLang="en-US"/>
          </a:p>
        </p:txBody>
      </p:sp>
    </p:spTree>
    <p:extLst>
      <p:ext uri="{BB962C8B-B14F-4D97-AF65-F5344CB8AC3E}">
        <p14:creationId xmlns:p14="http://schemas.microsoft.com/office/powerpoint/2010/main" val="236569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5F18C3-09F6-4B4B-B7CE-FE7CD81D90F7}"/>
              </a:ext>
            </a:extLst>
          </p:cNvPr>
          <p:cNvSpPr>
            <a:spLocks noGrp="1"/>
          </p:cNvSpPr>
          <p:nvPr>
            <p:ph type="title"/>
          </p:nvPr>
        </p:nvSpPr>
        <p:spPr>
          <a:xfrm>
            <a:off x="838200" y="132585"/>
            <a:ext cx="10515600" cy="642774"/>
          </a:xfrm>
        </p:spPr>
        <p:txBody>
          <a:bodyPr>
            <a:normAutofit/>
          </a:bodyPr>
          <a:lstStyle>
            <a:lvl1pPr>
              <a:defRPr sz="2800">
                <a:solidFill>
                  <a:srgbClr val="C00000"/>
                </a:solidFill>
                <a:latin typeface="Calibri" panose="020F0502020204030204" pitchFamily="34" charset="0"/>
                <a:ea typeface="思源黑體 Medium" panose="020B0600000000000000" pitchFamily="34" charset="-120"/>
                <a:cs typeface="Calibri" panose="020F0502020204030204" pitchFamily="34" charset="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BEAFDBD9-BE8E-489F-B51A-486DF859882A}"/>
              </a:ext>
            </a:extLst>
          </p:cNvPr>
          <p:cNvSpPr>
            <a:spLocks noGrp="1"/>
          </p:cNvSpPr>
          <p:nvPr>
            <p:ph idx="1"/>
          </p:nvPr>
        </p:nvSpPr>
        <p:spPr>
          <a:xfrm>
            <a:off x="838200" y="887361"/>
            <a:ext cx="10515600" cy="5083277"/>
          </a:xfrm>
        </p:spPr>
        <p:txBody>
          <a:bodyPr>
            <a:normAutofit/>
          </a:bodyPr>
          <a:lstStyle>
            <a:lvl1pPr marL="0" indent="0">
              <a:lnSpc>
                <a:spcPts val="3360"/>
              </a:lnSpc>
              <a:buNone/>
              <a:defRPr sz="1800">
                <a:latin typeface="Calibri" panose="020F0502020204030204" pitchFamily="34" charset="0"/>
                <a:ea typeface="+mn-ea"/>
                <a:cs typeface="Calibri" panose="020F0502020204030204" pitchFamily="34" charset="0"/>
              </a:defRPr>
            </a:lvl1pPr>
            <a:lvl2pPr>
              <a:lnSpc>
                <a:spcPts val="3360"/>
              </a:lnSpc>
              <a:defRPr sz="1800">
                <a:latin typeface="+mn-ea"/>
                <a:ea typeface="+mn-ea"/>
              </a:defRPr>
            </a:lvl2pPr>
            <a:lvl3pPr>
              <a:lnSpc>
                <a:spcPts val="3360"/>
              </a:lnSpc>
              <a:defRPr sz="1600">
                <a:latin typeface="+mn-ea"/>
                <a:ea typeface="+mn-ea"/>
              </a:defRPr>
            </a:lvl3pPr>
            <a:lvl4pPr>
              <a:lnSpc>
                <a:spcPts val="3360"/>
              </a:lnSpc>
              <a:defRPr sz="1400">
                <a:latin typeface="+mn-ea"/>
                <a:ea typeface="+mn-ea"/>
              </a:defRPr>
            </a:lvl4pPr>
            <a:lvl5pPr>
              <a:lnSpc>
                <a:spcPts val="3360"/>
              </a:lnSpc>
              <a:defRPr sz="1400">
                <a:latin typeface="+mn-ea"/>
                <a:ea typeface="+mn-ea"/>
              </a:defRPr>
            </a:lvl5pPr>
          </a:lstStyle>
          <a:p>
            <a:pPr lvl="0"/>
            <a:r>
              <a:rPr lang="zh-TW" altLang="en-US" dirty="0"/>
              <a:t>編輯母片文字樣式</a:t>
            </a:r>
          </a:p>
        </p:txBody>
      </p:sp>
    </p:spTree>
    <p:extLst>
      <p:ext uri="{BB962C8B-B14F-4D97-AF65-F5344CB8AC3E}">
        <p14:creationId xmlns:p14="http://schemas.microsoft.com/office/powerpoint/2010/main" val="9211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BCC40E-0BAA-4E84-A0D1-0646CDB9422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1D72421-DC93-4DE9-BFA1-47511F2E1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EF60859-DA7D-495D-8C52-EADA0B5E3201}"/>
              </a:ext>
            </a:extLst>
          </p:cNvPr>
          <p:cNvSpPr>
            <a:spLocks noGrp="1"/>
          </p:cNvSpPr>
          <p:nvPr>
            <p:ph type="dt" sz="half" idx="10"/>
          </p:nvPr>
        </p:nvSpPr>
        <p:spPr/>
        <p:txBody>
          <a:bodyPr/>
          <a:lstStyle/>
          <a:p>
            <a:fld id="{3940ED42-2913-447F-8B2B-2F57123C2C19}" type="datetimeFigureOut">
              <a:rPr lang="zh-TW" altLang="en-US" smtClean="0"/>
              <a:t>2021/10/20</a:t>
            </a:fld>
            <a:endParaRPr lang="zh-TW" altLang="en-US"/>
          </a:p>
        </p:txBody>
      </p:sp>
      <p:sp>
        <p:nvSpPr>
          <p:cNvPr id="5" name="頁尾版面配置區 4">
            <a:extLst>
              <a:ext uri="{FF2B5EF4-FFF2-40B4-BE49-F238E27FC236}">
                <a16:creationId xmlns:a16="http://schemas.microsoft.com/office/drawing/2014/main" id="{10FDF614-33CB-4874-BBDD-D99126A72B6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266484D-5728-4008-AEB5-5F6D532B8151}"/>
              </a:ext>
            </a:extLst>
          </p:cNvPr>
          <p:cNvSpPr>
            <a:spLocks noGrp="1"/>
          </p:cNvSpPr>
          <p:nvPr>
            <p:ph type="sldNum" sz="quarter" idx="12"/>
          </p:nvPr>
        </p:nvSpPr>
        <p:spPr/>
        <p:txBody>
          <a:bodyPr/>
          <a:lstStyle/>
          <a:p>
            <a:fld id="{6DD24785-7A13-4C50-AE45-5A17F62465ED}" type="slidenum">
              <a:rPr lang="zh-TW" altLang="en-US" smtClean="0"/>
              <a:t>‹#›</a:t>
            </a:fld>
            <a:endParaRPr lang="zh-TW" altLang="en-US"/>
          </a:p>
        </p:txBody>
      </p:sp>
    </p:spTree>
    <p:extLst>
      <p:ext uri="{BB962C8B-B14F-4D97-AF65-F5344CB8AC3E}">
        <p14:creationId xmlns:p14="http://schemas.microsoft.com/office/powerpoint/2010/main" val="1638912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B98990-A7A4-4B3C-9D4E-2765C210488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3135B97-6A2D-4B04-A672-7BE5BB57A216}"/>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0193C8B-2DFF-433A-9473-F1D5714FD634}"/>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3E5AF08-7E2A-4E2C-AA12-6A7500AD3C3D}"/>
              </a:ext>
            </a:extLst>
          </p:cNvPr>
          <p:cNvSpPr>
            <a:spLocks noGrp="1"/>
          </p:cNvSpPr>
          <p:nvPr>
            <p:ph type="dt" sz="half" idx="10"/>
          </p:nvPr>
        </p:nvSpPr>
        <p:spPr/>
        <p:txBody>
          <a:bodyPr/>
          <a:lstStyle/>
          <a:p>
            <a:fld id="{3940ED42-2913-447F-8B2B-2F57123C2C19}" type="datetimeFigureOut">
              <a:rPr lang="zh-TW" altLang="en-US" smtClean="0"/>
              <a:t>2021/10/20</a:t>
            </a:fld>
            <a:endParaRPr lang="zh-TW" altLang="en-US"/>
          </a:p>
        </p:txBody>
      </p:sp>
      <p:sp>
        <p:nvSpPr>
          <p:cNvPr id="6" name="頁尾版面配置區 5">
            <a:extLst>
              <a:ext uri="{FF2B5EF4-FFF2-40B4-BE49-F238E27FC236}">
                <a16:creationId xmlns:a16="http://schemas.microsoft.com/office/drawing/2014/main" id="{BD0A6921-E67B-4328-B897-F3AF9A52D22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6BC14A1-0947-4F47-B546-4B3BDF765ECE}"/>
              </a:ext>
            </a:extLst>
          </p:cNvPr>
          <p:cNvSpPr>
            <a:spLocks noGrp="1"/>
          </p:cNvSpPr>
          <p:nvPr>
            <p:ph type="sldNum" sz="quarter" idx="12"/>
          </p:nvPr>
        </p:nvSpPr>
        <p:spPr/>
        <p:txBody>
          <a:bodyPr/>
          <a:lstStyle/>
          <a:p>
            <a:fld id="{6DD24785-7A13-4C50-AE45-5A17F62465ED}" type="slidenum">
              <a:rPr lang="zh-TW" altLang="en-US" smtClean="0"/>
              <a:t>‹#›</a:t>
            </a:fld>
            <a:endParaRPr lang="zh-TW" altLang="en-US"/>
          </a:p>
        </p:txBody>
      </p:sp>
    </p:spTree>
    <p:extLst>
      <p:ext uri="{BB962C8B-B14F-4D97-AF65-F5344CB8AC3E}">
        <p14:creationId xmlns:p14="http://schemas.microsoft.com/office/powerpoint/2010/main" val="366221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901FA-B4FD-44F2-89C9-92EF09E1DD5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96DD88E-2438-4226-BCCF-55B2999BA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1FAA5A98-DF5E-45FE-89AF-5641DAFAE56B}"/>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04E8101-97F5-410D-9E0C-4571EA24F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24379631-514F-442B-B378-F02862CC79DF}"/>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F96A720-BDF9-4CB9-9812-CCC263598D11}"/>
              </a:ext>
            </a:extLst>
          </p:cNvPr>
          <p:cNvSpPr>
            <a:spLocks noGrp="1"/>
          </p:cNvSpPr>
          <p:nvPr>
            <p:ph type="dt" sz="half" idx="10"/>
          </p:nvPr>
        </p:nvSpPr>
        <p:spPr/>
        <p:txBody>
          <a:bodyPr/>
          <a:lstStyle/>
          <a:p>
            <a:fld id="{3940ED42-2913-447F-8B2B-2F57123C2C19}" type="datetimeFigureOut">
              <a:rPr lang="zh-TW" altLang="en-US" smtClean="0"/>
              <a:t>2021/10/20</a:t>
            </a:fld>
            <a:endParaRPr lang="zh-TW" altLang="en-US"/>
          </a:p>
        </p:txBody>
      </p:sp>
      <p:sp>
        <p:nvSpPr>
          <p:cNvPr id="8" name="頁尾版面配置區 7">
            <a:extLst>
              <a:ext uri="{FF2B5EF4-FFF2-40B4-BE49-F238E27FC236}">
                <a16:creationId xmlns:a16="http://schemas.microsoft.com/office/drawing/2014/main" id="{82228EED-F2A1-4846-B79D-06C76BBD6D3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7BF72B2-DE4B-4664-825A-BABF5621C1C2}"/>
              </a:ext>
            </a:extLst>
          </p:cNvPr>
          <p:cNvSpPr>
            <a:spLocks noGrp="1"/>
          </p:cNvSpPr>
          <p:nvPr>
            <p:ph type="sldNum" sz="quarter" idx="12"/>
          </p:nvPr>
        </p:nvSpPr>
        <p:spPr/>
        <p:txBody>
          <a:bodyPr/>
          <a:lstStyle/>
          <a:p>
            <a:fld id="{6DD24785-7A13-4C50-AE45-5A17F62465ED}" type="slidenum">
              <a:rPr lang="zh-TW" altLang="en-US" smtClean="0"/>
              <a:t>‹#›</a:t>
            </a:fld>
            <a:endParaRPr lang="zh-TW" altLang="en-US"/>
          </a:p>
        </p:txBody>
      </p:sp>
    </p:spTree>
    <p:extLst>
      <p:ext uri="{BB962C8B-B14F-4D97-AF65-F5344CB8AC3E}">
        <p14:creationId xmlns:p14="http://schemas.microsoft.com/office/powerpoint/2010/main" val="128520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C9C28B-553F-4383-B7A6-B9809E3AA58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AD5AB98-B029-4259-8EF9-1A6F6D176757}"/>
              </a:ext>
            </a:extLst>
          </p:cNvPr>
          <p:cNvSpPr>
            <a:spLocks noGrp="1"/>
          </p:cNvSpPr>
          <p:nvPr>
            <p:ph type="dt" sz="half" idx="10"/>
          </p:nvPr>
        </p:nvSpPr>
        <p:spPr/>
        <p:txBody>
          <a:bodyPr/>
          <a:lstStyle/>
          <a:p>
            <a:fld id="{3940ED42-2913-447F-8B2B-2F57123C2C19}" type="datetimeFigureOut">
              <a:rPr lang="zh-TW" altLang="en-US" smtClean="0"/>
              <a:t>2021/10/20</a:t>
            </a:fld>
            <a:endParaRPr lang="zh-TW" altLang="en-US"/>
          </a:p>
        </p:txBody>
      </p:sp>
      <p:sp>
        <p:nvSpPr>
          <p:cNvPr id="4" name="頁尾版面配置區 3">
            <a:extLst>
              <a:ext uri="{FF2B5EF4-FFF2-40B4-BE49-F238E27FC236}">
                <a16:creationId xmlns:a16="http://schemas.microsoft.com/office/drawing/2014/main" id="{871273BE-6F63-4684-A62B-A7BEC81CEC9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43828C3-8378-460E-8225-7CEEBD3210B1}"/>
              </a:ext>
            </a:extLst>
          </p:cNvPr>
          <p:cNvSpPr>
            <a:spLocks noGrp="1"/>
          </p:cNvSpPr>
          <p:nvPr>
            <p:ph type="sldNum" sz="quarter" idx="12"/>
          </p:nvPr>
        </p:nvSpPr>
        <p:spPr/>
        <p:txBody>
          <a:bodyPr/>
          <a:lstStyle/>
          <a:p>
            <a:fld id="{6DD24785-7A13-4C50-AE45-5A17F62465ED}" type="slidenum">
              <a:rPr lang="zh-TW" altLang="en-US" smtClean="0"/>
              <a:t>‹#›</a:t>
            </a:fld>
            <a:endParaRPr lang="zh-TW" altLang="en-US"/>
          </a:p>
        </p:txBody>
      </p:sp>
    </p:spTree>
    <p:extLst>
      <p:ext uri="{BB962C8B-B14F-4D97-AF65-F5344CB8AC3E}">
        <p14:creationId xmlns:p14="http://schemas.microsoft.com/office/powerpoint/2010/main" val="54416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761903A-893C-4471-BEE0-D3644BFAF350}"/>
              </a:ext>
            </a:extLst>
          </p:cNvPr>
          <p:cNvSpPr>
            <a:spLocks noGrp="1"/>
          </p:cNvSpPr>
          <p:nvPr>
            <p:ph type="dt" sz="half" idx="10"/>
          </p:nvPr>
        </p:nvSpPr>
        <p:spPr/>
        <p:txBody>
          <a:bodyPr/>
          <a:lstStyle/>
          <a:p>
            <a:fld id="{3940ED42-2913-447F-8B2B-2F57123C2C19}" type="datetimeFigureOut">
              <a:rPr lang="zh-TW" altLang="en-US" smtClean="0"/>
              <a:t>2021/10/20</a:t>
            </a:fld>
            <a:endParaRPr lang="zh-TW" altLang="en-US"/>
          </a:p>
        </p:txBody>
      </p:sp>
      <p:sp>
        <p:nvSpPr>
          <p:cNvPr id="3" name="頁尾版面配置區 2">
            <a:extLst>
              <a:ext uri="{FF2B5EF4-FFF2-40B4-BE49-F238E27FC236}">
                <a16:creationId xmlns:a16="http://schemas.microsoft.com/office/drawing/2014/main" id="{82D00B85-11FF-4294-B908-3A8D7ED8CF9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782758A-DD20-4DF8-B2B4-F2905B807EB5}"/>
              </a:ext>
            </a:extLst>
          </p:cNvPr>
          <p:cNvSpPr>
            <a:spLocks noGrp="1"/>
          </p:cNvSpPr>
          <p:nvPr>
            <p:ph type="sldNum" sz="quarter" idx="12"/>
          </p:nvPr>
        </p:nvSpPr>
        <p:spPr/>
        <p:txBody>
          <a:bodyPr/>
          <a:lstStyle/>
          <a:p>
            <a:fld id="{6DD24785-7A13-4C50-AE45-5A17F62465ED}" type="slidenum">
              <a:rPr lang="zh-TW" altLang="en-US" smtClean="0"/>
              <a:t>‹#›</a:t>
            </a:fld>
            <a:endParaRPr lang="zh-TW" altLang="en-US"/>
          </a:p>
        </p:txBody>
      </p:sp>
    </p:spTree>
    <p:extLst>
      <p:ext uri="{BB962C8B-B14F-4D97-AF65-F5344CB8AC3E}">
        <p14:creationId xmlns:p14="http://schemas.microsoft.com/office/powerpoint/2010/main" val="187301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7DBF0-A7DC-4E21-8F97-39F185298E8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4F431B9-BB09-4684-BDA7-D33ED81C14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766179A-FE5C-468A-988A-4AD2D9DB0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4E021C7-2AD1-47FB-A58E-4E2D7181C885}"/>
              </a:ext>
            </a:extLst>
          </p:cNvPr>
          <p:cNvSpPr>
            <a:spLocks noGrp="1"/>
          </p:cNvSpPr>
          <p:nvPr>
            <p:ph type="dt" sz="half" idx="10"/>
          </p:nvPr>
        </p:nvSpPr>
        <p:spPr/>
        <p:txBody>
          <a:bodyPr/>
          <a:lstStyle/>
          <a:p>
            <a:fld id="{3940ED42-2913-447F-8B2B-2F57123C2C19}" type="datetimeFigureOut">
              <a:rPr lang="zh-TW" altLang="en-US" smtClean="0"/>
              <a:t>2021/10/20</a:t>
            </a:fld>
            <a:endParaRPr lang="zh-TW" altLang="en-US"/>
          </a:p>
        </p:txBody>
      </p:sp>
      <p:sp>
        <p:nvSpPr>
          <p:cNvPr id="6" name="頁尾版面配置區 5">
            <a:extLst>
              <a:ext uri="{FF2B5EF4-FFF2-40B4-BE49-F238E27FC236}">
                <a16:creationId xmlns:a16="http://schemas.microsoft.com/office/drawing/2014/main" id="{4B523AF4-1992-4EF8-B7E7-8CA2C944581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0B571C3-9B35-4194-8A36-4E61548345B6}"/>
              </a:ext>
            </a:extLst>
          </p:cNvPr>
          <p:cNvSpPr>
            <a:spLocks noGrp="1"/>
          </p:cNvSpPr>
          <p:nvPr>
            <p:ph type="sldNum" sz="quarter" idx="12"/>
          </p:nvPr>
        </p:nvSpPr>
        <p:spPr/>
        <p:txBody>
          <a:bodyPr/>
          <a:lstStyle/>
          <a:p>
            <a:fld id="{6DD24785-7A13-4C50-AE45-5A17F62465ED}" type="slidenum">
              <a:rPr lang="zh-TW" altLang="en-US" smtClean="0"/>
              <a:t>‹#›</a:t>
            </a:fld>
            <a:endParaRPr lang="zh-TW" altLang="en-US"/>
          </a:p>
        </p:txBody>
      </p:sp>
    </p:spTree>
    <p:extLst>
      <p:ext uri="{BB962C8B-B14F-4D97-AF65-F5344CB8AC3E}">
        <p14:creationId xmlns:p14="http://schemas.microsoft.com/office/powerpoint/2010/main" val="168722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56B367-F027-4C13-B3FE-24E8D8E8D3F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F694A06B-0E27-41C3-B785-88FE3C2413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C0D7614-6118-4539-B5BB-438F14107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FB5F114-A73F-422A-8C73-7ACA29690E45}"/>
              </a:ext>
            </a:extLst>
          </p:cNvPr>
          <p:cNvSpPr>
            <a:spLocks noGrp="1"/>
          </p:cNvSpPr>
          <p:nvPr>
            <p:ph type="dt" sz="half" idx="10"/>
          </p:nvPr>
        </p:nvSpPr>
        <p:spPr/>
        <p:txBody>
          <a:bodyPr/>
          <a:lstStyle/>
          <a:p>
            <a:fld id="{3940ED42-2913-447F-8B2B-2F57123C2C19}" type="datetimeFigureOut">
              <a:rPr lang="zh-TW" altLang="en-US" smtClean="0"/>
              <a:t>2021/10/20</a:t>
            </a:fld>
            <a:endParaRPr lang="zh-TW" altLang="en-US"/>
          </a:p>
        </p:txBody>
      </p:sp>
      <p:sp>
        <p:nvSpPr>
          <p:cNvPr id="6" name="頁尾版面配置區 5">
            <a:extLst>
              <a:ext uri="{FF2B5EF4-FFF2-40B4-BE49-F238E27FC236}">
                <a16:creationId xmlns:a16="http://schemas.microsoft.com/office/drawing/2014/main" id="{231C0AD6-3F38-4A1B-AE3A-B07B57CA3FE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F3F2A7A-D01E-4024-8810-D1616DF6A8E4}"/>
              </a:ext>
            </a:extLst>
          </p:cNvPr>
          <p:cNvSpPr>
            <a:spLocks noGrp="1"/>
          </p:cNvSpPr>
          <p:nvPr>
            <p:ph type="sldNum" sz="quarter" idx="12"/>
          </p:nvPr>
        </p:nvSpPr>
        <p:spPr/>
        <p:txBody>
          <a:bodyPr/>
          <a:lstStyle/>
          <a:p>
            <a:fld id="{6DD24785-7A13-4C50-AE45-5A17F62465ED}" type="slidenum">
              <a:rPr lang="zh-TW" altLang="en-US" smtClean="0"/>
              <a:t>‹#›</a:t>
            </a:fld>
            <a:endParaRPr lang="zh-TW" altLang="en-US"/>
          </a:p>
        </p:txBody>
      </p:sp>
    </p:spTree>
    <p:extLst>
      <p:ext uri="{BB962C8B-B14F-4D97-AF65-F5344CB8AC3E}">
        <p14:creationId xmlns:p14="http://schemas.microsoft.com/office/powerpoint/2010/main" val="41391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9631799-D96A-4BFE-AE70-CD1F100AA2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8B2D2FD-D688-4AC6-894D-1F308FFF4C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EFAD12B-7CE4-464E-87B0-DB06443D4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0ED42-2913-447F-8B2B-2F57123C2C19}" type="datetimeFigureOut">
              <a:rPr lang="zh-TW" altLang="en-US" smtClean="0"/>
              <a:t>2021/10/20</a:t>
            </a:fld>
            <a:endParaRPr lang="zh-TW" altLang="en-US"/>
          </a:p>
        </p:txBody>
      </p:sp>
      <p:sp>
        <p:nvSpPr>
          <p:cNvPr id="5" name="頁尾版面配置區 4">
            <a:extLst>
              <a:ext uri="{FF2B5EF4-FFF2-40B4-BE49-F238E27FC236}">
                <a16:creationId xmlns:a16="http://schemas.microsoft.com/office/drawing/2014/main" id="{E5AA71DE-1D33-4726-B407-E231D8220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A7C7250-10E7-48AA-A169-8BDEB5B77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24785-7A13-4C50-AE45-5A17F62465ED}" type="slidenum">
              <a:rPr lang="zh-TW" altLang="en-US" smtClean="0"/>
              <a:t>‹#›</a:t>
            </a:fld>
            <a:endParaRPr lang="zh-TW" altLang="en-US"/>
          </a:p>
        </p:txBody>
      </p:sp>
    </p:spTree>
    <p:extLst>
      <p:ext uri="{BB962C8B-B14F-4D97-AF65-F5344CB8AC3E}">
        <p14:creationId xmlns:p14="http://schemas.microsoft.com/office/powerpoint/2010/main" val="157536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0.tmp"/><Relationship Id="rId3" Type="http://schemas.openxmlformats.org/officeDocument/2006/relationships/image" Target="../media/image16.tmp"/><Relationship Id="rId7" Type="http://schemas.openxmlformats.org/officeDocument/2006/relationships/image" Target="../media/image40.png"/><Relationship Id="rId12" Type="http://schemas.openxmlformats.org/officeDocument/2006/relationships/image" Target="../media/image19.tmp"/><Relationship Id="rId2" Type="http://schemas.openxmlformats.org/officeDocument/2006/relationships/hyperlink" Target="https://click.endnote.com/viewer?doi=10.3327%2Fjnst.41.802&amp;token=WzMzNzQwMDcsIjEwLjMzMjcvam5zdC40MS44MDIiXQ.ylnVSrZdb8j2O4K9A6KDeEUz2rk" TargetMode="Externa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18.tmp"/><Relationship Id="rId5" Type="http://schemas.openxmlformats.org/officeDocument/2006/relationships/image" Target="../media/image38.png"/><Relationship Id="rId10" Type="http://schemas.openxmlformats.org/officeDocument/2006/relationships/slide" Target="slide2.xml"/><Relationship Id="rId4" Type="http://schemas.openxmlformats.org/officeDocument/2006/relationships/image" Target="../media/image17.tmp"/><Relationship Id="rId9" Type="http://schemas.openxmlformats.org/officeDocument/2006/relationships/image" Target="../media/image42.png"/><Relationship Id="rId14"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hyperlink" Target="https://click.endnote.com/viewer?doi=10.1017%2Fs0022112005006063&amp;token=WzMzNzQwMDcsIjEwLjEwMTcvczAwMjIxMTIwMDUwMDYwNjMiXQ.6Jla5gqaubhKiU4be7gAC5io8vE" TargetMode="Externa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22.tmp"/><Relationship Id="rId4" Type="http://schemas.openxmlformats.org/officeDocument/2006/relationships/image" Target="../media/image21.tmp"/></Relationships>
</file>

<file path=ppt/slides/_rels/slide1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hyperlink" Target="https://click.endnote.com/viewer?doi=10.1063%2F1.3072617&amp;token=WzMzNzQwMDcsIjEwLjEwNjMvMS4zMDcyNjE3Il0.gFEKuZPxqPT7VDUZthwY-70tlNg" TargetMode="Externa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24.tmp"/><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28.tmp"/><Relationship Id="rId3" Type="http://schemas.openxmlformats.org/officeDocument/2006/relationships/image" Target="../media/image25.tmp"/><Relationship Id="rId7" Type="http://schemas.openxmlformats.org/officeDocument/2006/relationships/image" Target="../media/image27.tmp"/><Relationship Id="rId2" Type="http://schemas.openxmlformats.org/officeDocument/2006/relationships/hyperlink" Target="https://click.endnote.com/viewer?doi=10.1017%2Fs0022112094003496&amp;token=WzMzNzQwMDcsIjEwLjEwMTcvczAwMjIxMTIwOTQwMDM0OTYiXQ.SPY65yK6g9HgT5KmWEeky4QjaiE" TargetMode="Externa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slide" Target="slide2.xml"/><Relationship Id="rId4" Type="http://schemas.openxmlformats.org/officeDocument/2006/relationships/image" Target="../media/image26.tmp"/></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31.tmp"/><Relationship Id="rId2" Type="http://schemas.openxmlformats.org/officeDocument/2006/relationships/image" Target="../media/image29.tmp"/><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1.png"/><Relationship Id="rId4" Type="http://schemas.openxmlformats.org/officeDocument/2006/relationships/image" Target="../media/image30.tmp"/></Relationships>
</file>

<file path=ppt/slides/_rels/slide15.xml.rels><?xml version="1.0" encoding="UTF-8" standalone="yes"?>
<Relationships xmlns="http://schemas.openxmlformats.org/package/2006/relationships"><Relationship Id="rId3" Type="http://schemas.openxmlformats.org/officeDocument/2006/relationships/hyperlink" Target="https://click.endnote.com/viewer?doi=10.1017%2Fs0022112096008932&amp;token=WzMzNzQwMDcsIjEwLjEwMTcvczAwMjIxMTIwOTYwMDg5MzIiXQ.DITFjcc4sNl2zvGjrjlb9SLYtnE" TargetMode="External"/><Relationship Id="rId7" Type="http://schemas.openxmlformats.org/officeDocument/2006/relationships/slide" Target="slide2.xml"/><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34.tmp"/><Relationship Id="rId5" Type="http://schemas.openxmlformats.org/officeDocument/2006/relationships/image" Target="../media/image33.tmp"/><Relationship Id="rId4" Type="http://schemas.openxmlformats.org/officeDocument/2006/relationships/image" Target="../media/image32.tmp"/></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35.tmp"/><Relationship Id="rId7" Type="http://schemas.openxmlformats.org/officeDocument/2006/relationships/image" Target="../media/image37.tmp"/><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36.tmp"/><Relationship Id="rId4" Type="http://schemas.openxmlformats.org/officeDocument/2006/relationships/hyperlink" Target="https://click.endnote.com/viewer?doi=10.1016%2Fs0165-2125%2897%2900034-6&amp;token=WzMzNzQwMDcsIjEwLjEwMTYvczAxNjUtMjEyNSg5NykwMDAzNC02Il0.FNc69kRn_ecoTUwO_KDWeORNeag"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40.tmp"/><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37.tmp"/><Relationship Id="rId1" Type="http://schemas.openxmlformats.org/officeDocument/2006/relationships/slideLayout" Target="../slideLayouts/slideLayout2.xml"/><Relationship Id="rId6" Type="http://schemas.openxmlformats.org/officeDocument/2006/relationships/image" Target="../media/image39.tmp"/><Relationship Id="rId5" Type="http://schemas.openxmlformats.org/officeDocument/2006/relationships/image" Target="../media/image73.png"/><Relationship Id="rId4" Type="http://schemas.openxmlformats.org/officeDocument/2006/relationships/image" Target="../media/image38.tmp"/><Relationship Id="rId9" Type="http://schemas.openxmlformats.org/officeDocument/2006/relationships/image" Target="../media/image77.png"/></Relationships>
</file>

<file path=ppt/slides/_rels/slide18.xml.rels><?xml version="1.0" encoding="UTF-8" standalone="yes"?>
<Relationships xmlns="http://schemas.openxmlformats.org/package/2006/relationships"><Relationship Id="rId3" Type="http://schemas.openxmlformats.org/officeDocument/2006/relationships/hyperlink" Target="https://click.endnote.com/viewer?doi=10.1017%2Fs0022112099004590&amp;token=WzMzNzQwMDcsIjEwLjEwMTcvczAwMjIxMTIwOTkwMDQ1OTAiXQ.Z3XpeRwIphEfHs0PLm2hxfAex8o" TargetMode="External"/><Relationship Id="rId7" Type="http://schemas.openxmlformats.org/officeDocument/2006/relationships/image" Target="../media/image43.tmp"/><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42.tmp"/><Relationship Id="rId4" Type="http://schemas.openxmlformats.org/officeDocument/2006/relationships/image" Target="../media/image41.tmp"/></Relationships>
</file>

<file path=ppt/slides/_rels/slide19.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44.tmp"/><Relationship Id="rId7" Type="http://schemas.openxmlformats.org/officeDocument/2006/relationships/slide" Target="slide2.xml"/><Relationship Id="rId2" Type="http://schemas.openxmlformats.org/officeDocument/2006/relationships/hyperlink" Target="https://click.endnote.com/viewer?doi=10.1063%2F1.869769&amp;token=WzMzNzQwMDcsIjEwLjEwNjMvMS44Njk3NjkiXQ.6eAZIqh_i2fQ9ao_KiNRMZPsbKU" TargetMode="External"/><Relationship Id="rId1" Type="http://schemas.openxmlformats.org/officeDocument/2006/relationships/slideLayout" Target="../slideLayouts/slideLayout2.xml"/><Relationship Id="rId6" Type="http://schemas.openxmlformats.org/officeDocument/2006/relationships/image" Target="../media/image47.tmp"/><Relationship Id="rId5" Type="http://schemas.openxmlformats.org/officeDocument/2006/relationships/image" Target="../media/image46.tmp"/><Relationship Id="rId4" Type="http://schemas.openxmlformats.org/officeDocument/2006/relationships/image" Target="../media/image45.tmp"/></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7.xml"/><Relationship Id="rId3" Type="http://schemas.openxmlformats.org/officeDocument/2006/relationships/slide" Target="slide15.xml"/><Relationship Id="rId7" Type="http://schemas.openxmlformats.org/officeDocument/2006/relationships/slide" Target="slide5.xml"/><Relationship Id="rId12" Type="http://schemas.openxmlformats.org/officeDocument/2006/relationships/slide" Target="slide10.xml"/><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slide" Target="slide3.xml"/><Relationship Id="rId11" Type="http://schemas.openxmlformats.org/officeDocument/2006/relationships/slide" Target="slide16.xml"/><Relationship Id="rId5" Type="http://schemas.openxmlformats.org/officeDocument/2006/relationships/slide" Target="slide19.xml"/><Relationship Id="rId10" Type="http://schemas.openxmlformats.org/officeDocument/2006/relationships/slide" Target="slide11.xml"/><Relationship Id="rId4" Type="http://schemas.openxmlformats.org/officeDocument/2006/relationships/slide" Target="slide18.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3.tmp"/><Relationship Id="rId4" Type="http://schemas.openxmlformats.org/officeDocument/2006/relationships/hyperlink" Target="https://click.endnote.com/viewer?doi=10.1017%2Fs0022112005004209&amp;token=WzMzNzQwMDcsIjEwLjEwMTcvczAwMjIxMTIwMDUwMDQyMDkiXQ.zFH1C1C8a-d7pQKtSA3QsYVI9qc"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slide" Target="slide2.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4.tmp"/><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6.tmp"/><Relationship Id="rId4" Type="http://schemas.openxmlformats.org/officeDocument/2006/relationships/image" Target="../media/image5.tmp"/><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click.endnote.com/viewer?doi=10.1017%2Fs0022112095003995&amp;token=WzMzNzQwMDcsIjEwLjEwMTcvczAwMjIxMTIwOTUwMDM5OTUiXQ.M79cFNAUNRZ9GNwtG5szag79vFQ" TargetMode="Externa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hyperlink" Target="https://click.endnote.com/viewer?doi=10.1115%2F1.1431545&amp;token=WzMzNzQwMDcsIjEwLjExMTUvMS4xNDMxNTQ1Il0.tCXxzQ-VQ5f0FfslV71pavIpW9Q" TargetMode="Externa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0.tmp"/></Relationships>
</file>

<file path=ppt/slides/_rels/slide7.xml.rels><?xml version="1.0" encoding="UTF-8" standalone="yes"?>
<Relationships xmlns="http://schemas.openxmlformats.org/package/2006/relationships"><Relationship Id="rId3" Type="http://schemas.openxmlformats.org/officeDocument/2006/relationships/hyperlink" Target="https://click.endnote.com/viewer?doi=10.1017%2Fs0022112098008957&amp;token=WzMzNzQwMDcsIjEwLjEwMTcvczAwMjIxMTIwOTgwMDg5NTciXQ.k059f5wQkPdw40V027lKZHmZ3qo" TargetMode="External"/><Relationship Id="rId2" Type="http://schemas.openxmlformats.org/officeDocument/2006/relationships/image" Target="../media/image11.tmp"/><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2.tmp"/></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11.tmp"/><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slide" Target="slide2.xm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 Target="slide2.xml"/><Relationship Id="rId7"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tmp"/><Relationship Id="rId5" Type="http://schemas.openxmlformats.org/officeDocument/2006/relationships/image" Target="../media/image14.tmp"/><Relationship Id="rId4" Type="http://schemas.openxmlformats.org/officeDocument/2006/relationships/image" Target="../media/image13.tmp"/><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98F21924-8686-47FC-A2D3-5494BC5D938B}"/>
              </a:ext>
            </a:extLst>
          </p:cNvPr>
          <p:cNvSpPr>
            <a:spLocks noGrp="1"/>
          </p:cNvSpPr>
          <p:nvPr>
            <p:ph type="subTitle" idx="1"/>
          </p:nvPr>
        </p:nvSpPr>
        <p:spPr>
          <a:xfrm>
            <a:off x="1524000" y="4307716"/>
            <a:ext cx="9144000" cy="1655762"/>
          </a:xfrm>
        </p:spPr>
        <p:txBody>
          <a:bodyPr/>
          <a:lstStyle/>
          <a:p>
            <a:r>
              <a:rPr lang="zh-TW" altLang="en-US" dirty="0"/>
              <a:t>劉沁雅</a:t>
            </a:r>
            <a:endParaRPr lang="en-US" altLang="zh-TW" dirty="0"/>
          </a:p>
        </p:txBody>
      </p:sp>
      <p:sp>
        <p:nvSpPr>
          <p:cNvPr id="4" name="標題 3">
            <a:extLst>
              <a:ext uri="{FF2B5EF4-FFF2-40B4-BE49-F238E27FC236}">
                <a16:creationId xmlns:a16="http://schemas.microsoft.com/office/drawing/2014/main" id="{3E83FB7D-53C1-409D-B0E4-B7446BEE44E1}"/>
              </a:ext>
            </a:extLst>
          </p:cNvPr>
          <p:cNvSpPr>
            <a:spLocks noGrp="1"/>
          </p:cNvSpPr>
          <p:nvPr>
            <p:ph type="ctrTitle"/>
          </p:nvPr>
        </p:nvSpPr>
        <p:spPr>
          <a:xfrm>
            <a:off x="750971" y="2959768"/>
            <a:ext cx="10690058" cy="667195"/>
          </a:xfrm>
        </p:spPr>
        <p:txBody>
          <a:bodyPr>
            <a:noAutofit/>
          </a:bodyPr>
          <a:lstStyle/>
          <a:p>
            <a:br>
              <a:rPr lang="en-US" altLang="zh-TW" sz="3600" dirty="0"/>
            </a:br>
            <a:r>
              <a:rPr lang="en-US" altLang="zh-TW" sz="3600" dirty="0"/>
              <a:t>Researches </a:t>
            </a:r>
            <a:r>
              <a:rPr lang="en-US" altLang="zh-TW" sz="3600"/>
              <a:t>that cite </a:t>
            </a:r>
            <a:r>
              <a:rPr lang="en-US" altLang="zh-TW" sz="3600" dirty="0"/>
              <a:t>Dimas &amp; Triantafyllou 1989</a:t>
            </a:r>
            <a:endParaRPr lang="zh-TW" altLang="en-US" sz="3600" dirty="0"/>
          </a:p>
        </p:txBody>
      </p:sp>
    </p:spTree>
    <p:extLst>
      <p:ext uri="{BB962C8B-B14F-4D97-AF65-F5344CB8AC3E}">
        <p14:creationId xmlns:p14="http://schemas.microsoft.com/office/powerpoint/2010/main" val="48297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F6406F-5195-4694-AC57-45C88C5B3788}"/>
              </a:ext>
            </a:extLst>
          </p:cNvPr>
          <p:cNvSpPr>
            <a:spLocks noGrp="1"/>
          </p:cNvSpPr>
          <p:nvPr>
            <p:ph type="title"/>
          </p:nvPr>
        </p:nvSpPr>
        <p:spPr/>
        <p:txBody>
          <a:bodyPr>
            <a:normAutofit fontScale="90000"/>
          </a:bodyPr>
          <a:lstStyle/>
          <a:p>
            <a:r>
              <a:rPr lang="en-US" altLang="zh-TW" dirty="0"/>
              <a:t>Internal-Shear Mode Instabilities on High-Speed Liquid Jet, (I) </a:t>
            </a:r>
            <a:br>
              <a:rPr lang="en-US" altLang="zh-TW" dirty="0"/>
            </a:br>
            <a:r>
              <a:rPr lang="en-US" altLang="zh-TW" dirty="0"/>
              <a:t>Characteristics of Linear Solutions</a:t>
            </a:r>
            <a:endParaRPr lang="zh-TW" altLang="en-US" dirty="0"/>
          </a:p>
        </p:txBody>
      </p:sp>
      <p:pic>
        <p:nvPicPr>
          <p:cNvPr id="5" name="圖片 4">
            <a:hlinkClick r:id="rId2"/>
            <a:extLst>
              <a:ext uri="{FF2B5EF4-FFF2-40B4-BE49-F238E27FC236}">
                <a16:creationId xmlns:a16="http://schemas.microsoft.com/office/drawing/2014/main" id="{527A389A-9C8B-43AF-85CC-AEB3B493C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216" y="4919837"/>
            <a:ext cx="4864129" cy="1745303"/>
          </a:xfrm>
          <a:prstGeom prst="rect">
            <a:avLst/>
          </a:prstGeom>
        </p:spPr>
      </p:pic>
      <p:pic>
        <p:nvPicPr>
          <p:cNvPr id="7" name="圖片 6">
            <a:extLst>
              <a:ext uri="{FF2B5EF4-FFF2-40B4-BE49-F238E27FC236}">
                <a16:creationId xmlns:a16="http://schemas.microsoft.com/office/drawing/2014/main" id="{E715C9F1-2CC4-48ED-AE3A-2AEB9DD3A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6082" y="523493"/>
            <a:ext cx="3570292" cy="2817236"/>
          </a:xfrm>
          <a:prstGeom prst="rect">
            <a:avLst/>
          </a:prstGeom>
        </p:spPr>
      </p:pic>
      <p:grpSp>
        <p:nvGrpSpPr>
          <p:cNvPr id="61" name="群組 60">
            <a:extLst>
              <a:ext uri="{FF2B5EF4-FFF2-40B4-BE49-F238E27FC236}">
                <a16:creationId xmlns:a16="http://schemas.microsoft.com/office/drawing/2014/main" id="{7A600EB7-8E6D-47F4-ACD0-961BEB2EE298}"/>
              </a:ext>
            </a:extLst>
          </p:cNvPr>
          <p:cNvGrpSpPr/>
          <p:nvPr/>
        </p:nvGrpSpPr>
        <p:grpSpPr>
          <a:xfrm>
            <a:off x="8094483" y="3116976"/>
            <a:ext cx="1691716" cy="1667165"/>
            <a:chOff x="8272697" y="3115638"/>
            <a:chExt cx="1691716" cy="1667165"/>
          </a:xfrm>
        </p:grpSpPr>
        <p:grpSp>
          <p:nvGrpSpPr>
            <p:cNvPr id="38" name="群組 37">
              <a:extLst>
                <a:ext uri="{FF2B5EF4-FFF2-40B4-BE49-F238E27FC236}">
                  <a16:creationId xmlns:a16="http://schemas.microsoft.com/office/drawing/2014/main" id="{2F3F1FC3-3D99-4726-9A6D-B345FA466893}"/>
                </a:ext>
              </a:extLst>
            </p:cNvPr>
            <p:cNvGrpSpPr/>
            <p:nvPr/>
          </p:nvGrpSpPr>
          <p:grpSpPr>
            <a:xfrm>
              <a:off x="8516082" y="3349579"/>
              <a:ext cx="1226563" cy="1347281"/>
              <a:chOff x="8671331" y="3429000"/>
              <a:chExt cx="1226563" cy="1347281"/>
            </a:xfrm>
          </p:grpSpPr>
          <p:cxnSp>
            <p:nvCxnSpPr>
              <p:cNvPr id="11" name="直線單箭頭接點 10">
                <a:extLst>
                  <a:ext uri="{FF2B5EF4-FFF2-40B4-BE49-F238E27FC236}">
                    <a16:creationId xmlns:a16="http://schemas.microsoft.com/office/drawing/2014/main" id="{EF05DB78-0AAC-462C-A338-E4A5740F5D7E}"/>
                  </a:ext>
                </a:extLst>
              </p:cNvPr>
              <p:cNvCxnSpPr/>
              <p:nvPr/>
            </p:nvCxnSpPr>
            <p:spPr>
              <a:xfrm>
                <a:off x="8813258" y="3429000"/>
                <a:ext cx="0" cy="13472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AB15199-1245-4F29-AAF4-2B319D11C15A}"/>
                  </a:ext>
                </a:extLst>
              </p:cNvPr>
              <p:cNvCxnSpPr>
                <a:cxnSpLocks/>
              </p:cNvCxnSpPr>
              <p:nvPr/>
            </p:nvCxnSpPr>
            <p:spPr>
              <a:xfrm>
                <a:off x="8671331" y="3429000"/>
                <a:ext cx="122656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8DEA4605-803A-4005-B8C0-49DA4F5DF9C2}"/>
                  </a:ext>
                </a:extLst>
              </p:cNvPr>
              <p:cNvCxnSpPr>
                <a:cxnSpLocks/>
              </p:cNvCxnSpPr>
              <p:nvPr/>
            </p:nvCxnSpPr>
            <p:spPr>
              <a:xfrm>
                <a:off x="8973766" y="3429000"/>
                <a:ext cx="642025" cy="4231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2C27A2E-6048-4CAB-A50F-3DCD0B3CBB12}"/>
                  </a:ext>
                </a:extLst>
              </p:cNvPr>
              <p:cNvCxnSpPr>
                <a:cxnSpLocks/>
              </p:cNvCxnSpPr>
              <p:nvPr/>
            </p:nvCxnSpPr>
            <p:spPr>
              <a:xfrm>
                <a:off x="9615791" y="3844819"/>
                <a:ext cx="0" cy="8455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C48C4F2D-274B-48E3-89FA-0746186F4AB9}"/>
                  </a:ext>
                </a:extLst>
              </p:cNvPr>
              <p:cNvCxnSpPr>
                <a:cxnSpLocks/>
              </p:cNvCxnSpPr>
              <p:nvPr/>
            </p:nvCxnSpPr>
            <p:spPr>
              <a:xfrm>
                <a:off x="8841264" y="3501958"/>
                <a:ext cx="201772" cy="0"/>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0E5CE162-449A-4350-9D25-5C0BFF26F93D}"/>
                  </a:ext>
                </a:extLst>
              </p:cNvPr>
              <p:cNvCxnSpPr>
                <a:cxnSpLocks/>
              </p:cNvCxnSpPr>
              <p:nvPr/>
            </p:nvCxnSpPr>
            <p:spPr>
              <a:xfrm>
                <a:off x="8848281" y="3640576"/>
                <a:ext cx="368398" cy="0"/>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231FA36D-42CC-4492-A9CC-A03B3402B887}"/>
                  </a:ext>
                </a:extLst>
              </p:cNvPr>
              <p:cNvCxnSpPr>
                <a:cxnSpLocks/>
              </p:cNvCxnSpPr>
              <p:nvPr/>
            </p:nvCxnSpPr>
            <p:spPr>
              <a:xfrm>
                <a:off x="8852571" y="3776034"/>
                <a:ext cx="568607" cy="0"/>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76B536FA-BFD8-42EA-A809-554B09145AB3}"/>
                  </a:ext>
                </a:extLst>
              </p:cNvPr>
              <p:cNvCxnSpPr>
                <a:cxnSpLocks/>
              </p:cNvCxnSpPr>
              <p:nvPr/>
            </p:nvCxnSpPr>
            <p:spPr>
              <a:xfrm>
                <a:off x="8858287" y="3902717"/>
                <a:ext cx="720053" cy="0"/>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817C8FA8-3DDB-4E4A-9AF5-3B3B609139CE}"/>
                  </a:ext>
                </a:extLst>
              </p:cNvPr>
              <p:cNvCxnSpPr>
                <a:cxnSpLocks/>
              </p:cNvCxnSpPr>
              <p:nvPr/>
            </p:nvCxnSpPr>
            <p:spPr>
              <a:xfrm>
                <a:off x="8858287" y="4035114"/>
                <a:ext cx="720053" cy="0"/>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6F3A5EC1-7CE7-4F49-B0B2-A91A46F93E26}"/>
                  </a:ext>
                </a:extLst>
              </p:cNvPr>
              <p:cNvCxnSpPr>
                <a:cxnSpLocks/>
              </p:cNvCxnSpPr>
              <p:nvPr/>
            </p:nvCxnSpPr>
            <p:spPr>
              <a:xfrm>
                <a:off x="8861145" y="4172275"/>
                <a:ext cx="720053" cy="0"/>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0862AEAC-AD8D-495A-B70F-54AA89488887}"/>
                  </a:ext>
                </a:extLst>
              </p:cNvPr>
              <p:cNvCxnSpPr>
                <a:cxnSpLocks/>
              </p:cNvCxnSpPr>
              <p:nvPr/>
            </p:nvCxnSpPr>
            <p:spPr>
              <a:xfrm>
                <a:off x="8858287" y="4309435"/>
                <a:ext cx="720053" cy="0"/>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A4A487E-5D5C-491E-A489-7DCF77F2FC70}"/>
                  </a:ext>
                </a:extLst>
              </p:cNvPr>
              <p:cNvCxnSpPr>
                <a:cxnSpLocks/>
              </p:cNvCxnSpPr>
              <p:nvPr/>
            </p:nvCxnSpPr>
            <p:spPr>
              <a:xfrm>
                <a:off x="8861145" y="4452310"/>
                <a:ext cx="720053" cy="0"/>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0648520-04FA-4F4D-9379-208C87BFC456}"/>
                  </a:ext>
                </a:extLst>
              </p:cNvPr>
              <p:cNvCxnSpPr>
                <a:cxnSpLocks/>
              </p:cNvCxnSpPr>
              <p:nvPr/>
            </p:nvCxnSpPr>
            <p:spPr>
              <a:xfrm>
                <a:off x="8858287" y="4586612"/>
                <a:ext cx="720053" cy="0"/>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9" name="等腰三角形 38">
              <a:extLst>
                <a:ext uri="{FF2B5EF4-FFF2-40B4-BE49-F238E27FC236}">
                  <a16:creationId xmlns:a16="http://schemas.microsoft.com/office/drawing/2014/main" id="{63BA28EA-6540-4B7B-A7A1-A37A77C1F455}"/>
                </a:ext>
              </a:extLst>
            </p:cNvPr>
            <p:cNvSpPr/>
            <p:nvPr/>
          </p:nvSpPr>
          <p:spPr>
            <a:xfrm rot="10800000">
              <a:off x="9503126" y="3287053"/>
              <a:ext cx="51253" cy="45719"/>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1" name="直線接點 40">
              <a:extLst>
                <a:ext uri="{FF2B5EF4-FFF2-40B4-BE49-F238E27FC236}">
                  <a16:creationId xmlns:a16="http://schemas.microsoft.com/office/drawing/2014/main" id="{32E1CA8F-A3FC-4084-BF2B-93AFA76E9ED7}"/>
                </a:ext>
              </a:extLst>
            </p:cNvPr>
            <p:cNvCxnSpPr>
              <a:cxnSpLocks/>
            </p:cNvCxnSpPr>
            <p:nvPr/>
          </p:nvCxnSpPr>
          <p:spPr>
            <a:xfrm>
              <a:off x="9500938" y="3372789"/>
              <a:ext cx="534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4679CB40-27E7-4C62-BD32-7777D0DE6A11}"/>
                </a:ext>
              </a:extLst>
            </p:cNvPr>
            <p:cNvCxnSpPr/>
            <p:nvPr/>
          </p:nvCxnSpPr>
          <p:spPr>
            <a:xfrm>
              <a:off x="9505703" y="3398198"/>
              <a:ext cx="48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文字方塊 44">
                  <a:extLst>
                    <a:ext uri="{FF2B5EF4-FFF2-40B4-BE49-F238E27FC236}">
                      <a16:creationId xmlns:a16="http://schemas.microsoft.com/office/drawing/2014/main" id="{032990C0-8496-4275-92F6-A1017CBB3044}"/>
                    </a:ext>
                  </a:extLst>
                </p:cNvPr>
                <p:cNvSpPr txBox="1"/>
                <p:nvPr/>
              </p:nvSpPr>
              <p:spPr>
                <a:xfrm>
                  <a:off x="9729092" y="3221950"/>
                  <a:ext cx="235321" cy="246221"/>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000" b="0" i="1" smtClean="0">
                            <a:latin typeface="Cambria Math" panose="02040503050406030204" pitchFamily="18" charset="0"/>
                            <a:cs typeface="Calibri" panose="020F0502020204030204" pitchFamily="34" charset="0"/>
                          </a:rPr>
                          <m:t>𝑥</m:t>
                        </m:r>
                      </m:oMath>
                    </m:oMathPara>
                  </a14:m>
                  <a:endParaRPr lang="zh-TW" altLang="en-US" dirty="0">
                    <a:cs typeface="Calibri" panose="020F0502020204030204" pitchFamily="34" charset="0"/>
                  </a:endParaRPr>
                </a:p>
              </p:txBody>
            </p:sp>
          </mc:Choice>
          <mc:Fallback xmlns="">
            <p:sp>
              <p:nvSpPr>
                <p:cNvPr id="45" name="文字方塊 44">
                  <a:extLst>
                    <a:ext uri="{FF2B5EF4-FFF2-40B4-BE49-F238E27FC236}">
                      <a16:creationId xmlns:a16="http://schemas.microsoft.com/office/drawing/2014/main" id="{032990C0-8496-4275-92F6-A1017CBB3044}"/>
                    </a:ext>
                  </a:extLst>
                </p:cNvPr>
                <p:cNvSpPr txBox="1">
                  <a:spLocks noRot="1" noChangeAspect="1" noMove="1" noResize="1" noEditPoints="1" noAdjustHandles="1" noChangeArrowheads="1" noChangeShapeType="1" noTextEdit="1"/>
                </p:cNvSpPr>
                <p:nvPr/>
              </p:nvSpPr>
              <p:spPr>
                <a:xfrm>
                  <a:off x="9729092" y="3221950"/>
                  <a:ext cx="235321" cy="24622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AB249BC6-B70E-47B9-B2AF-0C6EA0B16F17}"/>
                    </a:ext>
                  </a:extLst>
                </p:cNvPr>
                <p:cNvSpPr txBox="1"/>
                <p:nvPr/>
              </p:nvSpPr>
              <p:spPr>
                <a:xfrm>
                  <a:off x="8374802" y="4536582"/>
                  <a:ext cx="235321" cy="246221"/>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000" b="0" i="1" smtClean="0">
                            <a:latin typeface="Cambria Math" panose="02040503050406030204" pitchFamily="18" charset="0"/>
                            <a:cs typeface="Calibri" panose="020F0502020204030204" pitchFamily="34" charset="0"/>
                          </a:rPr>
                          <m:t>𝑦</m:t>
                        </m:r>
                      </m:oMath>
                    </m:oMathPara>
                  </a14:m>
                  <a:endParaRPr lang="zh-TW" altLang="en-US" dirty="0">
                    <a:cs typeface="Calibri" panose="020F0502020204030204" pitchFamily="34" charset="0"/>
                  </a:endParaRPr>
                </a:p>
              </p:txBody>
            </p:sp>
          </mc:Choice>
          <mc:Fallback xmlns="">
            <p:sp>
              <p:nvSpPr>
                <p:cNvPr id="46" name="文字方塊 45">
                  <a:extLst>
                    <a:ext uri="{FF2B5EF4-FFF2-40B4-BE49-F238E27FC236}">
                      <a16:creationId xmlns:a16="http://schemas.microsoft.com/office/drawing/2014/main" id="{AB249BC6-B70E-47B9-B2AF-0C6EA0B16F17}"/>
                    </a:ext>
                  </a:extLst>
                </p:cNvPr>
                <p:cNvSpPr txBox="1">
                  <a:spLocks noRot="1" noChangeAspect="1" noMove="1" noResize="1" noEditPoints="1" noAdjustHandles="1" noChangeArrowheads="1" noChangeShapeType="1" noTextEdit="1"/>
                </p:cNvSpPr>
                <p:nvPr/>
              </p:nvSpPr>
              <p:spPr>
                <a:xfrm>
                  <a:off x="8374802" y="4536582"/>
                  <a:ext cx="235321" cy="246221"/>
                </a:xfrm>
                <a:prstGeom prst="rect">
                  <a:avLst/>
                </a:prstGeom>
                <a:blipFill>
                  <a:blip r:embed="rId6"/>
                  <a:stretch>
                    <a:fillRect/>
                  </a:stretch>
                </a:blipFill>
              </p:spPr>
              <p:txBody>
                <a:bodyPr/>
                <a:lstStyle/>
                <a:p>
                  <a:r>
                    <a:rPr lang="zh-TW" altLang="en-US">
                      <a:noFill/>
                    </a:rPr>
                    <a:t> </a:t>
                  </a:r>
                </a:p>
              </p:txBody>
            </p:sp>
          </mc:Fallback>
        </mc:AlternateContent>
        <p:cxnSp>
          <p:nvCxnSpPr>
            <p:cNvPr id="48" name="直線接點 47">
              <a:extLst>
                <a:ext uri="{FF2B5EF4-FFF2-40B4-BE49-F238E27FC236}">
                  <a16:creationId xmlns:a16="http://schemas.microsoft.com/office/drawing/2014/main" id="{BD9BBC94-92AC-475C-8871-8CE2E262596C}"/>
                </a:ext>
              </a:extLst>
            </p:cNvPr>
            <p:cNvCxnSpPr>
              <a:cxnSpLocks/>
            </p:cNvCxnSpPr>
            <p:nvPr/>
          </p:nvCxnSpPr>
          <p:spPr>
            <a:xfrm flipH="1">
              <a:off x="8516082" y="3772732"/>
              <a:ext cx="121301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03D31BA0-2B9F-41BA-8CAC-97C631A8E3D9}"/>
                </a:ext>
              </a:extLst>
            </p:cNvPr>
            <p:cNvCxnSpPr>
              <a:cxnSpLocks/>
            </p:cNvCxnSpPr>
            <p:nvPr/>
          </p:nvCxnSpPr>
          <p:spPr>
            <a:xfrm>
              <a:off x="8523696" y="3372789"/>
              <a:ext cx="0" cy="3622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B82A5590-340A-404A-BE98-CE731FF8E64D}"/>
                    </a:ext>
                  </a:extLst>
                </p:cNvPr>
                <p:cNvSpPr txBox="1"/>
                <p:nvPr/>
              </p:nvSpPr>
              <p:spPr>
                <a:xfrm>
                  <a:off x="8272697" y="3423104"/>
                  <a:ext cx="262888" cy="261610"/>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m:rPr>
                            <m:sty m:val="p"/>
                          </m:rPr>
                          <a:rPr lang="en-US" altLang="zh-TW" sz="1100" b="0" i="0" smtClean="0">
                            <a:latin typeface="Cambria Math" panose="02040503050406030204" pitchFamily="18" charset="0"/>
                            <a:cs typeface="Calibri" panose="020F0502020204030204" pitchFamily="34" charset="0"/>
                          </a:rPr>
                          <m:t>Δ</m:t>
                        </m:r>
                      </m:oMath>
                    </m:oMathPara>
                  </a14:m>
                  <a:endParaRPr lang="zh-TW" altLang="en-US" dirty="0">
                    <a:cs typeface="Calibri" panose="020F0502020204030204" pitchFamily="34" charset="0"/>
                  </a:endParaRPr>
                </a:p>
              </p:txBody>
            </p:sp>
          </mc:Choice>
          <mc:Fallback xmlns="">
            <p:sp>
              <p:nvSpPr>
                <p:cNvPr id="58" name="文字方塊 57">
                  <a:extLst>
                    <a:ext uri="{FF2B5EF4-FFF2-40B4-BE49-F238E27FC236}">
                      <a16:creationId xmlns:a16="http://schemas.microsoft.com/office/drawing/2014/main" id="{B82A5590-340A-404A-BE98-CE731FF8E64D}"/>
                    </a:ext>
                  </a:extLst>
                </p:cNvPr>
                <p:cNvSpPr txBox="1">
                  <a:spLocks noRot="1" noChangeAspect="1" noMove="1" noResize="1" noEditPoints="1" noAdjustHandles="1" noChangeArrowheads="1" noChangeShapeType="1" noTextEdit="1"/>
                </p:cNvSpPr>
                <p:nvPr/>
              </p:nvSpPr>
              <p:spPr>
                <a:xfrm>
                  <a:off x="8272697" y="3423104"/>
                  <a:ext cx="262888" cy="26161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BBBBB9A0-6339-4E4F-90B1-F8A7564EB602}"/>
                    </a:ext>
                  </a:extLst>
                </p:cNvPr>
                <p:cNvSpPr txBox="1"/>
                <p:nvPr/>
              </p:nvSpPr>
              <p:spPr>
                <a:xfrm>
                  <a:off x="8911663" y="4475800"/>
                  <a:ext cx="279420" cy="26161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TW" sz="1050" b="0" i="1" smtClean="0">
                                <a:solidFill>
                                  <a:schemeClr val="accent1"/>
                                </a:solidFill>
                                <a:latin typeface="Cambria Math" panose="02040503050406030204" pitchFamily="18" charset="0"/>
                                <a:cs typeface="Calibri" panose="020F0502020204030204" pitchFamily="34" charset="0"/>
                              </a:rPr>
                            </m:ctrlPr>
                          </m:sSubPr>
                          <m:e>
                            <m:r>
                              <a:rPr lang="en-US" altLang="zh-TW" sz="1050" b="0" i="1" smtClean="0">
                                <a:solidFill>
                                  <a:schemeClr val="accent1"/>
                                </a:solidFill>
                                <a:latin typeface="Cambria Math" panose="02040503050406030204" pitchFamily="18" charset="0"/>
                                <a:cs typeface="Calibri" panose="020F0502020204030204" pitchFamily="34" charset="0"/>
                              </a:rPr>
                              <m:t>𝑈</m:t>
                            </m:r>
                          </m:e>
                          <m:sub>
                            <m:r>
                              <a:rPr lang="en-US" altLang="zh-TW" sz="1050" b="0" i="1" smtClean="0">
                                <a:solidFill>
                                  <a:schemeClr val="accent1"/>
                                </a:solidFill>
                                <a:latin typeface="Cambria Math" panose="02040503050406030204" pitchFamily="18" charset="0"/>
                                <a:cs typeface="Calibri" panose="020F0502020204030204" pitchFamily="34" charset="0"/>
                              </a:rPr>
                              <m:t>0</m:t>
                            </m:r>
                          </m:sub>
                        </m:sSub>
                      </m:oMath>
                    </m:oMathPara>
                  </a14:m>
                  <a:endParaRPr lang="zh-TW" altLang="en-US" dirty="0">
                    <a:solidFill>
                      <a:schemeClr val="accent1"/>
                    </a:solidFill>
                    <a:cs typeface="Calibri" panose="020F0502020204030204" pitchFamily="34" charset="0"/>
                  </a:endParaRPr>
                </a:p>
              </p:txBody>
            </p:sp>
          </mc:Choice>
          <mc:Fallback xmlns="">
            <p:sp>
              <p:nvSpPr>
                <p:cNvPr id="59" name="文字方塊 58">
                  <a:extLst>
                    <a:ext uri="{FF2B5EF4-FFF2-40B4-BE49-F238E27FC236}">
                      <a16:creationId xmlns:a16="http://schemas.microsoft.com/office/drawing/2014/main" id="{BBBBB9A0-6339-4E4F-90B1-F8A7564EB602}"/>
                    </a:ext>
                  </a:extLst>
                </p:cNvPr>
                <p:cNvSpPr txBox="1">
                  <a:spLocks noRot="1" noChangeAspect="1" noMove="1" noResize="1" noEditPoints="1" noAdjustHandles="1" noChangeArrowheads="1" noChangeShapeType="1" noTextEdit="1"/>
                </p:cNvSpPr>
                <p:nvPr/>
              </p:nvSpPr>
              <p:spPr>
                <a:xfrm>
                  <a:off x="8911663" y="4475800"/>
                  <a:ext cx="279420" cy="26161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1B68CB07-8170-4624-B08D-35256E71A9B3}"/>
                    </a:ext>
                  </a:extLst>
                </p:cNvPr>
                <p:cNvSpPr txBox="1"/>
                <p:nvPr/>
              </p:nvSpPr>
              <p:spPr>
                <a:xfrm>
                  <a:off x="8571446" y="3115638"/>
                  <a:ext cx="545239" cy="26161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TW" sz="1050" b="0" i="1" smtClean="0">
                            <a:solidFill>
                              <a:schemeClr val="accent1"/>
                            </a:solidFill>
                            <a:latin typeface="Cambria Math" panose="02040503050406030204" pitchFamily="18" charset="0"/>
                            <a:cs typeface="Calibri" panose="020F0502020204030204" pitchFamily="34" charset="0"/>
                          </a:rPr>
                          <m:t>𝑢</m:t>
                        </m:r>
                        <m:r>
                          <a:rPr lang="en-US" altLang="zh-TW" sz="1050" b="0" i="1" smtClean="0">
                            <a:solidFill>
                              <a:schemeClr val="accent1"/>
                            </a:solidFill>
                            <a:latin typeface="Cambria Math" panose="02040503050406030204" pitchFamily="18" charset="0"/>
                            <a:cs typeface="Calibri" panose="020F0502020204030204" pitchFamily="34" charset="0"/>
                          </a:rPr>
                          <m:t>(</m:t>
                        </m:r>
                        <m:r>
                          <a:rPr lang="en-US" altLang="zh-TW" sz="1050" b="0" i="1" smtClean="0">
                            <a:solidFill>
                              <a:schemeClr val="accent1"/>
                            </a:solidFill>
                            <a:latin typeface="Cambria Math" panose="02040503050406030204" pitchFamily="18" charset="0"/>
                            <a:cs typeface="Calibri" panose="020F0502020204030204" pitchFamily="34" charset="0"/>
                          </a:rPr>
                          <m:t>𝑥</m:t>
                        </m:r>
                        <m:r>
                          <a:rPr lang="en-US" altLang="zh-TW" sz="1050" b="0" i="1" smtClean="0">
                            <a:solidFill>
                              <a:schemeClr val="accent1"/>
                            </a:solidFill>
                            <a:latin typeface="Cambria Math" panose="02040503050406030204" pitchFamily="18" charset="0"/>
                            <a:cs typeface="Calibri" panose="020F0502020204030204" pitchFamily="34" charset="0"/>
                          </a:rPr>
                          <m:t>,0)</m:t>
                        </m:r>
                      </m:oMath>
                    </m:oMathPara>
                  </a14:m>
                  <a:endParaRPr lang="zh-TW" altLang="en-US" dirty="0">
                    <a:solidFill>
                      <a:schemeClr val="accent1"/>
                    </a:solidFill>
                    <a:cs typeface="Calibri" panose="020F0502020204030204" pitchFamily="34" charset="0"/>
                  </a:endParaRPr>
                </a:p>
              </p:txBody>
            </p:sp>
          </mc:Choice>
          <mc:Fallback xmlns="">
            <p:sp>
              <p:nvSpPr>
                <p:cNvPr id="60" name="文字方塊 59">
                  <a:extLst>
                    <a:ext uri="{FF2B5EF4-FFF2-40B4-BE49-F238E27FC236}">
                      <a16:creationId xmlns:a16="http://schemas.microsoft.com/office/drawing/2014/main" id="{1B68CB07-8170-4624-B08D-35256E71A9B3}"/>
                    </a:ext>
                  </a:extLst>
                </p:cNvPr>
                <p:cNvSpPr txBox="1">
                  <a:spLocks noRot="1" noChangeAspect="1" noMove="1" noResize="1" noEditPoints="1" noAdjustHandles="1" noChangeArrowheads="1" noChangeShapeType="1" noTextEdit="1"/>
                </p:cNvSpPr>
                <p:nvPr/>
              </p:nvSpPr>
              <p:spPr>
                <a:xfrm>
                  <a:off x="8571446" y="3115638"/>
                  <a:ext cx="545239" cy="261610"/>
                </a:xfrm>
                <a:prstGeom prst="rect">
                  <a:avLst/>
                </a:prstGeom>
                <a:blipFill>
                  <a:blip r:embed="rId9"/>
                  <a:stretch>
                    <a:fillRect r="-1124" b="-4651"/>
                  </a:stretch>
                </a:blipFill>
              </p:spPr>
              <p:txBody>
                <a:bodyPr/>
                <a:lstStyle/>
                <a:p>
                  <a:r>
                    <a:rPr lang="zh-TW" altLang="en-US">
                      <a:noFill/>
                    </a:rPr>
                    <a:t> </a:t>
                  </a:r>
                </a:p>
              </p:txBody>
            </p:sp>
          </mc:Fallback>
        </mc:AlternateContent>
      </p:grpSp>
      <p:sp>
        <p:nvSpPr>
          <p:cNvPr id="62" name="矩形 61">
            <a:hlinkClick r:id="rId10" action="ppaction://hlinksldjump"/>
            <a:extLst>
              <a:ext uri="{FF2B5EF4-FFF2-40B4-BE49-F238E27FC236}">
                <a16:creationId xmlns:a16="http://schemas.microsoft.com/office/drawing/2014/main" id="{A9090505-AB8D-43D0-8A2D-3AFD18329806}"/>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pic>
        <p:nvPicPr>
          <p:cNvPr id="67" name="圖片 66">
            <a:extLst>
              <a:ext uri="{FF2B5EF4-FFF2-40B4-BE49-F238E27FC236}">
                <a16:creationId xmlns:a16="http://schemas.microsoft.com/office/drawing/2014/main" id="{09E70F07-A803-4AD7-8848-8554D072E9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320" y="4374227"/>
            <a:ext cx="3133493" cy="2086758"/>
          </a:xfrm>
          <a:prstGeom prst="rect">
            <a:avLst/>
          </a:prstGeom>
        </p:spPr>
      </p:pic>
      <p:pic>
        <p:nvPicPr>
          <p:cNvPr id="69" name="圖片 68">
            <a:extLst>
              <a:ext uri="{FF2B5EF4-FFF2-40B4-BE49-F238E27FC236}">
                <a16:creationId xmlns:a16="http://schemas.microsoft.com/office/drawing/2014/main" id="{64AD25EE-7CC6-44E0-83E1-709E4DAC595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69317" y="6515973"/>
            <a:ext cx="433180" cy="118140"/>
          </a:xfrm>
          <a:prstGeom prst="rect">
            <a:avLst/>
          </a:prstGeom>
        </p:spPr>
      </p:pic>
      <p:pic>
        <p:nvPicPr>
          <p:cNvPr id="71" name="圖片 70">
            <a:extLst>
              <a:ext uri="{FF2B5EF4-FFF2-40B4-BE49-F238E27FC236}">
                <a16:creationId xmlns:a16="http://schemas.microsoft.com/office/drawing/2014/main" id="{5235DC20-4086-4A54-A6EB-B753E31DED9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42518" y="4092023"/>
            <a:ext cx="3311288" cy="2598900"/>
          </a:xfrm>
          <a:prstGeom prst="rect">
            <a:avLst/>
          </a:prstGeom>
        </p:spPr>
      </p:pic>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266D701-E067-462B-99A2-215175BBDFD1}"/>
                  </a:ext>
                </a:extLst>
              </p:cNvPr>
              <p:cNvSpPr>
                <a:spLocks noGrp="1"/>
              </p:cNvSpPr>
              <p:nvPr>
                <p:ph idx="1"/>
              </p:nvPr>
            </p:nvSpPr>
            <p:spPr>
              <a:xfrm>
                <a:off x="862896" y="914401"/>
                <a:ext cx="7454774" cy="3477774"/>
              </a:xfrm>
            </p:spPr>
            <p:txBody>
              <a:bodyPr>
                <a:normAutofit/>
              </a:bodyPr>
              <a:lstStyle/>
              <a:p>
                <a:pPr marL="285750" indent="-285750">
                  <a:lnSpc>
                    <a:spcPts val="2500"/>
                  </a:lnSpc>
                  <a:buFont typeface="Arial" panose="020B0604020202020204" pitchFamily="34" charset="0"/>
                  <a:buChar char="•"/>
                </a:pPr>
                <a:r>
                  <a:rPr lang="en-US" altLang="zh-TW" sz="1600" dirty="0"/>
                  <a:t>Linear stability analysis of a 2D jet discharging from a convergent nozzle.</a:t>
                </a:r>
              </a:p>
              <a:p>
                <a:pPr marL="285750" indent="-285750">
                  <a:lnSpc>
                    <a:spcPts val="2500"/>
                  </a:lnSpc>
                  <a:buFont typeface="Arial" panose="020B0604020202020204" pitchFamily="34" charset="0"/>
                  <a:buChar char="•"/>
                </a:pPr>
                <a:r>
                  <a:rPr lang="en-US" altLang="zh-TW" sz="1600" dirty="0"/>
                  <a:t>Base flow velocity was expressed by a linear profile, which simplifies the Rayleigh equation    </a:t>
                </a:r>
                <a:r>
                  <a:rPr lang="en-US" altLang="zh-TW" sz="1600" dirty="0">
                    <a:latin typeface="Cambria Math" panose="02040503050406030204" pitchFamily="18" charset="0"/>
                    <a:ea typeface="Cambria Math" panose="02040503050406030204" pitchFamily="18" charset="0"/>
                  </a:rPr>
                  <a:t>⟹   </a:t>
                </a:r>
                <a:r>
                  <a:rPr lang="en-US" altLang="zh-TW" sz="1600" dirty="0"/>
                  <a:t> </a:t>
                </a:r>
                <a14:m>
                  <m:oMath xmlns:m="http://schemas.openxmlformats.org/officeDocument/2006/math">
                    <m:acc>
                      <m:accPr>
                        <m:chr m:val="̂"/>
                        <m:ctrlPr>
                          <a:rPr lang="en-US" altLang="zh-TW" sz="1600" i="1" smtClean="0">
                            <a:latin typeface="Cambria Math" panose="02040503050406030204" pitchFamily="18" charset="0"/>
                          </a:rPr>
                        </m:ctrlPr>
                      </m:accPr>
                      <m:e>
                        <m:r>
                          <a:rPr lang="en-US" altLang="zh-TW" sz="1600" b="0" i="1" smtClean="0">
                            <a:latin typeface="Cambria Math" panose="02040503050406030204" pitchFamily="18" charset="0"/>
                          </a:rPr>
                          <m:t>𝑣</m:t>
                        </m:r>
                      </m:e>
                    </m:acc>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𝐴</m:t>
                    </m:r>
                    <m:sSup>
                      <m:sSupPr>
                        <m:ctrlPr>
                          <a:rPr lang="en-US" altLang="zh-TW" sz="1600" b="0" i="1" smtClean="0">
                            <a:latin typeface="Cambria Math" panose="02040503050406030204" pitchFamily="18" charset="0"/>
                          </a:rPr>
                        </m:ctrlPr>
                      </m:sSupPr>
                      <m:e>
                        <m:r>
                          <a:rPr lang="en-US" altLang="zh-TW" sz="1600" b="0" i="1" smtClean="0">
                            <a:latin typeface="Cambria Math" panose="02040503050406030204" pitchFamily="18" charset="0"/>
                          </a:rPr>
                          <m:t>𝑒</m:t>
                        </m:r>
                      </m:e>
                      <m:sup>
                        <m:r>
                          <a:rPr lang="en-US" altLang="zh-TW" sz="1600" b="0" i="1" smtClean="0">
                            <a:latin typeface="Cambria Math" panose="02040503050406030204" pitchFamily="18" charset="0"/>
                          </a:rPr>
                          <m:t>𝑘𝑦</m:t>
                        </m:r>
                      </m:sup>
                    </m:sSup>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𝐵</m:t>
                    </m:r>
                    <m:sSup>
                      <m:sSupPr>
                        <m:ctrlPr>
                          <a:rPr lang="en-US" altLang="zh-TW" sz="1600" b="0" i="1" smtClean="0">
                            <a:latin typeface="Cambria Math" panose="02040503050406030204" pitchFamily="18" charset="0"/>
                          </a:rPr>
                        </m:ctrlPr>
                      </m:sSupPr>
                      <m:e>
                        <m:r>
                          <a:rPr lang="en-US" altLang="zh-TW" sz="1600" b="0" i="1" smtClean="0">
                            <a:latin typeface="Cambria Math" panose="02040503050406030204" pitchFamily="18" charset="0"/>
                          </a:rPr>
                          <m:t>𝑒</m:t>
                        </m:r>
                      </m:e>
                      <m:sup>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𝑘𝑦</m:t>
                        </m:r>
                      </m:sup>
                    </m:sSup>
                    <m:r>
                      <a:rPr lang="en-US" altLang="zh-TW" sz="1600" b="0" i="0" smtClean="0">
                        <a:latin typeface="Cambria Math" panose="02040503050406030204" pitchFamily="18" charset="0"/>
                      </a:rPr>
                      <m:t>,   </m:t>
                    </m:r>
                    <m:sSup>
                      <m:sSupPr>
                        <m:ctrlPr>
                          <a:rPr lang="en-US" altLang="zh-TW" sz="1600" b="0" i="1" smtClean="0">
                            <a:latin typeface="Cambria Math" panose="02040503050406030204" pitchFamily="18" charset="0"/>
                          </a:rPr>
                        </m:ctrlPr>
                      </m:sSupPr>
                      <m:e>
                        <m:r>
                          <a:rPr lang="en-US" altLang="zh-TW" sz="1600" b="0" i="1" smtClean="0">
                            <a:latin typeface="Cambria Math" panose="02040503050406030204" pitchFamily="18" charset="0"/>
                          </a:rPr>
                          <m:t>𝑣</m:t>
                        </m:r>
                      </m:e>
                      <m:sup>
                        <m:r>
                          <a:rPr lang="en-US" altLang="zh-TW" sz="1600" b="0" i="1" smtClean="0">
                            <a:latin typeface="Cambria Math" panose="02040503050406030204" pitchFamily="18" charset="0"/>
                          </a:rPr>
                          <m:t>′</m:t>
                        </m:r>
                      </m:sup>
                    </m:sSup>
                    <m:r>
                      <a:rPr lang="en-US" altLang="zh-TW" sz="1600" b="0" i="1" smtClean="0">
                        <a:latin typeface="Cambria Math" panose="02040503050406030204" pitchFamily="18" charset="0"/>
                      </a:rPr>
                      <m:t>=</m:t>
                    </m:r>
                    <m:acc>
                      <m:accPr>
                        <m:chr m:val="̂"/>
                        <m:ctrlPr>
                          <a:rPr lang="en-US" altLang="zh-TW" sz="1600" b="0" i="1" smtClean="0">
                            <a:latin typeface="Cambria Math" panose="02040503050406030204" pitchFamily="18" charset="0"/>
                          </a:rPr>
                        </m:ctrlPr>
                      </m:accPr>
                      <m:e>
                        <m:r>
                          <a:rPr lang="en-US" altLang="zh-TW" sz="1600" b="0" i="1" smtClean="0">
                            <a:latin typeface="Cambria Math" panose="02040503050406030204" pitchFamily="18" charset="0"/>
                          </a:rPr>
                          <m:t>𝑣</m:t>
                        </m:r>
                      </m:e>
                    </m:acc>
                    <m:sSup>
                      <m:sSupPr>
                        <m:ctrlPr>
                          <a:rPr lang="en-US" altLang="zh-TW" sz="1600" b="0" i="1" smtClean="0">
                            <a:latin typeface="Cambria Math" panose="02040503050406030204" pitchFamily="18" charset="0"/>
                          </a:rPr>
                        </m:ctrlPr>
                      </m:sSupPr>
                      <m:e>
                        <m:r>
                          <a:rPr lang="en-US" altLang="zh-TW" sz="1600" b="0" i="1" smtClean="0">
                            <a:latin typeface="Cambria Math" panose="02040503050406030204" pitchFamily="18" charset="0"/>
                          </a:rPr>
                          <m:t>𝑒</m:t>
                        </m:r>
                      </m:e>
                      <m:sup>
                        <m:r>
                          <a:rPr lang="en-US" altLang="zh-TW" sz="1600" b="0" i="1" smtClean="0">
                            <a:latin typeface="Cambria Math" panose="02040503050406030204" pitchFamily="18" charset="0"/>
                          </a:rPr>
                          <m:t>𝑖</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𝑘𝑥</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𝜔</m:t>
                        </m:r>
                        <m:r>
                          <a:rPr lang="en-US" altLang="zh-TW" sz="1600" b="0" i="1" smtClean="0">
                            <a:latin typeface="Cambria Math" panose="02040503050406030204" pitchFamily="18" charset="0"/>
                          </a:rPr>
                          <m:t>𝑡</m:t>
                        </m:r>
                        <m:r>
                          <a:rPr lang="en-US" altLang="zh-TW" sz="1600" b="0" i="1" smtClean="0">
                            <a:latin typeface="Cambria Math" panose="02040503050406030204" pitchFamily="18" charset="0"/>
                          </a:rPr>
                          <m:t>)</m:t>
                        </m:r>
                      </m:sup>
                    </m:sSup>
                  </m:oMath>
                </a14:m>
                <a:endParaRPr lang="en-US" altLang="zh-TW" sz="1600" dirty="0"/>
              </a:p>
              <a:p>
                <a:pPr marL="268288">
                  <a:lnSpc>
                    <a:spcPts val="2500"/>
                  </a:lnSpc>
                </a:pPr>
                <a:r>
                  <a:rPr lang="en-US" altLang="zh-TW" sz="1600" dirty="0"/>
                  <a:t>The dynamic boundary condition </a:t>
                </a:r>
                <a:br>
                  <a:rPr lang="en-US" altLang="zh-TW" sz="1600" dirty="0"/>
                </a:br>
                <a14:m>
                  <m:oMath xmlns:m="http://schemas.openxmlformats.org/officeDocument/2006/math">
                    <m:f>
                      <m:fPr>
                        <m:ctrlPr>
                          <a:rPr lang="en-US" altLang="zh-TW" sz="1600" b="0" i="1" smtClean="0">
                            <a:latin typeface="Cambria Math" panose="02040503050406030204" pitchFamily="18" charset="0"/>
                          </a:rPr>
                        </m:ctrlPr>
                      </m:fPr>
                      <m:num>
                        <m:r>
                          <a:rPr lang="en-US" altLang="zh-TW" sz="1600" b="0" i="1" smtClean="0">
                            <a:latin typeface="Cambria Math" panose="02040503050406030204" pitchFamily="18" charset="0"/>
                          </a:rPr>
                          <m:t>𝑃</m:t>
                        </m:r>
                      </m:num>
                      <m:den>
                        <m:r>
                          <a:rPr lang="en-US" altLang="zh-TW" sz="1600" b="0" i="1" smtClean="0">
                            <a:latin typeface="Cambria Math" panose="02040503050406030204" pitchFamily="18" charset="0"/>
                          </a:rPr>
                          <m:t>𝜌</m:t>
                        </m:r>
                      </m:den>
                    </m:f>
                    <m:r>
                      <a:rPr lang="en-US" altLang="zh-TW" sz="1600" b="0" i="1" smtClean="0">
                        <a:latin typeface="Cambria Math" panose="02040503050406030204" pitchFamily="18" charset="0"/>
                      </a:rPr>
                      <m:t>=</m:t>
                    </m:r>
                    <m:f>
                      <m:fPr>
                        <m:ctrlPr>
                          <a:rPr lang="en-US" altLang="zh-TW" sz="1600" b="0" i="1" smtClean="0">
                            <a:latin typeface="Cambria Math" panose="02040503050406030204" pitchFamily="18" charset="0"/>
                          </a:rPr>
                        </m:ctrlPr>
                      </m:fPr>
                      <m:num>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𝑣</m:t>
                            </m:r>
                          </m:e>
                          <m:sub>
                            <m:r>
                              <a:rPr lang="en-US" altLang="zh-TW" sz="1600" b="0" i="1" smtClean="0">
                                <a:latin typeface="Cambria Math" panose="02040503050406030204" pitchFamily="18" charset="0"/>
                              </a:rPr>
                              <m:t>𝑦</m:t>
                            </m:r>
                          </m:sub>
                        </m:sSub>
                      </m:num>
                      <m:den>
                        <m:r>
                          <a:rPr lang="en-US" altLang="zh-TW" sz="1600" b="0" i="1" smtClean="0">
                            <a:latin typeface="Cambria Math" panose="02040503050406030204" pitchFamily="18" charset="0"/>
                          </a:rPr>
                          <m:t>𝑖𝑘</m:t>
                        </m:r>
                      </m:den>
                    </m:f>
                    <m:d>
                      <m:dPr>
                        <m:ctrlPr>
                          <a:rPr lang="en-US" altLang="zh-TW" sz="1600" b="0" i="1" smtClean="0">
                            <a:latin typeface="Cambria Math" panose="02040503050406030204" pitchFamily="18" charset="0"/>
                          </a:rPr>
                        </m:ctrlPr>
                      </m:dPr>
                      <m:e>
                        <m:r>
                          <a:rPr lang="en-US" altLang="zh-TW" sz="1600" b="0" i="1" smtClean="0">
                            <a:latin typeface="Cambria Math" panose="02040503050406030204" pitchFamily="18" charset="0"/>
                          </a:rPr>
                          <m:t>𝑈</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𝑐</m:t>
                        </m:r>
                      </m:e>
                    </m:d>
                    <m:r>
                      <a:rPr lang="en-US" altLang="zh-TW" sz="1600" b="0" i="1" smtClean="0">
                        <a:latin typeface="Cambria Math" panose="02040503050406030204" pitchFamily="18" charset="0"/>
                      </a:rPr>
                      <m:t>−</m:t>
                    </m:r>
                    <m:f>
                      <m:fPr>
                        <m:ctrlPr>
                          <a:rPr lang="en-US" altLang="zh-TW" sz="1600" b="0" i="1" smtClean="0">
                            <a:latin typeface="Cambria Math" panose="02040503050406030204" pitchFamily="18" charset="0"/>
                          </a:rPr>
                        </m:ctrlPr>
                      </m:fPr>
                      <m:num>
                        <m:r>
                          <a:rPr lang="en-US" altLang="zh-TW" sz="1600" b="0" i="1" smtClean="0">
                            <a:latin typeface="Cambria Math" panose="02040503050406030204" pitchFamily="18" charset="0"/>
                          </a:rPr>
                          <m:t>𝑣</m:t>
                        </m:r>
                      </m:num>
                      <m:den>
                        <m:r>
                          <a:rPr lang="en-US" altLang="zh-TW" sz="1600" b="0" i="1" smtClean="0">
                            <a:latin typeface="Cambria Math" panose="02040503050406030204" pitchFamily="18" charset="0"/>
                          </a:rPr>
                          <m:t>𝑖𝑘</m:t>
                        </m:r>
                      </m:den>
                    </m:f>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𝑈</m:t>
                        </m:r>
                      </m:e>
                      <m:sub>
                        <m:r>
                          <a:rPr lang="en-US" altLang="zh-TW" sz="1600" b="0" i="1" smtClean="0">
                            <a:latin typeface="Cambria Math" panose="02040503050406030204" pitchFamily="18" charset="0"/>
                          </a:rPr>
                          <m:t>𝑦</m:t>
                        </m:r>
                      </m:sub>
                    </m:sSub>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𝑞𝑘</m:t>
                    </m:r>
                    <m:d>
                      <m:dPr>
                        <m:begChr m:val="["/>
                        <m:endChr m:val="]"/>
                        <m:ctrlPr>
                          <a:rPr lang="en-US" altLang="zh-TW" sz="1600" b="0" i="1" smtClean="0">
                            <a:latin typeface="Cambria Math" panose="02040503050406030204" pitchFamily="18" charset="0"/>
                          </a:rPr>
                        </m:ctrlPr>
                      </m:dPr>
                      <m:e>
                        <m:f>
                          <m:fPr>
                            <m:ctrlPr>
                              <a:rPr lang="en-US" altLang="zh-TW" sz="1600" b="0" i="1" smtClean="0">
                                <a:latin typeface="Cambria Math" panose="02040503050406030204" pitchFamily="18" charset="0"/>
                              </a:rPr>
                            </m:ctrlPr>
                          </m:fPr>
                          <m:num>
                            <m:r>
                              <a:rPr lang="en-US" altLang="zh-TW" sz="1600" b="0" i="1" smtClean="0">
                                <a:latin typeface="Cambria Math" panose="02040503050406030204" pitchFamily="18" charset="0"/>
                              </a:rPr>
                              <m:t>𝑘𝑇</m:t>
                            </m:r>
                          </m:num>
                          <m:den>
                            <m:r>
                              <a:rPr lang="en-US" altLang="zh-TW" sz="1600" b="0" i="1" smtClean="0">
                                <a:latin typeface="Cambria Math" panose="02040503050406030204" pitchFamily="18" charset="0"/>
                              </a:rPr>
                              <m:t>𝜌</m:t>
                            </m:r>
                          </m:den>
                        </m:f>
                        <m:r>
                          <a:rPr lang="en-US" altLang="zh-TW" sz="1600" b="0" i="1" smtClean="0">
                            <a:latin typeface="Cambria Math" panose="02040503050406030204" pitchFamily="18" charset="0"/>
                          </a:rPr>
                          <m:t>+</m:t>
                        </m:r>
                        <m:f>
                          <m:fPr>
                            <m:ctrlPr>
                              <a:rPr lang="en-US" altLang="zh-TW" sz="1600" b="0" i="1" smtClean="0">
                                <a:latin typeface="Cambria Math" panose="02040503050406030204" pitchFamily="18" charset="0"/>
                              </a:rPr>
                            </m:ctrlPr>
                          </m:fPr>
                          <m:num>
                            <m:r>
                              <a:rPr lang="en-US" altLang="zh-TW" sz="1600" b="0" i="1" smtClean="0">
                                <a:latin typeface="Cambria Math" panose="02040503050406030204" pitchFamily="18" charset="0"/>
                              </a:rPr>
                              <m:t>1</m:t>
                            </m:r>
                          </m:num>
                          <m:den>
                            <m:r>
                              <a:rPr lang="en-US" altLang="zh-TW" sz="1600" b="0" i="1" smtClean="0">
                                <a:latin typeface="Cambria Math" panose="02040503050406030204" pitchFamily="18" charset="0"/>
                              </a:rPr>
                              <m:t>𝑘</m:t>
                            </m:r>
                          </m:den>
                        </m:f>
                        <m:d>
                          <m:dPr>
                            <m:ctrlPr>
                              <a:rPr lang="en-US" altLang="zh-TW" sz="1600" b="0" i="1" smtClean="0">
                                <a:latin typeface="Cambria Math" panose="02040503050406030204" pitchFamily="18" charset="0"/>
                              </a:rPr>
                            </m:ctrlPr>
                          </m:dPr>
                          <m:e>
                            <m:r>
                              <a:rPr lang="en-US" altLang="zh-TW" sz="1600" b="0" i="1" smtClean="0">
                                <a:latin typeface="Cambria Math" panose="02040503050406030204" pitchFamily="18" charset="0"/>
                              </a:rPr>
                              <m:t>𝑔</m:t>
                            </m:r>
                            <m:r>
                              <m:rPr>
                                <m:nor/>
                              </m:rPr>
                              <a:rPr lang="en-US" altLang="zh-TW" sz="1600" b="0" i="0" smtClean="0">
                                <a:latin typeface="Cambria Math" panose="02040503050406030204" pitchFamily="18" charset="0"/>
                              </a:rPr>
                              <m:t>cos</m:t>
                            </m:r>
                            <m:r>
                              <a:rPr lang="en-US" altLang="zh-TW" sz="1600" b="0" i="1" smtClean="0">
                                <a:latin typeface="Cambria Math" panose="02040503050406030204" pitchFamily="18" charset="0"/>
                              </a:rPr>
                              <m:t>𝜙</m:t>
                            </m:r>
                            <m:r>
                              <a:rPr lang="en-US" altLang="zh-TW" sz="1600" b="0" i="1" smtClean="0">
                                <a:latin typeface="Cambria Math" panose="02040503050406030204" pitchFamily="18" charset="0"/>
                              </a:rPr>
                              <m:t>+</m:t>
                            </m:r>
                            <m:f>
                              <m:fPr>
                                <m:ctrlPr>
                                  <a:rPr lang="en-US" altLang="zh-TW" sz="1600" b="0" i="1" smtClean="0">
                                    <a:latin typeface="Cambria Math" panose="02040503050406030204" pitchFamily="18" charset="0"/>
                                  </a:rPr>
                                </m:ctrlPr>
                              </m:fPr>
                              <m:num>
                                <m:sSup>
                                  <m:sSupPr>
                                    <m:ctrlPr>
                                      <a:rPr lang="en-US" altLang="zh-TW" sz="1600" b="0" i="1" smtClean="0">
                                        <a:latin typeface="Cambria Math" panose="02040503050406030204" pitchFamily="18" charset="0"/>
                                      </a:rPr>
                                    </m:ctrlPr>
                                  </m:sSupPr>
                                  <m:e>
                                    <m:r>
                                      <a:rPr lang="en-US" altLang="zh-TW" sz="1600" b="0" i="1" smtClean="0">
                                        <a:latin typeface="Cambria Math" panose="02040503050406030204" pitchFamily="18" charset="0"/>
                                      </a:rPr>
                                      <m:t>𝑈</m:t>
                                    </m:r>
                                  </m:e>
                                  <m:sup>
                                    <m:r>
                                      <a:rPr lang="en-US" altLang="zh-TW" sz="1600" b="0" i="1" smtClean="0">
                                        <a:latin typeface="Cambria Math" panose="02040503050406030204" pitchFamily="18" charset="0"/>
                                      </a:rPr>
                                      <m:t>2</m:t>
                                    </m:r>
                                  </m:sup>
                                </m:sSup>
                              </m:num>
                              <m:den>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𝑟</m:t>
                                    </m:r>
                                  </m:e>
                                  <m:sub>
                                    <m:r>
                                      <a:rPr lang="en-US" altLang="zh-TW" sz="1600" b="0" i="1" smtClean="0">
                                        <a:latin typeface="Cambria Math" panose="02040503050406030204" pitchFamily="18" charset="0"/>
                                      </a:rPr>
                                      <m:t>𝐹</m:t>
                                    </m:r>
                                  </m:sub>
                                </m:sSub>
                              </m:den>
                            </m:f>
                          </m:e>
                        </m:d>
                      </m:e>
                    </m:d>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𝑞𝑘</m:t>
                    </m:r>
                    <m:sSubSup>
                      <m:sSubSupPr>
                        <m:ctrlPr>
                          <a:rPr lang="en-US" altLang="zh-TW" sz="1600" b="0" i="1" smtClean="0">
                            <a:latin typeface="Cambria Math" panose="02040503050406030204" pitchFamily="18" charset="0"/>
                          </a:rPr>
                        </m:ctrlPr>
                      </m:sSubSupPr>
                      <m:e>
                        <m:r>
                          <a:rPr lang="en-US" altLang="zh-TW" sz="1600" b="0" i="1" smtClean="0">
                            <a:latin typeface="Cambria Math" panose="02040503050406030204" pitchFamily="18" charset="0"/>
                          </a:rPr>
                          <m:t>𝑐</m:t>
                        </m:r>
                      </m:e>
                      <m:sub>
                        <m:r>
                          <a:rPr lang="en-US" altLang="zh-TW" sz="1600" b="0" i="1" smtClean="0">
                            <a:latin typeface="Cambria Math" panose="02040503050406030204" pitchFamily="18" charset="0"/>
                          </a:rPr>
                          <m:t>0</m:t>
                        </m:r>
                      </m:sub>
                      <m:sup>
                        <m:r>
                          <a:rPr lang="en-US" altLang="zh-TW" sz="1600" b="0" i="1" smtClean="0">
                            <a:latin typeface="Cambria Math" panose="02040503050406030204" pitchFamily="18" charset="0"/>
                          </a:rPr>
                          <m:t>2</m:t>
                        </m:r>
                      </m:sup>
                    </m:sSubSup>
                  </m:oMath>
                </a14:m>
                <a:r>
                  <a:rPr lang="en-US" altLang="zh-TW" sz="1600" dirty="0"/>
                  <a:t> </a:t>
                </a:r>
              </a:p>
              <a:p>
                <a:pPr marL="268288">
                  <a:lnSpc>
                    <a:spcPts val="2500"/>
                  </a:lnSpc>
                </a:pPr>
                <a:r>
                  <a:rPr lang="en-US" altLang="zh-TW" sz="1600" dirty="0"/>
                  <a:t>The equations are then reduced to a cubic equation, and its temporal/spatial instability can be solved for given wavenumber or phase velocity.</a:t>
                </a:r>
              </a:p>
              <a:p>
                <a:pPr marL="285750" indent="-285750">
                  <a:lnSpc>
                    <a:spcPts val="2500"/>
                  </a:lnSpc>
                  <a:buFont typeface="Arial" panose="020B0604020202020204" pitchFamily="34" charset="0"/>
                  <a:buChar char="•"/>
                </a:pPr>
                <a:r>
                  <a:rPr lang="en-US" altLang="zh-TW" sz="1600" dirty="0"/>
                  <a:t>The instabilities found are all convective.</a:t>
                </a:r>
              </a:p>
            </p:txBody>
          </p:sp>
        </mc:Choice>
        <mc:Fallback xmlns="">
          <p:sp>
            <p:nvSpPr>
              <p:cNvPr id="3" name="內容版面配置區 2">
                <a:extLst>
                  <a:ext uri="{FF2B5EF4-FFF2-40B4-BE49-F238E27FC236}">
                    <a16:creationId xmlns:a16="http://schemas.microsoft.com/office/drawing/2014/main" id="{1266D701-E067-462B-99A2-215175BBDFD1}"/>
                  </a:ext>
                </a:extLst>
              </p:cNvPr>
              <p:cNvSpPr>
                <a:spLocks noGrp="1" noRot="1" noChangeAspect="1" noMove="1" noResize="1" noEditPoints="1" noAdjustHandles="1" noChangeArrowheads="1" noChangeShapeType="1" noTextEdit="1"/>
              </p:cNvSpPr>
              <p:nvPr>
                <p:ph idx="1"/>
              </p:nvPr>
            </p:nvSpPr>
            <p:spPr>
              <a:xfrm>
                <a:off x="862896" y="914401"/>
                <a:ext cx="7454774" cy="3477774"/>
              </a:xfrm>
              <a:blipFill>
                <a:blip r:embed="rId14"/>
                <a:stretch>
                  <a:fillRect l="-3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97980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B5DDE6-C7F5-4293-9779-60688252DA2C}"/>
              </a:ext>
            </a:extLst>
          </p:cNvPr>
          <p:cNvSpPr>
            <a:spLocks noGrp="1"/>
          </p:cNvSpPr>
          <p:nvPr>
            <p:ph type="title"/>
          </p:nvPr>
        </p:nvSpPr>
        <p:spPr>
          <a:xfrm>
            <a:off x="838200" y="189147"/>
            <a:ext cx="10515600" cy="781816"/>
          </a:xfrm>
        </p:spPr>
        <p:txBody>
          <a:bodyPr/>
          <a:lstStyle/>
          <a:p>
            <a:r>
              <a:rPr lang="en-US" altLang="zh-TW" dirty="0"/>
              <a:t>Short surface waves on surface shear</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824B323-FFB6-4CBC-A4FB-F4E994926193}"/>
                  </a:ext>
                </a:extLst>
              </p:cNvPr>
              <p:cNvSpPr>
                <a:spLocks noGrp="1"/>
              </p:cNvSpPr>
              <p:nvPr>
                <p:ph idx="1"/>
              </p:nvPr>
            </p:nvSpPr>
            <p:spPr>
              <a:xfrm>
                <a:off x="838200" y="930881"/>
                <a:ext cx="8161864" cy="5083277"/>
              </a:xfrm>
            </p:spPr>
            <p:txBody>
              <a:bodyPr>
                <a:noAutofit/>
              </a:bodyPr>
              <a:lstStyle/>
              <a:p>
                <a:pPr marL="285750" indent="-285750">
                  <a:buFont typeface="Arial" panose="020B0604020202020204" pitchFamily="34" charset="0"/>
                  <a:buChar char="•"/>
                </a:pPr>
                <a:r>
                  <a:rPr lang="en-US" altLang="zh-TW" dirty="0"/>
                  <a:t>Stability analysis of short surface waves using </a:t>
                </a:r>
                <a:r>
                  <a:rPr lang="en-US" altLang="zh-TW" u="sng" dirty="0"/>
                  <a:t>piecewise-linear approximation</a:t>
                </a:r>
                <a:r>
                  <a:rPr lang="en-US" altLang="zh-TW" dirty="0"/>
                  <a:t> (PLA)</a:t>
                </a:r>
              </a:p>
              <a:p>
                <a:pPr marL="285750" indent="-285750">
                  <a:buFont typeface="Arial" panose="020B0604020202020204" pitchFamily="34" charset="0"/>
                  <a:buChar char="•"/>
                </a:pPr>
                <a14:m>
                  <m:oMath xmlns:m="http://schemas.openxmlformats.org/officeDocument/2006/math">
                    <m:d>
                      <m:dPr>
                        <m:ctrlPr>
                          <a:rPr lang="en-US" altLang="zh-TW" b="0" i="1" smtClean="0">
                            <a:latin typeface="Cambria Math" panose="02040503050406030204" pitchFamily="18" charset="0"/>
                          </a:rPr>
                        </m:ctrlPr>
                      </m:dPr>
                      <m:e>
                        <m:r>
                          <a:rPr lang="en-US" altLang="zh-TW">
                            <a:latin typeface="Cambria Math" panose="02040503050406030204" pitchFamily="18" charset="0"/>
                          </a:rPr>
                          <m:t>𝑈</m:t>
                        </m:r>
                        <m:r>
                          <a:rPr lang="en-US" altLang="zh-TW" i="1">
                            <a:latin typeface="Cambria Math" panose="02040503050406030204" pitchFamily="18" charset="0"/>
                          </a:rPr>
                          <m:t>−</m:t>
                        </m:r>
                        <m:r>
                          <a:rPr lang="en-US" altLang="zh-TW" i="1">
                            <a:latin typeface="Cambria Math" panose="02040503050406030204" pitchFamily="18" charset="0"/>
                          </a:rPr>
                          <m:t>𝑐</m:t>
                        </m:r>
                      </m:e>
                    </m:d>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sSup>
                              <m:sSupPr>
                                <m:ctrlPr>
                                  <a:rPr lang="en-US" altLang="zh-TW" i="1">
                                    <a:latin typeface="Cambria Math" panose="02040503050406030204" pitchFamily="18" charset="0"/>
                                  </a:rPr>
                                </m:ctrlPr>
                              </m:sSupPr>
                              <m:e>
                                <m:r>
                                  <a:rPr lang="en-US" altLang="zh-TW">
                                    <a:latin typeface="Cambria Math" panose="02040503050406030204" pitchFamily="18" charset="0"/>
                                  </a:rPr>
                                  <m:t>𝑑</m:t>
                                </m:r>
                              </m:e>
                              <m:sup>
                                <m:r>
                                  <a:rPr lang="en-US" altLang="zh-TW">
                                    <a:latin typeface="Cambria Math" panose="02040503050406030204" pitchFamily="18" charset="0"/>
                                  </a:rPr>
                                  <m:t>2</m:t>
                                </m:r>
                              </m:sup>
                            </m:sSup>
                            <m:r>
                              <a:rPr lang="en-US" altLang="zh-TW">
                                <a:latin typeface="Cambria Math" panose="02040503050406030204" pitchFamily="18" charset="0"/>
                              </a:rPr>
                              <m:t>𝜙</m:t>
                            </m:r>
                          </m:num>
                          <m:den>
                            <m:r>
                              <a:rPr lang="en-US" altLang="zh-TW">
                                <a:latin typeface="Cambria Math" panose="02040503050406030204" pitchFamily="18" charset="0"/>
                              </a:rPr>
                              <m:t>𝑑</m:t>
                            </m:r>
                            <m:sSup>
                              <m:sSupPr>
                                <m:ctrlPr>
                                  <a:rPr lang="en-US" altLang="zh-TW" i="1">
                                    <a:latin typeface="Cambria Math" panose="02040503050406030204" pitchFamily="18" charset="0"/>
                                  </a:rPr>
                                </m:ctrlPr>
                              </m:sSupPr>
                              <m:e>
                                <m:r>
                                  <a:rPr lang="en-US" altLang="zh-TW">
                                    <a:latin typeface="Cambria Math" panose="02040503050406030204" pitchFamily="18" charset="0"/>
                                  </a:rPr>
                                  <m:t>𝑧</m:t>
                                </m:r>
                              </m:e>
                              <m:sup>
                                <m:r>
                                  <a:rPr lang="en-US" altLang="zh-TW">
                                    <a:latin typeface="Cambria Math" panose="02040503050406030204" pitchFamily="18" charset="0"/>
                                  </a:rPr>
                                  <m:t>2</m:t>
                                </m:r>
                              </m:sup>
                            </m:sSup>
                          </m:den>
                        </m:f>
                        <m:r>
                          <a:rPr lang="en-US" altLang="zh-TW">
                            <a:latin typeface="Cambria Math" panose="02040503050406030204" pitchFamily="18" charset="0"/>
                          </a:rPr>
                          <m:t>−</m:t>
                        </m:r>
                        <m:sSup>
                          <m:sSupPr>
                            <m:ctrlPr>
                              <a:rPr lang="en-US" altLang="zh-TW" i="1">
                                <a:latin typeface="Cambria Math" panose="02040503050406030204" pitchFamily="18" charset="0"/>
                              </a:rPr>
                            </m:ctrlPr>
                          </m:sSupPr>
                          <m:e>
                            <m:r>
                              <a:rPr lang="en-US" altLang="zh-TW">
                                <a:latin typeface="Cambria Math" panose="02040503050406030204" pitchFamily="18" charset="0"/>
                              </a:rPr>
                              <m:t>𝑘</m:t>
                            </m:r>
                          </m:e>
                          <m:sup>
                            <m:r>
                              <a:rPr lang="en-US" altLang="zh-TW">
                                <a:latin typeface="Cambria Math" panose="02040503050406030204" pitchFamily="18" charset="0"/>
                              </a:rPr>
                              <m:t>2</m:t>
                            </m:r>
                          </m:sup>
                        </m:sSup>
                        <m:r>
                          <a:rPr lang="en-US" altLang="zh-TW" b="0" i="1" smtClean="0">
                            <a:latin typeface="Cambria Math" panose="02040503050406030204" pitchFamily="18" charset="0"/>
                          </a:rPr>
                          <m:t>𝜙</m:t>
                        </m:r>
                      </m:e>
                    </m:d>
                    <m:r>
                      <a:rPr lang="en-US" altLang="zh-TW">
                        <a:latin typeface="Cambria Math" panose="02040503050406030204" pitchFamily="18" charset="0"/>
                      </a:rPr>
                      <m:t>−</m:t>
                    </m:r>
                    <m:f>
                      <m:fPr>
                        <m:ctrlPr>
                          <a:rPr lang="en-US" altLang="zh-TW" i="1" smtClean="0">
                            <a:solidFill>
                              <a:schemeClr val="bg1">
                                <a:lumMod val="65000"/>
                              </a:schemeClr>
                            </a:solidFill>
                            <a:latin typeface="Cambria Math" panose="02040503050406030204" pitchFamily="18" charset="0"/>
                          </a:rPr>
                        </m:ctrlPr>
                      </m:fPr>
                      <m:num>
                        <m:sSup>
                          <m:sSupPr>
                            <m:ctrlPr>
                              <a:rPr lang="en-US" altLang="zh-TW" i="1">
                                <a:solidFill>
                                  <a:schemeClr val="bg1">
                                    <a:lumMod val="65000"/>
                                  </a:schemeClr>
                                </a:solidFill>
                                <a:latin typeface="Cambria Math" panose="02040503050406030204" pitchFamily="18" charset="0"/>
                              </a:rPr>
                            </m:ctrlPr>
                          </m:sSupPr>
                          <m:e>
                            <m:r>
                              <a:rPr lang="en-US" altLang="zh-TW">
                                <a:solidFill>
                                  <a:schemeClr val="bg1">
                                    <a:lumMod val="65000"/>
                                  </a:schemeClr>
                                </a:solidFill>
                                <a:latin typeface="Cambria Math" panose="02040503050406030204" pitchFamily="18" charset="0"/>
                              </a:rPr>
                              <m:t>𝑑</m:t>
                            </m:r>
                          </m:e>
                          <m:sup>
                            <m:r>
                              <a:rPr lang="en-US" altLang="zh-TW">
                                <a:solidFill>
                                  <a:schemeClr val="bg1">
                                    <a:lumMod val="65000"/>
                                  </a:schemeClr>
                                </a:solidFill>
                                <a:latin typeface="Cambria Math" panose="02040503050406030204" pitchFamily="18" charset="0"/>
                              </a:rPr>
                              <m:t>2</m:t>
                            </m:r>
                          </m:sup>
                        </m:sSup>
                        <m:r>
                          <a:rPr lang="en-US" altLang="zh-TW">
                            <a:solidFill>
                              <a:schemeClr val="bg1">
                                <a:lumMod val="65000"/>
                              </a:schemeClr>
                            </a:solidFill>
                            <a:latin typeface="Cambria Math" panose="02040503050406030204" pitchFamily="18" charset="0"/>
                          </a:rPr>
                          <m:t>𝑈</m:t>
                        </m:r>
                      </m:num>
                      <m:den>
                        <m:r>
                          <a:rPr lang="en-US" altLang="zh-TW">
                            <a:solidFill>
                              <a:schemeClr val="bg1">
                                <a:lumMod val="65000"/>
                              </a:schemeClr>
                            </a:solidFill>
                            <a:latin typeface="Cambria Math" panose="02040503050406030204" pitchFamily="18" charset="0"/>
                          </a:rPr>
                          <m:t>𝑑</m:t>
                        </m:r>
                        <m:sSup>
                          <m:sSupPr>
                            <m:ctrlPr>
                              <a:rPr lang="en-US" altLang="zh-TW" i="1">
                                <a:solidFill>
                                  <a:schemeClr val="bg1">
                                    <a:lumMod val="65000"/>
                                  </a:schemeClr>
                                </a:solidFill>
                                <a:latin typeface="Cambria Math" panose="02040503050406030204" pitchFamily="18" charset="0"/>
                              </a:rPr>
                            </m:ctrlPr>
                          </m:sSupPr>
                          <m:e>
                            <m:r>
                              <a:rPr lang="en-US" altLang="zh-TW">
                                <a:solidFill>
                                  <a:schemeClr val="bg1">
                                    <a:lumMod val="65000"/>
                                  </a:schemeClr>
                                </a:solidFill>
                                <a:latin typeface="Cambria Math" panose="02040503050406030204" pitchFamily="18" charset="0"/>
                              </a:rPr>
                              <m:t>𝑧</m:t>
                            </m:r>
                          </m:e>
                          <m:sup>
                            <m:r>
                              <a:rPr lang="en-US" altLang="zh-TW">
                                <a:solidFill>
                                  <a:schemeClr val="bg1">
                                    <a:lumMod val="65000"/>
                                  </a:schemeClr>
                                </a:solidFill>
                                <a:latin typeface="Cambria Math" panose="02040503050406030204" pitchFamily="18" charset="0"/>
                              </a:rPr>
                              <m:t>2</m:t>
                            </m:r>
                          </m:sup>
                        </m:sSup>
                      </m:den>
                    </m:f>
                    <m:r>
                      <a:rPr lang="en-US" altLang="zh-TW" b="0" i="1" smtClean="0">
                        <a:latin typeface="Cambria Math" panose="02040503050406030204" pitchFamily="18" charset="0"/>
                      </a:rPr>
                      <m:t>𝜙</m:t>
                    </m:r>
                    <m:r>
                      <a:rPr lang="en-US" altLang="zh-TW" b="0" i="1" smtClean="0">
                        <a:latin typeface="Cambria Math" panose="02040503050406030204" pitchFamily="18" charset="0"/>
                      </a:rPr>
                      <m:t>=</m:t>
                    </m:r>
                    <m:r>
                      <a:rPr lang="en-US" altLang="zh-TW">
                        <a:latin typeface="Cambria Math" panose="02040503050406030204" pitchFamily="18" charset="0"/>
                      </a:rPr>
                      <m:t>0</m:t>
                    </m:r>
                  </m:oMath>
                </a14:m>
                <a:endParaRPr lang="en-US" altLang="zh-TW" dirty="0"/>
              </a:p>
              <a:p>
                <a:pPr indent="266700"/>
                <a14:m>
                  <m:oMath xmlns:m="http://schemas.openxmlformats.org/officeDocument/2006/math">
                    <m:r>
                      <a:rPr lang="en-US" altLang="zh-TW" i="1">
                        <a:latin typeface="Cambria Math" panose="02040503050406030204" pitchFamily="18" charset="0"/>
                      </a:rPr>
                      <m:t>⇒</m:t>
                    </m:r>
                    <m:r>
                      <a:rPr lang="en-US" altLang="zh-TW" i="1">
                        <a:latin typeface="Cambria Math" panose="02040503050406030204" pitchFamily="18" charset="0"/>
                      </a:rPr>
                      <m:t>𝑈</m:t>
                    </m:r>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=0       </m:t>
                    </m:r>
                    <m:r>
                      <a:rPr lang="en-US" altLang="zh-TW" i="1">
                        <a:latin typeface="Cambria Math" panose="02040503050406030204" pitchFamily="18" charset="0"/>
                      </a:rPr>
                      <m:t>𝑜𝑟</m:t>
                    </m:r>
                    <m:r>
                      <a:rPr lang="en-US" altLang="zh-TW" i="1">
                        <a:latin typeface="Cambria Math" panose="02040503050406030204" pitchFamily="18" charset="0"/>
                      </a:rPr>
                      <m:t>      </m:t>
                    </m:r>
                    <m:f>
                      <m:fPr>
                        <m:ctrlPr>
                          <a:rPr lang="en-US" altLang="zh-TW" i="1">
                            <a:latin typeface="Cambria Math" panose="02040503050406030204" pitchFamily="18" charset="0"/>
                          </a:rPr>
                        </m:ctrlPr>
                      </m:fPr>
                      <m:num>
                        <m:sSup>
                          <m:sSupPr>
                            <m:ctrlPr>
                              <a:rPr lang="en-US" altLang="zh-TW" i="1">
                                <a:latin typeface="Cambria Math" panose="02040503050406030204" pitchFamily="18" charset="0"/>
                              </a:rPr>
                            </m:ctrlPr>
                          </m:sSupPr>
                          <m:e>
                            <m:r>
                              <a:rPr lang="en-US" altLang="zh-TW">
                                <a:latin typeface="Cambria Math" panose="02040503050406030204" pitchFamily="18" charset="0"/>
                              </a:rPr>
                              <m:t>𝑑</m:t>
                            </m:r>
                          </m:e>
                          <m:sup>
                            <m:r>
                              <a:rPr lang="en-US" altLang="zh-TW">
                                <a:latin typeface="Cambria Math" panose="02040503050406030204" pitchFamily="18" charset="0"/>
                              </a:rPr>
                              <m:t>2</m:t>
                            </m:r>
                          </m:sup>
                        </m:sSup>
                        <m:r>
                          <a:rPr lang="en-US" altLang="zh-TW">
                            <a:latin typeface="Cambria Math" panose="02040503050406030204" pitchFamily="18" charset="0"/>
                          </a:rPr>
                          <m:t>𝜙</m:t>
                        </m:r>
                      </m:num>
                      <m:den>
                        <m:r>
                          <a:rPr lang="en-US" altLang="zh-TW">
                            <a:latin typeface="Cambria Math" panose="02040503050406030204" pitchFamily="18" charset="0"/>
                          </a:rPr>
                          <m:t>𝑑</m:t>
                        </m:r>
                        <m:sSup>
                          <m:sSupPr>
                            <m:ctrlPr>
                              <a:rPr lang="en-US" altLang="zh-TW" i="1">
                                <a:latin typeface="Cambria Math" panose="02040503050406030204" pitchFamily="18" charset="0"/>
                              </a:rPr>
                            </m:ctrlPr>
                          </m:sSupPr>
                          <m:e>
                            <m:r>
                              <a:rPr lang="en-US" altLang="zh-TW">
                                <a:latin typeface="Cambria Math" panose="02040503050406030204" pitchFamily="18" charset="0"/>
                              </a:rPr>
                              <m:t>𝑧</m:t>
                            </m:r>
                          </m:e>
                          <m:sup>
                            <m:r>
                              <a:rPr lang="en-US" altLang="zh-TW">
                                <a:latin typeface="Cambria Math" panose="02040503050406030204" pitchFamily="18" charset="0"/>
                              </a:rPr>
                              <m:t>2</m:t>
                            </m:r>
                          </m:sup>
                        </m:sSup>
                      </m:den>
                    </m:f>
                    <m:r>
                      <a:rPr lang="en-US" altLang="zh-TW">
                        <a:latin typeface="Cambria Math" panose="02040503050406030204" pitchFamily="18" charset="0"/>
                      </a:rPr>
                      <m:t>−</m:t>
                    </m:r>
                    <m:sSup>
                      <m:sSupPr>
                        <m:ctrlPr>
                          <a:rPr lang="en-US" altLang="zh-TW" i="1">
                            <a:latin typeface="Cambria Math" panose="02040503050406030204" pitchFamily="18" charset="0"/>
                          </a:rPr>
                        </m:ctrlPr>
                      </m:sSupPr>
                      <m:e>
                        <m:r>
                          <a:rPr lang="en-US" altLang="zh-TW">
                            <a:latin typeface="Cambria Math" panose="02040503050406030204" pitchFamily="18" charset="0"/>
                          </a:rPr>
                          <m:t>𝑘</m:t>
                        </m:r>
                      </m:e>
                      <m:sup>
                        <m:r>
                          <a:rPr lang="en-US" altLang="zh-TW">
                            <a:latin typeface="Cambria Math" panose="02040503050406030204" pitchFamily="18" charset="0"/>
                          </a:rPr>
                          <m:t>2</m:t>
                        </m:r>
                      </m:sup>
                    </m:sSup>
                    <m:r>
                      <a:rPr lang="en-US" altLang="zh-TW" i="1">
                        <a:latin typeface="Cambria Math" panose="02040503050406030204" pitchFamily="18" charset="0"/>
                      </a:rPr>
                      <m:t>𝜙</m:t>
                    </m:r>
                    <m:r>
                      <a:rPr lang="en-US" altLang="zh-TW" i="1">
                        <a:latin typeface="Cambria Math" panose="02040503050406030204" pitchFamily="18" charset="0"/>
                      </a:rPr>
                      <m:t>=0</m:t>
                    </m:r>
                  </m:oMath>
                </a14:m>
                <a:r>
                  <a:rPr lang="en-US" altLang="zh-TW" dirty="0"/>
                  <a:t> </a:t>
                </a:r>
                <a14:m>
                  <m:oMath xmlns:m="http://schemas.openxmlformats.org/officeDocument/2006/math">
                    <m:r>
                      <a:rPr lang="en-US" altLang="zh-TW" i="1">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m:t>
                        </m:r>
                      </m:sub>
                    </m:sSub>
                    <m:r>
                      <a:rPr lang="en-US" altLang="zh-TW" i="1">
                        <a:latin typeface="Cambria Math" panose="02040503050406030204" pitchFamily="18" charset="0"/>
                      </a:rPr>
                      <m:t>&gt;</m:t>
                    </m:r>
                    <m:r>
                      <a:rPr lang="en-US" altLang="zh-TW" i="1">
                        <a:latin typeface="Cambria Math" panose="02040503050406030204" pitchFamily="18" charset="0"/>
                      </a:rPr>
                      <m:t>𝑧</m:t>
                    </m:r>
                    <m:r>
                      <a:rPr lang="en-US" altLang="zh-TW" i="1">
                        <a:latin typeface="Cambria Math" panose="02040503050406030204" pitchFamily="18" charset="0"/>
                      </a:rPr>
                      <m:t>&gt;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m:t>
                        </m:r>
                        <m:r>
                          <a:rPr lang="en-US" altLang="zh-TW" i="1">
                            <a:latin typeface="Cambria Math" panose="02040503050406030204" pitchFamily="18" charset="0"/>
                          </a:rPr>
                          <m:t>+1</m:t>
                        </m:r>
                      </m:sub>
                    </m:sSub>
                  </m:oMath>
                </a14:m>
                <a:endParaRPr lang="en-US" altLang="zh-TW" dirty="0"/>
              </a:p>
              <a:p>
                <a:pPr marL="271463" indent="-4763"/>
                <a:r>
                  <a:rPr lang="en-US" altLang="zh-TW" dirty="0"/>
                  <a:t>Matching conditions at the interface are continuity of the vertical velocity and the horizontal pressure gradient.</a:t>
                </a:r>
                <a:br>
                  <a:rPr lang="en-US" altLang="zh-TW" dirty="0"/>
                </a:br>
                <a14:m>
                  <m:oMath xmlns:m="http://schemas.openxmlformats.org/officeDocument/2006/math">
                    <m:r>
                      <a:rPr lang="en-US" altLang="zh-TW" i="1">
                        <a:latin typeface="Cambria Math" panose="02040503050406030204" pitchFamily="18" charset="0"/>
                      </a:rPr>
                      <m:t>⇒</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𝐵</m:t>
                        </m:r>
                      </m:e>
                    </m:d>
                    <m:sSup>
                      <m:sSupPr>
                        <m:ctrlPr>
                          <a:rPr lang="en-US" altLang="zh-TW" b="0" i="1" smtClean="0">
                            <a:latin typeface="Cambria Math" panose="02040503050406030204" pitchFamily="18" charset="0"/>
                          </a:rPr>
                        </m:ctrlPr>
                      </m:sSupPr>
                      <m:e>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𝑛</m:t>
                                </m:r>
                              </m:sub>
                            </m:sSub>
                          </m:e>
                        </m:d>
                      </m:e>
                      <m:sup>
                        <m:r>
                          <a:rPr lang="en-US" altLang="zh-TW" b="0" i="1" smtClean="0">
                            <a:latin typeface="Cambria Math" panose="02040503050406030204" pitchFamily="18" charset="0"/>
                          </a:rPr>
                          <m:t>𝑇</m:t>
                        </m:r>
                      </m:sup>
                    </m:sSup>
                    <m:r>
                      <a:rPr lang="en-US" altLang="zh-TW" b="0" i="1" smtClean="0">
                        <a:latin typeface="Cambria Math" panose="02040503050406030204" pitchFamily="18" charset="0"/>
                      </a:rPr>
                      <m:t>=0</m:t>
                    </m:r>
                  </m:oMath>
                </a14:m>
                <a:r>
                  <a:rPr lang="en-US" altLang="zh-TW" dirty="0"/>
                  <a:t> ,     </a:t>
                </a:r>
                <a14:m>
                  <m:oMath xmlns:m="http://schemas.openxmlformats.org/officeDocument/2006/math">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det</m:t>
                        </m:r>
                      </m:fName>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𝐵</m:t>
                            </m:r>
                          </m:e>
                        </m:d>
                      </m:e>
                    </m:func>
                    <m:r>
                      <a:rPr lang="en-US" altLang="zh-TW" b="0" i="1" smtClean="0">
                        <a:latin typeface="Cambria Math" panose="02040503050406030204" pitchFamily="18" charset="0"/>
                      </a:rPr>
                      <m:t>=0</m:t>
                    </m:r>
                  </m:oMath>
                </a14:m>
                <a:endParaRPr lang="en-US" altLang="zh-TW" dirty="0"/>
              </a:p>
              <a:p>
                <a:pPr marL="271463" indent="-271463">
                  <a:buFont typeface="Arial" panose="020B0604020202020204" pitchFamily="34" charset="0"/>
                  <a:buChar char="•"/>
                </a:pPr>
                <a:r>
                  <a:rPr lang="en-US" altLang="zh-TW" dirty="0"/>
                  <a:t>Feature : discussion when </a:t>
                </a:r>
                <a14:m>
                  <m:oMath xmlns:m="http://schemas.openxmlformats.org/officeDocument/2006/math">
                    <m:r>
                      <a:rPr lang="en-US" altLang="zh-TW" i="1">
                        <a:latin typeface="Cambria Math" panose="02040503050406030204" pitchFamily="18" charset="0"/>
                      </a:rPr>
                      <m:t>𝑈</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𝑐</m:t>
                        </m:r>
                      </m:sub>
                    </m:sSub>
                    <m:r>
                      <a:rPr lang="en-US" altLang="zh-TW" b="0" i="1" smtClean="0">
                        <a:latin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=0</m:t>
                    </m:r>
                  </m:oMath>
                </a14:m>
                <a:r>
                  <a:rPr lang="en-US" altLang="zh-TW" dirty="0"/>
                  <a:t>, ensure governing equation is satisfied at layer interface.</a:t>
                </a:r>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endParaRPr lang="en-US" altLang="zh-TW" dirty="0"/>
              </a:p>
              <a:p>
                <a:pPr marL="266700"/>
                <a:r>
                  <a:rPr lang="en-US" altLang="zh-TW" dirty="0"/>
                  <a:t> </a:t>
                </a:r>
                <a:endParaRPr lang="zh-TW" altLang="en-US" dirty="0"/>
              </a:p>
            </p:txBody>
          </p:sp>
        </mc:Choice>
        <mc:Fallback xmlns="">
          <p:sp>
            <p:nvSpPr>
              <p:cNvPr id="3" name="內容版面配置區 2">
                <a:extLst>
                  <a:ext uri="{FF2B5EF4-FFF2-40B4-BE49-F238E27FC236}">
                    <a16:creationId xmlns:a16="http://schemas.microsoft.com/office/drawing/2014/main" id="{A824B323-FFB6-4CBC-A4FB-F4E994926193}"/>
                  </a:ext>
                </a:extLst>
              </p:cNvPr>
              <p:cNvSpPr>
                <a:spLocks noGrp="1" noRot="1" noChangeAspect="1" noMove="1" noResize="1" noEditPoints="1" noAdjustHandles="1" noChangeArrowheads="1" noChangeShapeType="1" noTextEdit="1"/>
              </p:cNvSpPr>
              <p:nvPr>
                <p:ph idx="1"/>
              </p:nvPr>
            </p:nvSpPr>
            <p:spPr>
              <a:xfrm>
                <a:off x="838200" y="930881"/>
                <a:ext cx="8161864" cy="5083277"/>
              </a:xfrm>
              <a:blipFill>
                <a:blip r:embed="rId2"/>
                <a:stretch>
                  <a:fillRect l="-523" r="-897"/>
                </a:stretch>
              </a:blipFill>
            </p:spPr>
            <p:txBody>
              <a:bodyPr/>
              <a:lstStyle/>
              <a:p>
                <a:r>
                  <a:rPr lang="zh-TW" altLang="en-US">
                    <a:noFill/>
                  </a:rPr>
                  <a:t> </a:t>
                </a:r>
              </a:p>
            </p:txBody>
          </p:sp>
        </mc:Fallback>
      </mc:AlternateContent>
      <p:pic>
        <p:nvPicPr>
          <p:cNvPr id="5" name="圖片 4">
            <a:hlinkClick r:id="rId3"/>
            <a:extLst>
              <a:ext uri="{FF2B5EF4-FFF2-40B4-BE49-F238E27FC236}">
                <a16:creationId xmlns:a16="http://schemas.microsoft.com/office/drawing/2014/main" id="{715D2BF7-166E-4C80-85A4-30BCE6990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382" y="4822165"/>
            <a:ext cx="5899168" cy="1903249"/>
          </a:xfrm>
          <a:prstGeom prst="rect">
            <a:avLst/>
          </a:prstGeom>
        </p:spPr>
      </p:pic>
      <p:pic>
        <p:nvPicPr>
          <p:cNvPr id="7" name="圖片 6">
            <a:extLst>
              <a:ext uri="{FF2B5EF4-FFF2-40B4-BE49-F238E27FC236}">
                <a16:creationId xmlns:a16="http://schemas.microsoft.com/office/drawing/2014/main" id="{5399796B-A426-48E0-9432-B7F3D85438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9146" y="1274348"/>
            <a:ext cx="2962688" cy="2934109"/>
          </a:xfrm>
          <a:prstGeom prst="rect">
            <a:avLst/>
          </a:prstGeom>
        </p:spPr>
      </p:pic>
      <p:cxnSp>
        <p:nvCxnSpPr>
          <p:cNvPr id="9" name="直線接點 8">
            <a:extLst>
              <a:ext uri="{FF2B5EF4-FFF2-40B4-BE49-F238E27FC236}">
                <a16:creationId xmlns:a16="http://schemas.microsoft.com/office/drawing/2014/main" id="{F7F2F338-C09B-441D-AFF3-3699ACA7CB62}"/>
              </a:ext>
            </a:extLst>
          </p:cNvPr>
          <p:cNvCxnSpPr>
            <a:cxnSpLocks/>
          </p:cNvCxnSpPr>
          <p:nvPr/>
        </p:nvCxnSpPr>
        <p:spPr>
          <a:xfrm flipH="1">
            <a:off x="11450128" y="1391369"/>
            <a:ext cx="422695" cy="40544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F100BE6C-C5FE-43D8-AAB8-5C84B840C589}"/>
              </a:ext>
            </a:extLst>
          </p:cNvPr>
          <p:cNvCxnSpPr>
            <a:cxnSpLocks/>
          </p:cNvCxnSpPr>
          <p:nvPr/>
        </p:nvCxnSpPr>
        <p:spPr>
          <a:xfrm flipH="1">
            <a:off x="8965721" y="1796810"/>
            <a:ext cx="2907102" cy="0"/>
          </a:xfrm>
          <a:prstGeom prst="line">
            <a:avLst/>
          </a:prstGeom>
          <a:ln w="19050">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0C46FDF-5146-4E56-B300-9F30F4950108}"/>
              </a:ext>
            </a:extLst>
          </p:cNvPr>
          <p:cNvCxnSpPr>
            <a:cxnSpLocks/>
          </p:cNvCxnSpPr>
          <p:nvPr/>
        </p:nvCxnSpPr>
        <p:spPr>
          <a:xfrm flipH="1">
            <a:off x="8965721" y="2202252"/>
            <a:ext cx="2907103" cy="0"/>
          </a:xfrm>
          <a:prstGeom prst="line">
            <a:avLst/>
          </a:prstGeom>
          <a:ln w="19050">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06C3361B-E1CB-44F4-802D-0492B8E460D0}"/>
              </a:ext>
            </a:extLst>
          </p:cNvPr>
          <p:cNvCxnSpPr>
            <a:cxnSpLocks/>
          </p:cNvCxnSpPr>
          <p:nvPr/>
        </p:nvCxnSpPr>
        <p:spPr>
          <a:xfrm flipH="1">
            <a:off x="8965720" y="2613444"/>
            <a:ext cx="2907103" cy="0"/>
          </a:xfrm>
          <a:prstGeom prst="line">
            <a:avLst/>
          </a:prstGeom>
          <a:ln w="19050">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C3506178-C531-4468-8E7B-D78DF7E32241}"/>
              </a:ext>
            </a:extLst>
          </p:cNvPr>
          <p:cNvCxnSpPr>
            <a:cxnSpLocks/>
          </p:cNvCxnSpPr>
          <p:nvPr/>
        </p:nvCxnSpPr>
        <p:spPr>
          <a:xfrm flipH="1">
            <a:off x="8965719" y="3018886"/>
            <a:ext cx="2907103" cy="0"/>
          </a:xfrm>
          <a:prstGeom prst="line">
            <a:avLst/>
          </a:prstGeom>
          <a:ln w="19050">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AE460EBE-A489-46E0-85C3-51E318246DA5}"/>
              </a:ext>
            </a:extLst>
          </p:cNvPr>
          <p:cNvCxnSpPr>
            <a:cxnSpLocks/>
          </p:cNvCxnSpPr>
          <p:nvPr/>
        </p:nvCxnSpPr>
        <p:spPr>
          <a:xfrm flipH="1">
            <a:off x="10483970" y="1793849"/>
            <a:ext cx="966159" cy="40840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CFECA54D-8811-4FAE-AB5E-7773743469A5}"/>
              </a:ext>
            </a:extLst>
          </p:cNvPr>
          <p:cNvCxnSpPr>
            <a:cxnSpLocks/>
          </p:cNvCxnSpPr>
          <p:nvPr/>
        </p:nvCxnSpPr>
        <p:spPr>
          <a:xfrm flipH="1">
            <a:off x="9681714" y="2197257"/>
            <a:ext cx="802256" cy="40747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DA8F357-7FC2-4B16-AC69-1644CBAE177B}"/>
              </a:ext>
            </a:extLst>
          </p:cNvPr>
          <p:cNvCxnSpPr>
            <a:cxnSpLocks/>
          </p:cNvCxnSpPr>
          <p:nvPr/>
        </p:nvCxnSpPr>
        <p:spPr>
          <a:xfrm flipH="1">
            <a:off x="9444568" y="2604058"/>
            <a:ext cx="237146" cy="40293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95F7D0E4-7F3E-4761-9983-1D56548AB0D0}"/>
              </a:ext>
            </a:extLst>
          </p:cNvPr>
          <p:cNvCxnSpPr>
            <a:cxnSpLocks/>
          </p:cNvCxnSpPr>
          <p:nvPr/>
        </p:nvCxnSpPr>
        <p:spPr>
          <a:xfrm flipH="1">
            <a:off x="9414933" y="3021638"/>
            <a:ext cx="29636" cy="9101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a:hlinkClick r:id="rId6" action="ppaction://hlinksldjump"/>
            <a:extLst>
              <a:ext uri="{FF2B5EF4-FFF2-40B4-BE49-F238E27FC236}">
                <a16:creationId xmlns:a16="http://schemas.microsoft.com/office/drawing/2014/main" id="{5263E7BE-610F-49E6-8AB2-4FE4E8D5E675}"/>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spTree>
    <p:extLst>
      <p:ext uri="{BB962C8B-B14F-4D97-AF65-F5344CB8AC3E}">
        <p14:creationId xmlns:p14="http://schemas.microsoft.com/office/powerpoint/2010/main" val="102861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1E9F3-6091-4867-A58B-ADE13823FAE3}"/>
              </a:ext>
            </a:extLst>
          </p:cNvPr>
          <p:cNvSpPr>
            <a:spLocks noGrp="1"/>
          </p:cNvSpPr>
          <p:nvPr>
            <p:ph type="title"/>
          </p:nvPr>
        </p:nvSpPr>
        <p:spPr>
          <a:xfrm>
            <a:off x="838200" y="384451"/>
            <a:ext cx="10515600" cy="781816"/>
          </a:xfrm>
        </p:spPr>
        <p:txBody>
          <a:bodyPr>
            <a:noAutofit/>
          </a:bodyPr>
          <a:lstStyle/>
          <a:p>
            <a:r>
              <a:rPr lang="en-US" altLang="zh-TW" dirty="0"/>
              <a:t>Modal and nonmodal growths of inviscid planar perturbations in shear flows with a free surface</a:t>
            </a:r>
            <a:endParaRPr lang="zh-TW" altLang="en-US" dirty="0"/>
          </a:p>
        </p:txBody>
      </p:sp>
      <p:pic>
        <p:nvPicPr>
          <p:cNvPr id="5" name="內容版面配置區 4">
            <a:hlinkClick r:id="rId2"/>
            <a:extLst>
              <a:ext uri="{FF2B5EF4-FFF2-40B4-BE49-F238E27FC236}">
                <a16:creationId xmlns:a16="http://schemas.microsoft.com/office/drawing/2014/main" id="{C80E449A-2F79-4F5F-B58F-69E112FAE1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34563" y="5434642"/>
            <a:ext cx="5457437" cy="1268415"/>
          </a:xfrm>
        </p:spPr>
      </p:pic>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EF98D3F0-3794-4721-9AA9-1AD599B7B9E3}"/>
                  </a:ext>
                </a:extLst>
              </p:cNvPr>
              <p:cNvSpPr txBox="1"/>
              <p:nvPr/>
            </p:nvSpPr>
            <p:spPr>
              <a:xfrm>
                <a:off x="838200" y="1242205"/>
                <a:ext cx="8087297" cy="4340291"/>
              </a:xfrm>
              <a:prstGeom prst="rect">
                <a:avLst/>
              </a:prstGeom>
              <a:noFill/>
            </p:spPr>
            <p:txBody>
              <a:bodyPr wrap="square" rtlCol="0">
                <a:spAutoFit/>
              </a:bodyPr>
              <a:lstStyle/>
              <a:p>
                <a:pPr marL="285750" indent="-285750">
                  <a:lnSpc>
                    <a:spcPts val="2160"/>
                  </a:lnSpc>
                  <a:spcBef>
                    <a:spcPts val="1800"/>
                  </a:spcBef>
                  <a:buFont typeface="Arial" panose="020B0604020202020204" pitchFamily="34" charset="0"/>
                  <a:buChar char="•"/>
                </a:pPr>
                <a:r>
                  <a:rPr lang="en-US" altLang="zh-TW" sz="1600" dirty="0"/>
                  <a:t>Discuss modal and nonmodal instability of a piecewise linear shear flow.</a:t>
                </a:r>
              </a:p>
              <a:p>
                <a:pPr marL="285750" indent="-285750">
                  <a:lnSpc>
                    <a:spcPts val="2160"/>
                  </a:lnSpc>
                  <a:spcBef>
                    <a:spcPts val="1800"/>
                  </a:spcBef>
                  <a:buFont typeface="Arial" panose="020B0604020202020204" pitchFamily="34" charset="0"/>
                  <a:buChar char="•"/>
                </a:pPr>
                <a:r>
                  <a:rPr lang="en-US" altLang="zh-TW" sz="1600" dirty="0"/>
                  <a:t>Modal instability was interpreted in terms of edge wave interaction. Three edge waves at the discontinuities of velocity (</a:t>
                </a:r>
                <a14:m>
                  <m:oMath xmlns:m="http://schemas.openxmlformats.org/officeDocument/2006/math">
                    <m:r>
                      <a:rPr lang="en-US" altLang="zh-TW" sz="1600" b="0" i="1" smtClean="0">
                        <a:latin typeface="Cambria Math" panose="02040503050406030204" pitchFamily="18" charset="0"/>
                      </a:rPr>
                      <m:t>𝑦</m:t>
                    </m:r>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𝐻</m:t>
                        </m:r>
                      </m:e>
                      <m:sub>
                        <m:r>
                          <a:rPr lang="en-US" altLang="zh-TW" sz="1600" b="0" i="1" smtClean="0">
                            <a:latin typeface="Cambria Math" panose="02040503050406030204" pitchFamily="18" charset="0"/>
                          </a:rPr>
                          <m:t>1</m:t>
                        </m:r>
                      </m:sub>
                    </m:sSub>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𝐻</m:t>
                        </m:r>
                      </m:e>
                      <m:sub>
                        <m:r>
                          <a:rPr lang="en-US" altLang="zh-TW" sz="1600" b="0" i="1" smtClean="0">
                            <a:latin typeface="Cambria Math" panose="02040503050406030204" pitchFamily="18" charset="0"/>
                          </a:rPr>
                          <m:t>2</m:t>
                        </m:r>
                      </m:sub>
                    </m:sSub>
                  </m:oMath>
                </a14:m>
                <a:r>
                  <a:rPr lang="en-US" altLang="zh-TW" sz="1600" dirty="0"/>
                  <a:t>) and density (</a:t>
                </a:r>
                <a14:m>
                  <m:oMath xmlns:m="http://schemas.openxmlformats.org/officeDocument/2006/math">
                    <m:r>
                      <a:rPr lang="en-US" altLang="zh-TW" sz="1600" b="0" i="1" smtClean="0">
                        <a:latin typeface="Cambria Math" panose="02040503050406030204" pitchFamily="18" charset="0"/>
                      </a:rPr>
                      <m:t>𝑦</m:t>
                    </m:r>
                    <m:r>
                      <a:rPr lang="en-US" altLang="zh-TW" sz="1600" b="0" i="1" smtClean="0">
                        <a:latin typeface="Cambria Math" panose="02040503050406030204" pitchFamily="18" charset="0"/>
                      </a:rPr>
                      <m:t>=0</m:t>
                    </m:r>
                  </m:oMath>
                </a14:m>
                <a:r>
                  <a:rPr lang="en-US" altLang="zh-TW" sz="1600" dirty="0"/>
                  <a:t>).</a:t>
                </a:r>
              </a:p>
              <a:p>
                <a:pPr marL="285750" indent="-285750">
                  <a:lnSpc>
                    <a:spcPts val="2160"/>
                  </a:lnSpc>
                  <a:spcBef>
                    <a:spcPts val="1800"/>
                  </a:spcBef>
                  <a:buFont typeface="Arial" panose="020B0604020202020204" pitchFamily="34" charset="0"/>
                  <a:buChar char="•"/>
                </a:pPr>
                <a:r>
                  <a:rPr lang="en-US" altLang="zh-TW" sz="1600" dirty="0"/>
                  <a:t>Nonmodal</a:t>
                </a:r>
                <a:r>
                  <a:rPr lang="zh-TW" altLang="en-US" sz="1600" dirty="0">
                    <a:cs typeface="Calibri" panose="020F0502020204030204" pitchFamily="34" charset="0"/>
                  </a:rPr>
                  <a:t> </a:t>
                </a:r>
                <a:r>
                  <a:rPr lang="en-US" altLang="zh-TW" sz="1600" dirty="0">
                    <a:cs typeface="Calibri" panose="020F0502020204030204" pitchFamily="34" charset="0"/>
                  </a:rPr>
                  <a:t>transient growth takes into account </a:t>
                </a:r>
                <a:r>
                  <a:rPr lang="en-US" altLang="zh-TW" sz="1600" dirty="0"/>
                  <a:t>both the discrete and the continuous spectrum, by investigating the energy of vorticity perturbations.</a:t>
                </a:r>
              </a:p>
              <a:p>
                <a:pPr>
                  <a:lnSpc>
                    <a:spcPts val="2160"/>
                  </a:lnSpc>
                  <a:spcBef>
                    <a:spcPts val="1800"/>
                  </a:spcBef>
                </a:pPr>
                <a:r>
                  <a:rPr lang="en-US" altLang="zh-TW" sz="1600" dirty="0"/>
                  <a:t>Conclusions:</a:t>
                </a:r>
              </a:p>
              <a:p>
                <a:pPr marL="285750" indent="-285750">
                  <a:lnSpc>
                    <a:spcPts val="2160"/>
                  </a:lnSpc>
                  <a:spcBef>
                    <a:spcPts val="1800"/>
                  </a:spcBef>
                  <a:buFont typeface="Arial" panose="020B0604020202020204" pitchFamily="34" charset="0"/>
                  <a:buChar char="•"/>
                </a:pPr>
                <a:r>
                  <a:rPr lang="en-US" altLang="zh-TW" sz="1600" dirty="0"/>
                  <a:t>“the surface gravity wave was found to have a stabilizing effect on branch I instability, while the upper vorticity wave was found to have a destabilizing effect on branch II instability.”</a:t>
                </a:r>
              </a:p>
              <a:p>
                <a:pPr marL="285750" indent="-285750">
                  <a:lnSpc>
                    <a:spcPts val="2160"/>
                  </a:lnSpc>
                  <a:spcBef>
                    <a:spcPts val="1800"/>
                  </a:spcBef>
                  <a:buFont typeface="Arial" panose="020B0604020202020204" pitchFamily="34" charset="0"/>
                  <a:buChar char="•"/>
                </a:pPr>
                <a:r>
                  <a:rPr lang="en-US" altLang="zh-TW" sz="1600" dirty="0"/>
                  <a:t>“…</a:t>
                </a:r>
                <a:r>
                  <a:rPr lang="en-US" altLang="zh-TW" sz="1600" u="sng" dirty="0"/>
                  <a:t>nonmodal growth is dominated by the continuous spectrum dynamics </a:t>
                </a:r>
                <a:r>
                  <a:rPr lang="en-US" altLang="zh-TW" sz="1600" dirty="0"/>
                  <a:t>and inclusion of the continuous spectrum is necessary to address the stability properties of the flow at finite time.”</a:t>
                </a:r>
                <a:endParaRPr lang="zh-TW" altLang="en-US" sz="1600" dirty="0"/>
              </a:p>
            </p:txBody>
          </p:sp>
        </mc:Choice>
        <mc:Fallback xmlns="">
          <p:sp>
            <p:nvSpPr>
              <p:cNvPr id="6" name="文字方塊 5">
                <a:extLst>
                  <a:ext uri="{FF2B5EF4-FFF2-40B4-BE49-F238E27FC236}">
                    <a16:creationId xmlns:a16="http://schemas.microsoft.com/office/drawing/2014/main" id="{EF98D3F0-3794-4721-9AA9-1AD599B7B9E3}"/>
                  </a:ext>
                </a:extLst>
              </p:cNvPr>
              <p:cNvSpPr txBox="1">
                <a:spLocks noRot="1" noChangeAspect="1" noMove="1" noResize="1" noEditPoints="1" noAdjustHandles="1" noChangeArrowheads="1" noChangeShapeType="1" noTextEdit="1"/>
              </p:cNvSpPr>
              <p:nvPr/>
            </p:nvSpPr>
            <p:spPr>
              <a:xfrm>
                <a:off x="838200" y="1242205"/>
                <a:ext cx="8087297" cy="4340291"/>
              </a:xfrm>
              <a:prstGeom prst="rect">
                <a:avLst/>
              </a:prstGeom>
              <a:blipFill>
                <a:blip r:embed="rId4"/>
                <a:stretch>
                  <a:fillRect l="-452" r="-151" b="-702"/>
                </a:stretch>
              </a:blipFill>
            </p:spPr>
            <p:txBody>
              <a:bodyPr/>
              <a:lstStyle/>
              <a:p>
                <a:r>
                  <a:rPr lang="zh-TW" altLang="en-US">
                    <a:noFill/>
                  </a:rPr>
                  <a:t> </a:t>
                </a:r>
              </a:p>
            </p:txBody>
          </p:sp>
        </mc:Fallback>
      </mc:AlternateContent>
      <p:pic>
        <p:nvPicPr>
          <p:cNvPr id="8" name="圖片 7">
            <a:extLst>
              <a:ext uri="{FF2B5EF4-FFF2-40B4-BE49-F238E27FC236}">
                <a16:creationId xmlns:a16="http://schemas.microsoft.com/office/drawing/2014/main" id="{DE9E89EA-D145-4021-A213-692C054553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5497" y="1242205"/>
            <a:ext cx="3073847" cy="2751825"/>
          </a:xfrm>
          <a:prstGeom prst="rect">
            <a:avLst/>
          </a:prstGeom>
        </p:spPr>
      </p:pic>
      <p:sp>
        <p:nvSpPr>
          <p:cNvPr id="10" name="文字方塊 9">
            <a:extLst>
              <a:ext uri="{FF2B5EF4-FFF2-40B4-BE49-F238E27FC236}">
                <a16:creationId xmlns:a16="http://schemas.microsoft.com/office/drawing/2014/main" id="{31AB5D1A-E896-47C0-B83C-11419BC79AC9}"/>
              </a:ext>
            </a:extLst>
          </p:cNvPr>
          <p:cNvSpPr txBox="1"/>
          <p:nvPr/>
        </p:nvSpPr>
        <p:spPr>
          <a:xfrm>
            <a:off x="9433144" y="1012378"/>
            <a:ext cx="2174756" cy="307777"/>
          </a:xfrm>
          <a:prstGeom prst="rect">
            <a:avLst/>
          </a:prstGeom>
          <a:noFill/>
        </p:spPr>
        <p:txBody>
          <a:bodyPr wrap="square" rtlCol="0">
            <a:spAutoFit/>
          </a:bodyPr>
          <a:lstStyle/>
          <a:p>
            <a:pPr algn="ctr"/>
            <a:r>
              <a:rPr lang="en-US" altLang="zh-TW" sz="1400" dirty="0">
                <a:cs typeface="Calibri" panose="020F0502020204030204" pitchFamily="34" charset="0"/>
              </a:rPr>
              <a:t>Inviscid, incompressible</a:t>
            </a:r>
            <a:endParaRPr lang="zh-TW" altLang="en-US" sz="1400" dirty="0">
              <a:cs typeface="Calibri" panose="020F0502020204030204" pitchFamily="34" charset="0"/>
            </a:endParaRPr>
          </a:p>
        </p:txBody>
      </p:sp>
      <p:sp>
        <p:nvSpPr>
          <p:cNvPr id="7" name="矩形 6">
            <a:hlinkClick r:id="rId6" action="ppaction://hlinksldjump"/>
            <a:extLst>
              <a:ext uri="{FF2B5EF4-FFF2-40B4-BE49-F238E27FC236}">
                <a16:creationId xmlns:a16="http://schemas.microsoft.com/office/drawing/2014/main" id="{01D32DAE-7DC8-4A1D-8950-C7CF309FF2CF}"/>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spTree>
    <p:extLst>
      <p:ext uri="{BB962C8B-B14F-4D97-AF65-F5344CB8AC3E}">
        <p14:creationId xmlns:p14="http://schemas.microsoft.com/office/powerpoint/2010/main" val="1780329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0D9EEB-84F3-4998-A23A-8C6034815680}"/>
              </a:ext>
            </a:extLst>
          </p:cNvPr>
          <p:cNvSpPr>
            <a:spLocks noGrp="1"/>
          </p:cNvSpPr>
          <p:nvPr>
            <p:ph type="title"/>
          </p:nvPr>
        </p:nvSpPr>
        <p:spPr/>
        <p:txBody>
          <a:bodyPr/>
          <a:lstStyle/>
          <a:p>
            <a:r>
              <a:rPr lang="en-US" altLang="zh-TW" dirty="0"/>
              <a:t>Nonlinear interaction of shear flow with a free surface - 1</a:t>
            </a:r>
            <a:endParaRPr lang="zh-TW" altLang="en-US" dirty="0"/>
          </a:p>
        </p:txBody>
      </p:sp>
      <p:sp>
        <p:nvSpPr>
          <p:cNvPr id="3" name="內容版面配置區 2">
            <a:extLst>
              <a:ext uri="{FF2B5EF4-FFF2-40B4-BE49-F238E27FC236}">
                <a16:creationId xmlns:a16="http://schemas.microsoft.com/office/drawing/2014/main" id="{47E77742-2A92-434C-BF99-573306BAF87A}"/>
              </a:ext>
            </a:extLst>
          </p:cNvPr>
          <p:cNvSpPr>
            <a:spLocks noGrp="1"/>
          </p:cNvSpPr>
          <p:nvPr>
            <p:ph idx="1"/>
          </p:nvPr>
        </p:nvSpPr>
        <p:spPr>
          <a:xfrm>
            <a:off x="838200" y="887361"/>
            <a:ext cx="7487216" cy="1687737"/>
          </a:xfrm>
        </p:spPr>
        <p:txBody>
          <a:bodyPr>
            <a:normAutofit/>
          </a:bodyPr>
          <a:lstStyle/>
          <a:p>
            <a:pPr marL="285750" indent="-285750">
              <a:buFont typeface="Arial" panose="020B0604020202020204" pitchFamily="34" charset="0"/>
              <a:buChar char="•"/>
            </a:pPr>
            <a:r>
              <a:rPr lang="fr-FR" altLang="zh-TW" sz="1600" dirty="0"/>
              <a:t>Simulation of nonlinear evolution of 2D inviscid wake flow.</a:t>
            </a:r>
          </a:p>
          <a:p>
            <a:pPr marL="285750" indent="-285750">
              <a:buFont typeface="Arial" panose="020B0604020202020204" pitchFamily="34" charset="0"/>
              <a:buChar char="•"/>
            </a:pPr>
            <a:r>
              <a:rPr lang="fr-FR" altLang="zh-TW" sz="1600" dirty="0"/>
              <a:t>Spectral discretization in space (streamwise : Fourier, vertical : Chebyshev), </a:t>
            </a:r>
            <a:br>
              <a:rPr lang="fr-FR" altLang="zh-TW" sz="1600" dirty="0"/>
            </a:br>
            <a:r>
              <a:rPr lang="fr-FR" altLang="zh-TW" sz="1600" dirty="0"/>
              <a:t>third-</a:t>
            </a:r>
            <a:r>
              <a:rPr lang="en-US" altLang="zh-TW" sz="1600" dirty="0"/>
              <a:t>order Adams-</a:t>
            </a:r>
            <a:r>
              <a:rPr lang="en-US" altLang="zh-TW" sz="1600" dirty="0" err="1"/>
              <a:t>Bashforth</a:t>
            </a:r>
            <a:r>
              <a:rPr lang="en-US" altLang="zh-TW" sz="1600" dirty="0"/>
              <a:t> scheme in time.</a:t>
            </a:r>
          </a:p>
          <a:p>
            <a:pPr marL="285750" indent="-285750">
              <a:buFont typeface="Arial" panose="020B0604020202020204" pitchFamily="34" charset="0"/>
              <a:buChar char="•"/>
            </a:pPr>
            <a:endParaRPr lang="zh-TW" altLang="en-US" sz="1600" dirty="0"/>
          </a:p>
        </p:txBody>
      </p:sp>
      <p:pic>
        <p:nvPicPr>
          <p:cNvPr id="5" name="圖片 4">
            <a:hlinkClick r:id="rId2"/>
            <a:extLst>
              <a:ext uri="{FF2B5EF4-FFF2-40B4-BE49-F238E27FC236}">
                <a16:creationId xmlns:a16="http://schemas.microsoft.com/office/drawing/2014/main" id="{A6B35BCE-CEEB-4F7D-B330-3D48CF1ED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917" y="4479497"/>
            <a:ext cx="4878929" cy="2020415"/>
          </a:xfrm>
          <a:prstGeom prst="rect">
            <a:avLst/>
          </a:prstGeom>
        </p:spPr>
      </p:pic>
      <p:grpSp>
        <p:nvGrpSpPr>
          <p:cNvPr id="16" name="群組 15">
            <a:extLst>
              <a:ext uri="{FF2B5EF4-FFF2-40B4-BE49-F238E27FC236}">
                <a16:creationId xmlns:a16="http://schemas.microsoft.com/office/drawing/2014/main" id="{45394A5E-FA43-4545-8477-CCFD14DEAAC5}"/>
              </a:ext>
            </a:extLst>
          </p:cNvPr>
          <p:cNvGrpSpPr/>
          <p:nvPr/>
        </p:nvGrpSpPr>
        <p:grpSpPr>
          <a:xfrm>
            <a:off x="8374464" y="658755"/>
            <a:ext cx="3593123" cy="2097005"/>
            <a:chOff x="7851913" y="1098268"/>
            <a:chExt cx="4157041" cy="2485188"/>
          </a:xfrm>
        </p:grpSpPr>
        <p:pic>
          <p:nvPicPr>
            <p:cNvPr id="7" name="圖片 6">
              <a:extLst>
                <a:ext uri="{FF2B5EF4-FFF2-40B4-BE49-F238E27FC236}">
                  <a16:creationId xmlns:a16="http://schemas.microsoft.com/office/drawing/2014/main" id="{BFFB615C-6ECC-4185-A3D6-51FB45635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913" y="1098268"/>
              <a:ext cx="4157041" cy="2485188"/>
            </a:xfrm>
            <a:prstGeom prst="rect">
              <a:avLst/>
            </a:prstGeom>
          </p:spPr>
        </p:pic>
        <p:sp>
          <p:nvSpPr>
            <p:cNvPr id="10" name="文字方塊 9">
              <a:extLst>
                <a:ext uri="{FF2B5EF4-FFF2-40B4-BE49-F238E27FC236}">
                  <a16:creationId xmlns:a16="http://schemas.microsoft.com/office/drawing/2014/main" id="{62738713-A36F-4E65-8482-6C3D5448E94D}"/>
                </a:ext>
              </a:extLst>
            </p:cNvPr>
            <p:cNvSpPr txBox="1"/>
            <p:nvPr/>
          </p:nvSpPr>
          <p:spPr>
            <a:xfrm>
              <a:off x="10327940" y="1786864"/>
              <a:ext cx="947530" cy="401225"/>
            </a:xfrm>
            <a:prstGeom prst="rect">
              <a:avLst/>
            </a:prstGeom>
            <a:noFill/>
          </p:spPr>
          <p:txBody>
            <a:bodyPr wrap="square" rtlCol="0">
              <a:spAutoFit/>
            </a:bodyPr>
            <a:lstStyle/>
            <a:p>
              <a:pPr algn="ctr"/>
              <a:r>
                <a:rPr lang="en-US" altLang="zh-TW" sz="1600" dirty="0">
                  <a:solidFill>
                    <a:schemeClr val="accent5"/>
                  </a:solidFill>
                  <a:cs typeface="Calibri" panose="020F0502020204030204" pitchFamily="34" charset="0"/>
                </a:rPr>
                <a:t>Fourier</a:t>
              </a:r>
              <a:endParaRPr lang="zh-TW" altLang="en-US" sz="1600" dirty="0">
                <a:solidFill>
                  <a:schemeClr val="accent5"/>
                </a:solidFill>
                <a:cs typeface="Calibri" panose="020F0502020204030204" pitchFamily="34" charset="0"/>
              </a:endParaRPr>
            </a:p>
          </p:txBody>
        </p:sp>
        <p:sp>
          <p:nvSpPr>
            <p:cNvPr id="13" name="文字方塊 12">
              <a:extLst>
                <a:ext uri="{FF2B5EF4-FFF2-40B4-BE49-F238E27FC236}">
                  <a16:creationId xmlns:a16="http://schemas.microsoft.com/office/drawing/2014/main" id="{7E64B2AB-83F8-44EC-8A07-CFF6EF05C33D}"/>
                </a:ext>
              </a:extLst>
            </p:cNvPr>
            <p:cNvSpPr txBox="1"/>
            <p:nvPr/>
          </p:nvSpPr>
          <p:spPr>
            <a:xfrm>
              <a:off x="8528651" y="1151737"/>
              <a:ext cx="1249014" cy="401225"/>
            </a:xfrm>
            <a:prstGeom prst="rect">
              <a:avLst/>
            </a:prstGeom>
            <a:noFill/>
          </p:spPr>
          <p:txBody>
            <a:bodyPr wrap="square" rtlCol="0">
              <a:spAutoFit/>
            </a:bodyPr>
            <a:lstStyle/>
            <a:p>
              <a:pPr algn="ctr"/>
              <a:r>
                <a:rPr lang="en-US" altLang="zh-TW" sz="1600" dirty="0">
                  <a:solidFill>
                    <a:schemeClr val="accent5"/>
                  </a:solidFill>
                  <a:cs typeface="Calibri" panose="020F0502020204030204" pitchFamily="34" charset="0"/>
                </a:rPr>
                <a:t>Chebyshev</a:t>
              </a:r>
              <a:endParaRPr lang="zh-TW" altLang="en-US" sz="1600" dirty="0">
                <a:solidFill>
                  <a:schemeClr val="accent5"/>
                </a:solidFill>
                <a:cs typeface="Calibri" panose="020F0502020204030204" pitchFamily="34" charset="0"/>
              </a:endParaRPr>
            </a:p>
          </p:txBody>
        </p:sp>
      </p:grpSp>
      <p:sp>
        <p:nvSpPr>
          <p:cNvPr id="17" name="矩形 16">
            <a:hlinkClick r:id="rId5" action="ppaction://hlinksldjump"/>
            <a:extLst>
              <a:ext uri="{FF2B5EF4-FFF2-40B4-BE49-F238E27FC236}">
                <a16:creationId xmlns:a16="http://schemas.microsoft.com/office/drawing/2014/main" id="{9DEE67BE-A1EC-4FBF-BC8D-8A9D5F155FC3}"/>
              </a:ext>
            </a:extLst>
          </p:cNvPr>
          <p:cNvSpPr/>
          <p:nvPr/>
        </p:nvSpPr>
        <p:spPr>
          <a:xfrm>
            <a:off x="11353800" y="6374664"/>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mc:AlternateContent xmlns:mc="http://schemas.openxmlformats.org/markup-compatibility/2006" xmlns:a14="http://schemas.microsoft.com/office/drawing/2010/main">
        <mc:Choice Requires="a14">
          <p:sp>
            <p:nvSpPr>
              <p:cNvPr id="18" name="內容版面配置區 2">
                <a:extLst>
                  <a:ext uri="{FF2B5EF4-FFF2-40B4-BE49-F238E27FC236}">
                    <a16:creationId xmlns:a16="http://schemas.microsoft.com/office/drawing/2014/main" id="{EFCACC09-ABF8-4552-BAE0-DF15A50862F5}"/>
                  </a:ext>
                </a:extLst>
              </p:cNvPr>
              <p:cNvSpPr txBox="1">
                <a:spLocks/>
              </p:cNvSpPr>
              <p:nvPr/>
            </p:nvSpPr>
            <p:spPr>
              <a:xfrm>
                <a:off x="838200" y="2467050"/>
                <a:ext cx="10335086" cy="1687737"/>
              </a:xfrm>
              <a:prstGeom prst="rect">
                <a:avLst/>
              </a:prstGeom>
            </p:spPr>
            <p:txBody>
              <a:bodyPr vert="horz" lIns="91440" tIns="45720" rIns="91440" bIns="45720" rtlCol="0">
                <a:noAutofit/>
              </a:bodyPr>
              <a:lstStyle>
                <a:lvl1pPr marL="0" indent="0" algn="l" defTabSz="914400" rtl="0" eaLnBrk="1" latinLnBrk="0" hangingPunct="1">
                  <a:lnSpc>
                    <a:spcPts val="3360"/>
                  </a:lnSpc>
                  <a:spcBef>
                    <a:spcPts val="1000"/>
                  </a:spcBef>
                  <a:buFont typeface="Arial" panose="020B0604020202020204" pitchFamily="34" charset="0"/>
                  <a:buNone/>
                  <a:defRPr sz="1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ts val="3360"/>
                  </a:lnSpc>
                  <a:spcBef>
                    <a:spcPts val="500"/>
                  </a:spcBef>
                  <a:buFont typeface="Arial" panose="020B0604020202020204" pitchFamily="34" charset="0"/>
                  <a:buChar char="•"/>
                  <a:defRPr sz="1800" kern="1200">
                    <a:solidFill>
                      <a:schemeClr val="tx1"/>
                    </a:solidFill>
                    <a:latin typeface="+mn-ea"/>
                    <a:ea typeface="+mn-ea"/>
                    <a:cs typeface="+mn-cs"/>
                  </a:defRPr>
                </a:lvl2pPr>
                <a:lvl3pPr marL="1143000" indent="-228600" algn="l" defTabSz="914400" rtl="0" eaLnBrk="1" latinLnBrk="0" hangingPunct="1">
                  <a:lnSpc>
                    <a:spcPts val="3360"/>
                  </a:lnSpc>
                  <a:spcBef>
                    <a:spcPts val="500"/>
                  </a:spcBef>
                  <a:buFont typeface="Arial" panose="020B0604020202020204" pitchFamily="34" charset="0"/>
                  <a:buChar char="•"/>
                  <a:defRPr sz="1600" kern="1200">
                    <a:solidFill>
                      <a:schemeClr val="tx1"/>
                    </a:solidFill>
                    <a:latin typeface="+mn-ea"/>
                    <a:ea typeface="+mn-ea"/>
                    <a:cs typeface="+mn-cs"/>
                  </a:defRPr>
                </a:lvl3pPr>
                <a:lvl4pPr marL="1600200" indent="-228600" algn="l" defTabSz="914400" rtl="0" eaLnBrk="1" latinLnBrk="0" hangingPunct="1">
                  <a:lnSpc>
                    <a:spcPts val="3360"/>
                  </a:lnSpc>
                  <a:spcBef>
                    <a:spcPts val="500"/>
                  </a:spcBef>
                  <a:buFont typeface="Arial" panose="020B0604020202020204" pitchFamily="34" charset="0"/>
                  <a:buChar char="•"/>
                  <a:defRPr sz="1400" kern="1200">
                    <a:solidFill>
                      <a:schemeClr val="tx1"/>
                    </a:solidFill>
                    <a:latin typeface="+mn-ea"/>
                    <a:ea typeface="+mn-ea"/>
                    <a:cs typeface="+mn-cs"/>
                  </a:defRPr>
                </a:lvl4pPr>
                <a:lvl5pPr marL="2057400" indent="-228600" algn="l" defTabSz="914400" rtl="0" eaLnBrk="1" latinLnBrk="0" hangingPunct="1">
                  <a:lnSpc>
                    <a:spcPts val="3360"/>
                  </a:lnSpc>
                  <a:spcBef>
                    <a:spcPts val="500"/>
                  </a:spcBef>
                  <a:buFont typeface="Arial" panose="020B0604020202020204" pitchFamily="34" charset="0"/>
                  <a:buChar char="•"/>
                  <a:defRPr sz="14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t>Disturbance flow given at </a:t>
                </a:r>
                <a14:m>
                  <m:oMath xmlns:m="http://schemas.openxmlformats.org/officeDocument/2006/math">
                    <m:r>
                      <a:rPr lang="en-US" altLang="zh-TW" sz="1600" i="1">
                        <a:latin typeface="Cambria Math" panose="02040503050406030204" pitchFamily="18" charset="0"/>
                      </a:rPr>
                      <m:t>𝑡</m:t>
                    </m:r>
                    <m:r>
                      <a:rPr lang="en-US" altLang="zh-TW" sz="1600" i="1">
                        <a:latin typeface="Cambria Math" panose="02040503050406030204" pitchFamily="18" charset="0"/>
                      </a:rPr>
                      <m:t>=0</m:t>
                    </m:r>
                  </m:oMath>
                </a14:m>
                <a:r>
                  <a:rPr lang="zh-TW" altLang="en-US" sz="1600" dirty="0"/>
                  <a:t> </a:t>
                </a:r>
                <a:r>
                  <a:rPr lang="en-US" altLang="zh-TW" sz="1600" dirty="0"/>
                  <a:t>is chosen from linear stability analysis. </a:t>
                </a:r>
                <a:br>
                  <a:rPr lang="en-US" altLang="zh-TW" sz="1600" dirty="0"/>
                </a:br>
                <a:r>
                  <a:rPr lang="en-US" altLang="zh-TW" sz="1600" dirty="0"/>
                  <a:t>Disturbance : Wavenumber </a:t>
                </a:r>
                <a14:m>
                  <m:oMath xmlns:m="http://schemas.openxmlformats.org/officeDocument/2006/math">
                    <m:r>
                      <a:rPr lang="en-US" altLang="zh-TW" sz="1600" i="1" dirty="0">
                        <a:latin typeface="Cambria Math" panose="02040503050406030204" pitchFamily="18" charset="0"/>
                      </a:rPr>
                      <m:t>𝑘</m:t>
                    </m:r>
                  </m:oMath>
                </a14:m>
                <a:r>
                  <a:rPr lang="en-US" altLang="zh-TW" sz="1600" dirty="0"/>
                  <a:t> and its most unstable mode (eigenvalue) and streamfunction </a:t>
                </a:r>
                <a14:m>
                  <m:oMath xmlns:m="http://schemas.openxmlformats.org/officeDocument/2006/math">
                    <m:r>
                      <a:rPr lang="en-US" altLang="zh-TW" sz="1600" i="1">
                        <a:latin typeface="Cambria Math" panose="02040503050406030204" pitchFamily="18" charset="0"/>
                      </a:rPr>
                      <m:t>𝜙</m:t>
                    </m:r>
                  </m:oMath>
                </a14:m>
                <a:r>
                  <a:rPr lang="en-US" altLang="zh-TW" sz="1600" dirty="0"/>
                  <a:t> (eigenvector)</a:t>
                </a:r>
              </a:p>
              <a:p>
                <a:pPr marL="1520825"/>
                <a:r>
                  <a:rPr lang="en-US" altLang="zh-TW" sz="1600" dirty="0"/>
                  <a:t> </a:t>
                </a:r>
                <a14:m>
                  <m:oMath xmlns:m="http://schemas.openxmlformats.org/officeDocument/2006/math">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𝑢</m:t>
                        </m:r>
                      </m:e>
                      <m:sup>
                        <m:r>
                          <a:rPr lang="en-US" altLang="zh-TW" sz="1600" i="1">
                            <a:latin typeface="Cambria Math" panose="02040503050406030204" pitchFamily="18" charset="0"/>
                          </a:rPr>
                          <m:t>′</m:t>
                        </m:r>
                      </m:sup>
                    </m:sSup>
                    <m:r>
                      <a:rPr lang="en-US" altLang="zh-TW" sz="1600" i="1">
                        <a:latin typeface="Cambria Math" panose="02040503050406030204" pitchFamily="18" charset="0"/>
                      </a:rPr>
                      <m:t>=</m:t>
                    </m:r>
                    <m:r>
                      <m:rPr>
                        <m:nor/>
                      </m:rPr>
                      <a:rPr lang="en-US" altLang="zh-TW" sz="1600">
                        <a:latin typeface="Cambria Math" panose="02040503050406030204" pitchFamily="18" charset="0"/>
                      </a:rPr>
                      <m:t>Re</m:t>
                    </m:r>
                    <m:d>
                      <m:dPr>
                        <m:begChr m:val="{"/>
                        <m:endChr m:val="}"/>
                        <m:ctrlPr>
                          <a:rPr lang="en-US" altLang="zh-TW" sz="1600" i="1">
                            <a:latin typeface="Cambria Math" panose="02040503050406030204" pitchFamily="18" charset="0"/>
                          </a:rPr>
                        </m:ctrlPr>
                      </m:dPr>
                      <m:e>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𝜙</m:t>
                            </m:r>
                          </m:e>
                          <m:sub>
                            <m:r>
                              <a:rPr lang="en-US" altLang="zh-TW" sz="1600" i="1">
                                <a:latin typeface="Cambria Math" panose="02040503050406030204" pitchFamily="18" charset="0"/>
                              </a:rPr>
                              <m:t>𝑧</m:t>
                            </m:r>
                          </m:sub>
                        </m:sSub>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𝑒</m:t>
                            </m:r>
                          </m:e>
                          <m:sup>
                            <m:r>
                              <a:rPr lang="en-US" altLang="zh-TW" sz="1600" i="1">
                                <a:latin typeface="Cambria Math" panose="02040503050406030204" pitchFamily="18" charset="0"/>
                              </a:rPr>
                              <m:t>𝑖𝑘</m:t>
                            </m:r>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𝑥</m:t>
                                </m:r>
                              </m:e>
                              <m:sup>
                                <m:r>
                                  <a:rPr lang="en-US" altLang="zh-TW" sz="1600" i="1">
                                    <a:latin typeface="Cambria Math" panose="02040503050406030204" pitchFamily="18" charset="0"/>
                                  </a:rPr>
                                  <m:t>′</m:t>
                                </m:r>
                              </m:sup>
                            </m:sSup>
                          </m:sup>
                        </m:sSup>
                      </m:e>
                    </m:d>
                    <m:r>
                      <a:rPr lang="en-US" altLang="zh-TW" sz="1600" i="1">
                        <a:latin typeface="Cambria Math" panose="02040503050406030204" pitchFamily="18" charset="0"/>
                      </a:rPr>
                      <m:t>,   </m:t>
                    </m:r>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𝑤</m:t>
                        </m:r>
                      </m:e>
                      <m:sup>
                        <m:r>
                          <a:rPr lang="en-US" altLang="zh-TW" sz="1600" i="1">
                            <a:latin typeface="Cambria Math" panose="02040503050406030204" pitchFamily="18" charset="0"/>
                          </a:rPr>
                          <m:t>′</m:t>
                        </m:r>
                      </m:sup>
                    </m:sSup>
                    <m:r>
                      <a:rPr lang="en-US" altLang="zh-TW" sz="1600" i="1">
                        <a:latin typeface="Cambria Math" panose="02040503050406030204" pitchFamily="18" charset="0"/>
                      </a:rPr>
                      <m:t>=</m:t>
                    </m:r>
                    <m:r>
                      <m:rPr>
                        <m:nor/>
                      </m:rPr>
                      <a:rPr lang="en-US" altLang="zh-TW" sz="1600">
                        <a:latin typeface="Cambria Math" panose="02040503050406030204" pitchFamily="18" charset="0"/>
                      </a:rPr>
                      <m:t>Re</m:t>
                    </m:r>
                    <m:d>
                      <m:dPr>
                        <m:begChr m:val="{"/>
                        <m:endChr m:val="}"/>
                        <m:ctrlPr>
                          <a:rPr lang="en-US" altLang="zh-TW" sz="1600" i="1">
                            <a:latin typeface="Cambria Math" panose="02040503050406030204" pitchFamily="18" charset="0"/>
                          </a:rPr>
                        </m:ctrlPr>
                      </m:dPr>
                      <m:e>
                        <m:r>
                          <a:rPr lang="en-US" altLang="zh-TW" sz="1600" i="1">
                            <a:latin typeface="Cambria Math" panose="02040503050406030204" pitchFamily="18" charset="0"/>
                          </a:rPr>
                          <m:t>−</m:t>
                        </m:r>
                        <m:r>
                          <a:rPr lang="en-US" altLang="zh-TW" sz="1600" i="1">
                            <a:latin typeface="Cambria Math" panose="02040503050406030204" pitchFamily="18" charset="0"/>
                          </a:rPr>
                          <m:t>𝑖𝑘</m:t>
                        </m:r>
                        <m:r>
                          <a:rPr lang="en-US" altLang="zh-TW" sz="1600" i="1">
                            <a:latin typeface="Cambria Math" panose="02040503050406030204" pitchFamily="18" charset="0"/>
                          </a:rPr>
                          <m:t>𝜙</m:t>
                        </m:r>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𝑒</m:t>
                            </m:r>
                          </m:e>
                          <m:sup>
                            <m:r>
                              <a:rPr lang="en-US" altLang="zh-TW" sz="1600" i="1">
                                <a:latin typeface="Cambria Math" panose="02040503050406030204" pitchFamily="18" charset="0"/>
                              </a:rPr>
                              <m:t>𝑖𝑘</m:t>
                            </m:r>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𝑥</m:t>
                                </m:r>
                              </m:e>
                              <m:sup>
                                <m:r>
                                  <a:rPr lang="en-US" altLang="zh-TW" sz="1600" i="1">
                                    <a:latin typeface="Cambria Math" panose="02040503050406030204" pitchFamily="18" charset="0"/>
                                  </a:rPr>
                                  <m:t>′</m:t>
                                </m:r>
                              </m:sup>
                            </m:sSup>
                          </m:sup>
                        </m:sSup>
                      </m:e>
                    </m:d>
                    <m:r>
                      <a:rPr lang="en-US" altLang="zh-TW" sz="1600" i="1">
                        <a:latin typeface="Cambria Math" panose="02040503050406030204" pitchFamily="18" charset="0"/>
                      </a:rPr>
                      <m:t>,   </m:t>
                    </m:r>
                    <m:r>
                      <a:rPr lang="en-US" altLang="zh-TW" sz="1600" i="1">
                        <a:latin typeface="Cambria Math" panose="02040503050406030204" pitchFamily="18" charset="0"/>
                      </a:rPr>
                      <m:t>𝜂</m:t>
                    </m:r>
                    <m:r>
                      <a:rPr lang="en-US" altLang="zh-TW" sz="1600" i="1">
                        <a:latin typeface="Cambria Math" panose="02040503050406030204" pitchFamily="18" charset="0"/>
                      </a:rPr>
                      <m:t>=</m:t>
                    </m:r>
                    <m:r>
                      <m:rPr>
                        <m:nor/>
                      </m:rPr>
                      <a:rPr lang="en-US" altLang="zh-TW" sz="1600">
                        <a:latin typeface="Cambria Math" panose="02040503050406030204" pitchFamily="18" charset="0"/>
                      </a:rPr>
                      <m:t>Re</m:t>
                    </m:r>
                    <m:d>
                      <m:dPr>
                        <m:begChr m:val="{"/>
                        <m:endChr m:val="}"/>
                        <m:ctrlPr>
                          <a:rPr lang="en-US" altLang="zh-TW" sz="1600" i="1">
                            <a:latin typeface="Cambria Math" panose="02040503050406030204" pitchFamily="18" charset="0"/>
                          </a:rPr>
                        </m:ctrlPr>
                      </m:dPr>
                      <m:e>
                        <m:r>
                          <a:rPr lang="en-US" altLang="zh-TW" sz="1600" i="1">
                            <a:latin typeface="Cambria Math" panose="02040503050406030204" pitchFamily="18" charset="0"/>
                          </a:rPr>
                          <m:t>𝑞</m:t>
                        </m:r>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𝑒</m:t>
                            </m:r>
                          </m:e>
                          <m:sup>
                            <m:r>
                              <a:rPr lang="en-US" altLang="zh-TW" sz="1600" i="1">
                                <a:latin typeface="Cambria Math" panose="02040503050406030204" pitchFamily="18" charset="0"/>
                              </a:rPr>
                              <m:t>𝑖𝑘</m:t>
                            </m:r>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𝑥</m:t>
                                </m:r>
                              </m:e>
                              <m:sup>
                                <m:r>
                                  <a:rPr lang="en-US" altLang="zh-TW" sz="1600" i="1">
                                    <a:latin typeface="Cambria Math" panose="02040503050406030204" pitchFamily="18" charset="0"/>
                                  </a:rPr>
                                  <m:t>′</m:t>
                                </m:r>
                              </m:sup>
                            </m:sSup>
                          </m:sup>
                        </m:sSup>
                      </m:e>
                    </m:d>
                  </m:oMath>
                </a14:m>
                <a:r>
                  <a:rPr lang="en-US" altLang="zh-TW" sz="1600" dirty="0"/>
                  <a:t>.  </a:t>
                </a:r>
                <a14:m>
                  <m:oMath xmlns:m="http://schemas.openxmlformats.org/officeDocument/2006/math">
                    <m:r>
                      <m:rPr>
                        <m:sty m:val="p"/>
                      </m:rPr>
                      <a:rPr lang="en-US" altLang="zh-TW" sz="1600">
                        <a:latin typeface="Cambria Math" panose="02040503050406030204" pitchFamily="18" charset="0"/>
                      </a:rPr>
                      <m:t>max</m:t>
                    </m:r>
                    <m:r>
                      <a:rPr lang="en-US" altLang="zh-TW" sz="1600" i="1">
                        <a:latin typeface="Cambria Math" panose="02040503050406030204" pitchFamily="18" charset="0"/>
                      </a:rPr>
                      <m:t>⁡(</m:t>
                    </m:r>
                    <m:d>
                      <m:dPr>
                        <m:begChr m:val="|"/>
                        <m:endChr m:val="|"/>
                        <m:ctrlPr>
                          <a:rPr lang="en-US" altLang="zh-TW" sz="1600" i="1">
                            <a:latin typeface="Cambria Math" panose="02040503050406030204" pitchFamily="18" charset="0"/>
                          </a:rPr>
                        </m:ctrlPr>
                      </m:dPr>
                      <m:e>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𝑢</m:t>
                            </m:r>
                          </m:e>
                          <m:sup>
                            <m:r>
                              <a:rPr lang="en-US" altLang="zh-TW" sz="1600" i="1">
                                <a:latin typeface="Cambria Math" panose="02040503050406030204" pitchFamily="18" charset="0"/>
                              </a:rPr>
                              <m:t>′</m:t>
                            </m:r>
                          </m:sup>
                        </m:sSup>
                      </m:e>
                    </m:d>
                    <m:r>
                      <a:rPr lang="en-US" altLang="zh-TW" sz="1600" i="1">
                        <a:latin typeface="Cambria Math" panose="02040503050406030204" pitchFamily="18" charset="0"/>
                      </a:rPr>
                      <m:t>,</m:t>
                    </m:r>
                    <m:d>
                      <m:dPr>
                        <m:begChr m:val="|"/>
                        <m:endChr m:val="|"/>
                        <m:ctrlPr>
                          <a:rPr lang="en-US" altLang="zh-TW" sz="1600" i="1">
                            <a:latin typeface="Cambria Math" panose="02040503050406030204" pitchFamily="18" charset="0"/>
                          </a:rPr>
                        </m:ctrlPr>
                      </m:dPr>
                      <m:e>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𝑤</m:t>
                            </m:r>
                          </m:e>
                          <m:sup>
                            <m:r>
                              <a:rPr lang="en-US" altLang="zh-TW" sz="1600" i="1">
                                <a:latin typeface="Cambria Math" panose="02040503050406030204" pitchFamily="18" charset="0"/>
                              </a:rPr>
                              <m:t>′</m:t>
                            </m:r>
                          </m:sup>
                        </m:sSup>
                      </m:e>
                    </m:d>
                    <m:r>
                      <a:rPr lang="en-US" altLang="zh-TW" sz="1600" i="1">
                        <a:latin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≅0.01</m:t>
                    </m:r>
                    <m:sSub>
                      <m:sSubPr>
                        <m:ctrlPr>
                          <a:rPr lang="en-US" altLang="zh-TW" sz="1600" i="1">
                            <a:latin typeface="Cambria Math" panose="02040503050406030204" pitchFamily="18" charset="0"/>
                            <a:ea typeface="Cambria Math" panose="02040503050406030204" pitchFamily="18" charset="0"/>
                          </a:rPr>
                        </m:ctrlPr>
                      </m:sSubPr>
                      <m:e>
                        <m:r>
                          <a:rPr lang="en-US" altLang="zh-TW" sz="1600" i="1">
                            <a:latin typeface="Cambria Math" panose="02040503050406030204" pitchFamily="18" charset="0"/>
                            <a:ea typeface="Cambria Math" panose="02040503050406030204" pitchFamily="18" charset="0"/>
                          </a:rPr>
                          <m:t>𝑈</m:t>
                        </m:r>
                      </m:e>
                      <m:sub>
                        <m:r>
                          <a:rPr lang="en-US" altLang="zh-TW" sz="1600" i="1">
                            <a:latin typeface="Cambria Math" panose="02040503050406030204" pitchFamily="18" charset="0"/>
                            <a:ea typeface="Cambria Math" panose="02040503050406030204" pitchFamily="18" charset="0"/>
                          </a:rPr>
                          <m:t>∞</m:t>
                        </m:r>
                      </m:sub>
                    </m:sSub>
                  </m:oMath>
                </a14:m>
                <a:endParaRPr lang="en-US" altLang="zh-TW" sz="1600" dirty="0"/>
              </a:p>
            </p:txBody>
          </p:sp>
        </mc:Choice>
        <mc:Fallback xmlns="">
          <p:sp>
            <p:nvSpPr>
              <p:cNvPr id="18" name="內容版面配置區 2">
                <a:extLst>
                  <a:ext uri="{FF2B5EF4-FFF2-40B4-BE49-F238E27FC236}">
                    <a16:creationId xmlns:a16="http://schemas.microsoft.com/office/drawing/2014/main" id="{EFCACC09-ABF8-4552-BAE0-DF15A50862F5}"/>
                  </a:ext>
                </a:extLst>
              </p:cNvPr>
              <p:cNvSpPr txBox="1">
                <a:spLocks noRot="1" noChangeAspect="1" noMove="1" noResize="1" noEditPoints="1" noAdjustHandles="1" noChangeArrowheads="1" noChangeShapeType="1" noTextEdit="1"/>
              </p:cNvSpPr>
              <p:nvPr/>
            </p:nvSpPr>
            <p:spPr>
              <a:xfrm>
                <a:off x="838200" y="2467050"/>
                <a:ext cx="10335086" cy="1687737"/>
              </a:xfrm>
              <a:prstGeom prst="rect">
                <a:avLst/>
              </a:prstGeom>
              <a:blipFill>
                <a:blip r:embed="rId6"/>
                <a:stretch>
                  <a:fillRect l="-236"/>
                </a:stretch>
              </a:blipFill>
            </p:spPr>
            <p:txBody>
              <a:bodyPr/>
              <a:lstStyle/>
              <a:p>
                <a:r>
                  <a:rPr lang="zh-TW" altLang="en-US">
                    <a:noFill/>
                  </a:rPr>
                  <a:t> </a:t>
                </a:r>
              </a:p>
            </p:txBody>
          </p:sp>
        </mc:Fallback>
      </mc:AlternateContent>
      <p:pic>
        <p:nvPicPr>
          <p:cNvPr id="20" name="圖片 19">
            <a:extLst>
              <a:ext uri="{FF2B5EF4-FFF2-40B4-BE49-F238E27FC236}">
                <a16:creationId xmlns:a16="http://schemas.microsoft.com/office/drawing/2014/main" id="{FF1360B8-0788-4154-81CD-E4690B6EDE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154" y="3999722"/>
            <a:ext cx="5087900" cy="2678676"/>
          </a:xfrm>
          <a:prstGeom prst="rect">
            <a:avLst/>
          </a:prstGeom>
        </p:spPr>
      </p:pic>
      <p:pic>
        <p:nvPicPr>
          <p:cNvPr id="22" name="圖片 21">
            <a:extLst>
              <a:ext uri="{FF2B5EF4-FFF2-40B4-BE49-F238E27FC236}">
                <a16:creationId xmlns:a16="http://schemas.microsoft.com/office/drawing/2014/main" id="{670DD58F-76B2-455F-A439-08783DE9B3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6503" y="6704298"/>
            <a:ext cx="93752" cy="120538"/>
          </a:xfrm>
          <a:prstGeom prst="rect">
            <a:avLst/>
          </a:prstGeom>
        </p:spPr>
      </p:pic>
    </p:spTree>
    <p:extLst>
      <p:ext uri="{BB962C8B-B14F-4D97-AF65-F5344CB8AC3E}">
        <p14:creationId xmlns:p14="http://schemas.microsoft.com/office/powerpoint/2010/main" val="279839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0D9EEB-84F3-4998-A23A-8C6034815680}"/>
              </a:ext>
            </a:extLst>
          </p:cNvPr>
          <p:cNvSpPr>
            <a:spLocks noGrp="1"/>
          </p:cNvSpPr>
          <p:nvPr>
            <p:ph type="title"/>
          </p:nvPr>
        </p:nvSpPr>
        <p:spPr/>
        <p:txBody>
          <a:bodyPr/>
          <a:lstStyle/>
          <a:p>
            <a:r>
              <a:rPr lang="en-US" altLang="zh-TW" dirty="0"/>
              <a:t>Nonlinear interaction of shear flow with a free surface - 2</a:t>
            </a:r>
            <a:endParaRPr lang="zh-TW" altLang="en-US" dirty="0"/>
          </a:p>
        </p:txBody>
      </p:sp>
      <p:grpSp>
        <p:nvGrpSpPr>
          <p:cNvPr id="27" name="群組 26">
            <a:extLst>
              <a:ext uri="{FF2B5EF4-FFF2-40B4-BE49-F238E27FC236}">
                <a16:creationId xmlns:a16="http://schemas.microsoft.com/office/drawing/2014/main" id="{559C9325-6D9D-4623-AE5C-06F1A3C45B0B}"/>
              </a:ext>
            </a:extLst>
          </p:cNvPr>
          <p:cNvGrpSpPr/>
          <p:nvPr/>
        </p:nvGrpSpPr>
        <p:grpSpPr>
          <a:xfrm>
            <a:off x="7672507" y="997473"/>
            <a:ext cx="4383173" cy="2334679"/>
            <a:chOff x="7672507" y="887362"/>
            <a:chExt cx="4383173" cy="2334679"/>
          </a:xfrm>
        </p:grpSpPr>
        <p:pic>
          <p:nvPicPr>
            <p:cNvPr id="6" name="圖片 5">
              <a:extLst>
                <a:ext uri="{FF2B5EF4-FFF2-40B4-BE49-F238E27FC236}">
                  <a16:creationId xmlns:a16="http://schemas.microsoft.com/office/drawing/2014/main" id="{38DC12B5-B842-428D-B660-77AB30150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507" y="887362"/>
              <a:ext cx="4383173" cy="2334679"/>
            </a:xfrm>
            <a:prstGeom prst="rect">
              <a:avLst/>
            </a:prstGeom>
          </p:spPr>
        </p:pic>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96DDCEF4-D0BE-448C-AB12-2A40FF1CD661}"/>
                    </a:ext>
                  </a:extLst>
                </p:cNvPr>
                <p:cNvSpPr txBox="1"/>
                <p:nvPr/>
              </p:nvSpPr>
              <p:spPr>
                <a:xfrm>
                  <a:off x="8568361" y="1048844"/>
                  <a:ext cx="294529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lang="en-US" altLang="zh-TW" i="0" dirty="0" smtClean="0">
                            <a:solidFill>
                              <a:schemeClr val="accent5"/>
                            </a:solidFill>
                            <a:latin typeface="Cambria Math" panose="02040503050406030204" pitchFamily="18" charset="0"/>
                            <a:cs typeface="Calibri" panose="020F0502020204030204" pitchFamily="34" charset="0"/>
                          </a:rPr>
                          <m:t>Branch</m:t>
                        </m:r>
                        <m:r>
                          <a:rPr lang="en-US" altLang="zh-TW" i="0" dirty="0">
                            <a:solidFill>
                              <a:schemeClr val="accent5"/>
                            </a:solidFill>
                            <a:latin typeface="Cambria Math" panose="02040503050406030204" pitchFamily="18" charset="0"/>
                            <a:cs typeface="Calibri" panose="020F0502020204030204" pitchFamily="34" charset="0"/>
                          </a:rPr>
                          <m:t> </m:t>
                        </m:r>
                        <m:r>
                          <m:rPr>
                            <m:sty m:val="p"/>
                          </m:rPr>
                          <a:rPr lang="en-US" altLang="zh-TW" i="0" dirty="0" smtClean="0">
                            <a:solidFill>
                              <a:schemeClr val="accent5"/>
                            </a:solidFill>
                            <a:latin typeface="Cambria Math" panose="02040503050406030204" pitchFamily="18" charset="0"/>
                            <a:cs typeface="Calibri" panose="020F0502020204030204" pitchFamily="34" charset="0"/>
                          </a:rPr>
                          <m:t>I</m:t>
                        </m:r>
                        <m:r>
                          <a:rPr lang="en-US" altLang="zh-TW" i="1" dirty="0" smtClean="0">
                            <a:solidFill>
                              <a:schemeClr val="accent5"/>
                            </a:solidFill>
                            <a:latin typeface="Cambria Math" panose="02040503050406030204" pitchFamily="18" charset="0"/>
                            <a:cs typeface="Calibri" panose="020F0502020204030204" pitchFamily="34" charset="0"/>
                          </a:rPr>
                          <m:t>,</m:t>
                        </m:r>
                        <m:r>
                          <a:rPr lang="en-US" altLang="zh-TW" i="1" dirty="0">
                            <a:solidFill>
                              <a:schemeClr val="accent5"/>
                            </a:solidFill>
                            <a:latin typeface="Cambria Math" panose="02040503050406030204" pitchFamily="18" charset="0"/>
                            <a:cs typeface="Calibri" panose="020F0502020204030204" pitchFamily="34" charset="0"/>
                          </a:rPr>
                          <m:t> </m:t>
                        </m:r>
                        <m:r>
                          <a:rPr lang="en-US" altLang="zh-TW" b="0" i="1" dirty="0" smtClean="0">
                            <a:solidFill>
                              <a:schemeClr val="accent5"/>
                            </a:solidFill>
                            <a:latin typeface="Cambria Math" panose="02040503050406030204" pitchFamily="18" charset="0"/>
                            <a:cs typeface="Calibri" panose="020F0502020204030204" pitchFamily="34" charset="0"/>
                          </a:rPr>
                          <m:t> </m:t>
                        </m:r>
                        <m:r>
                          <a:rPr lang="en-US" altLang="zh-TW" i="1" dirty="0" smtClean="0">
                            <a:solidFill>
                              <a:schemeClr val="accent5"/>
                            </a:solidFill>
                            <a:latin typeface="Cambria Math" panose="02040503050406030204" pitchFamily="18" charset="0"/>
                            <a:cs typeface="Calibri" panose="020F0502020204030204" pitchFamily="34" charset="0"/>
                          </a:rPr>
                          <m:t>𝐹𝑟</m:t>
                        </m:r>
                        <m:r>
                          <a:rPr lang="en-US" altLang="zh-TW" i="1" dirty="0" smtClean="0">
                            <a:solidFill>
                              <a:schemeClr val="accent5"/>
                            </a:solidFill>
                            <a:latin typeface="Cambria Math" panose="02040503050406030204" pitchFamily="18" charset="0"/>
                            <a:cs typeface="Calibri" panose="020F0502020204030204" pitchFamily="34" charset="0"/>
                          </a:rPr>
                          <m:t>=0.5</m:t>
                        </m:r>
                      </m:oMath>
                    </m:oMathPara>
                  </a14:m>
                  <a:endParaRPr lang="zh-TW" altLang="en-US" dirty="0">
                    <a:solidFill>
                      <a:schemeClr val="accent5"/>
                    </a:solidFill>
                    <a:cs typeface="Calibri" panose="020F0502020204030204" pitchFamily="34" charset="0"/>
                  </a:endParaRPr>
                </a:p>
              </p:txBody>
            </p:sp>
          </mc:Choice>
          <mc:Fallback xmlns="">
            <p:sp>
              <p:nvSpPr>
                <p:cNvPr id="14" name="文字方塊 13">
                  <a:extLst>
                    <a:ext uri="{FF2B5EF4-FFF2-40B4-BE49-F238E27FC236}">
                      <a16:creationId xmlns:a16="http://schemas.microsoft.com/office/drawing/2014/main" id="{96DDCEF4-D0BE-448C-AB12-2A40FF1CD661}"/>
                    </a:ext>
                  </a:extLst>
                </p:cNvPr>
                <p:cNvSpPr txBox="1">
                  <a:spLocks noRot="1" noChangeAspect="1" noMove="1" noResize="1" noEditPoints="1" noAdjustHandles="1" noChangeArrowheads="1" noChangeShapeType="1" noTextEdit="1"/>
                </p:cNvSpPr>
                <p:nvPr/>
              </p:nvSpPr>
              <p:spPr>
                <a:xfrm>
                  <a:off x="8568361" y="1048844"/>
                  <a:ext cx="2945293" cy="369332"/>
                </a:xfrm>
                <a:prstGeom prst="rect">
                  <a:avLst/>
                </a:prstGeom>
                <a:blipFill>
                  <a:blip r:embed="rId3"/>
                  <a:stretch>
                    <a:fillRect/>
                  </a:stretch>
                </a:blipFill>
              </p:spPr>
              <p:txBody>
                <a:bodyPr/>
                <a:lstStyle/>
                <a:p>
                  <a:r>
                    <a:rPr lang="zh-TW" altLang="en-US">
                      <a:noFill/>
                    </a:rPr>
                    <a:t> </a:t>
                  </a:r>
                </a:p>
              </p:txBody>
            </p:sp>
          </mc:Fallback>
        </mc:AlternateContent>
      </p:grpSp>
      <p:grpSp>
        <p:nvGrpSpPr>
          <p:cNvPr id="26" name="群組 25">
            <a:extLst>
              <a:ext uri="{FF2B5EF4-FFF2-40B4-BE49-F238E27FC236}">
                <a16:creationId xmlns:a16="http://schemas.microsoft.com/office/drawing/2014/main" id="{0D2B2447-F0DE-4CD9-BA49-F2D08FD5CDEF}"/>
              </a:ext>
            </a:extLst>
          </p:cNvPr>
          <p:cNvGrpSpPr/>
          <p:nvPr/>
        </p:nvGrpSpPr>
        <p:grpSpPr>
          <a:xfrm>
            <a:off x="7672507" y="3572942"/>
            <a:ext cx="4383174" cy="2431655"/>
            <a:chOff x="7672506" y="3121871"/>
            <a:chExt cx="4383174" cy="2431655"/>
          </a:xfrm>
        </p:grpSpPr>
        <p:pic>
          <p:nvPicPr>
            <p:cNvPr id="12" name="圖片 11">
              <a:extLst>
                <a:ext uri="{FF2B5EF4-FFF2-40B4-BE49-F238E27FC236}">
                  <a16:creationId xmlns:a16="http://schemas.microsoft.com/office/drawing/2014/main" id="{49F9730E-E214-4853-9CBD-D23B772B12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506" y="3121871"/>
              <a:ext cx="4383174" cy="2431655"/>
            </a:xfrm>
            <a:prstGeom prst="rect">
              <a:avLst/>
            </a:prstGeom>
          </p:spPr>
        </p:pic>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D5D6BAB5-378E-4259-9988-B7E1F8C0EE0C}"/>
                    </a:ext>
                  </a:extLst>
                </p:cNvPr>
                <p:cNvSpPr txBox="1"/>
                <p:nvPr/>
              </p:nvSpPr>
              <p:spPr>
                <a:xfrm>
                  <a:off x="8568362" y="3234053"/>
                  <a:ext cx="294529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lang="en-US" altLang="zh-TW" i="0" dirty="0" smtClean="0">
                            <a:solidFill>
                              <a:schemeClr val="accent5"/>
                            </a:solidFill>
                            <a:latin typeface="Cambria Math" panose="02040503050406030204" pitchFamily="18" charset="0"/>
                            <a:cs typeface="Calibri" panose="020F0502020204030204" pitchFamily="34" charset="0"/>
                          </a:rPr>
                          <m:t>Branch</m:t>
                        </m:r>
                        <m:r>
                          <a:rPr lang="en-US" altLang="zh-TW" i="0" dirty="0">
                            <a:solidFill>
                              <a:schemeClr val="accent5"/>
                            </a:solidFill>
                            <a:latin typeface="Cambria Math" panose="02040503050406030204" pitchFamily="18" charset="0"/>
                            <a:cs typeface="Calibri" panose="020F0502020204030204" pitchFamily="34" charset="0"/>
                          </a:rPr>
                          <m:t> </m:t>
                        </m:r>
                        <m:r>
                          <m:rPr>
                            <m:sty m:val="p"/>
                          </m:rPr>
                          <a:rPr lang="en-US" altLang="zh-TW" i="0" dirty="0" smtClean="0">
                            <a:solidFill>
                              <a:schemeClr val="accent5"/>
                            </a:solidFill>
                            <a:latin typeface="Cambria Math" panose="02040503050406030204" pitchFamily="18" charset="0"/>
                            <a:cs typeface="Calibri" panose="020F0502020204030204" pitchFamily="34" charset="0"/>
                          </a:rPr>
                          <m:t>I</m:t>
                        </m:r>
                        <m:r>
                          <m:rPr>
                            <m:sty m:val="p"/>
                          </m:rPr>
                          <a:rPr lang="en-US" altLang="zh-TW" b="0" i="0" dirty="0" smtClean="0">
                            <a:solidFill>
                              <a:schemeClr val="accent5"/>
                            </a:solidFill>
                            <a:latin typeface="Cambria Math" panose="02040503050406030204" pitchFamily="18" charset="0"/>
                            <a:cs typeface="Calibri" panose="020F0502020204030204" pitchFamily="34" charset="0"/>
                          </a:rPr>
                          <m:t>I</m:t>
                        </m:r>
                        <m:r>
                          <a:rPr lang="en-US" altLang="zh-TW" i="1" dirty="0" smtClean="0">
                            <a:solidFill>
                              <a:schemeClr val="accent5"/>
                            </a:solidFill>
                            <a:latin typeface="Cambria Math" panose="02040503050406030204" pitchFamily="18" charset="0"/>
                            <a:cs typeface="Calibri" panose="020F0502020204030204" pitchFamily="34" charset="0"/>
                          </a:rPr>
                          <m:t>,</m:t>
                        </m:r>
                        <m:r>
                          <a:rPr lang="en-US" altLang="zh-TW" i="1" dirty="0">
                            <a:solidFill>
                              <a:schemeClr val="accent5"/>
                            </a:solidFill>
                            <a:latin typeface="Cambria Math" panose="02040503050406030204" pitchFamily="18" charset="0"/>
                            <a:cs typeface="Calibri" panose="020F0502020204030204" pitchFamily="34" charset="0"/>
                          </a:rPr>
                          <m:t> </m:t>
                        </m:r>
                        <m:r>
                          <a:rPr lang="en-US" altLang="zh-TW" b="0" i="1" dirty="0" smtClean="0">
                            <a:solidFill>
                              <a:schemeClr val="accent5"/>
                            </a:solidFill>
                            <a:latin typeface="Cambria Math" panose="02040503050406030204" pitchFamily="18" charset="0"/>
                            <a:cs typeface="Calibri" panose="020F0502020204030204" pitchFamily="34" charset="0"/>
                          </a:rPr>
                          <m:t> </m:t>
                        </m:r>
                        <m:r>
                          <a:rPr lang="en-US" altLang="zh-TW" i="1" dirty="0" smtClean="0">
                            <a:solidFill>
                              <a:schemeClr val="accent5"/>
                            </a:solidFill>
                            <a:latin typeface="Cambria Math" panose="02040503050406030204" pitchFamily="18" charset="0"/>
                            <a:cs typeface="Calibri" panose="020F0502020204030204" pitchFamily="34" charset="0"/>
                          </a:rPr>
                          <m:t>𝐹𝑟</m:t>
                        </m:r>
                        <m:r>
                          <a:rPr lang="en-US" altLang="zh-TW" i="1" dirty="0" smtClean="0">
                            <a:solidFill>
                              <a:schemeClr val="accent5"/>
                            </a:solidFill>
                            <a:latin typeface="Cambria Math" panose="02040503050406030204" pitchFamily="18" charset="0"/>
                            <a:cs typeface="Calibri" panose="020F0502020204030204" pitchFamily="34" charset="0"/>
                          </a:rPr>
                          <m:t>=2.5</m:t>
                        </m:r>
                      </m:oMath>
                    </m:oMathPara>
                  </a14:m>
                  <a:endParaRPr lang="zh-TW" altLang="en-US" dirty="0">
                    <a:solidFill>
                      <a:schemeClr val="accent5"/>
                    </a:solidFill>
                    <a:cs typeface="Calibri" panose="020F0502020204030204" pitchFamily="34" charset="0"/>
                  </a:endParaRPr>
                </a:p>
              </p:txBody>
            </p:sp>
          </mc:Choice>
          <mc:Fallback xmlns="">
            <p:sp>
              <p:nvSpPr>
                <p:cNvPr id="17" name="文字方塊 16">
                  <a:extLst>
                    <a:ext uri="{FF2B5EF4-FFF2-40B4-BE49-F238E27FC236}">
                      <a16:creationId xmlns:a16="http://schemas.microsoft.com/office/drawing/2014/main" id="{D5D6BAB5-378E-4259-9988-B7E1F8C0EE0C}"/>
                    </a:ext>
                  </a:extLst>
                </p:cNvPr>
                <p:cNvSpPr txBox="1">
                  <a:spLocks noRot="1" noChangeAspect="1" noMove="1" noResize="1" noEditPoints="1" noAdjustHandles="1" noChangeArrowheads="1" noChangeShapeType="1" noTextEdit="1"/>
                </p:cNvSpPr>
                <p:nvPr/>
              </p:nvSpPr>
              <p:spPr>
                <a:xfrm>
                  <a:off x="8568362" y="3234053"/>
                  <a:ext cx="2945293" cy="369332"/>
                </a:xfrm>
                <a:prstGeom prst="rect">
                  <a:avLst/>
                </a:prstGeom>
                <a:blipFill>
                  <a:blip r:embed="rId5"/>
                  <a:stretch>
                    <a:fillRect/>
                  </a:stretch>
                </a:blipFill>
              </p:spPr>
              <p:txBody>
                <a:bodyPr/>
                <a:lstStyle/>
                <a:p>
                  <a:r>
                    <a:rPr lang="zh-TW" altLang="en-US">
                      <a:noFill/>
                    </a:rPr>
                    <a:t> </a:t>
                  </a:r>
                </a:p>
              </p:txBody>
            </p:sp>
          </mc:Fallback>
        </mc:AlternateContent>
      </p:grpSp>
      <p:sp>
        <p:nvSpPr>
          <p:cNvPr id="19" name="內容版面配置區 2">
            <a:extLst>
              <a:ext uri="{FF2B5EF4-FFF2-40B4-BE49-F238E27FC236}">
                <a16:creationId xmlns:a16="http://schemas.microsoft.com/office/drawing/2014/main" id="{18F316A3-EA42-4A7D-985F-3FEC7AF3EBE4}"/>
              </a:ext>
            </a:extLst>
          </p:cNvPr>
          <p:cNvSpPr txBox="1">
            <a:spLocks/>
          </p:cNvSpPr>
          <p:nvPr/>
        </p:nvSpPr>
        <p:spPr>
          <a:xfrm>
            <a:off x="838200" y="887362"/>
            <a:ext cx="6636027" cy="3001350"/>
          </a:xfrm>
          <a:prstGeom prst="rect">
            <a:avLst/>
          </a:prstGeom>
        </p:spPr>
        <p:txBody>
          <a:bodyPr vert="horz" lIns="91440" tIns="45720" rIns="91440" bIns="45720" rtlCol="0">
            <a:normAutofit/>
          </a:bodyPr>
          <a:lstStyle>
            <a:lvl1pPr marL="0" indent="0" algn="l" defTabSz="914400" rtl="0" eaLnBrk="1" latinLnBrk="0" hangingPunct="1">
              <a:lnSpc>
                <a:spcPts val="3360"/>
              </a:lnSpc>
              <a:spcBef>
                <a:spcPts val="1000"/>
              </a:spcBef>
              <a:buFont typeface="Arial" panose="020B0604020202020204" pitchFamily="34" charset="0"/>
              <a:buNone/>
              <a:defRPr sz="1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ts val="3360"/>
              </a:lnSpc>
              <a:spcBef>
                <a:spcPts val="500"/>
              </a:spcBef>
              <a:buFont typeface="Arial" panose="020B0604020202020204" pitchFamily="34" charset="0"/>
              <a:buChar char="•"/>
              <a:defRPr sz="1800" kern="1200">
                <a:solidFill>
                  <a:schemeClr val="tx1"/>
                </a:solidFill>
                <a:latin typeface="+mn-ea"/>
                <a:ea typeface="+mn-ea"/>
                <a:cs typeface="+mn-cs"/>
              </a:defRPr>
            </a:lvl2pPr>
            <a:lvl3pPr marL="1143000" indent="-228600" algn="l" defTabSz="914400" rtl="0" eaLnBrk="1" latinLnBrk="0" hangingPunct="1">
              <a:lnSpc>
                <a:spcPts val="3360"/>
              </a:lnSpc>
              <a:spcBef>
                <a:spcPts val="500"/>
              </a:spcBef>
              <a:buFont typeface="Arial" panose="020B0604020202020204" pitchFamily="34" charset="0"/>
              <a:buChar char="•"/>
              <a:defRPr sz="1600" kern="1200">
                <a:solidFill>
                  <a:schemeClr val="tx1"/>
                </a:solidFill>
                <a:latin typeface="+mn-ea"/>
                <a:ea typeface="+mn-ea"/>
                <a:cs typeface="+mn-cs"/>
              </a:defRPr>
            </a:lvl3pPr>
            <a:lvl4pPr marL="1600200" indent="-228600" algn="l" defTabSz="914400" rtl="0" eaLnBrk="1" latinLnBrk="0" hangingPunct="1">
              <a:lnSpc>
                <a:spcPts val="3360"/>
              </a:lnSpc>
              <a:spcBef>
                <a:spcPts val="500"/>
              </a:spcBef>
              <a:buFont typeface="Arial" panose="020B0604020202020204" pitchFamily="34" charset="0"/>
              <a:buChar char="•"/>
              <a:defRPr sz="1400" kern="1200">
                <a:solidFill>
                  <a:schemeClr val="tx1"/>
                </a:solidFill>
                <a:latin typeface="+mn-ea"/>
                <a:ea typeface="+mn-ea"/>
                <a:cs typeface="+mn-cs"/>
              </a:defRPr>
            </a:lvl4pPr>
            <a:lvl5pPr marL="2057400" indent="-228600" algn="l" defTabSz="914400" rtl="0" eaLnBrk="1" latinLnBrk="0" hangingPunct="1">
              <a:lnSpc>
                <a:spcPts val="3360"/>
              </a:lnSpc>
              <a:spcBef>
                <a:spcPts val="500"/>
              </a:spcBef>
              <a:buFont typeface="Arial" panose="020B0604020202020204" pitchFamily="34" charset="0"/>
              <a:buChar char="•"/>
              <a:defRPr sz="14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t>“…the dynamics of </a:t>
            </a:r>
            <a:r>
              <a:rPr lang="en-US" altLang="zh-TW" sz="1600" dirty="0">
                <a:solidFill>
                  <a:schemeClr val="accent2"/>
                </a:solidFill>
              </a:rPr>
              <a:t>Branch I waves</a:t>
            </a:r>
            <a:r>
              <a:rPr lang="en-US" altLang="zh-TW" sz="1600" dirty="0">
                <a:solidFill>
                  <a:schemeClr val="accent5"/>
                </a:solidFill>
              </a:rPr>
              <a:t> </a:t>
            </a:r>
            <a:r>
              <a:rPr lang="en-US" altLang="zh-TW" sz="1600" dirty="0"/>
              <a:t>seem to be dominated by the variation of the </a:t>
            </a:r>
            <a:r>
              <a:rPr lang="en-US" altLang="zh-TW" sz="1600" dirty="0">
                <a:solidFill>
                  <a:schemeClr val="accent2"/>
                </a:solidFill>
              </a:rPr>
              <a:t>horizontal velocity </a:t>
            </a:r>
            <a:r>
              <a:rPr lang="en-US" altLang="zh-TW" sz="1600" dirty="0"/>
              <a:t>at the free surface, whereas the dynamics of </a:t>
            </a:r>
            <a:r>
              <a:rPr lang="en-US" altLang="zh-TW" sz="1600" dirty="0">
                <a:solidFill>
                  <a:schemeClr val="accent6"/>
                </a:solidFill>
              </a:rPr>
              <a:t>Branch II waves </a:t>
            </a:r>
            <a:r>
              <a:rPr lang="en-US" altLang="zh-TW" sz="1600" dirty="0"/>
              <a:t>seem to be dominated by the variation of the </a:t>
            </a:r>
            <a:r>
              <a:rPr lang="en-US" altLang="zh-TW" sz="1600" dirty="0">
                <a:solidFill>
                  <a:schemeClr val="accent6"/>
                </a:solidFill>
              </a:rPr>
              <a:t>vertical velocity </a:t>
            </a:r>
            <a:r>
              <a:rPr lang="en-US" altLang="zh-TW" sz="1600" dirty="0"/>
              <a:t>at the free surface.”</a:t>
            </a:r>
          </a:p>
          <a:p>
            <a:pPr marL="285750" indent="-285750">
              <a:buFont typeface="Arial" panose="020B0604020202020204" pitchFamily="34" charset="0"/>
              <a:buChar char="•"/>
            </a:pPr>
            <a:r>
              <a:rPr lang="en-US" altLang="zh-TW" sz="1600" dirty="0"/>
              <a:t>“…the generation of stable propagating surface waves above a shear flow occurs at </a:t>
            </a:r>
            <a:r>
              <a:rPr lang="en-US" altLang="zh-TW" sz="1600" dirty="0">
                <a:solidFill>
                  <a:schemeClr val="accent5"/>
                </a:solidFill>
              </a:rPr>
              <a:t>low Froude numbers for Branch II instability waves</a:t>
            </a:r>
            <a:r>
              <a:rPr lang="en-US" altLang="zh-TW" sz="1600" dirty="0"/>
              <a:t>.”</a:t>
            </a:r>
            <a:endParaRPr lang="zh-TW" altLang="en-US" sz="1600" dirty="0"/>
          </a:p>
        </p:txBody>
      </p:sp>
      <p:sp>
        <p:nvSpPr>
          <p:cNvPr id="20" name="矩形 19">
            <a:hlinkClick r:id="rId6" action="ppaction://hlinksldjump"/>
            <a:extLst>
              <a:ext uri="{FF2B5EF4-FFF2-40B4-BE49-F238E27FC236}">
                <a16:creationId xmlns:a16="http://schemas.microsoft.com/office/drawing/2014/main" id="{EB0F7CDE-852D-49B5-825F-427C7DBECD17}"/>
              </a:ext>
            </a:extLst>
          </p:cNvPr>
          <p:cNvSpPr/>
          <p:nvPr/>
        </p:nvSpPr>
        <p:spPr>
          <a:xfrm>
            <a:off x="11353800" y="6395781"/>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pic>
        <p:nvPicPr>
          <p:cNvPr id="25" name="圖片 24">
            <a:extLst>
              <a:ext uri="{FF2B5EF4-FFF2-40B4-BE49-F238E27FC236}">
                <a16:creationId xmlns:a16="http://schemas.microsoft.com/office/drawing/2014/main" id="{36292552-4619-4D38-94B9-45D9474F20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503" y="4328203"/>
            <a:ext cx="7253004" cy="2232395"/>
          </a:xfrm>
          <a:prstGeom prst="rect">
            <a:avLst/>
          </a:prstGeom>
        </p:spPr>
      </p:pic>
    </p:spTree>
    <p:extLst>
      <p:ext uri="{BB962C8B-B14F-4D97-AF65-F5344CB8AC3E}">
        <p14:creationId xmlns:p14="http://schemas.microsoft.com/office/powerpoint/2010/main" val="330993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AB8980-D22B-4EC4-87F3-D5EFA7750460}"/>
              </a:ext>
            </a:extLst>
          </p:cNvPr>
          <p:cNvSpPr>
            <a:spLocks noGrp="1"/>
          </p:cNvSpPr>
          <p:nvPr>
            <p:ph type="title"/>
          </p:nvPr>
        </p:nvSpPr>
        <p:spPr/>
        <p:txBody>
          <a:bodyPr/>
          <a:lstStyle/>
          <a:p>
            <a:r>
              <a:rPr lang="en-US" altLang="zh-TW" dirty="0"/>
              <a:t>Surface ripples due to steady breaking waves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F929AC6-CAFA-406C-816F-F54A0AA71D14}"/>
                  </a:ext>
                </a:extLst>
              </p:cNvPr>
              <p:cNvSpPr>
                <a:spLocks noGrp="1"/>
              </p:cNvSpPr>
              <p:nvPr>
                <p:ph idx="1"/>
              </p:nvPr>
            </p:nvSpPr>
            <p:spPr>
              <a:xfrm>
                <a:off x="838200" y="751082"/>
                <a:ext cx="7166732" cy="5083277"/>
              </a:xfrm>
            </p:spPr>
            <p:txBody>
              <a:bodyPr/>
              <a:lstStyle/>
              <a:p>
                <a:pPr marL="285750" indent="-285750">
                  <a:buFont typeface="Arial" panose="020B0604020202020204" pitchFamily="34" charset="0"/>
                  <a:buChar char="•"/>
                </a:pPr>
                <a:r>
                  <a:rPr lang="en-US" altLang="zh-TW" dirty="0"/>
                  <a:t>Experiments of surface ripples.</a:t>
                </a:r>
              </a:p>
              <a:p>
                <a:pPr marL="285750" indent="-285750">
                  <a:buFont typeface="Arial" panose="020B0604020202020204" pitchFamily="34" charset="0"/>
                  <a:buChar char="•"/>
                </a:pPr>
                <a:r>
                  <a:rPr lang="en-US" altLang="zh-TW" dirty="0"/>
                  <a:t>Linear stability analysis was done using the velocity profile</a:t>
                </a:r>
              </a:p>
              <a:p>
                <a:pPr marL="268288"/>
                <a14:m>
                  <m:oMath xmlns:m="http://schemas.openxmlformats.org/officeDocument/2006/math">
                    <m:r>
                      <a:rPr lang="en-US" altLang="zh-TW" b="0" i="1" smtClean="0">
                        <a:latin typeface="Cambria Math" panose="02040503050406030204" pitchFamily="18" charset="0"/>
                      </a:rPr>
                      <m:t>𝑢</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𝑧</m:t>
                        </m:r>
                      </m:e>
                    </m:d>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m:t>
                        </m:r>
                      </m:sub>
                    </m:sSub>
                    <m:d>
                      <m:dPr>
                        <m:begChr m:val="["/>
                        <m:endChr m:val="]"/>
                        <m:ctrlPr>
                          <a:rPr lang="en-US" altLang="zh-TW" b="0" i="1" smtClean="0">
                            <a:latin typeface="Cambria Math" panose="02040503050406030204" pitchFamily="18" charset="0"/>
                          </a:rPr>
                        </m:ctrlPr>
                      </m:dPr>
                      <m:e>
                        <m:r>
                          <a:rPr lang="en-US" altLang="zh-TW" i="1">
                            <a:latin typeface="Cambria Math" panose="02040503050406030204" pitchFamily="18" charset="0"/>
                          </a:rPr>
                          <m:t>1−(1−</m:t>
                        </m:r>
                        <m:r>
                          <a:rPr lang="en-US" altLang="zh-TW" i="1">
                            <a:latin typeface="Cambria Math" panose="02040503050406030204" pitchFamily="18" charset="0"/>
                          </a:rPr>
                          <m:t>𝑈</m:t>
                        </m:r>
                        <m:d>
                          <m:dPr>
                            <m:ctrlPr>
                              <a:rPr lang="en-US" altLang="zh-TW" i="1">
                                <a:latin typeface="Cambria Math" panose="02040503050406030204" pitchFamily="18" charset="0"/>
                              </a:rPr>
                            </m:ctrlPr>
                          </m:dPr>
                          <m:e>
                            <m:r>
                              <a:rPr lang="en-US" altLang="zh-TW" i="1">
                                <a:latin typeface="Cambria Math" panose="02040503050406030204" pitchFamily="18" charset="0"/>
                              </a:rPr>
                              <m:t>0</m:t>
                            </m:r>
                          </m:e>
                        </m:d>
                        <m:r>
                          <a:rPr lang="en-US" altLang="zh-TW" i="1">
                            <a:latin typeface="Cambria Math" panose="02040503050406030204" pitchFamily="18" charset="0"/>
                          </a:rPr>
                          <m:t>)</m:t>
                        </m:r>
                        <m:d>
                          <m:dPr>
                            <m:ctrlPr>
                              <a:rPr lang="en-US" altLang="zh-TW" i="1" smtClean="0">
                                <a:latin typeface="Cambria Math" panose="02040503050406030204" pitchFamily="18" charset="0"/>
                              </a:rPr>
                            </m:ctrlPr>
                          </m:dPr>
                          <m:e>
                            <m:r>
                              <a:rPr lang="en-US" altLang="zh-TW" b="0" i="1" smtClean="0">
                                <a:latin typeface="Cambria Math" panose="02040503050406030204" pitchFamily="18" charset="0"/>
                              </a:rPr>
                              <m:t>1−</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tanh</m:t>
                                </m:r>
                              </m:fName>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𝜎</m:t>
                                    </m:r>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𝑧</m:t>
                                            </m:r>
                                          </m:num>
                                          <m:den>
                                            <m:r>
                                              <a:rPr lang="en-US" altLang="zh-TW" b="0" i="1" smtClean="0">
                                                <a:latin typeface="Cambria Math" panose="02040503050406030204" pitchFamily="18" charset="0"/>
                                              </a:rPr>
                                              <m:t>𝑏</m:t>
                                            </m:r>
                                          </m:den>
                                        </m:f>
                                      </m:e>
                                    </m:d>
                                    <m:r>
                                      <a:rPr lang="en-US" altLang="zh-TW" b="0" i="1" smtClean="0">
                                        <a:latin typeface="Cambria Math" panose="02040503050406030204" pitchFamily="18" charset="0"/>
                                      </a:rPr>
                                      <m:t>^2</m:t>
                                    </m:r>
                                  </m:e>
                                </m:d>
                              </m:e>
                            </m:func>
                          </m:e>
                        </m:d>
                      </m:e>
                    </m:d>
                  </m:oMath>
                </a14:m>
                <a:r>
                  <a:rPr lang="en-US" altLang="zh-TW" dirty="0"/>
                  <a:t> </a:t>
                </a:r>
              </a:p>
              <a:p>
                <a:pPr marL="268288"/>
                <a:r>
                  <a:rPr lang="en-US" altLang="zh-TW" dirty="0">
                    <a:solidFill>
                      <a:schemeClr val="accent5"/>
                    </a:solidFill>
                  </a:rPr>
                  <a:t>Results doesn’t agree with measured.</a:t>
                </a:r>
              </a:p>
              <a:p>
                <a:pPr marL="285750" indent="-285750">
                  <a:buFont typeface="Arial" panose="020B0604020202020204" pitchFamily="34" charset="0"/>
                  <a:buChar char="•"/>
                </a:pPr>
                <a:r>
                  <a:rPr lang="en-US" altLang="zh-TW" dirty="0"/>
                  <a:t>Disturbance is expected to be generated at the breaker, but it’s difficult to measure the mean velocity at its location.</a:t>
                </a:r>
                <a:endParaRPr lang="zh-TW" altLang="en-US" dirty="0"/>
              </a:p>
            </p:txBody>
          </p:sp>
        </mc:Choice>
        <mc:Fallback xmlns="">
          <p:sp>
            <p:nvSpPr>
              <p:cNvPr id="3" name="內容版面配置區 2">
                <a:extLst>
                  <a:ext uri="{FF2B5EF4-FFF2-40B4-BE49-F238E27FC236}">
                    <a16:creationId xmlns:a16="http://schemas.microsoft.com/office/drawing/2014/main" id="{2F929AC6-CAFA-406C-816F-F54A0AA71D14}"/>
                  </a:ext>
                </a:extLst>
              </p:cNvPr>
              <p:cNvSpPr>
                <a:spLocks noGrp="1" noRot="1" noChangeAspect="1" noMove="1" noResize="1" noEditPoints="1" noAdjustHandles="1" noChangeArrowheads="1" noChangeShapeType="1" noTextEdit="1"/>
              </p:cNvSpPr>
              <p:nvPr>
                <p:ph idx="1"/>
              </p:nvPr>
            </p:nvSpPr>
            <p:spPr>
              <a:xfrm>
                <a:off x="838200" y="751082"/>
                <a:ext cx="7166732" cy="5083277"/>
              </a:xfrm>
              <a:blipFill>
                <a:blip r:embed="rId2"/>
                <a:stretch>
                  <a:fillRect l="-596" r="-85"/>
                </a:stretch>
              </a:blipFill>
            </p:spPr>
            <p:txBody>
              <a:bodyPr/>
              <a:lstStyle/>
              <a:p>
                <a:r>
                  <a:rPr lang="zh-TW" altLang="en-US">
                    <a:noFill/>
                  </a:rPr>
                  <a:t> </a:t>
                </a:r>
              </a:p>
            </p:txBody>
          </p:sp>
        </mc:Fallback>
      </mc:AlternateContent>
      <p:pic>
        <p:nvPicPr>
          <p:cNvPr id="5" name="圖片 4">
            <a:hlinkClick r:id="rId3"/>
            <a:extLst>
              <a:ext uri="{FF2B5EF4-FFF2-40B4-BE49-F238E27FC236}">
                <a16:creationId xmlns:a16="http://schemas.microsoft.com/office/drawing/2014/main" id="{5ACAA64D-1DC7-4C85-8035-548644FA8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429" y="4746742"/>
            <a:ext cx="5457710" cy="1726034"/>
          </a:xfrm>
          <a:prstGeom prst="rect">
            <a:avLst/>
          </a:prstGeom>
        </p:spPr>
      </p:pic>
      <p:pic>
        <p:nvPicPr>
          <p:cNvPr id="7" name="圖片 6">
            <a:extLst>
              <a:ext uri="{FF2B5EF4-FFF2-40B4-BE49-F238E27FC236}">
                <a16:creationId xmlns:a16="http://schemas.microsoft.com/office/drawing/2014/main" id="{B6B39647-EC54-4BFE-AB7C-1C813895A7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185213"/>
            <a:ext cx="5266652" cy="2479510"/>
          </a:xfrm>
          <a:prstGeom prst="rect">
            <a:avLst/>
          </a:prstGeom>
        </p:spPr>
      </p:pic>
      <p:pic>
        <p:nvPicPr>
          <p:cNvPr id="11" name="圖片 10">
            <a:extLst>
              <a:ext uri="{FF2B5EF4-FFF2-40B4-BE49-F238E27FC236}">
                <a16:creationId xmlns:a16="http://schemas.microsoft.com/office/drawing/2014/main" id="{F2E6E4AF-92A6-4978-BA9B-3223A556C0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0766" y="645754"/>
            <a:ext cx="3620538" cy="4100988"/>
          </a:xfrm>
          <a:prstGeom prst="rect">
            <a:avLst/>
          </a:prstGeom>
        </p:spPr>
      </p:pic>
      <p:sp>
        <p:nvSpPr>
          <p:cNvPr id="12" name="文字方塊 11">
            <a:extLst>
              <a:ext uri="{FF2B5EF4-FFF2-40B4-BE49-F238E27FC236}">
                <a16:creationId xmlns:a16="http://schemas.microsoft.com/office/drawing/2014/main" id="{1998D2F8-E648-4416-B574-23047E5A39C1}"/>
              </a:ext>
            </a:extLst>
          </p:cNvPr>
          <p:cNvSpPr txBox="1"/>
          <p:nvPr/>
        </p:nvSpPr>
        <p:spPr>
          <a:xfrm>
            <a:off x="8708334" y="385224"/>
            <a:ext cx="3120887" cy="338554"/>
          </a:xfrm>
          <a:prstGeom prst="rect">
            <a:avLst/>
          </a:prstGeom>
          <a:noFill/>
        </p:spPr>
        <p:txBody>
          <a:bodyPr wrap="square" rtlCol="0">
            <a:spAutoFit/>
          </a:bodyPr>
          <a:lstStyle/>
          <a:p>
            <a:pPr algn="l"/>
            <a:r>
              <a:rPr lang="en-US" altLang="zh-TW" sz="1600" dirty="0">
                <a:solidFill>
                  <a:schemeClr val="accent5"/>
                </a:solidFill>
                <a:latin typeface="Cambria Math" panose="02040503050406030204" pitchFamily="18" charset="0"/>
                <a:ea typeface="Cambria Math" panose="02040503050406030204" pitchFamily="18" charset="0"/>
                <a:cs typeface="Calibri" panose="020F0502020204030204" pitchFamily="34" charset="0"/>
              </a:rPr>
              <a:t>□ : </a:t>
            </a:r>
            <a:r>
              <a:rPr lang="en-US" altLang="zh-TW" sz="1600" dirty="0">
                <a:solidFill>
                  <a:schemeClr val="accent5"/>
                </a:solidFill>
                <a:cs typeface="Calibri" panose="020F0502020204030204" pitchFamily="34" charset="0"/>
              </a:rPr>
              <a:t>measured velocity downstream</a:t>
            </a:r>
            <a:endParaRPr lang="zh-TW" altLang="en-US" sz="1600" dirty="0">
              <a:solidFill>
                <a:schemeClr val="accent5"/>
              </a:solidFill>
              <a:cs typeface="Calibri" panose="020F0502020204030204" pitchFamily="34" charset="0"/>
            </a:endParaRPr>
          </a:p>
        </p:txBody>
      </p:sp>
      <p:sp>
        <p:nvSpPr>
          <p:cNvPr id="13" name="矩形 12">
            <a:hlinkClick r:id="rId7" action="ppaction://hlinksldjump"/>
            <a:extLst>
              <a:ext uri="{FF2B5EF4-FFF2-40B4-BE49-F238E27FC236}">
                <a16:creationId xmlns:a16="http://schemas.microsoft.com/office/drawing/2014/main" id="{2E76D0C1-FC40-4DBF-90A0-C6E8E4B16524}"/>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spTree>
    <p:extLst>
      <p:ext uri="{BB962C8B-B14F-4D97-AF65-F5344CB8AC3E}">
        <p14:creationId xmlns:p14="http://schemas.microsoft.com/office/powerpoint/2010/main" val="921139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177776-0DFD-4D6C-AC55-AFA00710ED75}"/>
              </a:ext>
            </a:extLst>
          </p:cNvPr>
          <p:cNvSpPr>
            <a:spLocks noGrp="1"/>
          </p:cNvSpPr>
          <p:nvPr>
            <p:ph type="title"/>
          </p:nvPr>
        </p:nvSpPr>
        <p:spPr/>
        <p:txBody>
          <a:bodyPr>
            <a:normAutofit/>
          </a:bodyPr>
          <a:lstStyle/>
          <a:p>
            <a:r>
              <a:rPr lang="en-US" altLang="zh-TW" dirty="0"/>
              <a:t>Free-surface waves generation by a fully submerged wake - 1</a:t>
            </a:r>
            <a:endParaRPr lang="zh-TW" altLang="en-US" dirty="0"/>
          </a:p>
        </p:txBody>
      </p:sp>
      <p:sp>
        <p:nvSpPr>
          <p:cNvPr id="3" name="內容版面配置區 2">
            <a:extLst>
              <a:ext uri="{FF2B5EF4-FFF2-40B4-BE49-F238E27FC236}">
                <a16:creationId xmlns:a16="http://schemas.microsoft.com/office/drawing/2014/main" id="{9571EAE1-D0EC-419B-9C19-535A4F677A02}"/>
              </a:ext>
            </a:extLst>
          </p:cNvPr>
          <p:cNvSpPr>
            <a:spLocks noGrp="1"/>
          </p:cNvSpPr>
          <p:nvPr>
            <p:ph idx="1"/>
          </p:nvPr>
        </p:nvSpPr>
        <p:spPr>
          <a:xfrm>
            <a:off x="838199" y="775359"/>
            <a:ext cx="7542126" cy="3032965"/>
          </a:xfrm>
        </p:spPr>
        <p:txBody>
          <a:bodyPr>
            <a:normAutofit/>
          </a:bodyPr>
          <a:lstStyle/>
          <a:p>
            <a:pPr marL="285750" indent="-285750">
              <a:buFont typeface="Arial" panose="020B0604020202020204" pitchFamily="34" charset="0"/>
              <a:buChar char="•"/>
            </a:pPr>
            <a:r>
              <a:rPr lang="fr-FR" altLang="zh-TW" dirty="0"/>
              <a:t>Simulation of nonlinear evolution of 2D inviscid fully submerged wake flow.</a:t>
            </a:r>
          </a:p>
          <a:p>
            <a:pPr marL="285750" indent="-285750">
              <a:buFont typeface="Arial" panose="020B0604020202020204" pitchFamily="34" charset="0"/>
              <a:buChar char="•"/>
            </a:pPr>
            <a:r>
              <a:rPr lang="en-US" altLang="zh-TW" dirty="0"/>
              <a:t>Numerical methods similar to </a:t>
            </a:r>
            <a:r>
              <a:rPr lang="en-US" altLang="zh-TW" dirty="0">
                <a:hlinkClick r:id="rId2" action="ppaction://hlinksldjump"/>
              </a:rPr>
              <a:t>Dimas &amp; Triantafyllou (1994)</a:t>
            </a:r>
            <a:r>
              <a:rPr lang="en-US" altLang="zh-TW" dirty="0"/>
              <a:t>.</a:t>
            </a:r>
          </a:p>
          <a:p>
            <a:pPr marL="285750" indent="-285750">
              <a:buFont typeface="Arial" panose="020B0604020202020204" pitchFamily="34" charset="0"/>
              <a:buChar char="•"/>
            </a:pPr>
            <a:r>
              <a:rPr lang="en-US" altLang="zh-TW" dirty="0"/>
              <a:t>In a case with deep fully submerged wake at low Froude number (Branch I), the vortex street are identical to unbounded flow results.</a:t>
            </a:r>
            <a:br>
              <a:rPr lang="en-US" altLang="zh-TW" dirty="0"/>
            </a:br>
            <a:r>
              <a:rPr lang="en-US" altLang="zh-TW" dirty="0"/>
              <a:t>Wave breaking occurs at high Froude number (Branch II) or shallow submergence.</a:t>
            </a:r>
            <a:endParaRPr lang="fr-FR" altLang="zh-TW" dirty="0"/>
          </a:p>
          <a:p>
            <a:endParaRPr lang="zh-TW" altLang="en-US" dirty="0"/>
          </a:p>
        </p:txBody>
      </p:sp>
      <p:pic>
        <p:nvPicPr>
          <p:cNvPr id="5" name="圖片 4">
            <a:extLst>
              <a:ext uri="{FF2B5EF4-FFF2-40B4-BE49-F238E27FC236}">
                <a16:creationId xmlns:a16="http://schemas.microsoft.com/office/drawing/2014/main" id="{B51C14CB-1E8D-4E1E-9567-C794399EE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3409" y="815553"/>
            <a:ext cx="3702271" cy="2409968"/>
          </a:xfrm>
          <a:prstGeom prst="rect">
            <a:avLst/>
          </a:prstGeom>
        </p:spPr>
      </p:pic>
      <p:pic>
        <p:nvPicPr>
          <p:cNvPr id="7" name="圖片 6">
            <a:hlinkClick r:id="rId4"/>
            <a:extLst>
              <a:ext uri="{FF2B5EF4-FFF2-40B4-BE49-F238E27FC236}">
                <a16:creationId xmlns:a16="http://schemas.microsoft.com/office/drawing/2014/main" id="{98360104-C6D6-4806-B8E0-83A26A92AF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4451098"/>
            <a:ext cx="5654880" cy="2080327"/>
          </a:xfrm>
          <a:prstGeom prst="rect">
            <a:avLst/>
          </a:prstGeom>
        </p:spPr>
      </p:pic>
      <p:sp>
        <p:nvSpPr>
          <p:cNvPr id="11" name="矩形 10">
            <a:hlinkClick r:id="rId6" action="ppaction://hlinksldjump"/>
            <a:extLst>
              <a:ext uri="{FF2B5EF4-FFF2-40B4-BE49-F238E27FC236}">
                <a16:creationId xmlns:a16="http://schemas.microsoft.com/office/drawing/2014/main" id="{44A13C73-0F7D-4265-9C06-C8BCFAA10A06}"/>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pic>
        <p:nvPicPr>
          <p:cNvPr id="20" name="圖片 19">
            <a:extLst>
              <a:ext uri="{FF2B5EF4-FFF2-40B4-BE49-F238E27FC236}">
                <a16:creationId xmlns:a16="http://schemas.microsoft.com/office/drawing/2014/main" id="{8D28F8CD-F96D-4BDE-806E-76900106C4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9073" y="3985608"/>
            <a:ext cx="5510855" cy="2872392"/>
          </a:xfrm>
          <a:prstGeom prst="rect">
            <a:avLst/>
          </a:prstGeom>
        </p:spPr>
      </p:pic>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1C315178-539F-45AA-8DE8-8C41E3693BC7}"/>
                  </a:ext>
                </a:extLst>
              </p:cNvPr>
              <p:cNvSpPr txBox="1"/>
              <p:nvPr/>
            </p:nvSpPr>
            <p:spPr>
              <a:xfrm>
                <a:off x="2641222" y="3613468"/>
                <a:ext cx="2118511" cy="338554"/>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𝐻</m:t>
                      </m:r>
                      <m:r>
                        <a:rPr lang="en-US" altLang="zh-TW" sz="1600" b="0" i="1" smtClean="0">
                          <a:solidFill>
                            <a:schemeClr val="accent1"/>
                          </a:solidFill>
                          <a:latin typeface="Cambria Math" panose="02040503050406030204" pitchFamily="18" charset="0"/>
                          <a:cs typeface="Calibri" panose="020F0502020204030204" pitchFamily="34" charset="0"/>
                        </a:rPr>
                        <m:t>=10,  </m:t>
                      </m:r>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=0.5</m:t>
                      </m:r>
                    </m:oMath>
                  </m:oMathPara>
                </a14:m>
                <a:endParaRPr lang="zh-TW" altLang="en-US" sz="1600" dirty="0">
                  <a:solidFill>
                    <a:schemeClr val="accent1"/>
                  </a:solidFill>
                  <a:cs typeface="Calibri" panose="020F0502020204030204" pitchFamily="34" charset="0"/>
                </a:endParaRPr>
              </a:p>
            </p:txBody>
          </p:sp>
        </mc:Choice>
        <mc:Fallback xmlns="">
          <p:sp>
            <p:nvSpPr>
              <p:cNvPr id="21" name="文字方塊 20">
                <a:extLst>
                  <a:ext uri="{FF2B5EF4-FFF2-40B4-BE49-F238E27FC236}">
                    <a16:creationId xmlns:a16="http://schemas.microsoft.com/office/drawing/2014/main" id="{1C315178-539F-45AA-8DE8-8C41E3693BC7}"/>
                  </a:ext>
                </a:extLst>
              </p:cNvPr>
              <p:cNvSpPr txBox="1">
                <a:spLocks noRot="1" noChangeAspect="1" noMove="1" noResize="1" noEditPoints="1" noAdjustHandles="1" noChangeArrowheads="1" noChangeShapeType="1" noTextEdit="1"/>
              </p:cNvSpPr>
              <p:nvPr/>
            </p:nvSpPr>
            <p:spPr>
              <a:xfrm>
                <a:off x="2641222" y="3613468"/>
                <a:ext cx="2118511" cy="338554"/>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417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597663-CEDC-4AC0-AAAD-049C5F872445}"/>
              </a:ext>
            </a:extLst>
          </p:cNvPr>
          <p:cNvSpPr>
            <a:spLocks noGrp="1"/>
          </p:cNvSpPr>
          <p:nvPr>
            <p:ph type="title"/>
          </p:nvPr>
        </p:nvSpPr>
        <p:spPr/>
        <p:txBody>
          <a:bodyPr/>
          <a:lstStyle/>
          <a:p>
            <a:r>
              <a:rPr lang="en-US" altLang="zh-TW" dirty="0"/>
              <a:t>Free-surface waves generation by a fully submerged wake</a:t>
            </a:r>
            <a:r>
              <a:rPr lang="zh-TW" altLang="en-US" dirty="0"/>
              <a:t> </a:t>
            </a:r>
            <a:r>
              <a:rPr lang="en-US" altLang="zh-TW" dirty="0"/>
              <a:t>- 2</a:t>
            </a:r>
            <a:endParaRPr lang="zh-TW" altLang="en-US" dirty="0"/>
          </a:p>
        </p:txBody>
      </p:sp>
      <p:pic>
        <p:nvPicPr>
          <p:cNvPr id="5" name="圖片 4">
            <a:extLst>
              <a:ext uri="{FF2B5EF4-FFF2-40B4-BE49-F238E27FC236}">
                <a16:creationId xmlns:a16="http://schemas.microsoft.com/office/drawing/2014/main" id="{38150121-5A87-48B0-8B66-29124022D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05" y="1113913"/>
            <a:ext cx="5244740" cy="2733686"/>
          </a:xfrm>
          <a:prstGeom prst="rect">
            <a:avLst/>
          </a:prstGeom>
        </p:spPr>
      </p:pic>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DFA8A429-D6D0-4E17-876A-42AA16E059AC}"/>
                  </a:ext>
                </a:extLst>
              </p:cNvPr>
              <p:cNvSpPr txBox="1"/>
              <p:nvPr/>
            </p:nvSpPr>
            <p:spPr>
              <a:xfrm>
                <a:off x="2259385" y="775359"/>
                <a:ext cx="2118511" cy="338554"/>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𝐻</m:t>
                      </m:r>
                      <m:r>
                        <a:rPr lang="en-US" altLang="zh-TW" sz="1600" b="0" i="1" smtClean="0">
                          <a:solidFill>
                            <a:schemeClr val="accent1"/>
                          </a:solidFill>
                          <a:latin typeface="Cambria Math" panose="02040503050406030204" pitchFamily="18" charset="0"/>
                          <a:cs typeface="Calibri" panose="020F0502020204030204" pitchFamily="34" charset="0"/>
                        </a:rPr>
                        <m:t>=10,  </m:t>
                      </m:r>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=0.5</m:t>
                      </m:r>
                    </m:oMath>
                  </m:oMathPara>
                </a14:m>
                <a:endParaRPr lang="zh-TW" altLang="en-US" sz="1600" dirty="0">
                  <a:solidFill>
                    <a:schemeClr val="accent1"/>
                  </a:solidFill>
                  <a:cs typeface="Calibri" panose="020F0502020204030204" pitchFamily="34" charset="0"/>
                </a:endParaRPr>
              </a:p>
            </p:txBody>
          </p:sp>
        </mc:Choice>
        <mc:Fallback xmlns="">
          <p:sp>
            <p:nvSpPr>
              <p:cNvPr id="6" name="文字方塊 5">
                <a:extLst>
                  <a:ext uri="{FF2B5EF4-FFF2-40B4-BE49-F238E27FC236}">
                    <a16:creationId xmlns:a16="http://schemas.microsoft.com/office/drawing/2014/main" id="{DFA8A429-D6D0-4E17-876A-42AA16E059AC}"/>
                  </a:ext>
                </a:extLst>
              </p:cNvPr>
              <p:cNvSpPr txBox="1">
                <a:spLocks noRot="1" noChangeAspect="1" noMove="1" noResize="1" noEditPoints="1" noAdjustHandles="1" noChangeArrowheads="1" noChangeShapeType="1" noTextEdit="1"/>
              </p:cNvSpPr>
              <p:nvPr/>
            </p:nvSpPr>
            <p:spPr>
              <a:xfrm>
                <a:off x="2259385" y="775359"/>
                <a:ext cx="2118511" cy="338554"/>
              </a:xfrm>
              <a:prstGeom prst="rect">
                <a:avLst/>
              </a:prstGeom>
              <a:blipFill>
                <a:blip r:embed="rId3"/>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4B4A0B8F-B067-4B15-BE41-900636E36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553" y="3950876"/>
            <a:ext cx="5244740" cy="2728133"/>
          </a:xfrm>
          <a:prstGeom prst="rect">
            <a:avLst/>
          </a:prstGeom>
        </p:spPr>
      </p:pic>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7D931B9F-CACC-4C5A-8C42-1E586E6459CA}"/>
                  </a:ext>
                </a:extLst>
              </p:cNvPr>
              <p:cNvSpPr txBox="1"/>
              <p:nvPr/>
            </p:nvSpPr>
            <p:spPr>
              <a:xfrm>
                <a:off x="2259386" y="3670573"/>
                <a:ext cx="2118511" cy="338554"/>
              </a:xfrm>
              <a:prstGeom prst="rect">
                <a:avLst/>
              </a:prstGeom>
              <a:solidFill>
                <a:schemeClr val="bg1"/>
              </a:solidFill>
            </p:spPr>
            <p:txBody>
              <a:bodyPr wrap="square" rtlCol="0">
                <a:spAutoFit/>
              </a:bodyPr>
              <a:lstStyle/>
              <a:p>
                <a:pPr algn="ctr"/>
                <a14:m>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𝐻</m:t>
                    </m:r>
                    <m:r>
                      <a:rPr lang="en-US" altLang="zh-TW" sz="1600" b="0" i="1" smtClean="0">
                        <a:solidFill>
                          <a:schemeClr val="accent1"/>
                        </a:solidFill>
                        <a:latin typeface="Cambria Math" panose="02040503050406030204" pitchFamily="18" charset="0"/>
                        <a:cs typeface="Calibri" panose="020F0502020204030204" pitchFamily="34" charset="0"/>
                      </a:rPr>
                      <m:t>=10,        </m:t>
                    </m:r>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=1</m:t>
                    </m:r>
                  </m:oMath>
                </a14:m>
                <a:r>
                  <a:rPr lang="en-US" altLang="zh-TW" sz="1600" dirty="0">
                    <a:solidFill>
                      <a:schemeClr val="accent1"/>
                    </a:solidFill>
                    <a:cs typeface="Calibri" panose="020F0502020204030204" pitchFamily="34" charset="0"/>
                  </a:rPr>
                  <a:t>00</a:t>
                </a:r>
                <a:endParaRPr lang="zh-TW" altLang="en-US" sz="1600" dirty="0">
                  <a:solidFill>
                    <a:schemeClr val="accent1"/>
                  </a:solidFill>
                  <a:cs typeface="Calibri" panose="020F0502020204030204" pitchFamily="34" charset="0"/>
                </a:endParaRPr>
              </a:p>
            </p:txBody>
          </p:sp>
        </mc:Choice>
        <mc:Fallback xmlns="">
          <p:sp>
            <p:nvSpPr>
              <p:cNvPr id="8" name="文字方塊 7">
                <a:extLst>
                  <a:ext uri="{FF2B5EF4-FFF2-40B4-BE49-F238E27FC236}">
                    <a16:creationId xmlns:a16="http://schemas.microsoft.com/office/drawing/2014/main" id="{7D931B9F-CACC-4C5A-8C42-1E586E6459CA}"/>
                  </a:ext>
                </a:extLst>
              </p:cNvPr>
              <p:cNvSpPr txBox="1">
                <a:spLocks noRot="1" noChangeAspect="1" noMove="1" noResize="1" noEditPoints="1" noAdjustHandles="1" noChangeArrowheads="1" noChangeShapeType="1" noTextEdit="1"/>
              </p:cNvSpPr>
              <p:nvPr/>
            </p:nvSpPr>
            <p:spPr>
              <a:xfrm>
                <a:off x="2259386" y="3670573"/>
                <a:ext cx="2118511" cy="338554"/>
              </a:xfrm>
              <a:prstGeom prst="rect">
                <a:avLst/>
              </a:prstGeom>
              <a:blipFill>
                <a:blip r:embed="rId5"/>
                <a:stretch>
                  <a:fillRect t="-5357" b="-21429"/>
                </a:stretch>
              </a:blipFill>
            </p:spPr>
            <p:txBody>
              <a:bodyPr/>
              <a:lstStyle/>
              <a:p>
                <a:r>
                  <a:rPr lang="zh-TW" altLang="en-US">
                    <a:noFill/>
                  </a:rPr>
                  <a:t> </a:t>
                </a:r>
              </a:p>
            </p:txBody>
          </p:sp>
        </mc:Fallback>
      </mc:AlternateContent>
      <p:pic>
        <p:nvPicPr>
          <p:cNvPr id="9" name="圖片 8">
            <a:extLst>
              <a:ext uri="{FF2B5EF4-FFF2-40B4-BE49-F238E27FC236}">
                <a16:creationId xmlns:a16="http://schemas.microsoft.com/office/drawing/2014/main" id="{6597F6F7-D790-43EB-81AD-384DDD43D390}"/>
              </a:ext>
            </a:extLst>
          </p:cNvPr>
          <p:cNvPicPr>
            <a:picLocks noChangeAspect="1"/>
          </p:cNvPicPr>
          <p:nvPr/>
        </p:nvPicPr>
        <p:blipFill rotWithShape="1">
          <a:blip r:embed="rId6">
            <a:extLst>
              <a:ext uri="{28A0092B-C50C-407E-A947-70E740481C1C}">
                <a14:useLocalDpi xmlns:a14="http://schemas.microsoft.com/office/drawing/2010/main" val="0"/>
              </a:ext>
            </a:extLst>
          </a:blip>
          <a:srcRect l="1913"/>
          <a:stretch/>
        </p:blipFill>
        <p:spPr>
          <a:xfrm>
            <a:off x="6264776" y="1055210"/>
            <a:ext cx="5244740" cy="2808432"/>
          </a:xfrm>
          <a:prstGeom prst="rect">
            <a:avLst/>
          </a:prstGeom>
        </p:spPr>
      </p:pic>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22982A1A-5FE7-4675-81A8-CB585CB06772}"/>
                  </a:ext>
                </a:extLst>
              </p:cNvPr>
              <p:cNvSpPr txBox="1"/>
              <p:nvPr/>
            </p:nvSpPr>
            <p:spPr>
              <a:xfrm>
                <a:off x="8124097" y="775359"/>
                <a:ext cx="2118511" cy="338554"/>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𝐻</m:t>
                      </m:r>
                      <m:r>
                        <a:rPr lang="en-US" altLang="zh-TW" sz="1600" b="0" i="1" smtClean="0">
                          <a:solidFill>
                            <a:schemeClr val="accent1"/>
                          </a:solidFill>
                          <a:latin typeface="Cambria Math" panose="02040503050406030204" pitchFamily="18" charset="0"/>
                          <a:cs typeface="Calibri" panose="020F0502020204030204" pitchFamily="34" charset="0"/>
                        </a:rPr>
                        <m:t>=5,  </m:t>
                      </m:r>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=0.5</m:t>
                      </m:r>
                    </m:oMath>
                  </m:oMathPara>
                </a14:m>
                <a:endParaRPr lang="zh-TW" altLang="en-US" sz="1600" dirty="0">
                  <a:solidFill>
                    <a:schemeClr val="accent1"/>
                  </a:solidFill>
                  <a:cs typeface="Calibri" panose="020F0502020204030204" pitchFamily="34" charset="0"/>
                </a:endParaRPr>
              </a:p>
            </p:txBody>
          </p:sp>
        </mc:Choice>
        <mc:Fallback xmlns="">
          <p:sp>
            <p:nvSpPr>
              <p:cNvPr id="10" name="文字方塊 9">
                <a:extLst>
                  <a:ext uri="{FF2B5EF4-FFF2-40B4-BE49-F238E27FC236}">
                    <a16:creationId xmlns:a16="http://schemas.microsoft.com/office/drawing/2014/main" id="{22982A1A-5FE7-4675-81A8-CB585CB06772}"/>
                  </a:ext>
                </a:extLst>
              </p:cNvPr>
              <p:cNvSpPr txBox="1">
                <a:spLocks noRot="1" noChangeAspect="1" noMove="1" noResize="1" noEditPoints="1" noAdjustHandles="1" noChangeArrowheads="1" noChangeShapeType="1" noTextEdit="1"/>
              </p:cNvSpPr>
              <p:nvPr/>
            </p:nvSpPr>
            <p:spPr>
              <a:xfrm>
                <a:off x="8124097" y="775359"/>
                <a:ext cx="2118511" cy="338554"/>
              </a:xfrm>
              <a:prstGeom prst="rect">
                <a:avLst/>
              </a:prstGeom>
              <a:blipFill>
                <a:blip r:embed="rId7"/>
                <a:stretch>
                  <a:fillRect/>
                </a:stretch>
              </a:blipFill>
            </p:spPr>
            <p:txBody>
              <a:bodyPr/>
              <a:lstStyle/>
              <a:p>
                <a:r>
                  <a:rPr lang="zh-TW" altLang="en-US">
                    <a:noFill/>
                  </a:rPr>
                  <a:t> </a:t>
                </a:r>
              </a:p>
            </p:txBody>
          </p:sp>
        </mc:Fallback>
      </mc:AlternateContent>
      <p:pic>
        <p:nvPicPr>
          <p:cNvPr id="11" name="圖片 10">
            <a:extLst>
              <a:ext uri="{FF2B5EF4-FFF2-40B4-BE49-F238E27FC236}">
                <a16:creationId xmlns:a16="http://schemas.microsoft.com/office/drawing/2014/main" id="{6F3E749E-81CD-40ED-9B3F-755E7CBA4F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4535" y="3940828"/>
            <a:ext cx="5352721" cy="2800139"/>
          </a:xfrm>
          <a:prstGeom prst="rect">
            <a:avLst/>
          </a:prstGeom>
        </p:spPr>
      </p:pic>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B796C8FD-0E10-4F7E-8F5D-4CEE725F3E2F}"/>
                  </a:ext>
                </a:extLst>
              </p:cNvPr>
              <p:cNvSpPr txBox="1"/>
              <p:nvPr/>
            </p:nvSpPr>
            <p:spPr>
              <a:xfrm>
                <a:off x="8135726" y="3670777"/>
                <a:ext cx="2118511" cy="338554"/>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𝐻</m:t>
                      </m:r>
                      <m:r>
                        <a:rPr lang="en-US" altLang="zh-TW" sz="1600" b="0" i="1" smtClean="0">
                          <a:solidFill>
                            <a:schemeClr val="accent1"/>
                          </a:solidFill>
                          <a:latin typeface="Cambria Math" panose="02040503050406030204" pitchFamily="18" charset="0"/>
                          <a:cs typeface="Calibri" panose="020F0502020204030204" pitchFamily="34" charset="0"/>
                        </a:rPr>
                        <m:t>=10,     </m:t>
                      </m:r>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=5</m:t>
                      </m:r>
                    </m:oMath>
                  </m:oMathPara>
                </a14:m>
                <a:endParaRPr lang="zh-TW" altLang="en-US" sz="1600" dirty="0">
                  <a:solidFill>
                    <a:schemeClr val="accent1"/>
                  </a:solidFill>
                  <a:cs typeface="Calibri" panose="020F0502020204030204" pitchFamily="34" charset="0"/>
                </a:endParaRPr>
              </a:p>
            </p:txBody>
          </p:sp>
        </mc:Choice>
        <mc:Fallback xmlns="">
          <p:sp>
            <p:nvSpPr>
              <p:cNvPr id="14" name="文字方塊 13">
                <a:extLst>
                  <a:ext uri="{FF2B5EF4-FFF2-40B4-BE49-F238E27FC236}">
                    <a16:creationId xmlns:a16="http://schemas.microsoft.com/office/drawing/2014/main" id="{B796C8FD-0E10-4F7E-8F5D-4CEE725F3E2F}"/>
                  </a:ext>
                </a:extLst>
              </p:cNvPr>
              <p:cNvSpPr txBox="1">
                <a:spLocks noRot="1" noChangeAspect="1" noMove="1" noResize="1" noEditPoints="1" noAdjustHandles="1" noChangeArrowheads="1" noChangeShapeType="1" noTextEdit="1"/>
              </p:cNvSpPr>
              <p:nvPr/>
            </p:nvSpPr>
            <p:spPr>
              <a:xfrm>
                <a:off x="8135726" y="3670777"/>
                <a:ext cx="2118511" cy="338554"/>
              </a:xfrm>
              <a:prstGeom prst="rect">
                <a:avLst/>
              </a:prstGeom>
              <a:blipFill>
                <a:blip r:embed="rId9"/>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1447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77A666-CE1F-4C42-9D22-22F9DAB0EAAC}"/>
              </a:ext>
            </a:extLst>
          </p:cNvPr>
          <p:cNvSpPr>
            <a:spLocks noGrp="1"/>
          </p:cNvSpPr>
          <p:nvPr>
            <p:ph type="title"/>
          </p:nvPr>
        </p:nvSpPr>
        <p:spPr/>
        <p:txBody>
          <a:bodyPr/>
          <a:lstStyle/>
          <a:p>
            <a:r>
              <a:rPr lang="en-US" altLang="zh-TW" dirty="0"/>
              <a:t>The surface layer for free-surface turbulent flows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F59B126-8987-48DA-8FB0-5C1F3F029F25}"/>
                  </a:ext>
                </a:extLst>
              </p:cNvPr>
              <p:cNvSpPr>
                <a:spLocks noGrp="1"/>
              </p:cNvSpPr>
              <p:nvPr>
                <p:ph idx="1"/>
              </p:nvPr>
            </p:nvSpPr>
            <p:spPr>
              <a:xfrm>
                <a:off x="838199" y="895856"/>
                <a:ext cx="7311014" cy="2036002"/>
              </a:xfrm>
            </p:spPr>
            <p:txBody>
              <a:bodyPr>
                <a:noAutofit/>
              </a:bodyPr>
              <a:lstStyle/>
              <a:p>
                <a:pPr marL="285750" indent="-285750">
                  <a:buFont typeface="Arial" panose="020B0604020202020204" pitchFamily="34" charset="0"/>
                  <a:buChar char="•"/>
                </a:pPr>
                <a:r>
                  <a:rPr lang="en-US" altLang="zh-TW" sz="1600" dirty="0"/>
                  <a:t>Direct numerical simulation (DNS) for viscous shear flow (</a:t>
                </a:r>
                <a14:m>
                  <m:oMath xmlns:m="http://schemas.openxmlformats.org/officeDocument/2006/math">
                    <m:r>
                      <a:rPr lang="en-US" altLang="zh-TW" sz="1600" b="0" i="1" smtClean="0">
                        <a:latin typeface="Cambria Math" panose="02040503050406030204" pitchFamily="18" charset="0"/>
                      </a:rPr>
                      <m:t>𝑅𝑒</m:t>
                    </m:r>
                    <m:r>
                      <a:rPr lang="en-US" altLang="zh-TW" sz="1600" b="0" i="1" smtClean="0">
                        <a:latin typeface="Cambria Math" panose="02040503050406030204" pitchFamily="18" charset="0"/>
                      </a:rPr>
                      <m:t>=1000, </m:t>
                    </m:r>
                    <m:r>
                      <a:rPr lang="en-US" altLang="zh-TW" sz="1600" b="0" i="1" smtClean="0">
                        <a:latin typeface="Cambria Math" panose="02040503050406030204" pitchFamily="18" charset="0"/>
                      </a:rPr>
                      <m:t>𝐹𝑟</m:t>
                    </m:r>
                    <m:r>
                      <a:rPr lang="en-US" altLang="zh-TW" sz="1600" b="0" i="1" smtClean="0">
                        <a:latin typeface="Cambria Math" panose="02040503050406030204" pitchFamily="18" charset="0"/>
                      </a:rPr>
                      <m:t>=0.7</m:t>
                    </m:r>
                  </m:oMath>
                </a14:m>
                <a:r>
                  <a:rPr lang="en-US" altLang="zh-TW" sz="1600" dirty="0"/>
                  <a:t>).</a:t>
                </a:r>
              </a:p>
              <a:p>
                <a:pPr marL="285750" indent="-285750">
                  <a:buFont typeface="Arial" panose="020B0604020202020204" pitchFamily="34" charset="0"/>
                  <a:buChar char="•"/>
                </a:pPr>
                <a:r>
                  <a:rPr lang="en-US" altLang="zh-TW" sz="1600" dirty="0"/>
                  <a:t>Uses the velocity profile from Dimas(1989) only.</a:t>
                </a:r>
              </a:p>
              <a:p>
                <a:pPr marL="285750" indent="-285750">
                  <a:buFont typeface="Arial" panose="020B0604020202020204" pitchFamily="34" charset="0"/>
                  <a:buChar char="•"/>
                </a:pPr>
                <a:r>
                  <a:rPr lang="en-US" altLang="zh-TW" sz="1600" dirty="0"/>
                  <a:t>Finite difference in space (streamwise : sixth-order, vertical : second order), second-order Runge-</a:t>
                </a:r>
                <a:r>
                  <a:rPr lang="en-US" altLang="zh-TW" sz="1600" dirty="0" err="1"/>
                  <a:t>Kutta</a:t>
                </a:r>
                <a:r>
                  <a:rPr lang="en-US" altLang="zh-TW" sz="1600" dirty="0"/>
                  <a:t> in time.</a:t>
                </a:r>
                <a:endParaRPr lang="zh-TW" altLang="en-US" sz="1600" dirty="0"/>
              </a:p>
            </p:txBody>
          </p:sp>
        </mc:Choice>
        <mc:Fallback xmlns="">
          <p:sp>
            <p:nvSpPr>
              <p:cNvPr id="3" name="內容版面配置區 2">
                <a:extLst>
                  <a:ext uri="{FF2B5EF4-FFF2-40B4-BE49-F238E27FC236}">
                    <a16:creationId xmlns:a16="http://schemas.microsoft.com/office/drawing/2014/main" id="{3F59B126-8987-48DA-8FB0-5C1F3F029F25}"/>
                  </a:ext>
                </a:extLst>
              </p:cNvPr>
              <p:cNvSpPr>
                <a:spLocks noGrp="1" noRot="1" noChangeAspect="1" noMove="1" noResize="1" noEditPoints="1" noAdjustHandles="1" noChangeArrowheads="1" noChangeShapeType="1" noTextEdit="1"/>
              </p:cNvSpPr>
              <p:nvPr>
                <p:ph idx="1"/>
              </p:nvPr>
            </p:nvSpPr>
            <p:spPr>
              <a:xfrm>
                <a:off x="838199" y="895856"/>
                <a:ext cx="7311014" cy="2036002"/>
              </a:xfrm>
              <a:blipFill>
                <a:blip r:embed="rId2"/>
                <a:stretch>
                  <a:fillRect l="-250" b="-2994"/>
                </a:stretch>
              </a:blipFill>
            </p:spPr>
            <p:txBody>
              <a:bodyPr/>
              <a:lstStyle/>
              <a:p>
                <a:r>
                  <a:rPr lang="zh-TW" altLang="en-US">
                    <a:noFill/>
                  </a:rPr>
                  <a:t> </a:t>
                </a:r>
              </a:p>
            </p:txBody>
          </p:sp>
        </mc:Fallback>
      </mc:AlternateContent>
      <p:pic>
        <p:nvPicPr>
          <p:cNvPr id="5" name="圖片 4">
            <a:hlinkClick r:id="rId3"/>
            <a:extLst>
              <a:ext uri="{FF2B5EF4-FFF2-40B4-BE49-F238E27FC236}">
                <a16:creationId xmlns:a16="http://schemas.microsoft.com/office/drawing/2014/main" id="{7C25FF25-424B-4770-BA59-7A4031B897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286" y="3975653"/>
            <a:ext cx="5220000" cy="2314076"/>
          </a:xfrm>
          <a:prstGeom prst="rect">
            <a:avLst/>
          </a:prstGeom>
        </p:spPr>
      </p:pic>
      <p:pic>
        <p:nvPicPr>
          <p:cNvPr id="7" name="圖片 6">
            <a:extLst>
              <a:ext uri="{FF2B5EF4-FFF2-40B4-BE49-F238E27FC236}">
                <a16:creationId xmlns:a16="http://schemas.microsoft.com/office/drawing/2014/main" id="{A695FEBD-5E9C-4F01-AB0A-90C83D7F5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6345" y="568271"/>
            <a:ext cx="3520499" cy="2314076"/>
          </a:xfrm>
          <a:prstGeom prst="rect">
            <a:avLst/>
          </a:prstGeom>
        </p:spPr>
      </p:pic>
      <p:sp>
        <p:nvSpPr>
          <p:cNvPr id="8" name="矩形 7">
            <a:hlinkClick r:id="rId6" action="ppaction://hlinksldjump"/>
            <a:extLst>
              <a:ext uri="{FF2B5EF4-FFF2-40B4-BE49-F238E27FC236}">
                <a16:creationId xmlns:a16="http://schemas.microsoft.com/office/drawing/2014/main" id="{BE2D543A-B39C-4F2B-AF76-EA01AC19BE9F}"/>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pic>
        <p:nvPicPr>
          <p:cNvPr id="10" name="圖片 9">
            <a:extLst>
              <a:ext uri="{FF2B5EF4-FFF2-40B4-BE49-F238E27FC236}">
                <a16:creationId xmlns:a16="http://schemas.microsoft.com/office/drawing/2014/main" id="{CE369432-8069-481F-B0A9-37B15B4E1A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199" y="2999201"/>
            <a:ext cx="5128076" cy="3740659"/>
          </a:xfrm>
          <a:prstGeom prst="rect">
            <a:avLst/>
          </a:prstGeom>
        </p:spPr>
      </p:pic>
    </p:spTree>
    <p:extLst>
      <p:ext uri="{BB962C8B-B14F-4D97-AF65-F5344CB8AC3E}">
        <p14:creationId xmlns:p14="http://schemas.microsoft.com/office/powerpoint/2010/main" val="399855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86924-8CF7-4684-A722-44CD9CC2D496}"/>
              </a:ext>
            </a:extLst>
          </p:cNvPr>
          <p:cNvSpPr>
            <a:spLocks noGrp="1"/>
          </p:cNvSpPr>
          <p:nvPr>
            <p:ph type="title"/>
          </p:nvPr>
        </p:nvSpPr>
        <p:spPr>
          <a:xfrm>
            <a:off x="838200" y="132585"/>
            <a:ext cx="10701130" cy="781816"/>
          </a:xfrm>
        </p:spPr>
        <p:txBody>
          <a:bodyPr>
            <a:normAutofit fontScale="90000"/>
          </a:bodyPr>
          <a:lstStyle/>
          <a:p>
            <a:r>
              <a:rPr lang="en-US" altLang="zh-TW" dirty="0"/>
              <a:t>Linear instability of a particle-laden mixing layer with a dynamic dispersed phase</a:t>
            </a:r>
            <a:endParaRPr lang="zh-TW" altLang="en-US" dirty="0"/>
          </a:p>
        </p:txBody>
      </p:sp>
      <p:pic>
        <p:nvPicPr>
          <p:cNvPr id="5" name="圖片 4">
            <a:hlinkClick r:id="rId2"/>
            <a:extLst>
              <a:ext uri="{FF2B5EF4-FFF2-40B4-BE49-F238E27FC236}">
                <a16:creationId xmlns:a16="http://schemas.microsoft.com/office/drawing/2014/main" id="{61727B81-C94E-4BE8-A58A-4F1E17C4E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402" y="4871832"/>
            <a:ext cx="6170278" cy="1617267"/>
          </a:xfrm>
          <a:prstGeom prst="rect">
            <a:avLst/>
          </a:prstGeom>
        </p:spPr>
      </p:pic>
      <p:pic>
        <p:nvPicPr>
          <p:cNvPr id="7" name="圖片 6">
            <a:extLst>
              <a:ext uri="{FF2B5EF4-FFF2-40B4-BE49-F238E27FC236}">
                <a16:creationId xmlns:a16="http://schemas.microsoft.com/office/drawing/2014/main" id="{7A23D445-8521-41DD-B272-43E3EA63F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9614" y="890508"/>
            <a:ext cx="3241738" cy="3169026"/>
          </a:xfrm>
          <a:prstGeom prst="rect">
            <a:avLst/>
          </a:prstGeom>
        </p:spPr>
      </p:pic>
      <p:sp>
        <p:nvSpPr>
          <p:cNvPr id="3" name="內容版面配置區 2">
            <a:extLst>
              <a:ext uri="{FF2B5EF4-FFF2-40B4-BE49-F238E27FC236}">
                <a16:creationId xmlns:a16="http://schemas.microsoft.com/office/drawing/2014/main" id="{9B253719-ED51-4065-876E-1A87521E1BF7}"/>
              </a:ext>
            </a:extLst>
          </p:cNvPr>
          <p:cNvSpPr>
            <a:spLocks noGrp="1"/>
          </p:cNvSpPr>
          <p:nvPr>
            <p:ph idx="1"/>
          </p:nvPr>
        </p:nvSpPr>
        <p:spPr>
          <a:xfrm>
            <a:off x="838199" y="894306"/>
            <a:ext cx="8446477" cy="1272340"/>
          </a:xfrm>
        </p:spPr>
        <p:txBody>
          <a:bodyPr>
            <a:normAutofit/>
          </a:bodyPr>
          <a:lstStyle/>
          <a:p>
            <a:pPr marL="285750" indent="-285750">
              <a:lnSpc>
                <a:spcPts val="2560"/>
              </a:lnSpc>
              <a:buFont typeface="Arial" panose="020B0604020202020204" pitchFamily="34" charset="0"/>
              <a:buChar char="•"/>
            </a:pPr>
            <a:r>
              <a:rPr lang="en-US" altLang="zh-TW" sz="1600" dirty="0"/>
              <a:t>Spatial instability of a inviscid mixing layer (fluid phase, particulate phase).</a:t>
            </a:r>
          </a:p>
          <a:p>
            <a:pPr marL="285750" indent="-285750">
              <a:lnSpc>
                <a:spcPts val="2560"/>
              </a:lnSpc>
              <a:buFont typeface="Arial" panose="020B0604020202020204" pitchFamily="34" charset="0"/>
              <a:buChar char="•"/>
            </a:pPr>
            <a:r>
              <a:rPr lang="en-US" altLang="zh-TW" sz="1600" dirty="0"/>
              <a:t>The evaluation of spatial instability was achieved by solving spatial-temporal instability (three-point finite difference).</a:t>
            </a:r>
            <a:endParaRPr lang="zh-TW" altLang="en-US" sz="1600" dirty="0"/>
          </a:p>
        </p:txBody>
      </p:sp>
      <p:pic>
        <p:nvPicPr>
          <p:cNvPr id="11" name="圖片 10">
            <a:extLst>
              <a:ext uri="{FF2B5EF4-FFF2-40B4-BE49-F238E27FC236}">
                <a16:creationId xmlns:a16="http://schemas.microsoft.com/office/drawing/2014/main" id="{87A551C2-E54E-4D49-AD70-85BBA8F5B9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48" y="2166646"/>
            <a:ext cx="5579932" cy="2397695"/>
          </a:xfrm>
          <a:prstGeom prst="rect">
            <a:avLst/>
          </a:prstGeom>
        </p:spPr>
      </p:pic>
      <p:pic>
        <p:nvPicPr>
          <p:cNvPr id="13" name="圖片 12">
            <a:extLst>
              <a:ext uri="{FF2B5EF4-FFF2-40B4-BE49-F238E27FC236}">
                <a16:creationId xmlns:a16="http://schemas.microsoft.com/office/drawing/2014/main" id="{503E201F-6007-47B7-ABDB-8468546CD315}"/>
              </a:ext>
            </a:extLst>
          </p:cNvPr>
          <p:cNvPicPr>
            <a:picLocks noChangeAspect="1"/>
          </p:cNvPicPr>
          <p:nvPr/>
        </p:nvPicPr>
        <p:blipFill rotWithShape="1">
          <a:blip r:embed="rId6">
            <a:extLst>
              <a:ext uri="{28A0092B-C50C-407E-A947-70E740481C1C}">
                <a14:useLocalDpi xmlns:a14="http://schemas.microsoft.com/office/drawing/2010/main" val="0"/>
              </a:ext>
            </a:extLst>
          </a:blip>
          <a:srcRect l="3400"/>
          <a:stretch/>
        </p:blipFill>
        <p:spPr>
          <a:xfrm>
            <a:off x="216385" y="4387514"/>
            <a:ext cx="5444195" cy="2337901"/>
          </a:xfrm>
          <a:prstGeom prst="rect">
            <a:avLst/>
          </a:prstGeom>
        </p:spPr>
      </p:pic>
      <p:sp>
        <p:nvSpPr>
          <p:cNvPr id="14" name="矩形 13">
            <a:hlinkClick r:id="rId7" action="ppaction://hlinksldjump"/>
            <a:extLst>
              <a:ext uri="{FF2B5EF4-FFF2-40B4-BE49-F238E27FC236}">
                <a16:creationId xmlns:a16="http://schemas.microsoft.com/office/drawing/2014/main" id="{3C63951D-7452-41B1-9F26-7DB0C270BD02}"/>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9ECBA04C-6B2F-4E02-9516-ED7C6D9343B2}"/>
                  </a:ext>
                </a:extLst>
              </p:cNvPr>
              <p:cNvSpPr txBox="1"/>
              <p:nvPr/>
            </p:nvSpPr>
            <p:spPr>
              <a:xfrm>
                <a:off x="5496100" y="2428974"/>
                <a:ext cx="3598282" cy="869725"/>
              </a:xfrm>
              <a:prstGeom prst="rect">
                <a:avLst/>
              </a:prstGeom>
              <a:noFill/>
              <a:ln>
                <a:solidFill>
                  <a:schemeClr val="accent1"/>
                </a:solidFill>
              </a:ln>
            </p:spPr>
            <p:txBody>
              <a:bodyPr wrap="square" rtlCol="0">
                <a:spAutoFit/>
              </a:bodyPr>
              <a:lstStyle/>
              <a:p>
                <a:pPr algn="l"/>
                <a:r>
                  <a:rPr lang="en-US" altLang="zh-TW" sz="1600" b="0" dirty="0">
                    <a:cs typeface="Calibri" panose="020F0502020204030204" pitchFamily="34" charset="0"/>
                  </a:rPr>
                  <a:t>The two parameters:</a:t>
                </a:r>
              </a:p>
              <a:p>
                <a14:m>
                  <m:oMath xmlns:m="http://schemas.openxmlformats.org/officeDocument/2006/math">
                    <m:sSub>
                      <m:sSubPr>
                        <m:ctrlPr>
                          <a:rPr lang="en-US" altLang="zh-TW" sz="1600" b="0" i="1" smtClean="0">
                            <a:latin typeface="Cambria Math" panose="02040503050406030204" pitchFamily="18" charset="0"/>
                            <a:cs typeface="Calibri" panose="020F0502020204030204" pitchFamily="34" charset="0"/>
                          </a:rPr>
                        </m:ctrlPr>
                      </m:sSubPr>
                      <m:e>
                        <m:r>
                          <a:rPr lang="en-US" altLang="zh-TW" sz="1600" b="0" i="1" smtClean="0">
                            <a:latin typeface="Cambria Math" panose="02040503050406030204" pitchFamily="18" charset="0"/>
                            <a:cs typeface="Calibri" panose="020F0502020204030204" pitchFamily="34" charset="0"/>
                          </a:rPr>
                          <m:t>𝐶</m:t>
                        </m:r>
                      </m:e>
                      <m:sub>
                        <m:r>
                          <a:rPr lang="en-US" altLang="zh-TW" sz="1600" b="0" i="1" smtClean="0">
                            <a:latin typeface="Cambria Math" panose="02040503050406030204" pitchFamily="18" charset="0"/>
                            <a:cs typeface="Calibri" panose="020F0502020204030204" pitchFamily="34" charset="0"/>
                          </a:rPr>
                          <m:t>𝑝</m:t>
                        </m:r>
                      </m:sub>
                    </m:sSub>
                  </m:oMath>
                </a14:m>
                <a:r>
                  <a:rPr lang="en-US" altLang="zh-TW" sz="1600" dirty="0">
                    <a:cs typeface="Calibri" panose="020F0502020204030204" pitchFamily="34" charset="0"/>
                  </a:rPr>
                  <a:t> related to </a:t>
                </a:r>
                <a:r>
                  <a:rPr lang="en-US" altLang="zh-TW" sz="1600" dirty="0"/>
                  <a:t>the particle responsiveness,</a:t>
                </a:r>
                <a:br>
                  <a:rPr lang="en-US" altLang="zh-TW" sz="1600" dirty="0">
                    <a:cs typeface="Calibri" panose="020F0502020204030204" pitchFamily="34" charset="0"/>
                  </a:rPr>
                </a:br>
                <a14:m>
                  <m:oMath xmlns:m="http://schemas.openxmlformats.org/officeDocument/2006/math">
                    <m:sSub>
                      <m:sSubPr>
                        <m:ctrlPr>
                          <a:rPr lang="en-US" altLang="zh-TW" sz="1600" b="0" i="1" smtClean="0">
                            <a:latin typeface="Cambria Math" panose="02040503050406030204" pitchFamily="18" charset="0"/>
                            <a:cs typeface="Calibri" panose="020F0502020204030204" pitchFamily="34" charset="0"/>
                          </a:rPr>
                        </m:ctrlPr>
                      </m:sSubPr>
                      <m:e>
                        <m:r>
                          <a:rPr lang="en-US" altLang="zh-TW" sz="1600" b="0" i="1" smtClean="0">
                            <a:latin typeface="Cambria Math" panose="02040503050406030204" pitchFamily="18" charset="0"/>
                            <a:cs typeface="Calibri" panose="020F0502020204030204" pitchFamily="34" charset="0"/>
                          </a:rPr>
                          <m:t>𝐶</m:t>
                        </m:r>
                      </m:e>
                      <m:sub>
                        <m:r>
                          <a:rPr lang="en-US" altLang="zh-TW" sz="1600" b="0" i="1" smtClean="0">
                            <a:latin typeface="Cambria Math" panose="02040503050406030204" pitchFamily="18" charset="0"/>
                            <a:cs typeface="Calibri" panose="020F0502020204030204" pitchFamily="34" charset="0"/>
                          </a:rPr>
                          <m:t>𝑓</m:t>
                        </m:r>
                      </m:sub>
                    </m:sSub>
                  </m:oMath>
                </a14:m>
                <a:r>
                  <a:rPr lang="zh-TW" altLang="en-US" sz="1600" dirty="0">
                    <a:cs typeface="Calibri" panose="020F0502020204030204" pitchFamily="34" charset="0"/>
                  </a:rPr>
                  <a:t> </a:t>
                </a:r>
                <a:r>
                  <a:rPr lang="en-US" altLang="zh-TW" sz="1600" dirty="0">
                    <a:cs typeface="Calibri" panose="020F0502020204030204" pitchFamily="34" charset="0"/>
                  </a:rPr>
                  <a:t>related to mean volume fraction.</a:t>
                </a:r>
                <a:endParaRPr lang="zh-TW" altLang="en-US" sz="1600" dirty="0">
                  <a:cs typeface="Calibri" panose="020F0502020204030204" pitchFamily="34" charset="0"/>
                </a:endParaRPr>
              </a:p>
            </p:txBody>
          </p:sp>
        </mc:Choice>
        <mc:Fallback xmlns="">
          <p:sp>
            <p:nvSpPr>
              <p:cNvPr id="15" name="文字方塊 14">
                <a:extLst>
                  <a:ext uri="{FF2B5EF4-FFF2-40B4-BE49-F238E27FC236}">
                    <a16:creationId xmlns:a16="http://schemas.microsoft.com/office/drawing/2014/main" id="{9ECBA04C-6B2F-4E02-9516-ED7C6D9343B2}"/>
                  </a:ext>
                </a:extLst>
              </p:cNvPr>
              <p:cNvSpPr txBox="1">
                <a:spLocks noRot="1" noChangeAspect="1" noMove="1" noResize="1" noEditPoints="1" noAdjustHandles="1" noChangeArrowheads="1" noChangeShapeType="1" noTextEdit="1"/>
              </p:cNvSpPr>
              <p:nvPr/>
            </p:nvSpPr>
            <p:spPr>
              <a:xfrm>
                <a:off x="5496100" y="2428974"/>
                <a:ext cx="3598282" cy="869725"/>
              </a:xfrm>
              <a:prstGeom prst="rect">
                <a:avLst/>
              </a:prstGeom>
              <a:blipFill>
                <a:blip r:embed="rId8"/>
                <a:stretch>
                  <a:fillRect l="-845" t="-1379" b="-5517"/>
                </a:stretch>
              </a:blipFill>
              <a:ln>
                <a:solidFill>
                  <a:schemeClr val="accent1"/>
                </a:solidFill>
              </a:ln>
            </p:spPr>
            <p:txBody>
              <a:bodyPr/>
              <a:lstStyle/>
              <a:p>
                <a:r>
                  <a:rPr lang="zh-TW" altLang="en-US">
                    <a:noFill/>
                  </a:rPr>
                  <a:t> </a:t>
                </a:r>
              </a:p>
            </p:txBody>
          </p:sp>
        </mc:Fallback>
      </mc:AlternateContent>
    </p:spTree>
    <p:extLst>
      <p:ext uri="{BB962C8B-B14F-4D97-AF65-F5344CB8AC3E}">
        <p14:creationId xmlns:p14="http://schemas.microsoft.com/office/powerpoint/2010/main" val="191684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8889CB-BAC5-4A8C-9CCC-6B35CA67ABFD}"/>
              </a:ext>
            </a:extLst>
          </p:cNvPr>
          <p:cNvSpPr>
            <a:spLocks noGrp="1"/>
          </p:cNvSpPr>
          <p:nvPr>
            <p:ph type="title"/>
          </p:nvPr>
        </p:nvSpPr>
        <p:spPr>
          <a:xfrm>
            <a:off x="838200" y="78299"/>
            <a:ext cx="10515600" cy="617629"/>
          </a:xfrm>
        </p:spPr>
        <p:txBody>
          <a:bodyPr/>
          <a:lstStyle/>
          <a:p>
            <a:r>
              <a:rPr lang="en-US" altLang="zh-TW" dirty="0"/>
              <a:t>Overview</a:t>
            </a:r>
            <a:endParaRPr lang="zh-TW" altLang="en-US" dirty="0"/>
          </a:p>
        </p:txBody>
      </p:sp>
      <p:cxnSp>
        <p:nvCxnSpPr>
          <p:cNvPr id="5" name="直線單箭頭接點 4">
            <a:extLst>
              <a:ext uri="{FF2B5EF4-FFF2-40B4-BE49-F238E27FC236}">
                <a16:creationId xmlns:a16="http://schemas.microsoft.com/office/drawing/2014/main" id="{63C60FEF-7E77-4126-9128-38F30AAD9761}"/>
              </a:ext>
            </a:extLst>
          </p:cNvPr>
          <p:cNvCxnSpPr>
            <a:cxnSpLocks/>
          </p:cNvCxnSpPr>
          <p:nvPr/>
        </p:nvCxnSpPr>
        <p:spPr>
          <a:xfrm>
            <a:off x="2444714" y="5558355"/>
            <a:ext cx="910362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字方塊 5">
            <a:extLst>
              <a:ext uri="{FF2B5EF4-FFF2-40B4-BE49-F238E27FC236}">
                <a16:creationId xmlns:a16="http://schemas.microsoft.com/office/drawing/2014/main" id="{DA971A47-62A4-4679-B8F4-FC5AF42FE213}"/>
              </a:ext>
            </a:extLst>
          </p:cNvPr>
          <p:cNvSpPr txBox="1"/>
          <p:nvPr/>
        </p:nvSpPr>
        <p:spPr>
          <a:xfrm>
            <a:off x="844516" y="4779120"/>
            <a:ext cx="914400" cy="369332"/>
          </a:xfrm>
          <a:prstGeom prst="rect">
            <a:avLst/>
          </a:prstGeom>
          <a:noFill/>
          <a:ln w="28575">
            <a:solidFill>
              <a:schemeClr val="tx1"/>
            </a:solidFill>
          </a:ln>
        </p:spPr>
        <p:txBody>
          <a:bodyPr wrap="square" rtlCol="0">
            <a:spAutoFit/>
          </a:bodyPr>
          <a:lstStyle/>
          <a:p>
            <a:pPr algn="ctr"/>
            <a:r>
              <a:rPr lang="en-US" altLang="zh-TW" dirty="0">
                <a:cs typeface="Calibri" panose="020F0502020204030204" pitchFamily="34" charset="0"/>
              </a:rPr>
              <a:t>Dimas</a:t>
            </a:r>
            <a:endParaRPr lang="zh-TW" altLang="en-US" dirty="0">
              <a:cs typeface="Calibri" panose="020F0502020204030204" pitchFamily="34" charset="0"/>
            </a:endParaRPr>
          </a:p>
        </p:txBody>
      </p:sp>
      <p:sp>
        <p:nvSpPr>
          <p:cNvPr id="7" name="文字方塊 6">
            <a:extLst>
              <a:ext uri="{FF2B5EF4-FFF2-40B4-BE49-F238E27FC236}">
                <a16:creationId xmlns:a16="http://schemas.microsoft.com/office/drawing/2014/main" id="{8588CDBA-75C8-46DC-90D4-B7D1CD5B836C}"/>
              </a:ext>
            </a:extLst>
          </p:cNvPr>
          <p:cNvSpPr txBox="1"/>
          <p:nvPr/>
        </p:nvSpPr>
        <p:spPr>
          <a:xfrm>
            <a:off x="181907" y="6122175"/>
            <a:ext cx="1577009" cy="369332"/>
          </a:xfrm>
          <a:prstGeom prst="rect">
            <a:avLst/>
          </a:prstGeom>
          <a:noFill/>
          <a:ln w="28575">
            <a:solidFill>
              <a:schemeClr val="tx1"/>
            </a:solidFill>
          </a:ln>
        </p:spPr>
        <p:txBody>
          <a:bodyPr wrap="square" rtlCol="0">
            <a:spAutoFit/>
          </a:bodyPr>
          <a:lstStyle/>
          <a:p>
            <a:pPr algn="ctr"/>
            <a:r>
              <a:rPr lang="en-US" altLang="zh-TW" dirty="0">
                <a:cs typeface="Calibri" panose="020F0502020204030204" pitchFamily="34" charset="0"/>
              </a:rPr>
              <a:t>Triantafyllou</a:t>
            </a:r>
            <a:endParaRPr lang="zh-TW" altLang="en-US" dirty="0">
              <a:cs typeface="Calibri" panose="020F0502020204030204" pitchFamily="34" charset="0"/>
            </a:endParaRPr>
          </a:p>
        </p:txBody>
      </p:sp>
      <p:sp>
        <p:nvSpPr>
          <p:cNvPr id="21" name="矩形 20">
            <a:extLst>
              <a:ext uri="{FF2B5EF4-FFF2-40B4-BE49-F238E27FC236}">
                <a16:creationId xmlns:a16="http://schemas.microsoft.com/office/drawing/2014/main" id="{36780B85-6AD0-4288-8160-34F002C23118}"/>
              </a:ext>
            </a:extLst>
          </p:cNvPr>
          <p:cNvSpPr/>
          <p:nvPr/>
        </p:nvSpPr>
        <p:spPr>
          <a:xfrm>
            <a:off x="1931191" y="5404301"/>
            <a:ext cx="685800" cy="3081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1989</a:t>
            </a:r>
            <a:endParaRPr lang="zh-TW" altLang="en-US" dirty="0"/>
          </a:p>
        </p:txBody>
      </p:sp>
      <p:sp>
        <p:nvSpPr>
          <p:cNvPr id="22" name="矩形 21">
            <a:extLst>
              <a:ext uri="{FF2B5EF4-FFF2-40B4-BE49-F238E27FC236}">
                <a16:creationId xmlns:a16="http://schemas.microsoft.com/office/drawing/2014/main" id="{A97CE9D4-312E-448E-B571-A4C0FA1E7D81}"/>
              </a:ext>
            </a:extLst>
          </p:cNvPr>
          <p:cNvSpPr/>
          <p:nvPr/>
        </p:nvSpPr>
        <p:spPr>
          <a:xfrm>
            <a:off x="3591838" y="5404301"/>
            <a:ext cx="685800" cy="3081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1993</a:t>
            </a:r>
            <a:endParaRPr lang="zh-TW" altLang="en-US" dirty="0"/>
          </a:p>
        </p:txBody>
      </p:sp>
      <p:cxnSp>
        <p:nvCxnSpPr>
          <p:cNvPr id="24" name="直線接點 23">
            <a:extLst>
              <a:ext uri="{FF2B5EF4-FFF2-40B4-BE49-F238E27FC236}">
                <a16:creationId xmlns:a16="http://schemas.microsoft.com/office/drawing/2014/main" id="{74309E45-9818-41D2-AFD5-222BBBFA5D44}"/>
              </a:ext>
            </a:extLst>
          </p:cNvPr>
          <p:cNvCxnSpPr>
            <a:cxnSpLocks/>
            <a:endCxn id="22" idx="0"/>
          </p:cNvCxnSpPr>
          <p:nvPr/>
        </p:nvCxnSpPr>
        <p:spPr>
          <a:xfrm>
            <a:off x="3934738" y="5040730"/>
            <a:ext cx="0" cy="36357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3107E824-0835-4AEF-A550-E4B0A03B9D12}"/>
              </a:ext>
            </a:extLst>
          </p:cNvPr>
          <p:cNvCxnSpPr>
            <a:cxnSpLocks/>
            <a:stCxn id="22" idx="2"/>
          </p:cNvCxnSpPr>
          <p:nvPr/>
        </p:nvCxnSpPr>
        <p:spPr>
          <a:xfrm>
            <a:off x="3934738" y="5712409"/>
            <a:ext cx="0" cy="28665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84776919-21E4-494E-A8B6-D4F9CC122A84}"/>
              </a:ext>
            </a:extLst>
          </p:cNvPr>
          <p:cNvSpPr/>
          <p:nvPr/>
        </p:nvSpPr>
        <p:spPr>
          <a:xfrm>
            <a:off x="5326598" y="5404301"/>
            <a:ext cx="685800" cy="3081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1996</a:t>
            </a:r>
            <a:endParaRPr lang="zh-TW" altLang="en-US" dirty="0"/>
          </a:p>
        </p:txBody>
      </p:sp>
      <p:cxnSp>
        <p:nvCxnSpPr>
          <p:cNvPr id="28" name="直線接點 27">
            <a:extLst>
              <a:ext uri="{FF2B5EF4-FFF2-40B4-BE49-F238E27FC236}">
                <a16:creationId xmlns:a16="http://schemas.microsoft.com/office/drawing/2014/main" id="{66B0B6BC-9C78-49FE-A0E2-1D82167F4DD1}"/>
              </a:ext>
            </a:extLst>
          </p:cNvPr>
          <p:cNvCxnSpPr>
            <a:cxnSpLocks/>
          </p:cNvCxnSpPr>
          <p:nvPr/>
        </p:nvCxnSpPr>
        <p:spPr>
          <a:xfrm>
            <a:off x="5689376" y="4384743"/>
            <a:ext cx="0" cy="101955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F83D8812-3F60-429D-AB41-492A99CD6A55}"/>
              </a:ext>
            </a:extLst>
          </p:cNvPr>
          <p:cNvSpPr/>
          <p:nvPr/>
        </p:nvSpPr>
        <p:spPr>
          <a:xfrm>
            <a:off x="7876559" y="5404301"/>
            <a:ext cx="685800" cy="3081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1998</a:t>
            </a:r>
            <a:endParaRPr lang="zh-TW" altLang="en-US" dirty="0"/>
          </a:p>
        </p:txBody>
      </p:sp>
      <p:sp>
        <p:nvSpPr>
          <p:cNvPr id="30" name="矩形 29">
            <a:extLst>
              <a:ext uri="{FF2B5EF4-FFF2-40B4-BE49-F238E27FC236}">
                <a16:creationId xmlns:a16="http://schemas.microsoft.com/office/drawing/2014/main" id="{BF8B62EE-88AE-4AB7-A854-7975B424F27B}"/>
              </a:ext>
            </a:extLst>
          </p:cNvPr>
          <p:cNvSpPr/>
          <p:nvPr/>
        </p:nvSpPr>
        <p:spPr>
          <a:xfrm>
            <a:off x="9162020" y="5404301"/>
            <a:ext cx="685800" cy="3081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1999</a:t>
            </a:r>
            <a:endParaRPr lang="zh-TW" altLang="en-US" dirty="0"/>
          </a:p>
        </p:txBody>
      </p:sp>
      <p:cxnSp>
        <p:nvCxnSpPr>
          <p:cNvPr id="31" name="直線接點 30">
            <a:extLst>
              <a:ext uri="{FF2B5EF4-FFF2-40B4-BE49-F238E27FC236}">
                <a16:creationId xmlns:a16="http://schemas.microsoft.com/office/drawing/2014/main" id="{D47833E1-904A-4326-B557-F61163A4B582}"/>
              </a:ext>
            </a:extLst>
          </p:cNvPr>
          <p:cNvCxnSpPr>
            <a:cxnSpLocks/>
          </p:cNvCxnSpPr>
          <p:nvPr/>
        </p:nvCxnSpPr>
        <p:spPr>
          <a:xfrm>
            <a:off x="8235567" y="5701021"/>
            <a:ext cx="0" cy="65598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0ACD797E-0594-4F9F-A418-935E10F723D5}"/>
              </a:ext>
            </a:extLst>
          </p:cNvPr>
          <p:cNvCxnSpPr>
            <a:cxnSpLocks/>
          </p:cNvCxnSpPr>
          <p:nvPr/>
        </p:nvCxnSpPr>
        <p:spPr>
          <a:xfrm>
            <a:off x="9497837" y="5098709"/>
            <a:ext cx="0" cy="3635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矩形 49">
            <a:hlinkClick r:id="rId2" action="ppaction://hlinksldjump"/>
            <a:extLst>
              <a:ext uri="{FF2B5EF4-FFF2-40B4-BE49-F238E27FC236}">
                <a16:creationId xmlns:a16="http://schemas.microsoft.com/office/drawing/2014/main" id="{E01D35E6-506A-4510-91FB-620C461D5041}"/>
              </a:ext>
            </a:extLst>
          </p:cNvPr>
          <p:cNvSpPr/>
          <p:nvPr/>
        </p:nvSpPr>
        <p:spPr>
          <a:xfrm>
            <a:off x="2244089" y="4480818"/>
            <a:ext cx="3082505" cy="551869"/>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Nonlinear interaction of shear flow with a free surface </a:t>
            </a:r>
            <a:endParaRPr lang="zh-TW" altLang="en-US" sz="1400" dirty="0">
              <a:solidFill>
                <a:schemeClr val="tx1"/>
              </a:solidFill>
            </a:endParaRPr>
          </a:p>
        </p:txBody>
      </p:sp>
      <p:sp>
        <p:nvSpPr>
          <p:cNvPr id="51" name="矩形 50">
            <a:hlinkClick r:id="rId2" action="ppaction://hlinksldjump"/>
            <a:extLst>
              <a:ext uri="{FF2B5EF4-FFF2-40B4-BE49-F238E27FC236}">
                <a16:creationId xmlns:a16="http://schemas.microsoft.com/office/drawing/2014/main" id="{30E6AB66-1FA8-4AE5-86CE-3A615294D464}"/>
              </a:ext>
            </a:extLst>
          </p:cNvPr>
          <p:cNvSpPr/>
          <p:nvPr/>
        </p:nvSpPr>
        <p:spPr>
          <a:xfrm>
            <a:off x="2444714" y="5999065"/>
            <a:ext cx="4234446" cy="30777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Nonlinear interaction of shear flow with a free surface </a:t>
            </a:r>
            <a:endParaRPr lang="zh-TW" altLang="en-US" sz="1400" dirty="0">
              <a:solidFill>
                <a:schemeClr val="tx1"/>
              </a:solidFill>
            </a:endParaRPr>
          </a:p>
        </p:txBody>
      </p:sp>
      <p:sp>
        <p:nvSpPr>
          <p:cNvPr id="52" name="矩形 51">
            <a:hlinkClick r:id="rId3" action="ppaction://hlinksldjump"/>
            <a:extLst>
              <a:ext uri="{FF2B5EF4-FFF2-40B4-BE49-F238E27FC236}">
                <a16:creationId xmlns:a16="http://schemas.microsoft.com/office/drawing/2014/main" id="{F9D7301A-AEF8-43A8-B4E9-5663F2CB5AE4}"/>
              </a:ext>
            </a:extLst>
          </p:cNvPr>
          <p:cNvSpPr/>
          <p:nvPr/>
        </p:nvSpPr>
        <p:spPr>
          <a:xfrm>
            <a:off x="5326594" y="4087287"/>
            <a:ext cx="3459024" cy="30777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bg1">
                    <a:lumMod val="50000"/>
                  </a:schemeClr>
                </a:solidFill>
              </a:rPr>
              <a:t>Surface ripples due to steady breaking waves</a:t>
            </a:r>
          </a:p>
        </p:txBody>
      </p:sp>
      <p:sp>
        <p:nvSpPr>
          <p:cNvPr id="53" name="矩形 52">
            <a:hlinkClick r:id="rId4" action="ppaction://hlinksldjump"/>
            <a:extLst>
              <a:ext uri="{FF2B5EF4-FFF2-40B4-BE49-F238E27FC236}">
                <a16:creationId xmlns:a16="http://schemas.microsoft.com/office/drawing/2014/main" id="{A1A76627-8E15-4646-A3A8-3AF07BEF5CC6}"/>
              </a:ext>
            </a:extLst>
          </p:cNvPr>
          <p:cNvSpPr/>
          <p:nvPr/>
        </p:nvSpPr>
        <p:spPr>
          <a:xfrm>
            <a:off x="8017990" y="6363359"/>
            <a:ext cx="3719081" cy="28007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The surface layer for free-surface turbulent flows</a:t>
            </a:r>
          </a:p>
        </p:txBody>
      </p:sp>
      <p:sp>
        <p:nvSpPr>
          <p:cNvPr id="54" name="矩形 53">
            <a:hlinkClick r:id="rId5" action="ppaction://hlinksldjump"/>
            <a:extLst>
              <a:ext uri="{FF2B5EF4-FFF2-40B4-BE49-F238E27FC236}">
                <a16:creationId xmlns:a16="http://schemas.microsoft.com/office/drawing/2014/main" id="{3F203430-3E0E-4508-90D6-CFC6999374A4}"/>
              </a:ext>
            </a:extLst>
          </p:cNvPr>
          <p:cNvSpPr/>
          <p:nvPr/>
        </p:nvSpPr>
        <p:spPr>
          <a:xfrm>
            <a:off x="9051264" y="4384743"/>
            <a:ext cx="2977981" cy="70022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Linear instability of a particle-laden mixing layer with a dynamic dispersed phase</a:t>
            </a:r>
          </a:p>
        </p:txBody>
      </p:sp>
      <p:graphicFrame>
        <p:nvGraphicFramePr>
          <p:cNvPr id="57" name="表格 56">
            <a:extLst>
              <a:ext uri="{FF2B5EF4-FFF2-40B4-BE49-F238E27FC236}">
                <a16:creationId xmlns:a16="http://schemas.microsoft.com/office/drawing/2014/main" id="{9EF6CF28-F3C2-48BC-98AF-982183F4469E}"/>
              </a:ext>
            </a:extLst>
          </p:cNvPr>
          <p:cNvGraphicFramePr>
            <a:graphicFrameLocks noGrp="1"/>
          </p:cNvGraphicFramePr>
          <p:nvPr>
            <p:extLst>
              <p:ext uri="{D42A27DB-BD31-4B8C-83A1-F6EECF244321}">
                <p14:modId xmlns:p14="http://schemas.microsoft.com/office/powerpoint/2010/main" val="4268369952"/>
              </p:ext>
            </p:extLst>
          </p:nvPr>
        </p:nvGraphicFramePr>
        <p:xfrm>
          <a:off x="336006" y="678684"/>
          <a:ext cx="11538837" cy="365760"/>
        </p:xfrm>
        <a:graphic>
          <a:graphicData uri="http://schemas.openxmlformats.org/drawingml/2006/table">
            <a:tbl>
              <a:tblPr firstRow="1" bandRow="1">
                <a:tableStyleId>{5940675A-B579-460E-94D1-54222C63F5DA}</a:tableStyleId>
              </a:tblPr>
              <a:tblGrid>
                <a:gridCol w="3846279">
                  <a:extLst>
                    <a:ext uri="{9D8B030D-6E8A-4147-A177-3AD203B41FA5}">
                      <a16:colId xmlns:a16="http://schemas.microsoft.com/office/drawing/2014/main" val="3913278778"/>
                    </a:ext>
                  </a:extLst>
                </a:gridCol>
                <a:gridCol w="3846279">
                  <a:extLst>
                    <a:ext uri="{9D8B030D-6E8A-4147-A177-3AD203B41FA5}">
                      <a16:colId xmlns:a16="http://schemas.microsoft.com/office/drawing/2014/main" val="3441570096"/>
                    </a:ext>
                  </a:extLst>
                </a:gridCol>
                <a:gridCol w="3846279">
                  <a:extLst>
                    <a:ext uri="{9D8B030D-6E8A-4147-A177-3AD203B41FA5}">
                      <a16:colId xmlns:a16="http://schemas.microsoft.com/office/drawing/2014/main" val="88284856"/>
                    </a:ext>
                  </a:extLst>
                </a:gridCol>
              </a:tblGrid>
              <a:tr h="0">
                <a:tc>
                  <a:txBody>
                    <a:bodyPr/>
                    <a:lstStyle/>
                    <a:p>
                      <a:pPr algn="ctr"/>
                      <a:r>
                        <a:rPr lang="en-US" altLang="zh-TW" dirty="0">
                          <a:solidFill>
                            <a:schemeClr val="accent1"/>
                          </a:solidFill>
                        </a:rPr>
                        <a:t>Stability analysis</a:t>
                      </a:r>
                      <a:endParaRPr lang="zh-TW" altLang="en-US" dirty="0">
                        <a:solidFill>
                          <a:schemeClr val="accent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solidFill>
                            <a:schemeClr val="accent6"/>
                          </a:solidFill>
                        </a:rPr>
                        <a:t>Simulation</a:t>
                      </a:r>
                      <a:endParaRPr lang="zh-TW" altLang="en-US" dirty="0">
                        <a:solidFill>
                          <a:schemeClr val="accent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solidFill>
                            <a:schemeClr val="accent2"/>
                          </a:solidFill>
                        </a:rPr>
                        <a:t>Experiment</a:t>
                      </a:r>
                      <a:endParaRPr lang="zh-TW" altLang="en-US" dirty="0">
                        <a:solidFill>
                          <a:schemeClr val="accent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892143"/>
                  </a:ext>
                </a:extLst>
              </a:tr>
            </a:tbl>
          </a:graphicData>
        </a:graphic>
      </p:graphicFrame>
      <p:sp>
        <p:nvSpPr>
          <p:cNvPr id="59" name="矩形 58">
            <a:hlinkClick r:id="rId6" action="ppaction://hlinksldjump"/>
            <a:extLst>
              <a:ext uri="{FF2B5EF4-FFF2-40B4-BE49-F238E27FC236}">
                <a16:creationId xmlns:a16="http://schemas.microsoft.com/office/drawing/2014/main" id="{EFB2B412-7925-44BF-9EE3-0E46BEAAA91B}"/>
              </a:ext>
            </a:extLst>
          </p:cNvPr>
          <p:cNvSpPr/>
          <p:nvPr/>
        </p:nvSpPr>
        <p:spPr>
          <a:xfrm>
            <a:off x="4470574" y="1918001"/>
            <a:ext cx="3269704" cy="33819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Flow past a cylinder close to a free surface</a:t>
            </a:r>
            <a:endParaRPr lang="zh-TW" altLang="en-US" sz="1400" dirty="0">
              <a:solidFill>
                <a:schemeClr val="tx1"/>
              </a:solidFill>
            </a:endParaRPr>
          </a:p>
        </p:txBody>
      </p:sp>
      <p:sp>
        <p:nvSpPr>
          <p:cNvPr id="62" name="矩形 61">
            <a:hlinkClick r:id="rId7" action="ppaction://hlinksldjump"/>
            <a:extLst>
              <a:ext uri="{FF2B5EF4-FFF2-40B4-BE49-F238E27FC236}">
                <a16:creationId xmlns:a16="http://schemas.microsoft.com/office/drawing/2014/main" id="{6CD5D1DF-34FB-4989-A155-B8BBE37F8001}"/>
              </a:ext>
            </a:extLst>
          </p:cNvPr>
          <p:cNvSpPr/>
          <p:nvPr/>
        </p:nvSpPr>
        <p:spPr>
          <a:xfrm>
            <a:off x="8352514" y="1203461"/>
            <a:ext cx="3269704" cy="33819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bg1">
                    <a:lumMod val="50000"/>
                  </a:schemeClr>
                </a:solidFill>
              </a:rPr>
              <a:t>Evolution of a quasi-steady breaking wave</a:t>
            </a:r>
          </a:p>
        </p:txBody>
      </p:sp>
      <p:sp>
        <p:nvSpPr>
          <p:cNvPr id="64" name="矩形 63">
            <a:hlinkClick r:id="rId8" action="ppaction://hlinksldjump"/>
            <a:extLst>
              <a:ext uri="{FF2B5EF4-FFF2-40B4-BE49-F238E27FC236}">
                <a16:creationId xmlns:a16="http://schemas.microsoft.com/office/drawing/2014/main" id="{1AF8D9A8-2952-414D-875E-A43678B6B4AF}"/>
              </a:ext>
            </a:extLst>
          </p:cNvPr>
          <p:cNvSpPr/>
          <p:nvPr/>
        </p:nvSpPr>
        <p:spPr>
          <a:xfrm>
            <a:off x="4470573" y="1178655"/>
            <a:ext cx="3269704" cy="551869"/>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bg1">
                    <a:lumMod val="50000"/>
                  </a:schemeClr>
                </a:solidFill>
              </a:rPr>
              <a:t>Large eddy simulation of a flow past a free surface piercing circular cylinder</a:t>
            </a:r>
          </a:p>
        </p:txBody>
      </p:sp>
      <p:sp>
        <p:nvSpPr>
          <p:cNvPr id="66" name="矩形 65">
            <a:hlinkClick r:id="rId9" action="ppaction://hlinksldjump"/>
            <a:extLst>
              <a:ext uri="{FF2B5EF4-FFF2-40B4-BE49-F238E27FC236}">
                <a16:creationId xmlns:a16="http://schemas.microsoft.com/office/drawing/2014/main" id="{7CED616C-2A59-4063-AB96-E184986103C4}"/>
              </a:ext>
            </a:extLst>
          </p:cNvPr>
          <p:cNvSpPr/>
          <p:nvPr/>
        </p:nvSpPr>
        <p:spPr>
          <a:xfrm>
            <a:off x="613857" y="3079550"/>
            <a:ext cx="3269704" cy="81257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Modal and nonmodal growths of inviscid planar perturbations in shear flows with a free surface</a:t>
            </a:r>
          </a:p>
        </p:txBody>
      </p:sp>
      <p:sp>
        <p:nvSpPr>
          <p:cNvPr id="68" name="矩形 67">
            <a:hlinkClick r:id="rId10" action="ppaction://hlinksldjump"/>
            <a:extLst>
              <a:ext uri="{FF2B5EF4-FFF2-40B4-BE49-F238E27FC236}">
                <a16:creationId xmlns:a16="http://schemas.microsoft.com/office/drawing/2014/main" id="{57E1FDCE-C1E7-4029-A6B6-1F5CDE65AB43}"/>
              </a:ext>
            </a:extLst>
          </p:cNvPr>
          <p:cNvSpPr/>
          <p:nvPr/>
        </p:nvSpPr>
        <p:spPr>
          <a:xfrm>
            <a:off x="613857" y="2608142"/>
            <a:ext cx="3269704" cy="308109"/>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Short surface waves on surface shear</a:t>
            </a:r>
          </a:p>
        </p:txBody>
      </p:sp>
      <p:sp>
        <p:nvSpPr>
          <p:cNvPr id="71" name="矩形 70">
            <a:extLst>
              <a:ext uri="{FF2B5EF4-FFF2-40B4-BE49-F238E27FC236}">
                <a16:creationId xmlns:a16="http://schemas.microsoft.com/office/drawing/2014/main" id="{6FB8CEEF-DFCF-4311-93B5-4592530FF8D4}"/>
              </a:ext>
            </a:extLst>
          </p:cNvPr>
          <p:cNvSpPr/>
          <p:nvPr/>
        </p:nvSpPr>
        <p:spPr>
          <a:xfrm>
            <a:off x="6586002" y="5402628"/>
            <a:ext cx="685800" cy="3081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1997</a:t>
            </a:r>
            <a:endParaRPr lang="zh-TW" altLang="en-US" dirty="0"/>
          </a:p>
        </p:txBody>
      </p:sp>
      <p:cxnSp>
        <p:nvCxnSpPr>
          <p:cNvPr id="72" name="直線接點 71">
            <a:extLst>
              <a:ext uri="{FF2B5EF4-FFF2-40B4-BE49-F238E27FC236}">
                <a16:creationId xmlns:a16="http://schemas.microsoft.com/office/drawing/2014/main" id="{44158525-5B03-47C2-A700-2D520CB0C1D6}"/>
              </a:ext>
            </a:extLst>
          </p:cNvPr>
          <p:cNvCxnSpPr>
            <a:cxnSpLocks/>
          </p:cNvCxnSpPr>
          <p:nvPr/>
        </p:nvCxnSpPr>
        <p:spPr>
          <a:xfrm>
            <a:off x="7017243" y="5222515"/>
            <a:ext cx="0" cy="18841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矩形 72">
            <a:hlinkClick r:id="rId11" action="ppaction://hlinksldjump"/>
            <a:extLst>
              <a:ext uri="{FF2B5EF4-FFF2-40B4-BE49-F238E27FC236}">
                <a16:creationId xmlns:a16="http://schemas.microsoft.com/office/drawing/2014/main" id="{D5BB3F9C-B6A5-44E7-8C5C-B6E5A73CA0B9}"/>
              </a:ext>
            </a:extLst>
          </p:cNvPr>
          <p:cNvSpPr/>
          <p:nvPr/>
        </p:nvSpPr>
        <p:spPr>
          <a:xfrm>
            <a:off x="6160774" y="4731582"/>
            <a:ext cx="2687162" cy="49664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Free-surface waves generation by a fully submerged wake</a:t>
            </a:r>
          </a:p>
        </p:txBody>
      </p:sp>
      <p:sp>
        <p:nvSpPr>
          <p:cNvPr id="76" name="矩形 75">
            <a:hlinkClick r:id="rId12" action="ppaction://hlinksldjump"/>
            <a:extLst>
              <a:ext uri="{FF2B5EF4-FFF2-40B4-BE49-F238E27FC236}">
                <a16:creationId xmlns:a16="http://schemas.microsoft.com/office/drawing/2014/main" id="{B853D178-BCD1-4183-AAB5-063F8EDA40A1}"/>
              </a:ext>
            </a:extLst>
          </p:cNvPr>
          <p:cNvSpPr/>
          <p:nvPr/>
        </p:nvSpPr>
        <p:spPr>
          <a:xfrm>
            <a:off x="619171" y="1893860"/>
            <a:ext cx="3269704" cy="52541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Internal-Shear Mode Instabilities on High-Speed Liquid Jet</a:t>
            </a:r>
          </a:p>
        </p:txBody>
      </p:sp>
      <p:sp>
        <p:nvSpPr>
          <p:cNvPr id="78" name="矩形 77">
            <a:hlinkClick r:id="rId13" action="ppaction://hlinksldjump"/>
            <a:extLst>
              <a:ext uri="{FF2B5EF4-FFF2-40B4-BE49-F238E27FC236}">
                <a16:creationId xmlns:a16="http://schemas.microsoft.com/office/drawing/2014/main" id="{5B79D073-D17E-4DF3-9707-5630BCDDF9E5}"/>
              </a:ext>
            </a:extLst>
          </p:cNvPr>
          <p:cNvSpPr/>
          <p:nvPr/>
        </p:nvSpPr>
        <p:spPr>
          <a:xfrm>
            <a:off x="609237" y="1200275"/>
            <a:ext cx="3269704" cy="51631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rPr>
              <a:t>Instabilities of a horizontal shear flow with a free surface </a:t>
            </a:r>
          </a:p>
        </p:txBody>
      </p:sp>
      <p:sp>
        <p:nvSpPr>
          <p:cNvPr id="79" name="矩形 78">
            <a:extLst>
              <a:ext uri="{FF2B5EF4-FFF2-40B4-BE49-F238E27FC236}">
                <a16:creationId xmlns:a16="http://schemas.microsoft.com/office/drawing/2014/main" id="{71E35176-6750-4A10-9D67-3E7EC86A3F00}"/>
              </a:ext>
            </a:extLst>
          </p:cNvPr>
          <p:cNvSpPr/>
          <p:nvPr/>
        </p:nvSpPr>
        <p:spPr>
          <a:xfrm>
            <a:off x="465531" y="1796815"/>
            <a:ext cx="3557116" cy="216576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1" name="接點: 肘形 80">
            <a:extLst>
              <a:ext uri="{FF2B5EF4-FFF2-40B4-BE49-F238E27FC236}">
                <a16:creationId xmlns:a16="http://schemas.microsoft.com/office/drawing/2014/main" id="{2C56501E-9771-40B5-A7E3-8717213A2C0D}"/>
              </a:ext>
            </a:extLst>
          </p:cNvPr>
          <p:cNvCxnSpPr>
            <a:cxnSpLocks/>
            <a:stCxn id="79" idx="1"/>
            <a:endCxn id="78" idx="1"/>
          </p:cNvCxnSpPr>
          <p:nvPr/>
        </p:nvCxnSpPr>
        <p:spPr>
          <a:xfrm rot="10800000" flipH="1">
            <a:off x="465531" y="1458435"/>
            <a:ext cx="143706" cy="1421265"/>
          </a:xfrm>
          <a:prstGeom prst="bentConnector3">
            <a:avLst>
              <a:gd name="adj1" fmla="val -15907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D1D05A-9AC1-409F-9696-6D37A8846DBE}"/>
              </a:ext>
            </a:extLst>
          </p:cNvPr>
          <p:cNvSpPr>
            <a:spLocks noGrp="1"/>
          </p:cNvSpPr>
          <p:nvPr>
            <p:ph type="title"/>
          </p:nvPr>
        </p:nvSpPr>
        <p:spPr/>
        <p:txBody>
          <a:bodyPr/>
          <a:lstStyle/>
          <a:p>
            <a:r>
              <a:rPr lang="en-US" altLang="zh-TW" dirty="0"/>
              <a:t>Flow past a cylinder close to a free surface - 1</a:t>
            </a:r>
            <a:endParaRPr lang="zh-TW" altLang="en-US" dirty="0"/>
          </a:p>
        </p:txBody>
      </p:sp>
      <p:sp>
        <p:nvSpPr>
          <p:cNvPr id="17" name="文字方塊 16">
            <a:extLst>
              <a:ext uri="{FF2B5EF4-FFF2-40B4-BE49-F238E27FC236}">
                <a16:creationId xmlns:a16="http://schemas.microsoft.com/office/drawing/2014/main" id="{0D31BB98-92E3-4882-8F28-1A2D8DAD9C53}"/>
              </a:ext>
            </a:extLst>
          </p:cNvPr>
          <p:cNvSpPr txBox="1"/>
          <p:nvPr/>
        </p:nvSpPr>
        <p:spPr>
          <a:xfrm>
            <a:off x="769742" y="775359"/>
            <a:ext cx="10924847" cy="1724190"/>
          </a:xfrm>
          <a:prstGeom prst="rect">
            <a:avLst/>
          </a:prstGeom>
          <a:noFill/>
        </p:spPr>
        <p:txBody>
          <a:bodyPr wrap="square" rtlCol="0">
            <a:spAutoFit/>
          </a:bodyPr>
          <a:lstStyle/>
          <a:p>
            <a:pPr marL="285750" indent="-285750">
              <a:lnSpc>
                <a:spcPts val="2160"/>
              </a:lnSpc>
              <a:spcBef>
                <a:spcPts val="1800"/>
              </a:spcBef>
              <a:buFont typeface="Arial" panose="020B0604020202020204" pitchFamily="34" charset="0"/>
              <a:buChar char="•"/>
            </a:pPr>
            <a:r>
              <a:rPr lang="en-US" altLang="zh-TW" u="sng" dirty="0">
                <a:cs typeface="Calibri" panose="020F0502020204030204" pitchFamily="34" charset="0"/>
              </a:rPr>
              <a:t>Simulations</a:t>
            </a:r>
            <a:r>
              <a:rPr lang="en-US" altLang="zh-TW" dirty="0">
                <a:cs typeface="Calibri" panose="020F0502020204030204" pitchFamily="34" charset="0"/>
              </a:rPr>
              <a:t> with FLUENT, which uses </a:t>
            </a:r>
            <a:r>
              <a:rPr lang="en-US" altLang="zh-TW" dirty="0">
                <a:solidFill>
                  <a:schemeClr val="accent1"/>
                </a:solidFill>
              </a:rPr>
              <a:t>finite-volume method</a:t>
            </a:r>
            <a:r>
              <a:rPr lang="en-US" altLang="zh-TW" dirty="0">
                <a:cs typeface="Calibri" panose="020F0502020204030204" pitchFamily="34" charset="0"/>
              </a:rPr>
              <a:t>, free surface is implemented by </a:t>
            </a:r>
            <a:r>
              <a:rPr lang="en-US" altLang="zh-TW" dirty="0">
                <a:solidFill>
                  <a:schemeClr val="accent1"/>
                </a:solidFill>
              </a:rPr>
              <a:t>volume-of-fluid method</a:t>
            </a:r>
            <a:r>
              <a:rPr lang="en-US" altLang="zh-TW" dirty="0"/>
              <a:t>. </a:t>
            </a:r>
            <a:r>
              <a:rPr lang="en-US" altLang="zh-TW" dirty="0">
                <a:cs typeface="Calibri" panose="020F0502020204030204" pitchFamily="34" charset="0"/>
              </a:rPr>
              <a:t>Results</a:t>
            </a:r>
            <a:r>
              <a:rPr lang="zh-TW" altLang="en-US" dirty="0">
                <a:cs typeface="Calibri" panose="020F0502020204030204" pitchFamily="34" charset="0"/>
              </a:rPr>
              <a:t> </a:t>
            </a:r>
            <a:r>
              <a:rPr lang="en-US" altLang="zh-TW" dirty="0">
                <a:cs typeface="Calibri" panose="020F0502020204030204" pitchFamily="34" charset="0"/>
              </a:rPr>
              <a:t>compared</a:t>
            </a:r>
            <a:r>
              <a:rPr lang="zh-TW" altLang="en-US" dirty="0">
                <a:cs typeface="Calibri" panose="020F0502020204030204" pitchFamily="34" charset="0"/>
              </a:rPr>
              <a:t> </a:t>
            </a:r>
            <a:r>
              <a:rPr lang="en-US" altLang="zh-TW" dirty="0">
                <a:cs typeface="Calibri" panose="020F0502020204030204" pitchFamily="34" charset="0"/>
              </a:rPr>
              <a:t>with</a:t>
            </a:r>
            <a:r>
              <a:rPr lang="zh-TW" altLang="en-US" dirty="0">
                <a:cs typeface="Calibri" panose="020F0502020204030204" pitchFamily="34" charset="0"/>
              </a:rPr>
              <a:t> </a:t>
            </a:r>
            <a:r>
              <a:rPr lang="en-US" altLang="zh-TW" dirty="0">
                <a:cs typeface="Calibri" panose="020F0502020204030204" pitchFamily="34" charset="0"/>
              </a:rPr>
              <a:t>experimental results.</a:t>
            </a:r>
          </a:p>
          <a:p>
            <a:pPr marL="285750" indent="-285750">
              <a:lnSpc>
                <a:spcPts val="2160"/>
              </a:lnSpc>
              <a:spcBef>
                <a:spcPts val="1800"/>
              </a:spcBef>
              <a:buFont typeface="Arial" panose="020B0604020202020204" pitchFamily="34" charset="0"/>
              <a:buChar char="•"/>
            </a:pPr>
            <a:r>
              <a:rPr lang="en-US" altLang="zh-TW" dirty="0"/>
              <a:t>Spatial discretization     : QUICK (quadratic upstream interpolation for convective kinematics) method, second-</a:t>
            </a:r>
            <a:br>
              <a:rPr lang="en-US" altLang="zh-TW" dirty="0"/>
            </a:br>
            <a:r>
              <a:rPr lang="en-US" altLang="zh-TW" dirty="0"/>
              <a:t>                                            order accurate overall. </a:t>
            </a:r>
            <a:br>
              <a:rPr lang="en-US" altLang="zh-TW" dirty="0"/>
            </a:br>
            <a:r>
              <a:rPr lang="en-US" altLang="zh-TW" dirty="0"/>
              <a:t>Temporal discretization : first-order accurate when the VOF method is employed.</a:t>
            </a:r>
            <a:endParaRPr lang="en-US" altLang="zh-TW" dirty="0">
              <a:cs typeface="Calibri" panose="020F0502020204030204" pitchFamily="34" charset="0"/>
            </a:endParaRPr>
          </a:p>
        </p:txBody>
      </p:sp>
      <p:pic>
        <p:nvPicPr>
          <p:cNvPr id="9" name="圖片 8">
            <a:extLst>
              <a:ext uri="{FF2B5EF4-FFF2-40B4-BE49-F238E27FC236}">
                <a16:creationId xmlns:a16="http://schemas.microsoft.com/office/drawing/2014/main" id="{91892DD5-E4CD-42DF-B873-8433E3E2B4A5}"/>
              </a:ext>
            </a:extLst>
          </p:cNvPr>
          <p:cNvPicPr>
            <a:picLocks noChangeAspect="1"/>
          </p:cNvPicPr>
          <p:nvPr/>
        </p:nvPicPr>
        <p:blipFill rotWithShape="1">
          <a:blip r:embed="rId2">
            <a:extLst>
              <a:ext uri="{28A0092B-C50C-407E-A947-70E740481C1C}">
                <a14:useLocalDpi xmlns:a14="http://schemas.microsoft.com/office/drawing/2010/main" val="0"/>
              </a:ext>
            </a:extLst>
          </a:blip>
          <a:srcRect b="9060"/>
          <a:stretch/>
        </p:blipFill>
        <p:spPr>
          <a:xfrm>
            <a:off x="7104083" y="2569888"/>
            <a:ext cx="4318175" cy="1963467"/>
          </a:xfrm>
          <a:prstGeom prst="rect">
            <a:avLst/>
          </a:prstGeom>
        </p:spPr>
      </p:pic>
      <p:pic>
        <p:nvPicPr>
          <p:cNvPr id="12" name="圖片 11">
            <a:extLst>
              <a:ext uri="{FF2B5EF4-FFF2-40B4-BE49-F238E27FC236}">
                <a16:creationId xmlns:a16="http://schemas.microsoft.com/office/drawing/2014/main" id="{F8345197-2123-435B-8E5E-D1EDF6521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42" y="2645910"/>
            <a:ext cx="5661203" cy="4072213"/>
          </a:xfrm>
          <a:prstGeom prst="rect">
            <a:avLst/>
          </a:prstGeom>
        </p:spPr>
      </p:pic>
      <p:pic>
        <p:nvPicPr>
          <p:cNvPr id="16" name="內容版面配置區 15">
            <a:hlinkClick r:id="rId4"/>
            <a:extLst>
              <a:ext uri="{FF2B5EF4-FFF2-40B4-BE49-F238E27FC236}">
                <a16:creationId xmlns:a16="http://schemas.microsoft.com/office/drawing/2014/main" id="{F602143A-4FF2-41AE-A192-33B7E2CB2F5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778094" y="5030190"/>
            <a:ext cx="5277586" cy="1695225"/>
          </a:xfrm>
        </p:spPr>
      </p:pic>
      <p:sp>
        <p:nvSpPr>
          <p:cNvPr id="3" name="矩形 2">
            <a:hlinkClick r:id="rId6" action="ppaction://hlinksldjump"/>
            <a:extLst>
              <a:ext uri="{FF2B5EF4-FFF2-40B4-BE49-F238E27FC236}">
                <a16:creationId xmlns:a16="http://schemas.microsoft.com/office/drawing/2014/main" id="{A77DD78D-6571-427D-AEC9-DDB5A6DC7094}"/>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sp>
        <p:nvSpPr>
          <p:cNvPr id="13" name="矩形 12">
            <a:extLst>
              <a:ext uri="{FF2B5EF4-FFF2-40B4-BE49-F238E27FC236}">
                <a16:creationId xmlns:a16="http://schemas.microsoft.com/office/drawing/2014/main" id="{E203132D-BC8D-456C-846B-D7BFB41FDAC6}"/>
              </a:ext>
            </a:extLst>
          </p:cNvPr>
          <p:cNvSpPr/>
          <p:nvPr/>
        </p:nvSpPr>
        <p:spPr>
          <a:xfrm>
            <a:off x="9868574" y="3845313"/>
            <a:ext cx="2113271" cy="584775"/>
          </a:xfrm>
          <a:prstGeom prst="rect">
            <a:avLst/>
          </a:prstGeom>
        </p:spPr>
        <p:txBody>
          <a:bodyPr wrap="none">
            <a:spAutoFit/>
          </a:bodyPr>
          <a:lstStyle/>
          <a:p>
            <a:r>
              <a:rPr lang="en-US" altLang="zh-TW" sz="1600" dirty="0">
                <a:solidFill>
                  <a:schemeClr val="accent1"/>
                </a:solidFill>
                <a:latin typeface="Times New Roman" panose="02020603050405020304" pitchFamily="18" charset="0"/>
              </a:rPr>
              <a:t>Re = 180,</a:t>
            </a:r>
          </a:p>
          <a:p>
            <a:r>
              <a:rPr lang="en-US" altLang="zh-TW" sz="1600" dirty="0">
                <a:solidFill>
                  <a:schemeClr val="accent1"/>
                </a:solidFill>
              </a:rPr>
              <a:t>neglect surface tension</a:t>
            </a:r>
            <a:endParaRPr lang="zh-TW" altLang="en-US" sz="1600" dirty="0">
              <a:solidFill>
                <a:schemeClr val="accent1"/>
              </a:solidFill>
            </a:endParaRPr>
          </a:p>
        </p:txBody>
      </p:sp>
    </p:spTree>
    <p:extLst>
      <p:ext uri="{BB962C8B-B14F-4D97-AF65-F5344CB8AC3E}">
        <p14:creationId xmlns:p14="http://schemas.microsoft.com/office/powerpoint/2010/main" val="1950054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94D52E81-A35C-414E-8BB7-434ABC9D8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8" y="304969"/>
            <a:ext cx="4043791" cy="3212506"/>
          </a:xfrm>
          <a:prstGeom prst="rect">
            <a:avLst/>
          </a:prstGeom>
        </p:spPr>
      </p:pic>
      <p:sp>
        <p:nvSpPr>
          <p:cNvPr id="2" name="標題 1">
            <a:extLst>
              <a:ext uri="{FF2B5EF4-FFF2-40B4-BE49-F238E27FC236}">
                <a16:creationId xmlns:a16="http://schemas.microsoft.com/office/drawing/2014/main" id="{23D1D05A-9AC1-409F-9696-6D37A8846DBE}"/>
              </a:ext>
            </a:extLst>
          </p:cNvPr>
          <p:cNvSpPr>
            <a:spLocks noGrp="1"/>
          </p:cNvSpPr>
          <p:nvPr>
            <p:ph type="title"/>
          </p:nvPr>
        </p:nvSpPr>
        <p:spPr/>
        <p:txBody>
          <a:bodyPr/>
          <a:lstStyle/>
          <a:p>
            <a:r>
              <a:rPr lang="en-US" altLang="zh-TW" dirty="0"/>
              <a:t>Flow past a cylinder close to a free surface - 2</a:t>
            </a:r>
            <a:endParaRPr lang="zh-TW" altLang="en-US" dirty="0"/>
          </a:p>
        </p:txBody>
      </p:sp>
      <p:sp>
        <p:nvSpPr>
          <p:cNvPr id="3" name="矩形 2">
            <a:hlinkClick r:id="rId3" action="ppaction://hlinksldjump"/>
            <a:extLst>
              <a:ext uri="{FF2B5EF4-FFF2-40B4-BE49-F238E27FC236}">
                <a16:creationId xmlns:a16="http://schemas.microsoft.com/office/drawing/2014/main" id="{A77DD78D-6571-427D-AEC9-DDB5A6DC7094}"/>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sp>
        <p:nvSpPr>
          <p:cNvPr id="6" name="內容版面配置區 5">
            <a:extLst>
              <a:ext uri="{FF2B5EF4-FFF2-40B4-BE49-F238E27FC236}">
                <a16:creationId xmlns:a16="http://schemas.microsoft.com/office/drawing/2014/main" id="{B38995AC-FC56-486E-9A0D-8606004138F9}"/>
              </a:ext>
            </a:extLst>
          </p:cNvPr>
          <p:cNvSpPr>
            <a:spLocks noGrp="1"/>
          </p:cNvSpPr>
          <p:nvPr>
            <p:ph idx="1"/>
          </p:nvPr>
        </p:nvSpPr>
        <p:spPr>
          <a:xfrm>
            <a:off x="623019" y="893683"/>
            <a:ext cx="7632560" cy="1087560"/>
          </a:xfrm>
        </p:spPr>
        <p:txBody>
          <a:bodyPr>
            <a:normAutofit/>
          </a:bodyPr>
          <a:lstStyle/>
          <a:p>
            <a:pPr>
              <a:lnSpc>
                <a:spcPts val="2560"/>
              </a:lnSpc>
            </a:pPr>
            <a:r>
              <a:rPr lang="en-US" altLang="zh-TW" dirty="0"/>
              <a:t>“Triantafyllou &amp; Dimas (1989) showed that in the</a:t>
            </a:r>
            <a:r>
              <a:rPr lang="zh-TW" altLang="en-US" dirty="0"/>
              <a:t> </a:t>
            </a:r>
            <a:r>
              <a:rPr lang="en-US" altLang="zh-TW" dirty="0"/>
              <a:t>extreme case where the cylinder is only half submerged, the wake instability changes</a:t>
            </a:r>
            <a:r>
              <a:rPr lang="zh-TW" altLang="en-US" dirty="0"/>
              <a:t> </a:t>
            </a:r>
            <a:r>
              <a:rPr lang="en-US" altLang="zh-TW" dirty="0"/>
              <a:t>from absolute to convectively unstable”</a:t>
            </a:r>
          </a:p>
          <a:p>
            <a:pPr>
              <a:lnSpc>
                <a:spcPts val="2560"/>
              </a:lnSpc>
            </a:pPr>
            <a:endParaRPr lang="zh-TW" altLang="en-US" dirty="0"/>
          </a:p>
        </p:txBody>
      </p:sp>
      <p:grpSp>
        <p:nvGrpSpPr>
          <p:cNvPr id="10" name="群組 9">
            <a:extLst>
              <a:ext uri="{FF2B5EF4-FFF2-40B4-BE49-F238E27FC236}">
                <a16:creationId xmlns:a16="http://schemas.microsoft.com/office/drawing/2014/main" id="{D4E80797-A6A9-4A65-A73E-67236A6A9324}"/>
              </a:ext>
            </a:extLst>
          </p:cNvPr>
          <p:cNvGrpSpPr/>
          <p:nvPr/>
        </p:nvGrpSpPr>
        <p:grpSpPr>
          <a:xfrm>
            <a:off x="4180114" y="2099568"/>
            <a:ext cx="4123614" cy="4461731"/>
            <a:chOff x="579015" y="1718005"/>
            <a:chExt cx="4123614" cy="4461731"/>
          </a:xfrm>
        </p:grpSpPr>
        <p:pic>
          <p:nvPicPr>
            <p:cNvPr id="5" name="圖片 4">
              <a:extLst>
                <a:ext uri="{FF2B5EF4-FFF2-40B4-BE49-F238E27FC236}">
                  <a16:creationId xmlns:a16="http://schemas.microsoft.com/office/drawing/2014/main" id="{56C8A712-F1FF-47D5-B638-D0AC53E3D93D}"/>
                </a:ext>
              </a:extLst>
            </p:cNvPr>
            <p:cNvPicPr>
              <a:picLocks noChangeAspect="1"/>
            </p:cNvPicPr>
            <p:nvPr/>
          </p:nvPicPr>
          <p:blipFill rotWithShape="1">
            <a:blip r:embed="rId4">
              <a:extLst>
                <a:ext uri="{28A0092B-C50C-407E-A947-70E740481C1C}">
                  <a14:useLocalDpi xmlns:a14="http://schemas.microsoft.com/office/drawing/2010/main" val="0"/>
                </a:ext>
              </a:extLst>
            </a:blip>
            <a:srcRect l="3659" r="1163" b="7732"/>
            <a:stretch/>
          </p:blipFill>
          <p:spPr>
            <a:xfrm>
              <a:off x="579015" y="2056559"/>
              <a:ext cx="4123614" cy="4123177"/>
            </a:xfrm>
            <a:prstGeom prst="rect">
              <a:avLst/>
            </a:prstGeom>
          </p:spPr>
        </p:pic>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E75792EA-C7FC-4BB1-B556-3B9A1DDFACB9}"/>
                    </a:ext>
                  </a:extLst>
                </p:cNvPr>
                <p:cNvSpPr txBox="1"/>
                <p:nvPr/>
              </p:nvSpPr>
              <p:spPr>
                <a:xfrm>
                  <a:off x="1759496" y="1718005"/>
                  <a:ext cx="1762651" cy="338554"/>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h</m:t>
                        </m:r>
                        <m:r>
                          <a:rPr lang="en-US" altLang="zh-TW" sz="1600" b="0" i="1" smtClean="0">
                            <a:solidFill>
                              <a:schemeClr val="accent1"/>
                            </a:solidFill>
                            <a:latin typeface="Cambria Math" panose="02040503050406030204" pitchFamily="18" charset="0"/>
                            <a:cs typeface="Calibri" panose="020F0502020204030204" pitchFamily="34" charset="0"/>
                          </a:rPr>
                          <m:t>/</m:t>
                        </m:r>
                        <m:r>
                          <a:rPr lang="en-US" altLang="zh-TW" sz="1600" b="0" i="1" smtClean="0">
                            <a:solidFill>
                              <a:schemeClr val="accent1"/>
                            </a:solidFill>
                            <a:latin typeface="Cambria Math" panose="02040503050406030204" pitchFamily="18" charset="0"/>
                            <a:cs typeface="Calibri" panose="020F0502020204030204" pitchFamily="34" charset="0"/>
                          </a:rPr>
                          <m:t>𝑑</m:t>
                        </m:r>
                        <m:r>
                          <a:rPr lang="en-US" altLang="zh-TW" sz="1600" b="0" i="1" smtClean="0">
                            <a:solidFill>
                              <a:schemeClr val="accent1"/>
                            </a:solidFill>
                            <a:latin typeface="Cambria Math" panose="02040503050406030204" pitchFamily="18" charset="0"/>
                            <a:cs typeface="Calibri" panose="020F0502020204030204" pitchFamily="34" charset="0"/>
                          </a:rPr>
                          <m:t>=0.16</m:t>
                        </m:r>
                      </m:oMath>
                    </m:oMathPara>
                  </a14:m>
                  <a:endParaRPr lang="zh-TW" altLang="en-US" sz="1600" dirty="0">
                    <a:solidFill>
                      <a:schemeClr val="accent1"/>
                    </a:solidFill>
                    <a:cs typeface="Calibri" panose="020F0502020204030204" pitchFamily="34" charset="0"/>
                  </a:endParaRPr>
                </a:p>
              </p:txBody>
            </p:sp>
          </mc:Choice>
          <mc:Fallback xmlns="">
            <p:sp>
              <p:nvSpPr>
                <p:cNvPr id="8" name="文字方塊 7">
                  <a:extLst>
                    <a:ext uri="{FF2B5EF4-FFF2-40B4-BE49-F238E27FC236}">
                      <a16:creationId xmlns:a16="http://schemas.microsoft.com/office/drawing/2014/main" id="{E75792EA-C7FC-4BB1-B556-3B9A1DDFACB9}"/>
                    </a:ext>
                  </a:extLst>
                </p:cNvPr>
                <p:cNvSpPr txBox="1">
                  <a:spLocks noRot="1" noChangeAspect="1" noMove="1" noResize="1" noEditPoints="1" noAdjustHandles="1" noChangeArrowheads="1" noChangeShapeType="1" noTextEdit="1"/>
                </p:cNvSpPr>
                <p:nvPr/>
              </p:nvSpPr>
              <p:spPr>
                <a:xfrm>
                  <a:off x="1759496" y="1718005"/>
                  <a:ext cx="1762651" cy="338554"/>
                </a:xfrm>
                <a:prstGeom prst="rect">
                  <a:avLst/>
                </a:prstGeom>
                <a:blipFill>
                  <a:blip r:embed="rId5"/>
                  <a:stretch>
                    <a:fillRect b="-89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055281A6-A40E-433C-A578-9E6CB16A1E78}"/>
                    </a:ext>
                  </a:extLst>
                </p:cNvPr>
                <p:cNvSpPr txBox="1"/>
                <p:nvPr/>
              </p:nvSpPr>
              <p:spPr>
                <a:xfrm>
                  <a:off x="838200" y="2673670"/>
                  <a:ext cx="898912" cy="338554"/>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=0</m:t>
                        </m:r>
                      </m:oMath>
                    </m:oMathPara>
                  </a14:m>
                  <a:endParaRPr lang="zh-TW" altLang="en-US" sz="1600" dirty="0">
                    <a:solidFill>
                      <a:schemeClr val="accent1"/>
                    </a:solidFill>
                    <a:cs typeface="Calibri" panose="020F0502020204030204" pitchFamily="34" charset="0"/>
                  </a:endParaRPr>
                </a:p>
              </p:txBody>
            </p:sp>
          </mc:Choice>
          <mc:Fallback xmlns="">
            <p:sp>
              <p:nvSpPr>
                <p:cNvPr id="12" name="文字方塊 11">
                  <a:extLst>
                    <a:ext uri="{FF2B5EF4-FFF2-40B4-BE49-F238E27FC236}">
                      <a16:creationId xmlns:a16="http://schemas.microsoft.com/office/drawing/2014/main" id="{055281A6-A40E-433C-A578-9E6CB16A1E78}"/>
                    </a:ext>
                  </a:extLst>
                </p:cNvPr>
                <p:cNvSpPr txBox="1">
                  <a:spLocks noRot="1" noChangeAspect="1" noMove="1" noResize="1" noEditPoints="1" noAdjustHandles="1" noChangeArrowheads="1" noChangeShapeType="1" noTextEdit="1"/>
                </p:cNvSpPr>
                <p:nvPr/>
              </p:nvSpPr>
              <p:spPr>
                <a:xfrm>
                  <a:off x="838200" y="2673670"/>
                  <a:ext cx="898912" cy="338554"/>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74CDE31A-6D7E-4E2C-9A94-9ECCE0C66E02}"/>
                    </a:ext>
                  </a:extLst>
                </p:cNvPr>
                <p:cNvSpPr txBox="1"/>
                <p:nvPr/>
              </p:nvSpPr>
              <p:spPr>
                <a:xfrm>
                  <a:off x="838200" y="3629335"/>
                  <a:ext cx="1091084" cy="338554"/>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=0.3</m:t>
                        </m:r>
                      </m:oMath>
                    </m:oMathPara>
                  </a14:m>
                  <a:endParaRPr lang="zh-TW" altLang="en-US" sz="1600" dirty="0">
                    <a:solidFill>
                      <a:schemeClr val="accent1"/>
                    </a:solidFill>
                    <a:cs typeface="Calibri" panose="020F0502020204030204" pitchFamily="34" charset="0"/>
                  </a:endParaRPr>
                </a:p>
              </p:txBody>
            </p:sp>
          </mc:Choice>
          <mc:Fallback xmlns="">
            <p:sp>
              <p:nvSpPr>
                <p:cNvPr id="13" name="文字方塊 12">
                  <a:extLst>
                    <a:ext uri="{FF2B5EF4-FFF2-40B4-BE49-F238E27FC236}">
                      <a16:creationId xmlns:a16="http://schemas.microsoft.com/office/drawing/2014/main" id="{74CDE31A-6D7E-4E2C-9A94-9ECCE0C66E02}"/>
                    </a:ext>
                  </a:extLst>
                </p:cNvPr>
                <p:cNvSpPr txBox="1">
                  <a:spLocks noRot="1" noChangeAspect="1" noMove="1" noResize="1" noEditPoints="1" noAdjustHandles="1" noChangeArrowheads="1" noChangeShapeType="1" noTextEdit="1"/>
                </p:cNvSpPr>
                <p:nvPr/>
              </p:nvSpPr>
              <p:spPr>
                <a:xfrm>
                  <a:off x="838200" y="3629335"/>
                  <a:ext cx="1091084" cy="33855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BEA1EB46-15D7-4D4C-BECE-005914B2242D}"/>
                    </a:ext>
                  </a:extLst>
                </p:cNvPr>
                <p:cNvSpPr txBox="1"/>
                <p:nvPr/>
              </p:nvSpPr>
              <p:spPr>
                <a:xfrm>
                  <a:off x="838200" y="4655942"/>
                  <a:ext cx="1091084" cy="338554"/>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=0.4</m:t>
                        </m:r>
                      </m:oMath>
                    </m:oMathPara>
                  </a14:m>
                  <a:endParaRPr lang="zh-TW" altLang="en-US" sz="1600" dirty="0">
                    <a:solidFill>
                      <a:schemeClr val="accent1"/>
                    </a:solidFill>
                    <a:cs typeface="Calibri" panose="020F0502020204030204" pitchFamily="34" charset="0"/>
                  </a:endParaRPr>
                </a:p>
              </p:txBody>
            </p:sp>
          </mc:Choice>
          <mc:Fallback xmlns="">
            <p:sp>
              <p:nvSpPr>
                <p:cNvPr id="14" name="文字方塊 13">
                  <a:extLst>
                    <a:ext uri="{FF2B5EF4-FFF2-40B4-BE49-F238E27FC236}">
                      <a16:creationId xmlns:a16="http://schemas.microsoft.com/office/drawing/2014/main" id="{BEA1EB46-15D7-4D4C-BECE-005914B2242D}"/>
                    </a:ext>
                  </a:extLst>
                </p:cNvPr>
                <p:cNvSpPr txBox="1">
                  <a:spLocks noRot="1" noChangeAspect="1" noMove="1" noResize="1" noEditPoints="1" noAdjustHandles="1" noChangeArrowheads="1" noChangeShapeType="1" noTextEdit="1"/>
                </p:cNvSpPr>
                <p:nvPr/>
              </p:nvSpPr>
              <p:spPr>
                <a:xfrm>
                  <a:off x="838200" y="4655942"/>
                  <a:ext cx="1091084" cy="338554"/>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5E8F405D-67A2-4A01-8D1C-4F6F66A873FF}"/>
                    </a:ext>
                  </a:extLst>
                </p:cNvPr>
                <p:cNvSpPr txBox="1"/>
                <p:nvPr/>
              </p:nvSpPr>
              <p:spPr>
                <a:xfrm>
                  <a:off x="838200" y="5744087"/>
                  <a:ext cx="1091084" cy="338554"/>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=0.6</m:t>
                        </m:r>
                      </m:oMath>
                    </m:oMathPara>
                  </a14:m>
                  <a:endParaRPr lang="zh-TW" altLang="en-US" sz="1600" dirty="0">
                    <a:solidFill>
                      <a:schemeClr val="accent1"/>
                    </a:solidFill>
                    <a:cs typeface="Calibri" panose="020F0502020204030204" pitchFamily="34" charset="0"/>
                  </a:endParaRPr>
                </a:p>
              </p:txBody>
            </p:sp>
          </mc:Choice>
          <mc:Fallback xmlns="">
            <p:sp>
              <p:nvSpPr>
                <p:cNvPr id="15" name="文字方塊 14">
                  <a:extLst>
                    <a:ext uri="{FF2B5EF4-FFF2-40B4-BE49-F238E27FC236}">
                      <a16:creationId xmlns:a16="http://schemas.microsoft.com/office/drawing/2014/main" id="{5E8F405D-67A2-4A01-8D1C-4F6F66A873FF}"/>
                    </a:ext>
                  </a:extLst>
                </p:cNvPr>
                <p:cNvSpPr txBox="1">
                  <a:spLocks noRot="1" noChangeAspect="1" noMove="1" noResize="1" noEditPoints="1" noAdjustHandles="1" noChangeArrowheads="1" noChangeShapeType="1" noTextEdit="1"/>
                </p:cNvSpPr>
                <p:nvPr/>
              </p:nvSpPr>
              <p:spPr>
                <a:xfrm>
                  <a:off x="838200" y="5744087"/>
                  <a:ext cx="1091084" cy="338554"/>
                </a:xfrm>
                <a:prstGeom prst="rect">
                  <a:avLst/>
                </a:prstGeom>
                <a:blipFill>
                  <a:blip r:embed="rId9"/>
                  <a:stretch>
                    <a:fillRect/>
                  </a:stretch>
                </a:blipFill>
              </p:spPr>
              <p:txBody>
                <a:bodyPr/>
                <a:lstStyle/>
                <a:p>
                  <a:r>
                    <a:rPr lang="zh-TW" altLang="en-US">
                      <a:noFill/>
                    </a:rPr>
                    <a:t> </a:t>
                  </a:r>
                </a:p>
              </p:txBody>
            </p:sp>
          </mc:Fallback>
        </mc:AlternateContent>
      </p:grpSp>
      <p:grpSp>
        <p:nvGrpSpPr>
          <p:cNvPr id="24" name="群組 23">
            <a:extLst>
              <a:ext uri="{FF2B5EF4-FFF2-40B4-BE49-F238E27FC236}">
                <a16:creationId xmlns:a16="http://schemas.microsoft.com/office/drawing/2014/main" id="{92F93ED8-714F-44B0-815B-84E71124D85E}"/>
              </a:ext>
            </a:extLst>
          </p:cNvPr>
          <p:cNvGrpSpPr/>
          <p:nvPr/>
        </p:nvGrpSpPr>
        <p:grpSpPr>
          <a:xfrm>
            <a:off x="251805" y="2126489"/>
            <a:ext cx="3928309" cy="4365649"/>
            <a:chOff x="4849640" y="2123603"/>
            <a:chExt cx="3928309" cy="4365649"/>
          </a:xfrm>
        </p:grpSpPr>
        <p:pic>
          <p:nvPicPr>
            <p:cNvPr id="18" name="圖片 17">
              <a:extLst>
                <a:ext uri="{FF2B5EF4-FFF2-40B4-BE49-F238E27FC236}">
                  <a16:creationId xmlns:a16="http://schemas.microsoft.com/office/drawing/2014/main" id="{9CCE545A-F881-4BF4-8D96-DBA936EF28E1}"/>
                </a:ext>
              </a:extLst>
            </p:cNvPr>
            <p:cNvPicPr>
              <a:picLocks noChangeAspect="1"/>
            </p:cNvPicPr>
            <p:nvPr/>
          </p:nvPicPr>
          <p:blipFill rotWithShape="1">
            <a:blip r:embed="rId10">
              <a:extLst>
                <a:ext uri="{28A0092B-C50C-407E-A947-70E740481C1C}">
                  <a14:useLocalDpi xmlns:a14="http://schemas.microsoft.com/office/drawing/2010/main" val="0"/>
                </a:ext>
              </a:extLst>
            </a:blip>
            <a:srcRect r="12062"/>
            <a:stretch/>
          </p:blipFill>
          <p:spPr>
            <a:xfrm>
              <a:off x="4849640" y="2393901"/>
              <a:ext cx="3928309" cy="4095351"/>
            </a:xfrm>
            <a:prstGeom prst="rect">
              <a:avLst/>
            </a:prstGeom>
          </p:spPr>
        </p:pic>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E0902BA2-7343-45F0-B899-06D70426B1C1}"/>
                    </a:ext>
                  </a:extLst>
                </p:cNvPr>
                <p:cNvSpPr txBox="1"/>
                <p:nvPr/>
              </p:nvSpPr>
              <p:spPr>
                <a:xfrm>
                  <a:off x="4984468" y="3080281"/>
                  <a:ext cx="898912" cy="338554"/>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=0</m:t>
                        </m:r>
                      </m:oMath>
                    </m:oMathPara>
                  </a14:m>
                  <a:endParaRPr lang="zh-TW" altLang="en-US" sz="1600" dirty="0">
                    <a:solidFill>
                      <a:schemeClr val="accent1"/>
                    </a:solidFill>
                    <a:cs typeface="Calibri" panose="020F0502020204030204" pitchFamily="34" charset="0"/>
                  </a:endParaRPr>
                </a:p>
              </p:txBody>
            </p:sp>
          </mc:Choice>
          <mc:Fallback xmlns="">
            <p:sp>
              <p:nvSpPr>
                <p:cNvPr id="19" name="文字方塊 18">
                  <a:extLst>
                    <a:ext uri="{FF2B5EF4-FFF2-40B4-BE49-F238E27FC236}">
                      <a16:creationId xmlns:a16="http://schemas.microsoft.com/office/drawing/2014/main" id="{E0902BA2-7343-45F0-B899-06D70426B1C1}"/>
                    </a:ext>
                  </a:extLst>
                </p:cNvPr>
                <p:cNvSpPr txBox="1">
                  <a:spLocks noRot="1" noChangeAspect="1" noMove="1" noResize="1" noEditPoints="1" noAdjustHandles="1" noChangeArrowheads="1" noChangeShapeType="1" noTextEdit="1"/>
                </p:cNvSpPr>
                <p:nvPr/>
              </p:nvSpPr>
              <p:spPr>
                <a:xfrm>
                  <a:off x="4984468" y="3080281"/>
                  <a:ext cx="898912" cy="338554"/>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C5CDBBBE-DB43-4DA6-BB37-5BF6BDBD625E}"/>
                    </a:ext>
                  </a:extLst>
                </p:cNvPr>
                <p:cNvSpPr txBox="1"/>
                <p:nvPr/>
              </p:nvSpPr>
              <p:spPr>
                <a:xfrm>
                  <a:off x="4984468" y="4035946"/>
                  <a:ext cx="1091084" cy="338554"/>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=0.3</m:t>
                        </m:r>
                      </m:oMath>
                    </m:oMathPara>
                  </a14:m>
                  <a:endParaRPr lang="zh-TW" altLang="en-US" sz="1600" dirty="0">
                    <a:solidFill>
                      <a:schemeClr val="accent1"/>
                    </a:solidFill>
                    <a:cs typeface="Calibri" panose="020F0502020204030204" pitchFamily="34" charset="0"/>
                  </a:endParaRPr>
                </a:p>
              </p:txBody>
            </p:sp>
          </mc:Choice>
          <mc:Fallback xmlns="">
            <p:sp>
              <p:nvSpPr>
                <p:cNvPr id="20" name="文字方塊 19">
                  <a:extLst>
                    <a:ext uri="{FF2B5EF4-FFF2-40B4-BE49-F238E27FC236}">
                      <a16:creationId xmlns:a16="http://schemas.microsoft.com/office/drawing/2014/main" id="{C5CDBBBE-DB43-4DA6-BB37-5BF6BDBD625E}"/>
                    </a:ext>
                  </a:extLst>
                </p:cNvPr>
                <p:cNvSpPr txBox="1">
                  <a:spLocks noRot="1" noChangeAspect="1" noMove="1" noResize="1" noEditPoints="1" noAdjustHandles="1" noChangeArrowheads="1" noChangeShapeType="1" noTextEdit="1"/>
                </p:cNvSpPr>
                <p:nvPr/>
              </p:nvSpPr>
              <p:spPr>
                <a:xfrm>
                  <a:off x="4984468" y="4035946"/>
                  <a:ext cx="1091084" cy="338554"/>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98E00652-5AB6-4F8D-860A-88747B9F75A0}"/>
                    </a:ext>
                  </a:extLst>
                </p:cNvPr>
                <p:cNvSpPr txBox="1"/>
                <p:nvPr/>
              </p:nvSpPr>
              <p:spPr>
                <a:xfrm>
                  <a:off x="4984468" y="5062553"/>
                  <a:ext cx="1091084" cy="338554"/>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=0.4</m:t>
                        </m:r>
                      </m:oMath>
                    </m:oMathPara>
                  </a14:m>
                  <a:endParaRPr lang="zh-TW" altLang="en-US" sz="1600" dirty="0">
                    <a:solidFill>
                      <a:schemeClr val="accent1"/>
                    </a:solidFill>
                    <a:cs typeface="Calibri" panose="020F0502020204030204" pitchFamily="34" charset="0"/>
                  </a:endParaRPr>
                </a:p>
              </p:txBody>
            </p:sp>
          </mc:Choice>
          <mc:Fallback xmlns="">
            <p:sp>
              <p:nvSpPr>
                <p:cNvPr id="21" name="文字方塊 20">
                  <a:extLst>
                    <a:ext uri="{FF2B5EF4-FFF2-40B4-BE49-F238E27FC236}">
                      <a16:creationId xmlns:a16="http://schemas.microsoft.com/office/drawing/2014/main" id="{98E00652-5AB6-4F8D-860A-88747B9F75A0}"/>
                    </a:ext>
                  </a:extLst>
                </p:cNvPr>
                <p:cNvSpPr txBox="1">
                  <a:spLocks noRot="1" noChangeAspect="1" noMove="1" noResize="1" noEditPoints="1" noAdjustHandles="1" noChangeArrowheads="1" noChangeShapeType="1" noTextEdit="1"/>
                </p:cNvSpPr>
                <p:nvPr/>
              </p:nvSpPr>
              <p:spPr>
                <a:xfrm>
                  <a:off x="4984468" y="5062553"/>
                  <a:ext cx="1091084" cy="338554"/>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983DFE81-0109-4181-8F8B-9D85C67ECB1E}"/>
                    </a:ext>
                  </a:extLst>
                </p:cNvPr>
                <p:cNvSpPr txBox="1"/>
                <p:nvPr/>
              </p:nvSpPr>
              <p:spPr>
                <a:xfrm>
                  <a:off x="4984468" y="6150698"/>
                  <a:ext cx="1091084" cy="338554"/>
                </a:xfrm>
                <a:prstGeom prst="rect">
                  <a:avLst/>
                </a:prstGeom>
                <a:noFill/>
              </p:spPr>
              <p:txBody>
                <a:bodyPr wrap="square" rtlCol="0">
                  <a:spAutoFit/>
                </a:bodyPr>
                <a:lstStyle/>
                <a:p>
                  <a:pPr algn="l"/>
                  <a14:m>
                    <m:oMathPara xmlns:m="http://schemas.openxmlformats.org/officeDocument/2006/math">
                      <m:oMathParaPr>
                        <m:jc m:val="center"/>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𝐹𝑟</m:t>
                        </m:r>
                        <m:r>
                          <a:rPr lang="en-US" altLang="zh-TW" sz="1600" b="0" i="1" smtClean="0">
                            <a:solidFill>
                              <a:schemeClr val="accent1"/>
                            </a:solidFill>
                            <a:latin typeface="Cambria Math" panose="02040503050406030204" pitchFamily="18" charset="0"/>
                            <a:cs typeface="Calibri" panose="020F0502020204030204" pitchFamily="34" charset="0"/>
                          </a:rPr>
                          <m:t>=0.6</m:t>
                        </m:r>
                      </m:oMath>
                    </m:oMathPara>
                  </a14:m>
                  <a:endParaRPr lang="zh-TW" altLang="en-US" sz="1600" dirty="0">
                    <a:solidFill>
                      <a:schemeClr val="accent1"/>
                    </a:solidFill>
                    <a:cs typeface="Calibri" panose="020F0502020204030204" pitchFamily="34" charset="0"/>
                  </a:endParaRPr>
                </a:p>
              </p:txBody>
            </p:sp>
          </mc:Choice>
          <mc:Fallback xmlns="">
            <p:sp>
              <p:nvSpPr>
                <p:cNvPr id="22" name="文字方塊 21">
                  <a:extLst>
                    <a:ext uri="{FF2B5EF4-FFF2-40B4-BE49-F238E27FC236}">
                      <a16:creationId xmlns:a16="http://schemas.microsoft.com/office/drawing/2014/main" id="{983DFE81-0109-4181-8F8B-9D85C67ECB1E}"/>
                    </a:ext>
                  </a:extLst>
                </p:cNvPr>
                <p:cNvSpPr txBox="1">
                  <a:spLocks noRot="1" noChangeAspect="1" noMove="1" noResize="1" noEditPoints="1" noAdjustHandles="1" noChangeArrowheads="1" noChangeShapeType="1" noTextEdit="1"/>
                </p:cNvSpPr>
                <p:nvPr/>
              </p:nvSpPr>
              <p:spPr>
                <a:xfrm>
                  <a:off x="4984468" y="6150698"/>
                  <a:ext cx="1091084" cy="338554"/>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9530B3A1-1295-4B8F-B5BB-3A58B795218E}"/>
                    </a:ext>
                  </a:extLst>
                </p:cNvPr>
                <p:cNvSpPr txBox="1"/>
                <p:nvPr/>
              </p:nvSpPr>
              <p:spPr>
                <a:xfrm>
                  <a:off x="5925052" y="2123603"/>
                  <a:ext cx="1762651" cy="338554"/>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TW" sz="1600" b="0" i="1" smtClean="0">
                            <a:solidFill>
                              <a:schemeClr val="accent1"/>
                            </a:solidFill>
                            <a:latin typeface="Cambria Math" panose="02040503050406030204" pitchFamily="18" charset="0"/>
                            <a:cs typeface="Calibri" panose="020F0502020204030204" pitchFamily="34" charset="0"/>
                          </a:rPr>
                          <m:t>h</m:t>
                        </m:r>
                        <m:r>
                          <a:rPr lang="en-US" altLang="zh-TW" sz="1600" b="0" i="1" smtClean="0">
                            <a:solidFill>
                              <a:schemeClr val="accent1"/>
                            </a:solidFill>
                            <a:latin typeface="Cambria Math" panose="02040503050406030204" pitchFamily="18" charset="0"/>
                            <a:cs typeface="Calibri" panose="020F0502020204030204" pitchFamily="34" charset="0"/>
                          </a:rPr>
                          <m:t>/</m:t>
                        </m:r>
                        <m:r>
                          <a:rPr lang="en-US" altLang="zh-TW" sz="1600" b="0" i="1" smtClean="0">
                            <a:solidFill>
                              <a:schemeClr val="accent1"/>
                            </a:solidFill>
                            <a:latin typeface="Cambria Math" panose="02040503050406030204" pitchFamily="18" charset="0"/>
                            <a:cs typeface="Calibri" panose="020F0502020204030204" pitchFamily="34" charset="0"/>
                          </a:rPr>
                          <m:t>𝑑</m:t>
                        </m:r>
                        <m:r>
                          <a:rPr lang="en-US" altLang="zh-TW" sz="1600" b="0" i="1" smtClean="0">
                            <a:solidFill>
                              <a:schemeClr val="accent1"/>
                            </a:solidFill>
                            <a:latin typeface="Cambria Math" panose="02040503050406030204" pitchFamily="18" charset="0"/>
                            <a:cs typeface="Calibri" panose="020F0502020204030204" pitchFamily="34" charset="0"/>
                          </a:rPr>
                          <m:t>=0.55</m:t>
                        </m:r>
                      </m:oMath>
                    </m:oMathPara>
                  </a14:m>
                  <a:endParaRPr lang="zh-TW" altLang="en-US" sz="1600" dirty="0">
                    <a:solidFill>
                      <a:schemeClr val="accent1"/>
                    </a:solidFill>
                    <a:cs typeface="Calibri" panose="020F0502020204030204" pitchFamily="34" charset="0"/>
                  </a:endParaRPr>
                </a:p>
              </p:txBody>
            </p:sp>
          </mc:Choice>
          <mc:Fallback xmlns="">
            <p:sp>
              <p:nvSpPr>
                <p:cNvPr id="23" name="文字方塊 22">
                  <a:extLst>
                    <a:ext uri="{FF2B5EF4-FFF2-40B4-BE49-F238E27FC236}">
                      <a16:creationId xmlns:a16="http://schemas.microsoft.com/office/drawing/2014/main" id="{9530B3A1-1295-4B8F-B5BB-3A58B795218E}"/>
                    </a:ext>
                  </a:extLst>
                </p:cNvPr>
                <p:cNvSpPr txBox="1">
                  <a:spLocks noRot="1" noChangeAspect="1" noMove="1" noResize="1" noEditPoints="1" noAdjustHandles="1" noChangeArrowheads="1" noChangeShapeType="1" noTextEdit="1"/>
                </p:cNvSpPr>
                <p:nvPr/>
              </p:nvSpPr>
              <p:spPr>
                <a:xfrm>
                  <a:off x="5925052" y="2123603"/>
                  <a:ext cx="1762651" cy="338554"/>
                </a:xfrm>
                <a:prstGeom prst="rect">
                  <a:avLst/>
                </a:prstGeom>
                <a:blipFill>
                  <a:blip r:embed="rId15"/>
                  <a:stretch>
                    <a:fillRect b="-10909"/>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09675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29E4E1-46A1-497F-8B6B-7DFE98B42342}"/>
              </a:ext>
            </a:extLst>
          </p:cNvPr>
          <p:cNvSpPr>
            <a:spLocks noGrp="1"/>
          </p:cNvSpPr>
          <p:nvPr>
            <p:ph type="title"/>
          </p:nvPr>
        </p:nvSpPr>
        <p:spPr/>
        <p:txBody>
          <a:bodyPr/>
          <a:lstStyle/>
          <a:p>
            <a:r>
              <a:rPr lang="en-US" altLang="zh-TW" dirty="0"/>
              <a:t>Evolution of a quasi-steady breaking wave</a:t>
            </a:r>
            <a:endParaRPr lang="zh-TW" altLang="en-US" dirty="0"/>
          </a:p>
        </p:txBody>
      </p:sp>
      <p:pic>
        <p:nvPicPr>
          <p:cNvPr id="5" name="內容版面配置區 4">
            <a:hlinkClick r:id="rId2"/>
            <a:extLst>
              <a:ext uri="{FF2B5EF4-FFF2-40B4-BE49-F238E27FC236}">
                <a16:creationId xmlns:a16="http://schemas.microsoft.com/office/drawing/2014/main" id="{4FF6408F-DAC6-4135-86F7-54C07BB12F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6770" y="3943092"/>
            <a:ext cx="5822904" cy="2000507"/>
          </a:xfrm>
        </p:spPr>
      </p:pic>
      <p:sp>
        <p:nvSpPr>
          <p:cNvPr id="7" name="文字方塊 6">
            <a:extLst>
              <a:ext uri="{FF2B5EF4-FFF2-40B4-BE49-F238E27FC236}">
                <a16:creationId xmlns:a16="http://schemas.microsoft.com/office/drawing/2014/main" id="{67E22731-22D6-42AF-ACE2-F309643C70D8}"/>
              </a:ext>
            </a:extLst>
          </p:cNvPr>
          <p:cNvSpPr txBox="1"/>
          <p:nvPr/>
        </p:nvSpPr>
        <p:spPr>
          <a:xfrm>
            <a:off x="838200" y="799423"/>
            <a:ext cx="10144665" cy="1722716"/>
          </a:xfrm>
          <a:prstGeom prst="rect">
            <a:avLst/>
          </a:prstGeom>
          <a:noFill/>
        </p:spPr>
        <p:txBody>
          <a:bodyPr wrap="square" rtlCol="0">
            <a:spAutoFit/>
          </a:bodyPr>
          <a:lstStyle/>
          <a:p>
            <a:pPr marL="285750" indent="-285750">
              <a:lnSpc>
                <a:spcPts val="2160"/>
              </a:lnSpc>
              <a:spcBef>
                <a:spcPts val="1800"/>
              </a:spcBef>
              <a:buFont typeface="Arial" panose="020B0604020202020204" pitchFamily="34" charset="0"/>
              <a:buChar char="•"/>
            </a:pPr>
            <a:r>
              <a:rPr lang="en-US" altLang="zh-TW" u="sng" dirty="0">
                <a:cs typeface="Calibri" panose="020F0502020204030204" pitchFamily="34" charset="0"/>
              </a:rPr>
              <a:t>Experiments</a:t>
            </a:r>
            <a:r>
              <a:rPr lang="en-US" altLang="zh-TW" dirty="0">
                <a:cs typeface="Calibri" panose="020F0502020204030204" pitchFamily="34" charset="0"/>
              </a:rPr>
              <a:t> on a quasi-steady break wave.</a:t>
            </a:r>
          </a:p>
          <a:p>
            <a:pPr marL="285750" indent="-285750">
              <a:lnSpc>
                <a:spcPts val="2160"/>
              </a:lnSpc>
              <a:spcBef>
                <a:spcPts val="1800"/>
              </a:spcBef>
              <a:buFont typeface="Arial" panose="020B0604020202020204" pitchFamily="34" charset="0"/>
              <a:buChar char="•"/>
            </a:pPr>
            <a:r>
              <a:rPr lang="en-US" altLang="zh-TW" dirty="0"/>
              <a:t>“</a:t>
            </a:r>
            <a:r>
              <a:rPr lang="en-US" altLang="zh-TW" dirty="0">
                <a:latin typeface="Times New Roman" panose="02020603050405020304" pitchFamily="18" charset="0"/>
              </a:rPr>
              <a:t>They describe the nonlinear evolution of two linearly unstable modes, which are dependent upon wavenumber and Froude number. The patterns of vortices formed beneath the crests and troughs of the free surface have distinctive features for each of the two modes; small deformations of the free-surface are related to the onset of breaking.</a:t>
            </a:r>
            <a:r>
              <a:rPr lang="en-US" altLang="zh-TW" dirty="0"/>
              <a:t>“</a:t>
            </a:r>
            <a:endParaRPr lang="zh-TW" altLang="en-US" dirty="0">
              <a:cs typeface="Calibri" panose="020F0502020204030204" pitchFamily="34" charset="0"/>
            </a:endParaRPr>
          </a:p>
        </p:txBody>
      </p:sp>
      <p:pic>
        <p:nvPicPr>
          <p:cNvPr id="10" name="圖片 9">
            <a:extLst>
              <a:ext uri="{FF2B5EF4-FFF2-40B4-BE49-F238E27FC236}">
                <a16:creationId xmlns:a16="http://schemas.microsoft.com/office/drawing/2014/main" id="{BF00F9F4-36F6-484B-9D6F-9EA10E8578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738" y="2927094"/>
            <a:ext cx="5409494" cy="3798321"/>
          </a:xfrm>
          <a:prstGeom prst="rect">
            <a:avLst/>
          </a:prstGeom>
        </p:spPr>
      </p:pic>
      <p:sp>
        <p:nvSpPr>
          <p:cNvPr id="6" name="矩形 5">
            <a:hlinkClick r:id="rId5" action="ppaction://hlinksldjump"/>
            <a:extLst>
              <a:ext uri="{FF2B5EF4-FFF2-40B4-BE49-F238E27FC236}">
                <a16:creationId xmlns:a16="http://schemas.microsoft.com/office/drawing/2014/main" id="{FFDD84C4-46CA-4FCC-ACC0-B3E5EB1B0F90}"/>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spTree>
    <p:extLst>
      <p:ext uri="{BB962C8B-B14F-4D97-AF65-F5344CB8AC3E}">
        <p14:creationId xmlns:p14="http://schemas.microsoft.com/office/powerpoint/2010/main" val="365383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29E4E1-46A1-497F-8B6B-7DFE98B42342}"/>
              </a:ext>
            </a:extLst>
          </p:cNvPr>
          <p:cNvSpPr>
            <a:spLocks noGrp="1"/>
          </p:cNvSpPr>
          <p:nvPr>
            <p:ph type="title"/>
          </p:nvPr>
        </p:nvSpPr>
        <p:spPr>
          <a:xfrm>
            <a:off x="838200" y="356872"/>
            <a:ext cx="10515600" cy="781816"/>
          </a:xfrm>
        </p:spPr>
        <p:txBody>
          <a:bodyPr>
            <a:noAutofit/>
          </a:bodyPr>
          <a:lstStyle/>
          <a:p>
            <a:pPr>
              <a:lnSpc>
                <a:spcPts val="3360"/>
              </a:lnSpc>
            </a:pPr>
            <a:r>
              <a:rPr lang="en-US" altLang="zh-TW" dirty="0"/>
              <a:t>Large eddy simulation of a flow</a:t>
            </a:r>
            <a:r>
              <a:rPr lang="zh-TW" altLang="en-US" dirty="0"/>
              <a:t> </a:t>
            </a:r>
            <a:r>
              <a:rPr lang="en-US" altLang="zh-TW" dirty="0"/>
              <a:t>past a free surface piercing</a:t>
            </a:r>
            <a:r>
              <a:rPr lang="zh-TW" altLang="en-US" dirty="0"/>
              <a:t> </a:t>
            </a:r>
            <a:r>
              <a:rPr lang="en-US" altLang="zh-TW" dirty="0"/>
              <a:t>circular cylinder</a:t>
            </a:r>
            <a:r>
              <a:rPr lang="zh-TW" altLang="en-US" dirty="0"/>
              <a:t> </a:t>
            </a:r>
          </a:p>
        </p:txBody>
      </p:sp>
      <p:pic>
        <p:nvPicPr>
          <p:cNvPr id="7" name="圖片 6">
            <a:hlinkClick r:id="rId2"/>
            <a:extLst>
              <a:ext uri="{FF2B5EF4-FFF2-40B4-BE49-F238E27FC236}">
                <a16:creationId xmlns:a16="http://schemas.microsoft.com/office/drawing/2014/main" id="{94B24BCB-3FA8-496D-A44B-914B185B5588}"/>
              </a:ext>
            </a:extLst>
          </p:cNvPr>
          <p:cNvPicPr>
            <a:picLocks noChangeAspect="1"/>
          </p:cNvPicPr>
          <p:nvPr/>
        </p:nvPicPr>
        <p:blipFill rotWithShape="1">
          <a:blip r:embed="rId3">
            <a:extLst>
              <a:ext uri="{28A0092B-C50C-407E-A947-70E740481C1C}">
                <a14:useLocalDpi xmlns:a14="http://schemas.microsoft.com/office/drawing/2010/main" val="0"/>
              </a:ext>
            </a:extLst>
          </a:blip>
          <a:srcRect l="2877" r="1800" b="31275"/>
          <a:stretch/>
        </p:blipFill>
        <p:spPr>
          <a:xfrm>
            <a:off x="6241647" y="3834440"/>
            <a:ext cx="5576542" cy="2534004"/>
          </a:xfrm>
          <a:prstGeom prst="rect">
            <a:avLst/>
          </a:prstGeom>
        </p:spPr>
      </p:pic>
      <p:sp>
        <p:nvSpPr>
          <p:cNvPr id="8" name="文字方塊 7">
            <a:extLst>
              <a:ext uri="{FF2B5EF4-FFF2-40B4-BE49-F238E27FC236}">
                <a16:creationId xmlns:a16="http://schemas.microsoft.com/office/drawing/2014/main" id="{2D3AD113-FAE1-445B-8C46-6699D29383FE}"/>
              </a:ext>
            </a:extLst>
          </p:cNvPr>
          <p:cNvSpPr txBox="1"/>
          <p:nvPr/>
        </p:nvSpPr>
        <p:spPr>
          <a:xfrm>
            <a:off x="838200" y="1242205"/>
            <a:ext cx="10144665" cy="1440587"/>
          </a:xfrm>
          <a:prstGeom prst="rect">
            <a:avLst/>
          </a:prstGeom>
          <a:noFill/>
        </p:spPr>
        <p:txBody>
          <a:bodyPr wrap="square" rtlCol="0">
            <a:spAutoFit/>
          </a:bodyPr>
          <a:lstStyle/>
          <a:p>
            <a:pPr marL="285750" indent="-285750">
              <a:lnSpc>
                <a:spcPts val="2160"/>
              </a:lnSpc>
              <a:spcBef>
                <a:spcPts val="1800"/>
              </a:spcBef>
              <a:buFont typeface="Arial" panose="020B0604020202020204" pitchFamily="34" charset="0"/>
              <a:buChar char="•"/>
            </a:pPr>
            <a:r>
              <a:rPr lang="en-US" altLang="zh-TW" dirty="0"/>
              <a:t>Uses</a:t>
            </a:r>
            <a:r>
              <a:rPr lang="fr-FR" altLang="zh-TW" dirty="0"/>
              <a:t> large eddy simulation (LES) to investigate the </a:t>
            </a:r>
            <a:r>
              <a:rPr lang="en-US" altLang="zh-TW" dirty="0"/>
              <a:t>interactions between surface waves and underlying viscous wake.</a:t>
            </a:r>
          </a:p>
          <a:p>
            <a:pPr marL="285750" indent="-285750">
              <a:lnSpc>
                <a:spcPts val="2160"/>
              </a:lnSpc>
              <a:spcBef>
                <a:spcPts val="1800"/>
              </a:spcBef>
              <a:buFont typeface="Arial" panose="020B0604020202020204" pitchFamily="34" charset="0"/>
              <a:buChar char="•"/>
            </a:pPr>
            <a:r>
              <a:rPr lang="en-US" altLang="zh-TW" dirty="0">
                <a:cs typeface="Calibri" panose="020F0502020204030204" pitchFamily="34" charset="0"/>
              </a:rPr>
              <a:t>“</a:t>
            </a:r>
            <a:r>
              <a:rPr lang="en-US" altLang="zh-TW" dirty="0"/>
              <a:t>Triantafyllou and Dimas have analytically shown an instability of the wave-wake interaction about a horizontal cylinder piercing a free surface.”</a:t>
            </a:r>
            <a:endParaRPr lang="zh-TW" altLang="en-US" dirty="0">
              <a:cs typeface="Calibri" panose="020F0502020204030204" pitchFamily="34" charset="0"/>
            </a:endParaRPr>
          </a:p>
        </p:txBody>
      </p:sp>
      <p:pic>
        <p:nvPicPr>
          <p:cNvPr id="10" name="圖片 9">
            <a:extLst>
              <a:ext uri="{FF2B5EF4-FFF2-40B4-BE49-F238E27FC236}">
                <a16:creationId xmlns:a16="http://schemas.microsoft.com/office/drawing/2014/main" id="{ED23F82C-07A4-47FE-9480-9FC28E9656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593" y="3834440"/>
            <a:ext cx="3609155" cy="2442838"/>
          </a:xfrm>
          <a:prstGeom prst="rect">
            <a:avLst/>
          </a:prstGeom>
        </p:spPr>
      </p:pic>
      <p:sp>
        <p:nvSpPr>
          <p:cNvPr id="6" name="矩形 5">
            <a:hlinkClick r:id="rId5" action="ppaction://hlinksldjump"/>
            <a:extLst>
              <a:ext uri="{FF2B5EF4-FFF2-40B4-BE49-F238E27FC236}">
                <a16:creationId xmlns:a16="http://schemas.microsoft.com/office/drawing/2014/main" id="{434A6AF4-E006-4511-B6DB-F19EE9395951}"/>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spTree>
    <p:extLst>
      <p:ext uri="{BB962C8B-B14F-4D97-AF65-F5344CB8AC3E}">
        <p14:creationId xmlns:p14="http://schemas.microsoft.com/office/powerpoint/2010/main" val="54283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02AA18-F71F-4E7C-9C5A-C4351DD45D3C}"/>
              </a:ext>
            </a:extLst>
          </p:cNvPr>
          <p:cNvSpPr>
            <a:spLocks noGrp="1"/>
          </p:cNvSpPr>
          <p:nvPr>
            <p:ph type="title"/>
          </p:nvPr>
        </p:nvSpPr>
        <p:spPr/>
        <p:txBody>
          <a:bodyPr/>
          <a:lstStyle/>
          <a:p>
            <a:r>
              <a:rPr lang="en-US" altLang="zh-TW" dirty="0"/>
              <a:t>Instabilities of a horizontal shear flow with a</a:t>
            </a:r>
            <a:r>
              <a:rPr lang="zh-TW" altLang="en-US" dirty="0"/>
              <a:t> </a:t>
            </a:r>
            <a:r>
              <a:rPr lang="en-US" altLang="zh-TW" dirty="0"/>
              <a:t>free surface - 1</a:t>
            </a:r>
            <a:endParaRPr lang="zh-TW" altLang="en-US" dirty="0"/>
          </a:p>
        </p:txBody>
      </p:sp>
      <p:sp>
        <p:nvSpPr>
          <p:cNvPr id="3" name="內容版面配置區 2">
            <a:extLst>
              <a:ext uri="{FF2B5EF4-FFF2-40B4-BE49-F238E27FC236}">
                <a16:creationId xmlns:a16="http://schemas.microsoft.com/office/drawing/2014/main" id="{2C8FD96F-CB0C-4529-8EE8-2B479825CA0A}"/>
              </a:ext>
            </a:extLst>
          </p:cNvPr>
          <p:cNvSpPr>
            <a:spLocks noGrp="1"/>
          </p:cNvSpPr>
          <p:nvPr>
            <p:ph idx="1"/>
          </p:nvPr>
        </p:nvSpPr>
        <p:spPr>
          <a:xfrm>
            <a:off x="838199" y="775359"/>
            <a:ext cx="8315617" cy="4227963"/>
          </a:xfrm>
        </p:spPr>
        <p:txBody>
          <a:bodyPr>
            <a:normAutofit/>
          </a:bodyPr>
          <a:lstStyle/>
          <a:p>
            <a:pPr marL="285750" indent="-285750">
              <a:buFont typeface="Arial" panose="020B0604020202020204" pitchFamily="34" charset="0"/>
              <a:buChar char="•"/>
            </a:pPr>
            <a:r>
              <a:rPr lang="en-US" altLang="zh-TW" dirty="0"/>
              <a:t>Stability analysis using a piecewise linear velocity profile.</a:t>
            </a:r>
          </a:p>
          <a:p>
            <a:pPr marL="285750" indent="-285750">
              <a:buFont typeface="Arial" panose="020B0604020202020204" pitchFamily="34" charset="0"/>
              <a:buChar char="•"/>
            </a:pPr>
            <a:r>
              <a:rPr lang="en-US" altLang="zh-TW" dirty="0"/>
              <a:t>Reason of using a piecewise linear velocity profile :</a:t>
            </a:r>
            <a:br>
              <a:rPr lang="en-US" altLang="zh-TW" dirty="0"/>
            </a:br>
            <a:r>
              <a:rPr lang="en-US" altLang="zh-TW" dirty="0"/>
              <a:t>“However, their method of calculation is elaborate and their numerical results are consequently incomplete. </a:t>
            </a:r>
            <a:r>
              <a:rPr lang="en-US" altLang="zh-TW" u="sng" dirty="0"/>
              <a:t>There seems to be good reason for adopting a much simpler model, representing the observed current profile almost equally well, but amenable to an analytical treatment</a:t>
            </a:r>
            <a:r>
              <a:rPr lang="en-US" altLang="zh-TW" dirty="0"/>
              <a:t>.”</a:t>
            </a:r>
          </a:p>
          <a:p>
            <a:pPr marL="285750" indent="-285750">
              <a:buFont typeface="Arial" panose="020B0604020202020204" pitchFamily="34" charset="0"/>
              <a:buChar char="•"/>
            </a:pPr>
            <a:r>
              <a:rPr lang="en-US" altLang="zh-TW" dirty="0"/>
              <a:t>Lost of precision of this model :</a:t>
            </a:r>
            <a:br>
              <a:rPr lang="en-US" altLang="zh-TW" dirty="0"/>
            </a:br>
            <a:r>
              <a:rPr lang="en-US" altLang="zh-TW" dirty="0"/>
              <a:t>“…with the restriction that over some ranges of Froude number and depth ratio </a:t>
            </a:r>
            <a:r>
              <a:rPr lang="en-US" altLang="zh-TW" u="sng" dirty="0"/>
              <a:t>the two branches are found to merge</a:t>
            </a:r>
            <a:r>
              <a:rPr lang="en-US" altLang="zh-TW" dirty="0"/>
              <a:t>.”</a:t>
            </a:r>
          </a:p>
        </p:txBody>
      </p:sp>
      <p:pic>
        <p:nvPicPr>
          <p:cNvPr id="6" name="圖片 5">
            <a:extLst>
              <a:ext uri="{FF2B5EF4-FFF2-40B4-BE49-F238E27FC236}">
                <a16:creationId xmlns:a16="http://schemas.microsoft.com/office/drawing/2014/main" id="{7FD9DA12-E5BB-493E-BFAD-AEA5CD42B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381" y="775359"/>
            <a:ext cx="2901863" cy="2568020"/>
          </a:xfrm>
          <a:prstGeom prst="rect">
            <a:avLst/>
          </a:prstGeom>
        </p:spPr>
      </p:pic>
      <p:pic>
        <p:nvPicPr>
          <p:cNvPr id="8" name="圖片 7">
            <a:hlinkClick r:id="rId3"/>
            <a:extLst>
              <a:ext uri="{FF2B5EF4-FFF2-40B4-BE49-F238E27FC236}">
                <a16:creationId xmlns:a16="http://schemas.microsoft.com/office/drawing/2014/main" id="{EE855EDD-4F07-42CF-B9BF-CD22BBB26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7542" y="5003322"/>
            <a:ext cx="4832549" cy="1630400"/>
          </a:xfrm>
          <a:prstGeom prst="rect">
            <a:avLst/>
          </a:prstGeom>
        </p:spPr>
      </p:pic>
      <p:sp>
        <p:nvSpPr>
          <p:cNvPr id="11" name="矩形 10">
            <a:hlinkClick r:id="rId5" action="ppaction://hlinksldjump"/>
            <a:extLst>
              <a:ext uri="{FF2B5EF4-FFF2-40B4-BE49-F238E27FC236}">
                <a16:creationId xmlns:a16="http://schemas.microsoft.com/office/drawing/2014/main" id="{D59202D5-1D91-4FC8-8C8F-37F0372029E5}"/>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spTree>
    <p:extLst>
      <p:ext uri="{BB962C8B-B14F-4D97-AF65-F5344CB8AC3E}">
        <p14:creationId xmlns:p14="http://schemas.microsoft.com/office/powerpoint/2010/main" val="62114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7FD9DA12-E5BB-493E-BFAD-AEA5CD42B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3817" y="1094293"/>
            <a:ext cx="2901863" cy="2568020"/>
          </a:xfrm>
          <a:prstGeom prst="rect">
            <a:avLst/>
          </a:prstGeom>
        </p:spPr>
      </p:pic>
      <p:sp>
        <p:nvSpPr>
          <p:cNvPr id="2" name="標題 1">
            <a:extLst>
              <a:ext uri="{FF2B5EF4-FFF2-40B4-BE49-F238E27FC236}">
                <a16:creationId xmlns:a16="http://schemas.microsoft.com/office/drawing/2014/main" id="{FA02AA18-F71F-4E7C-9C5A-C4351DD45D3C}"/>
              </a:ext>
            </a:extLst>
          </p:cNvPr>
          <p:cNvSpPr>
            <a:spLocks noGrp="1"/>
          </p:cNvSpPr>
          <p:nvPr>
            <p:ph type="title"/>
          </p:nvPr>
        </p:nvSpPr>
        <p:spPr/>
        <p:txBody>
          <a:bodyPr/>
          <a:lstStyle/>
          <a:p>
            <a:r>
              <a:rPr lang="en-US" altLang="zh-TW" dirty="0"/>
              <a:t>Instabilities of a horizontal shear flow with a</a:t>
            </a:r>
            <a:r>
              <a:rPr lang="zh-TW" altLang="en-US" dirty="0"/>
              <a:t> </a:t>
            </a:r>
            <a:r>
              <a:rPr lang="en-US" altLang="zh-TW" dirty="0"/>
              <a:t>free surface - 2</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C8FD96F-CB0C-4529-8EE8-2B479825CA0A}"/>
                  </a:ext>
                </a:extLst>
              </p:cNvPr>
              <p:cNvSpPr>
                <a:spLocks noGrp="1"/>
              </p:cNvSpPr>
              <p:nvPr>
                <p:ph idx="1"/>
              </p:nvPr>
            </p:nvSpPr>
            <p:spPr>
              <a:xfrm>
                <a:off x="838200" y="867014"/>
                <a:ext cx="7523748" cy="5592355"/>
              </a:xfrm>
            </p:spPr>
            <p:txBody>
              <a:bodyPr>
                <a:normAutofit/>
              </a:bodyPr>
              <a:lstStyle/>
              <a:p>
                <a:r>
                  <a:rPr lang="en-US" altLang="zh-TW" sz="1600" dirty="0"/>
                  <a:t>With  </a:t>
                </a:r>
                <a14:m>
                  <m:oMath xmlns:m="http://schemas.openxmlformats.org/officeDocument/2006/math">
                    <m:f>
                      <m:fPr>
                        <m:ctrlPr>
                          <a:rPr lang="en-US" altLang="zh-TW" sz="1600" b="0" i="1" smtClean="0">
                            <a:latin typeface="Cambria Math" panose="02040503050406030204" pitchFamily="18" charset="0"/>
                          </a:rPr>
                        </m:ctrlPr>
                      </m:fPr>
                      <m:num>
                        <m:sSup>
                          <m:sSupPr>
                            <m:ctrlPr>
                              <a:rPr lang="en-US" altLang="zh-TW" sz="1600" b="0" i="1" smtClean="0">
                                <a:latin typeface="Cambria Math" panose="02040503050406030204" pitchFamily="18" charset="0"/>
                              </a:rPr>
                            </m:ctrlPr>
                          </m:sSupPr>
                          <m:e>
                            <m:r>
                              <a:rPr lang="en-US" altLang="zh-TW" sz="1600" b="0" i="1" smtClean="0">
                                <a:latin typeface="Cambria Math" panose="02040503050406030204" pitchFamily="18" charset="0"/>
                              </a:rPr>
                              <m:t>𝜕</m:t>
                            </m:r>
                          </m:e>
                          <m:sup>
                            <m:r>
                              <a:rPr lang="en-US" altLang="zh-TW" sz="1600" b="0" i="1" smtClean="0">
                                <a:latin typeface="Cambria Math" panose="02040503050406030204" pitchFamily="18" charset="0"/>
                              </a:rPr>
                              <m:t>2</m:t>
                            </m:r>
                          </m:sup>
                        </m:sSup>
                        <m:r>
                          <a:rPr lang="en-US" altLang="zh-TW" sz="1600" b="0" i="1" smtClean="0">
                            <a:latin typeface="Cambria Math" panose="02040503050406030204" pitchFamily="18" charset="0"/>
                          </a:rPr>
                          <m:t>𝑈</m:t>
                        </m:r>
                      </m:num>
                      <m:den>
                        <m:r>
                          <a:rPr lang="en-US" altLang="zh-TW" sz="1600" b="0" i="1" smtClean="0">
                            <a:latin typeface="Cambria Math" panose="02040503050406030204" pitchFamily="18" charset="0"/>
                          </a:rPr>
                          <m:t>𝜕</m:t>
                        </m:r>
                        <m:sSup>
                          <m:sSupPr>
                            <m:ctrlPr>
                              <a:rPr lang="en-US" altLang="zh-TW" sz="1600" b="0" i="1" smtClean="0">
                                <a:latin typeface="Cambria Math" panose="02040503050406030204" pitchFamily="18" charset="0"/>
                              </a:rPr>
                            </m:ctrlPr>
                          </m:sSupPr>
                          <m:e>
                            <m:r>
                              <a:rPr lang="en-US" altLang="zh-TW" sz="1600" b="0" i="1" smtClean="0">
                                <a:latin typeface="Cambria Math" panose="02040503050406030204" pitchFamily="18" charset="0"/>
                              </a:rPr>
                              <m:t>𝑦</m:t>
                            </m:r>
                          </m:e>
                          <m:sup>
                            <m:r>
                              <a:rPr lang="en-US" altLang="zh-TW" sz="1600" b="0" i="1" smtClean="0">
                                <a:latin typeface="Cambria Math" panose="02040503050406030204" pitchFamily="18" charset="0"/>
                              </a:rPr>
                              <m:t>2</m:t>
                            </m:r>
                          </m:sup>
                        </m:sSup>
                      </m:den>
                    </m:f>
                    <m:r>
                      <a:rPr lang="en-US" altLang="zh-TW" sz="1600" b="0" i="1" smtClean="0">
                        <a:latin typeface="Cambria Math" panose="02040503050406030204" pitchFamily="18" charset="0"/>
                      </a:rPr>
                      <m:t>=0</m:t>
                    </m:r>
                  </m:oMath>
                </a14:m>
                <a:r>
                  <a:rPr lang="en-US" altLang="zh-TW" sz="1600" dirty="0"/>
                  <a:t>, solutions of the Rayleigh equation can be found analytically.</a:t>
                </a:r>
                <a:br>
                  <a:rPr lang="en-US" altLang="zh-TW" sz="1600" dirty="0"/>
                </a:br>
                <a14:m>
                  <m:oMath xmlns:m="http://schemas.openxmlformats.org/officeDocument/2006/math">
                    <m:r>
                      <a:rPr lang="en-US" altLang="zh-TW" sz="1600">
                        <a:latin typeface="Cambria Math" panose="02040503050406030204" pitchFamily="18" charset="0"/>
                      </a:rPr>
                      <m:t>(</m:t>
                    </m:r>
                    <m:r>
                      <a:rPr lang="en-US" altLang="zh-TW" sz="1600">
                        <a:latin typeface="Cambria Math" panose="02040503050406030204" pitchFamily="18" charset="0"/>
                      </a:rPr>
                      <m:t>𝑈</m:t>
                    </m:r>
                    <m:r>
                      <a:rPr lang="en-US" altLang="zh-TW" sz="1600" i="1">
                        <a:latin typeface="Cambria Math" panose="02040503050406030204" pitchFamily="18" charset="0"/>
                      </a:rPr>
                      <m:t>−</m:t>
                    </m:r>
                    <m:r>
                      <a:rPr lang="en-US" altLang="zh-TW" sz="1600" i="1">
                        <a:latin typeface="Cambria Math" panose="02040503050406030204" pitchFamily="18" charset="0"/>
                      </a:rPr>
                      <m:t>𝑐</m:t>
                    </m:r>
                    <m:r>
                      <a:rPr lang="en-US" altLang="zh-TW" sz="1600" i="1">
                        <a:latin typeface="Cambria Math" panose="02040503050406030204" pitchFamily="18" charset="0"/>
                      </a:rPr>
                      <m:t>)</m:t>
                    </m:r>
                    <m:d>
                      <m:dPr>
                        <m:ctrlPr>
                          <a:rPr lang="en-US" altLang="zh-TW" sz="1600" i="1">
                            <a:latin typeface="Cambria Math" panose="02040503050406030204" pitchFamily="18" charset="0"/>
                          </a:rPr>
                        </m:ctrlPr>
                      </m:dPr>
                      <m:e>
                        <m:f>
                          <m:fPr>
                            <m:ctrlPr>
                              <a:rPr lang="en-US" altLang="zh-TW" sz="1600" i="1">
                                <a:latin typeface="Cambria Math" panose="02040503050406030204" pitchFamily="18" charset="0"/>
                              </a:rPr>
                            </m:ctrlPr>
                          </m:fPr>
                          <m:num>
                            <m:sSup>
                              <m:sSupPr>
                                <m:ctrlPr>
                                  <a:rPr lang="en-US" altLang="zh-TW" sz="1600" i="1">
                                    <a:latin typeface="Cambria Math" panose="02040503050406030204" pitchFamily="18" charset="0"/>
                                  </a:rPr>
                                </m:ctrlPr>
                              </m:sSupPr>
                              <m:e>
                                <m:r>
                                  <a:rPr lang="en-US" altLang="zh-TW" sz="1600">
                                    <a:latin typeface="Cambria Math" panose="02040503050406030204" pitchFamily="18" charset="0"/>
                                  </a:rPr>
                                  <m:t>𝑑</m:t>
                                </m:r>
                              </m:e>
                              <m:sup>
                                <m:r>
                                  <a:rPr lang="en-US" altLang="zh-TW" sz="1600">
                                    <a:latin typeface="Cambria Math" panose="02040503050406030204" pitchFamily="18" charset="0"/>
                                  </a:rPr>
                                  <m:t>2</m:t>
                                </m:r>
                              </m:sup>
                            </m:sSup>
                            <m:r>
                              <a:rPr lang="en-US" altLang="zh-TW" sz="1600">
                                <a:latin typeface="Cambria Math" panose="02040503050406030204" pitchFamily="18" charset="0"/>
                              </a:rPr>
                              <m:t>𝜙</m:t>
                            </m:r>
                          </m:num>
                          <m:den>
                            <m:r>
                              <a:rPr lang="en-US" altLang="zh-TW" sz="1600">
                                <a:latin typeface="Cambria Math" panose="02040503050406030204" pitchFamily="18" charset="0"/>
                              </a:rPr>
                              <m:t>𝑑</m:t>
                            </m:r>
                            <m:sSup>
                              <m:sSupPr>
                                <m:ctrlPr>
                                  <a:rPr lang="en-US" altLang="zh-TW" sz="1600" i="1">
                                    <a:latin typeface="Cambria Math" panose="02040503050406030204" pitchFamily="18" charset="0"/>
                                  </a:rPr>
                                </m:ctrlPr>
                              </m:sSupPr>
                              <m:e>
                                <m:r>
                                  <a:rPr lang="en-US" altLang="zh-TW" sz="1600" b="0" i="1" smtClean="0">
                                    <a:latin typeface="Cambria Math" panose="02040503050406030204" pitchFamily="18" charset="0"/>
                                  </a:rPr>
                                  <m:t>𝑦</m:t>
                                </m:r>
                              </m:e>
                              <m:sup>
                                <m:r>
                                  <a:rPr lang="en-US" altLang="zh-TW" sz="1600">
                                    <a:latin typeface="Cambria Math" panose="02040503050406030204" pitchFamily="18" charset="0"/>
                                  </a:rPr>
                                  <m:t>2</m:t>
                                </m:r>
                              </m:sup>
                            </m:sSup>
                          </m:den>
                        </m:f>
                        <m:r>
                          <a:rPr lang="en-US" altLang="zh-TW" sz="1600">
                            <a:latin typeface="Cambria Math" panose="02040503050406030204" pitchFamily="18" charset="0"/>
                          </a:rPr>
                          <m:t>−</m:t>
                        </m:r>
                        <m:sSup>
                          <m:sSupPr>
                            <m:ctrlPr>
                              <a:rPr lang="en-US" altLang="zh-TW" sz="1600" i="1">
                                <a:latin typeface="Cambria Math" panose="02040503050406030204" pitchFamily="18" charset="0"/>
                              </a:rPr>
                            </m:ctrlPr>
                          </m:sSupPr>
                          <m:e>
                            <m:r>
                              <a:rPr lang="en-US" altLang="zh-TW" sz="1600">
                                <a:latin typeface="Cambria Math" panose="02040503050406030204" pitchFamily="18" charset="0"/>
                              </a:rPr>
                              <m:t>𝑘</m:t>
                            </m:r>
                          </m:e>
                          <m:sup>
                            <m:r>
                              <a:rPr lang="en-US" altLang="zh-TW" sz="1600">
                                <a:latin typeface="Cambria Math" panose="02040503050406030204" pitchFamily="18" charset="0"/>
                              </a:rPr>
                              <m:t>2</m:t>
                            </m:r>
                          </m:sup>
                        </m:sSup>
                        <m:r>
                          <a:rPr lang="en-US" altLang="zh-TW" sz="1600" b="0" i="1" smtClean="0">
                            <a:latin typeface="Cambria Math" panose="02040503050406030204" pitchFamily="18" charset="0"/>
                          </a:rPr>
                          <m:t>𝜙</m:t>
                        </m:r>
                      </m:e>
                    </m:d>
                    <m:r>
                      <a:rPr lang="en-US" altLang="zh-TW" sz="1600">
                        <a:latin typeface="Cambria Math" panose="02040503050406030204" pitchFamily="18" charset="0"/>
                      </a:rPr>
                      <m:t>−</m:t>
                    </m:r>
                    <m:f>
                      <m:fPr>
                        <m:ctrlPr>
                          <a:rPr lang="en-US" altLang="zh-TW" sz="1600" i="1" smtClean="0">
                            <a:solidFill>
                              <a:schemeClr val="bg1">
                                <a:lumMod val="50000"/>
                              </a:schemeClr>
                            </a:solidFill>
                            <a:latin typeface="Cambria Math" panose="02040503050406030204" pitchFamily="18" charset="0"/>
                          </a:rPr>
                        </m:ctrlPr>
                      </m:fPr>
                      <m:num>
                        <m:sSup>
                          <m:sSupPr>
                            <m:ctrlPr>
                              <a:rPr lang="en-US" altLang="zh-TW" sz="1600" i="1">
                                <a:solidFill>
                                  <a:schemeClr val="bg1">
                                    <a:lumMod val="50000"/>
                                  </a:schemeClr>
                                </a:solidFill>
                                <a:latin typeface="Cambria Math" panose="02040503050406030204" pitchFamily="18" charset="0"/>
                              </a:rPr>
                            </m:ctrlPr>
                          </m:sSupPr>
                          <m:e>
                            <m:r>
                              <a:rPr lang="en-US" altLang="zh-TW" sz="1600">
                                <a:solidFill>
                                  <a:schemeClr val="bg1">
                                    <a:lumMod val="50000"/>
                                  </a:schemeClr>
                                </a:solidFill>
                                <a:latin typeface="Cambria Math" panose="02040503050406030204" pitchFamily="18" charset="0"/>
                              </a:rPr>
                              <m:t>𝑑</m:t>
                            </m:r>
                          </m:e>
                          <m:sup>
                            <m:r>
                              <a:rPr lang="en-US" altLang="zh-TW" sz="1600">
                                <a:solidFill>
                                  <a:schemeClr val="bg1">
                                    <a:lumMod val="50000"/>
                                  </a:schemeClr>
                                </a:solidFill>
                                <a:latin typeface="Cambria Math" panose="02040503050406030204" pitchFamily="18" charset="0"/>
                              </a:rPr>
                              <m:t>2</m:t>
                            </m:r>
                          </m:sup>
                        </m:sSup>
                        <m:r>
                          <a:rPr lang="en-US" altLang="zh-TW" sz="1600">
                            <a:solidFill>
                              <a:schemeClr val="bg1">
                                <a:lumMod val="50000"/>
                              </a:schemeClr>
                            </a:solidFill>
                            <a:latin typeface="Cambria Math" panose="02040503050406030204" pitchFamily="18" charset="0"/>
                          </a:rPr>
                          <m:t>𝑈</m:t>
                        </m:r>
                      </m:num>
                      <m:den>
                        <m:r>
                          <a:rPr lang="en-US" altLang="zh-TW" sz="1600">
                            <a:solidFill>
                              <a:schemeClr val="bg1">
                                <a:lumMod val="50000"/>
                              </a:schemeClr>
                            </a:solidFill>
                            <a:latin typeface="Cambria Math" panose="02040503050406030204" pitchFamily="18" charset="0"/>
                          </a:rPr>
                          <m:t>𝑑</m:t>
                        </m:r>
                        <m:sSup>
                          <m:sSupPr>
                            <m:ctrlPr>
                              <a:rPr lang="en-US" altLang="zh-TW" sz="1600" i="1">
                                <a:solidFill>
                                  <a:schemeClr val="bg1">
                                    <a:lumMod val="50000"/>
                                  </a:schemeClr>
                                </a:solidFill>
                                <a:latin typeface="Cambria Math" panose="02040503050406030204" pitchFamily="18" charset="0"/>
                              </a:rPr>
                            </m:ctrlPr>
                          </m:sSupPr>
                          <m:e>
                            <m:r>
                              <a:rPr lang="en-US" altLang="zh-TW" sz="1600" b="0" i="1" smtClean="0">
                                <a:solidFill>
                                  <a:schemeClr val="bg1">
                                    <a:lumMod val="50000"/>
                                  </a:schemeClr>
                                </a:solidFill>
                                <a:latin typeface="Cambria Math" panose="02040503050406030204" pitchFamily="18" charset="0"/>
                              </a:rPr>
                              <m:t>𝑦</m:t>
                            </m:r>
                          </m:e>
                          <m:sup>
                            <m:r>
                              <a:rPr lang="en-US" altLang="zh-TW" sz="1600">
                                <a:solidFill>
                                  <a:schemeClr val="bg1">
                                    <a:lumMod val="50000"/>
                                  </a:schemeClr>
                                </a:solidFill>
                                <a:latin typeface="Cambria Math" panose="02040503050406030204" pitchFamily="18" charset="0"/>
                              </a:rPr>
                              <m:t>2</m:t>
                            </m:r>
                          </m:sup>
                        </m:sSup>
                      </m:den>
                    </m:f>
                    <m:r>
                      <a:rPr lang="en-US" altLang="zh-TW" sz="1600" b="0" i="1" smtClean="0">
                        <a:solidFill>
                          <a:schemeClr val="bg1">
                            <a:lumMod val="50000"/>
                          </a:schemeClr>
                        </a:solidFill>
                        <a:latin typeface="Cambria Math" panose="02040503050406030204" pitchFamily="18" charset="0"/>
                      </a:rPr>
                      <m:t>𝜙</m:t>
                    </m:r>
                    <m:r>
                      <a:rPr lang="en-US" altLang="zh-TW" sz="1600">
                        <a:latin typeface="Cambria Math" panose="02040503050406030204" pitchFamily="18" charset="0"/>
                      </a:rPr>
                      <m:t>=0</m:t>
                    </m:r>
                  </m:oMath>
                </a14:m>
                <a:r>
                  <a:rPr lang="en-US" altLang="zh-TW" sz="1600" dirty="0"/>
                  <a:t>           </a:t>
                </a:r>
                <a:br>
                  <a:rPr lang="en-US" altLang="zh-TW" sz="1600" dirty="0"/>
                </a:br>
                <a:r>
                  <a:rPr lang="en-US" altLang="zh-TW" sz="1600" dirty="0">
                    <a:latin typeface="Cambria Math" panose="02040503050406030204" pitchFamily="18" charset="0"/>
                    <a:ea typeface="Cambria Math" panose="02040503050406030204" pitchFamily="18" charset="0"/>
                  </a:rPr>
                  <a:t>⟹     </a:t>
                </a:r>
                <a14:m>
                  <m:oMath xmlns:m="http://schemas.openxmlformats.org/officeDocument/2006/math">
                    <m:r>
                      <a:rPr lang="en-US" altLang="zh-TW" sz="1600" b="0" i="1" smtClean="0">
                        <a:latin typeface="Cambria Math" panose="02040503050406030204" pitchFamily="18" charset="0"/>
                        <a:ea typeface="Cambria Math" panose="02040503050406030204" pitchFamily="18" charset="0"/>
                      </a:rPr>
                      <m:t>𝜙</m:t>
                    </m:r>
                    <m:r>
                      <a:rPr lang="en-US" altLang="zh-TW" sz="1600" b="0" i="1" smtClean="0">
                        <a:latin typeface="Cambria Math" panose="02040503050406030204" pitchFamily="18" charset="0"/>
                        <a:ea typeface="Cambria Math" panose="02040503050406030204" pitchFamily="18" charset="0"/>
                      </a:rPr>
                      <m:t>=</m:t>
                    </m:r>
                    <m:r>
                      <a:rPr lang="en-US" altLang="zh-TW" sz="1600" b="0" i="1" smtClean="0">
                        <a:solidFill>
                          <a:srgbClr val="C00000"/>
                        </a:solidFill>
                        <a:latin typeface="Cambria Math" panose="02040503050406030204" pitchFamily="18" charset="0"/>
                        <a:ea typeface="Cambria Math" panose="02040503050406030204" pitchFamily="18" charset="0"/>
                      </a:rPr>
                      <m:t>𝐴</m:t>
                    </m:r>
                    <m:sSup>
                      <m:sSupPr>
                        <m:ctrlPr>
                          <a:rPr lang="en-US" altLang="zh-TW" sz="1600" b="0" i="1" smtClean="0">
                            <a:latin typeface="Cambria Math" panose="02040503050406030204" pitchFamily="18" charset="0"/>
                            <a:ea typeface="Cambria Math" panose="02040503050406030204" pitchFamily="18" charset="0"/>
                          </a:rPr>
                        </m:ctrlPr>
                      </m:sSupPr>
                      <m:e>
                        <m:r>
                          <a:rPr lang="en-US" altLang="zh-TW" sz="1600" b="0" i="1" smtClean="0">
                            <a:latin typeface="Cambria Math" panose="02040503050406030204" pitchFamily="18" charset="0"/>
                            <a:ea typeface="Cambria Math" panose="02040503050406030204" pitchFamily="18" charset="0"/>
                          </a:rPr>
                          <m:t>𝑒</m:t>
                        </m:r>
                      </m:e>
                      <m:sup>
                        <m:r>
                          <a:rPr lang="en-US" altLang="zh-TW" sz="1600" b="0" i="1" smtClean="0">
                            <a:latin typeface="Cambria Math" panose="02040503050406030204" pitchFamily="18" charset="0"/>
                            <a:ea typeface="Cambria Math" panose="02040503050406030204" pitchFamily="18" charset="0"/>
                          </a:rPr>
                          <m:t>𝑘𝑦</m:t>
                        </m:r>
                      </m:sup>
                    </m:sSup>
                    <m:r>
                      <a:rPr lang="en-US" altLang="zh-TW" sz="1600" b="0" i="1" smtClean="0">
                        <a:latin typeface="Cambria Math" panose="02040503050406030204" pitchFamily="18" charset="0"/>
                        <a:ea typeface="Cambria Math" panose="02040503050406030204" pitchFamily="18" charset="0"/>
                      </a:rPr>
                      <m:t>+</m:t>
                    </m:r>
                    <m:r>
                      <a:rPr lang="en-US" altLang="zh-TW" sz="1600" b="0" i="1" smtClean="0">
                        <a:solidFill>
                          <a:srgbClr val="C00000"/>
                        </a:solidFill>
                        <a:latin typeface="Cambria Math" panose="02040503050406030204" pitchFamily="18" charset="0"/>
                        <a:ea typeface="Cambria Math" panose="02040503050406030204" pitchFamily="18" charset="0"/>
                      </a:rPr>
                      <m:t>𝐵</m:t>
                    </m:r>
                    <m:sSup>
                      <m:sSupPr>
                        <m:ctrlPr>
                          <a:rPr lang="en-US" altLang="zh-TW" sz="1600" b="0" i="1" smtClean="0">
                            <a:latin typeface="Cambria Math" panose="02040503050406030204" pitchFamily="18" charset="0"/>
                            <a:ea typeface="Cambria Math" panose="02040503050406030204" pitchFamily="18" charset="0"/>
                          </a:rPr>
                        </m:ctrlPr>
                      </m:sSupPr>
                      <m:e>
                        <m:r>
                          <a:rPr lang="en-US" altLang="zh-TW" sz="1600" b="0" i="1" smtClean="0">
                            <a:latin typeface="Cambria Math" panose="02040503050406030204" pitchFamily="18" charset="0"/>
                            <a:ea typeface="Cambria Math" panose="02040503050406030204" pitchFamily="18" charset="0"/>
                          </a:rPr>
                          <m:t>𝑒</m:t>
                        </m:r>
                      </m:e>
                      <m:sup>
                        <m:r>
                          <a:rPr lang="en-US" altLang="zh-TW" sz="1600" b="0" i="1" smtClean="0">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𝑘𝑦</m:t>
                        </m:r>
                      </m:sup>
                    </m:sSup>
                    <m:r>
                      <a:rPr lang="en-US" altLang="zh-TW" sz="1600" b="0" i="0" smtClean="0">
                        <a:latin typeface="Cambria Math" panose="02040503050406030204" pitchFamily="18" charset="0"/>
                        <a:ea typeface="Cambria Math" panose="02040503050406030204" pitchFamily="18" charset="0"/>
                      </a:rPr>
                      <m:t>,         </m:t>
                    </m:r>
                    <m:r>
                      <a:rPr lang="en-US" altLang="zh-TW" sz="1600" b="0" i="1" smtClean="0">
                        <a:latin typeface="Cambria Math" panose="02040503050406030204" pitchFamily="18" charset="0"/>
                        <a:ea typeface="Cambria Math" panose="02040503050406030204" pitchFamily="18" charset="0"/>
                      </a:rPr>
                      <m:t>𝜓</m:t>
                    </m:r>
                    <m:r>
                      <a:rPr lang="en-US" altLang="zh-TW" sz="1600" b="0" i="1" smtClean="0">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𝜙</m:t>
                    </m:r>
                    <m:sSup>
                      <m:sSupPr>
                        <m:ctrlPr>
                          <a:rPr lang="en-US" altLang="zh-TW" sz="1600" b="0" i="1" smtClean="0">
                            <a:latin typeface="Cambria Math" panose="02040503050406030204" pitchFamily="18" charset="0"/>
                            <a:ea typeface="Cambria Math" panose="02040503050406030204" pitchFamily="18" charset="0"/>
                          </a:rPr>
                        </m:ctrlPr>
                      </m:sSupPr>
                      <m:e>
                        <m:r>
                          <a:rPr lang="en-US" altLang="zh-TW" sz="1600" b="0" i="1" smtClean="0">
                            <a:latin typeface="Cambria Math" panose="02040503050406030204" pitchFamily="18" charset="0"/>
                            <a:ea typeface="Cambria Math" panose="02040503050406030204" pitchFamily="18" charset="0"/>
                          </a:rPr>
                          <m:t>𝑒</m:t>
                        </m:r>
                      </m:e>
                      <m:sup>
                        <m:r>
                          <a:rPr lang="en-US" altLang="zh-TW" sz="1600" b="0" i="1" smtClean="0">
                            <a:latin typeface="Cambria Math" panose="02040503050406030204" pitchFamily="18" charset="0"/>
                            <a:ea typeface="Cambria Math" panose="02040503050406030204" pitchFamily="18" charset="0"/>
                          </a:rPr>
                          <m:t>𝑖𝑘</m:t>
                        </m:r>
                        <m:d>
                          <m:dPr>
                            <m:ctrlPr>
                              <a:rPr lang="en-US" altLang="zh-TW" sz="1600" b="0" i="1" smtClean="0">
                                <a:latin typeface="Cambria Math" panose="02040503050406030204" pitchFamily="18" charset="0"/>
                                <a:ea typeface="Cambria Math" panose="02040503050406030204" pitchFamily="18" charset="0"/>
                              </a:rPr>
                            </m:ctrlPr>
                          </m:dPr>
                          <m:e>
                            <m:r>
                              <a:rPr lang="en-US" altLang="zh-TW" sz="1600" b="0" i="1" smtClean="0">
                                <a:latin typeface="Cambria Math" panose="02040503050406030204" pitchFamily="18" charset="0"/>
                                <a:ea typeface="Cambria Math" panose="02040503050406030204" pitchFamily="18" charset="0"/>
                              </a:rPr>
                              <m:t>𝑥</m:t>
                            </m:r>
                            <m:r>
                              <a:rPr lang="en-US" altLang="zh-TW" sz="1600" b="0" i="1" smtClean="0">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𝑐𝑡</m:t>
                            </m:r>
                          </m:e>
                        </m:d>
                      </m:sup>
                    </m:sSup>
                    <m:r>
                      <a:rPr lang="en-US" altLang="zh-TW" sz="1600" b="0" i="1" smtClean="0">
                        <a:latin typeface="Cambria Math" panose="02040503050406030204" pitchFamily="18" charset="0"/>
                        <a:ea typeface="Cambria Math" panose="02040503050406030204" pitchFamily="18" charset="0"/>
                      </a:rPr>
                      <m:t>=</m:t>
                    </m:r>
                    <m:d>
                      <m:dPr>
                        <m:ctrlPr>
                          <a:rPr lang="en-US" altLang="zh-TW" sz="1600" b="0" i="1" smtClean="0">
                            <a:latin typeface="Cambria Math" panose="02040503050406030204" pitchFamily="18" charset="0"/>
                            <a:ea typeface="Cambria Math" panose="02040503050406030204" pitchFamily="18" charset="0"/>
                          </a:rPr>
                        </m:ctrlPr>
                      </m:dPr>
                      <m:e>
                        <m:r>
                          <a:rPr lang="en-US" altLang="zh-TW" sz="1600" i="1" smtClean="0">
                            <a:solidFill>
                              <a:srgbClr val="C00000"/>
                            </a:solidFill>
                            <a:latin typeface="Cambria Math" panose="02040503050406030204" pitchFamily="18" charset="0"/>
                            <a:ea typeface="Cambria Math" panose="02040503050406030204" pitchFamily="18" charset="0"/>
                          </a:rPr>
                          <m:t>𝐴</m:t>
                        </m:r>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𝑘𝑦</m:t>
                            </m:r>
                          </m:sup>
                        </m:sSup>
                        <m:r>
                          <a:rPr lang="en-US" altLang="zh-TW" sz="1600" i="1">
                            <a:latin typeface="Cambria Math" panose="02040503050406030204" pitchFamily="18" charset="0"/>
                            <a:ea typeface="Cambria Math" panose="02040503050406030204" pitchFamily="18" charset="0"/>
                          </a:rPr>
                          <m:t>+</m:t>
                        </m:r>
                        <m:r>
                          <a:rPr lang="en-US" altLang="zh-TW" sz="1600" i="1" smtClean="0">
                            <a:solidFill>
                              <a:srgbClr val="C00000"/>
                            </a:solidFill>
                            <a:latin typeface="Cambria Math" panose="02040503050406030204" pitchFamily="18" charset="0"/>
                            <a:ea typeface="Cambria Math" panose="02040503050406030204" pitchFamily="18" charset="0"/>
                          </a:rPr>
                          <m:t>𝐵</m:t>
                        </m:r>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𝑘𝑦</m:t>
                            </m:r>
                          </m:sup>
                        </m:sSup>
                      </m:e>
                    </m:d>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𝑖𝑘</m:t>
                        </m:r>
                        <m:d>
                          <m:dPr>
                            <m:ctrlPr>
                              <a:rPr lang="en-US" altLang="zh-TW" sz="1600" i="1">
                                <a:latin typeface="Cambria Math" panose="02040503050406030204" pitchFamily="18" charset="0"/>
                                <a:ea typeface="Cambria Math" panose="02040503050406030204" pitchFamily="18" charset="0"/>
                              </a:rPr>
                            </m:ctrlPr>
                          </m:dPr>
                          <m:e>
                            <m:r>
                              <a:rPr lang="en-US" altLang="zh-TW" sz="1600" i="1">
                                <a:latin typeface="Cambria Math" panose="02040503050406030204" pitchFamily="18" charset="0"/>
                                <a:ea typeface="Cambria Math" panose="02040503050406030204" pitchFamily="18" charset="0"/>
                              </a:rPr>
                              <m:t>𝑥</m:t>
                            </m:r>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𝑐𝑡</m:t>
                            </m:r>
                          </m:e>
                        </m:d>
                      </m:sup>
                    </m:sSup>
                  </m:oMath>
                </a14:m>
                <a:r>
                  <a:rPr lang="en-US" altLang="zh-TW" sz="1600" dirty="0">
                    <a:latin typeface="Cambria Math" panose="02040503050406030204" pitchFamily="18" charset="0"/>
                    <a:ea typeface="Cambria Math" panose="02040503050406030204" pitchFamily="18" charset="0"/>
                  </a:rPr>
                  <a:t> </a:t>
                </a:r>
              </a:p>
              <a:p>
                <a:r>
                  <a:rPr lang="en-US" altLang="zh-TW" sz="1600" dirty="0"/>
                  <a:t>Perturbed velocities : </a:t>
                </a:r>
                <a:br>
                  <a:rPr lang="en-US" altLang="zh-TW" sz="1600" dirty="0"/>
                </a:br>
                <a14:m>
                  <m:oMath xmlns:m="http://schemas.openxmlformats.org/officeDocument/2006/math">
                    <m:sSup>
                      <m:sSupPr>
                        <m:ctrlPr>
                          <a:rPr lang="en-US" altLang="zh-TW" sz="1600" b="0" i="1" smtClean="0">
                            <a:latin typeface="Cambria Math" panose="02040503050406030204" pitchFamily="18" charset="0"/>
                            <a:ea typeface="Cambria Math" panose="02040503050406030204" pitchFamily="18" charset="0"/>
                          </a:rPr>
                        </m:ctrlPr>
                      </m:sSupPr>
                      <m:e>
                        <m:r>
                          <a:rPr lang="en-US" altLang="zh-TW" sz="1600" b="0" i="1" smtClean="0">
                            <a:latin typeface="Cambria Math" panose="02040503050406030204" pitchFamily="18" charset="0"/>
                            <a:ea typeface="Cambria Math" panose="02040503050406030204" pitchFamily="18" charset="0"/>
                          </a:rPr>
                          <m:t>𝑢</m:t>
                        </m:r>
                      </m:e>
                      <m:sup>
                        <m:r>
                          <a:rPr lang="en-US" altLang="zh-TW" sz="1600" b="0" i="1" smtClean="0">
                            <a:latin typeface="Cambria Math" panose="02040503050406030204" pitchFamily="18" charset="0"/>
                            <a:ea typeface="Cambria Math" panose="02040503050406030204" pitchFamily="18" charset="0"/>
                          </a:rPr>
                          <m:t>′</m:t>
                        </m:r>
                      </m:sup>
                    </m:sSup>
                    <m:r>
                      <a:rPr lang="en-US" altLang="zh-TW" sz="1600" b="0" i="1" smtClean="0">
                        <a:latin typeface="Cambria Math" panose="02040503050406030204" pitchFamily="18" charset="0"/>
                        <a:ea typeface="Cambria Math" panose="02040503050406030204" pitchFamily="18" charset="0"/>
                      </a:rPr>
                      <m:t>=</m:t>
                    </m:r>
                    <m:f>
                      <m:fPr>
                        <m:ctrlPr>
                          <a:rPr lang="en-US" altLang="zh-TW" sz="1600" b="0" i="1" smtClean="0">
                            <a:latin typeface="Cambria Math" panose="02040503050406030204" pitchFamily="18" charset="0"/>
                            <a:ea typeface="Cambria Math" panose="02040503050406030204" pitchFamily="18" charset="0"/>
                          </a:rPr>
                        </m:ctrlPr>
                      </m:fPr>
                      <m:num>
                        <m:r>
                          <a:rPr lang="en-US" altLang="zh-TW" sz="1600" b="0" i="1" smtClean="0">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𝜓</m:t>
                        </m:r>
                      </m:num>
                      <m:den>
                        <m:r>
                          <a:rPr lang="en-US" altLang="zh-TW" sz="1600" b="0" i="1" smtClean="0">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𝑦</m:t>
                        </m:r>
                      </m:den>
                    </m:f>
                    <m:r>
                      <a:rPr lang="en-US" altLang="zh-TW" sz="1600" i="1">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𝑘</m:t>
                    </m:r>
                    <m:d>
                      <m:dPr>
                        <m:ctrlPr>
                          <a:rPr lang="en-US" altLang="zh-TW" sz="1600" i="1">
                            <a:latin typeface="Cambria Math" panose="02040503050406030204" pitchFamily="18" charset="0"/>
                            <a:ea typeface="Cambria Math" panose="02040503050406030204" pitchFamily="18" charset="0"/>
                          </a:rPr>
                        </m:ctrlPr>
                      </m:dPr>
                      <m:e>
                        <m:r>
                          <a:rPr lang="en-US" altLang="zh-TW" sz="1600" i="1" smtClean="0">
                            <a:solidFill>
                              <a:srgbClr val="C00000"/>
                            </a:solidFill>
                            <a:latin typeface="Cambria Math" panose="02040503050406030204" pitchFamily="18" charset="0"/>
                            <a:ea typeface="Cambria Math" panose="02040503050406030204" pitchFamily="18" charset="0"/>
                          </a:rPr>
                          <m:t>𝐴</m:t>
                        </m:r>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𝑘𝑦</m:t>
                            </m:r>
                          </m:sup>
                        </m:sSup>
                        <m:r>
                          <a:rPr lang="en-US" altLang="zh-TW" sz="1600" b="0" i="1" smtClean="0">
                            <a:latin typeface="Cambria Math" panose="02040503050406030204" pitchFamily="18" charset="0"/>
                            <a:ea typeface="Cambria Math" panose="02040503050406030204" pitchFamily="18" charset="0"/>
                          </a:rPr>
                          <m:t>−</m:t>
                        </m:r>
                        <m:r>
                          <a:rPr lang="en-US" altLang="zh-TW" sz="1600" i="1" smtClean="0">
                            <a:solidFill>
                              <a:srgbClr val="C00000"/>
                            </a:solidFill>
                            <a:latin typeface="Cambria Math" panose="02040503050406030204" pitchFamily="18" charset="0"/>
                            <a:ea typeface="Cambria Math" panose="02040503050406030204" pitchFamily="18" charset="0"/>
                          </a:rPr>
                          <m:t>𝐵</m:t>
                        </m:r>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𝑘𝑦</m:t>
                            </m:r>
                          </m:sup>
                        </m:sSup>
                      </m:e>
                    </m:d>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𝑖𝑘</m:t>
                        </m:r>
                        <m:d>
                          <m:dPr>
                            <m:ctrlPr>
                              <a:rPr lang="en-US" altLang="zh-TW" sz="1600" i="1">
                                <a:latin typeface="Cambria Math" panose="02040503050406030204" pitchFamily="18" charset="0"/>
                                <a:ea typeface="Cambria Math" panose="02040503050406030204" pitchFamily="18" charset="0"/>
                              </a:rPr>
                            </m:ctrlPr>
                          </m:dPr>
                          <m:e>
                            <m:r>
                              <a:rPr lang="en-US" altLang="zh-TW" sz="1600" i="1">
                                <a:latin typeface="Cambria Math" panose="02040503050406030204" pitchFamily="18" charset="0"/>
                                <a:ea typeface="Cambria Math" panose="02040503050406030204" pitchFamily="18" charset="0"/>
                              </a:rPr>
                              <m:t>𝑥</m:t>
                            </m:r>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𝑐𝑡</m:t>
                            </m:r>
                          </m:e>
                        </m:d>
                      </m:sup>
                    </m:sSup>
                    <m:r>
                      <a:rPr lang="en-US" altLang="zh-TW" sz="1600" b="0" i="1" smtClean="0">
                        <a:latin typeface="Cambria Math" panose="02040503050406030204" pitchFamily="18" charset="0"/>
                        <a:ea typeface="Cambria Math" panose="02040503050406030204" pitchFamily="18" charset="0"/>
                      </a:rPr>
                      <m:t>,      </m:t>
                    </m:r>
                    <m:sSup>
                      <m:sSupPr>
                        <m:ctrlPr>
                          <a:rPr lang="en-US" altLang="zh-TW" sz="1600" b="0" i="1" smtClean="0">
                            <a:latin typeface="Cambria Math" panose="02040503050406030204" pitchFamily="18" charset="0"/>
                            <a:ea typeface="Cambria Math" panose="02040503050406030204" pitchFamily="18" charset="0"/>
                          </a:rPr>
                        </m:ctrlPr>
                      </m:sSupPr>
                      <m:e>
                        <m:r>
                          <a:rPr lang="en-US" altLang="zh-TW" sz="1600" b="0" i="1" smtClean="0">
                            <a:latin typeface="Cambria Math" panose="02040503050406030204" pitchFamily="18" charset="0"/>
                            <a:ea typeface="Cambria Math" panose="02040503050406030204" pitchFamily="18" charset="0"/>
                          </a:rPr>
                          <m:t>𝑣</m:t>
                        </m:r>
                      </m:e>
                      <m:sup>
                        <m:r>
                          <a:rPr lang="en-US" altLang="zh-TW" sz="1600" b="0" i="1" smtClean="0">
                            <a:latin typeface="Cambria Math" panose="02040503050406030204" pitchFamily="18" charset="0"/>
                            <a:ea typeface="Cambria Math" panose="02040503050406030204" pitchFamily="18" charset="0"/>
                          </a:rPr>
                          <m:t>′</m:t>
                        </m:r>
                      </m:sup>
                    </m:sSup>
                    <m:r>
                      <a:rPr lang="en-US" altLang="zh-TW" sz="1600" i="1">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m:t>
                    </m:r>
                    <m:f>
                      <m:fPr>
                        <m:ctrlPr>
                          <a:rPr lang="en-US" altLang="zh-TW" sz="1600" i="1">
                            <a:latin typeface="Cambria Math" panose="02040503050406030204" pitchFamily="18" charset="0"/>
                            <a:ea typeface="Cambria Math" panose="02040503050406030204" pitchFamily="18" charset="0"/>
                          </a:rPr>
                        </m:ctrlPr>
                      </m:fPr>
                      <m:num>
                        <m:r>
                          <a:rPr lang="en-US" altLang="zh-TW" sz="1600" i="1">
                            <a:latin typeface="Cambria Math" panose="02040503050406030204" pitchFamily="18" charset="0"/>
                            <a:ea typeface="Cambria Math" panose="02040503050406030204" pitchFamily="18" charset="0"/>
                          </a:rPr>
                          <m:t>𝜕𝜓</m:t>
                        </m:r>
                      </m:num>
                      <m:den>
                        <m:r>
                          <a:rPr lang="en-US" altLang="zh-TW" sz="1600" i="1">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𝑥</m:t>
                        </m:r>
                      </m:den>
                    </m:f>
                    <m:r>
                      <a:rPr lang="en-US" altLang="zh-TW" sz="1600" i="1">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𝑖𝑘</m:t>
                    </m:r>
                    <m:d>
                      <m:dPr>
                        <m:ctrlPr>
                          <a:rPr lang="en-US" altLang="zh-TW" sz="1600" i="1">
                            <a:latin typeface="Cambria Math" panose="02040503050406030204" pitchFamily="18" charset="0"/>
                            <a:ea typeface="Cambria Math" panose="02040503050406030204" pitchFamily="18" charset="0"/>
                          </a:rPr>
                        </m:ctrlPr>
                      </m:dPr>
                      <m:e>
                        <m:r>
                          <a:rPr lang="en-US" altLang="zh-TW" sz="1600" i="1" smtClean="0">
                            <a:solidFill>
                              <a:srgbClr val="C00000"/>
                            </a:solidFill>
                            <a:latin typeface="Cambria Math" panose="02040503050406030204" pitchFamily="18" charset="0"/>
                            <a:ea typeface="Cambria Math" panose="02040503050406030204" pitchFamily="18" charset="0"/>
                          </a:rPr>
                          <m:t>𝐴</m:t>
                        </m:r>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𝑘𝑦</m:t>
                            </m:r>
                          </m:sup>
                        </m:sSup>
                        <m:r>
                          <a:rPr lang="en-US" altLang="zh-TW" sz="1600" b="0" i="1" smtClean="0">
                            <a:latin typeface="Cambria Math" panose="02040503050406030204" pitchFamily="18" charset="0"/>
                            <a:ea typeface="Cambria Math" panose="02040503050406030204" pitchFamily="18" charset="0"/>
                          </a:rPr>
                          <m:t>+</m:t>
                        </m:r>
                        <m:r>
                          <a:rPr lang="en-US" altLang="zh-TW" sz="1600" i="1" smtClean="0">
                            <a:solidFill>
                              <a:srgbClr val="C00000"/>
                            </a:solidFill>
                            <a:latin typeface="Cambria Math" panose="02040503050406030204" pitchFamily="18" charset="0"/>
                            <a:ea typeface="Cambria Math" panose="02040503050406030204" pitchFamily="18" charset="0"/>
                          </a:rPr>
                          <m:t>𝐵</m:t>
                        </m:r>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𝑘𝑦</m:t>
                            </m:r>
                          </m:sup>
                        </m:sSup>
                      </m:e>
                    </m:d>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𝑖𝑘</m:t>
                        </m:r>
                        <m:d>
                          <m:dPr>
                            <m:ctrlPr>
                              <a:rPr lang="en-US" altLang="zh-TW" sz="1600" i="1">
                                <a:latin typeface="Cambria Math" panose="02040503050406030204" pitchFamily="18" charset="0"/>
                                <a:ea typeface="Cambria Math" panose="02040503050406030204" pitchFamily="18" charset="0"/>
                              </a:rPr>
                            </m:ctrlPr>
                          </m:dPr>
                          <m:e>
                            <m:r>
                              <a:rPr lang="en-US" altLang="zh-TW" sz="1600" i="1">
                                <a:latin typeface="Cambria Math" panose="02040503050406030204" pitchFamily="18" charset="0"/>
                                <a:ea typeface="Cambria Math" panose="02040503050406030204" pitchFamily="18" charset="0"/>
                              </a:rPr>
                              <m:t>𝑥</m:t>
                            </m:r>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𝑐𝑡</m:t>
                            </m:r>
                          </m:e>
                        </m:d>
                      </m:sup>
                    </m:sSup>
                  </m:oMath>
                </a14:m>
                <a:r>
                  <a:rPr lang="en-US" altLang="zh-TW" sz="1600" dirty="0"/>
                  <a:t> </a:t>
                </a:r>
              </a:p>
              <a:p>
                <a:r>
                  <a:rPr lang="en-US" altLang="zh-TW" sz="1600" dirty="0"/>
                  <a:t>Velocity in each layer (travelling with the phase speed) :  </a:t>
                </a:r>
              </a:p>
            </p:txBody>
          </p:sp>
        </mc:Choice>
        <mc:Fallback xmlns="">
          <p:sp>
            <p:nvSpPr>
              <p:cNvPr id="3" name="內容版面配置區 2">
                <a:extLst>
                  <a:ext uri="{FF2B5EF4-FFF2-40B4-BE49-F238E27FC236}">
                    <a16:creationId xmlns:a16="http://schemas.microsoft.com/office/drawing/2014/main" id="{2C8FD96F-CB0C-4529-8EE8-2B479825CA0A}"/>
                  </a:ext>
                </a:extLst>
              </p:cNvPr>
              <p:cNvSpPr>
                <a:spLocks noGrp="1" noRot="1" noChangeAspect="1" noMove="1" noResize="1" noEditPoints="1" noAdjustHandles="1" noChangeArrowheads="1" noChangeShapeType="1" noTextEdit="1"/>
              </p:cNvSpPr>
              <p:nvPr>
                <p:ph idx="1"/>
              </p:nvPr>
            </p:nvSpPr>
            <p:spPr>
              <a:xfrm>
                <a:off x="838200" y="867014"/>
                <a:ext cx="7523748" cy="5592355"/>
              </a:xfrm>
              <a:blipFill>
                <a:blip r:embed="rId3"/>
                <a:stretch>
                  <a:fillRect l="-486"/>
                </a:stretch>
              </a:blipFill>
            </p:spPr>
            <p:txBody>
              <a:bodyPr/>
              <a:lstStyle/>
              <a:p>
                <a:r>
                  <a:rPr lang="zh-TW" altLang="en-US">
                    <a:noFill/>
                  </a:rPr>
                  <a:t> </a:t>
                </a:r>
              </a:p>
            </p:txBody>
          </p:sp>
        </mc:Fallback>
      </mc:AlternateContent>
      <p:sp>
        <p:nvSpPr>
          <p:cNvPr id="10" name="矩形 9">
            <a:hlinkClick r:id="rId4" action="ppaction://hlinksldjump"/>
            <a:extLst>
              <a:ext uri="{FF2B5EF4-FFF2-40B4-BE49-F238E27FC236}">
                <a16:creationId xmlns:a16="http://schemas.microsoft.com/office/drawing/2014/main" id="{C9473AC7-35D2-43FD-ACE2-5B9F715E4C66}"/>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8CCBED8-7680-4C4D-8317-E0C0264499A6}"/>
                  </a:ext>
                </a:extLst>
              </p:cNvPr>
              <p:cNvSpPr/>
              <p:nvPr/>
            </p:nvSpPr>
            <p:spPr>
              <a:xfrm>
                <a:off x="838199" y="3780193"/>
                <a:ext cx="4708491" cy="878446"/>
              </a:xfrm>
              <a:prstGeom prst="rect">
                <a:avLst/>
              </a:prstGeom>
            </p:spPr>
            <p:txBody>
              <a:bodyPr wrap="square">
                <a:spAutoFit/>
              </a:bodyPr>
              <a:lstStyle/>
              <a:p>
                <a:r>
                  <a:rPr lang="en-US" altLang="zh-TW" sz="1600" dirty="0">
                    <a:solidFill>
                      <a:schemeClr val="accent1"/>
                    </a:solidFill>
                  </a:rPr>
                  <a:t>Layer 1  </a:t>
                </a:r>
                <a14:m>
                  <m:oMath xmlns:m="http://schemas.openxmlformats.org/officeDocument/2006/math">
                    <m:d>
                      <m:dPr>
                        <m:begChr m:val="{"/>
                        <m:endChr m:val=""/>
                        <m:ctrlPr>
                          <a:rPr lang="en-US" altLang="zh-TW" sz="1600" i="1">
                            <a:latin typeface="Cambria Math" panose="02040503050406030204" pitchFamily="18" charset="0"/>
                          </a:rPr>
                        </m:ctrlPr>
                      </m:dPr>
                      <m:e>
                        <m:eqArr>
                          <m:eqArrPr>
                            <m:ctrlPr>
                              <a:rPr lang="en-US" altLang="zh-TW" sz="1600" i="1">
                                <a:latin typeface="Cambria Math" panose="02040503050406030204" pitchFamily="18" charset="0"/>
                              </a:rPr>
                            </m:ctrlPr>
                          </m:eqArrPr>
                          <m:e>
                            <m:r>
                              <a:rPr lang="en-US" altLang="zh-TW" sz="1600" i="1">
                                <a:latin typeface="Cambria Math" panose="02040503050406030204" pitchFamily="18" charset="0"/>
                              </a:rPr>
                              <m:t>&amp;</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𝑢</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m:t>
                            </m:r>
                            <m:d>
                              <m:dPr>
                                <m:ctrlPr>
                                  <a:rPr lang="en-US" altLang="zh-TW" sz="1600" i="1">
                                    <a:latin typeface="Cambria Math" panose="02040503050406030204" pitchFamily="18" charset="0"/>
                                  </a:rPr>
                                </m:ctrlPr>
                              </m:dPr>
                              <m:e>
                                <m:r>
                                  <a:rPr lang="en-US" altLang="zh-TW" sz="1600" i="1">
                                    <a:latin typeface="Cambria Math" panose="02040503050406030204" pitchFamily="18" charset="0"/>
                                  </a:rPr>
                                  <m:t>𝑈</m:t>
                                </m:r>
                                <m:r>
                                  <a:rPr lang="en-US" altLang="zh-TW" sz="1600" i="1">
                                    <a:latin typeface="Cambria Math" panose="02040503050406030204" pitchFamily="18" charset="0"/>
                                  </a:rPr>
                                  <m:t>−</m:t>
                                </m:r>
                                <m:r>
                                  <a:rPr lang="en-US" altLang="zh-TW" sz="1600" i="1">
                                    <a:latin typeface="Cambria Math" panose="02040503050406030204" pitchFamily="18" charset="0"/>
                                  </a:rPr>
                                  <m:t>𝑐</m:t>
                                </m:r>
                              </m:e>
                            </m:d>
                            <m:r>
                              <a:rPr lang="en-US" altLang="zh-TW" sz="1600" i="1">
                                <a:latin typeface="Cambria Math" panose="02040503050406030204" pitchFamily="18" charset="0"/>
                              </a:rPr>
                              <m:t>+</m:t>
                            </m:r>
                            <m:r>
                              <a:rPr lang="en-US" altLang="zh-TW" sz="1600" i="1">
                                <a:latin typeface="Cambria Math" panose="02040503050406030204" pitchFamily="18" charset="0"/>
                              </a:rPr>
                              <m:t>𝑖𝑘</m:t>
                            </m:r>
                            <m:d>
                              <m:dPr>
                                <m:ctrlPr>
                                  <a:rPr lang="en-US" altLang="zh-TW" sz="1600" i="1">
                                    <a:latin typeface="Cambria Math" panose="02040503050406030204" pitchFamily="18" charset="0"/>
                                    <a:ea typeface="Cambria Math" panose="02040503050406030204" pitchFamily="18" charset="0"/>
                                  </a:rPr>
                                </m:ctrlPr>
                              </m:dPr>
                              <m:e>
                                <m:sSub>
                                  <m:sSubPr>
                                    <m:ctrlPr>
                                      <a:rPr lang="en-US" altLang="zh-TW" sz="1600" b="0" i="1" smtClean="0">
                                        <a:solidFill>
                                          <a:schemeClr val="accent1"/>
                                        </a:solidFill>
                                        <a:latin typeface="Cambria Math" panose="02040503050406030204" pitchFamily="18" charset="0"/>
                                        <a:ea typeface="Cambria Math" panose="02040503050406030204" pitchFamily="18" charset="0"/>
                                      </a:rPr>
                                    </m:ctrlPr>
                                  </m:sSubPr>
                                  <m:e>
                                    <m:r>
                                      <a:rPr lang="en-US" altLang="zh-TW" sz="1600" i="1">
                                        <a:solidFill>
                                          <a:schemeClr val="accent1"/>
                                        </a:solidFill>
                                        <a:latin typeface="Cambria Math" panose="02040503050406030204" pitchFamily="18" charset="0"/>
                                        <a:ea typeface="Cambria Math" panose="02040503050406030204" pitchFamily="18" charset="0"/>
                                      </a:rPr>
                                      <m:t>𝐴</m:t>
                                    </m:r>
                                  </m:e>
                                  <m:sub>
                                    <m:r>
                                      <a:rPr lang="en-US" altLang="zh-TW" sz="1600" b="0" i="1" smtClean="0">
                                        <a:solidFill>
                                          <a:schemeClr val="accent1"/>
                                        </a:solidFill>
                                        <a:latin typeface="Cambria Math" panose="02040503050406030204" pitchFamily="18" charset="0"/>
                                        <a:ea typeface="Cambria Math" panose="02040503050406030204" pitchFamily="18" charset="0"/>
                                      </a:rPr>
                                      <m:t>1</m:t>
                                    </m:r>
                                  </m:sub>
                                </m:sSub>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𝑘𝑦</m:t>
                                    </m:r>
                                  </m:sup>
                                </m:sSup>
                                <m:r>
                                  <a:rPr lang="en-US" altLang="zh-TW" sz="1600" i="1">
                                    <a:latin typeface="Cambria Math" panose="02040503050406030204" pitchFamily="18" charset="0"/>
                                    <a:ea typeface="Cambria Math" panose="02040503050406030204" pitchFamily="18" charset="0"/>
                                  </a:rPr>
                                  <m:t>−</m:t>
                                </m:r>
                                <m:sSub>
                                  <m:sSubPr>
                                    <m:ctrlPr>
                                      <a:rPr lang="en-US" altLang="zh-TW" sz="1600" b="0" i="1" smtClean="0">
                                        <a:solidFill>
                                          <a:schemeClr val="accent1"/>
                                        </a:solidFill>
                                        <a:latin typeface="Cambria Math" panose="02040503050406030204" pitchFamily="18" charset="0"/>
                                        <a:ea typeface="Cambria Math" panose="02040503050406030204" pitchFamily="18" charset="0"/>
                                      </a:rPr>
                                    </m:ctrlPr>
                                  </m:sSubPr>
                                  <m:e>
                                    <m:r>
                                      <a:rPr lang="en-US" altLang="zh-TW" sz="1600" i="1">
                                        <a:solidFill>
                                          <a:schemeClr val="accent1"/>
                                        </a:solidFill>
                                        <a:latin typeface="Cambria Math" panose="02040503050406030204" pitchFamily="18" charset="0"/>
                                        <a:ea typeface="Cambria Math" panose="02040503050406030204" pitchFamily="18" charset="0"/>
                                      </a:rPr>
                                      <m:t>𝐵</m:t>
                                    </m:r>
                                  </m:e>
                                  <m:sub>
                                    <m:r>
                                      <a:rPr lang="en-US" altLang="zh-TW" sz="1600" b="0" i="1" smtClean="0">
                                        <a:solidFill>
                                          <a:schemeClr val="accent1"/>
                                        </a:solidFill>
                                        <a:latin typeface="Cambria Math" panose="02040503050406030204" pitchFamily="18" charset="0"/>
                                        <a:ea typeface="Cambria Math" panose="02040503050406030204" pitchFamily="18" charset="0"/>
                                      </a:rPr>
                                      <m:t>1</m:t>
                                    </m:r>
                                  </m:sub>
                                </m:sSub>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𝑘𝑦</m:t>
                                    </m:r>
                                  </m:sup>
                                </m:sSup>
                              </m:e>
                            </m:d>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𝑖𝑘𝑥</m:t>
                                </m:r>
                              </m:sup>
                            </m:sSup>
                          </m:e>
                          <m:e>
                            <m:r>
                              <a:rPr lang="en-US" altLang="zh-TW" sz="1600" i="1">
                                <a:latin typeface="Cambria Math" panose="02040503050406030204" pitchFamily="18" charset="0"/>
                                <a:ea typeface="Cambria Math" panose="02040503050406030204" pitchFamily="18" charset="0"/>
                              </a:rPr>
                              <m:t>&amp;</m:t>
                            </m:r>
                            <m:sSub>
                              <m:sSubPr>
                                <m:ctrlPr>
                                  <a:rPr lang="en-US" altLang="zh-TW" sz="1600" i="1">
                                    <a:latin typeface="Cambria Math" panose="02040503050406030204" pitchFamily="18" charset="0"/>
                                    <a:ea typeface="Cambria Math" panose="02040503050406030204" pitchFamily="18" charset="0"/>
                                  </a:rPr>
                                </m:ctrlPr>
                              </m:sSubPr>
                              <m:e>
                                <m:r>
                                  <a:rPr lang="en-US" altLang="zh-TW" sz="1600" i="1">
                                    <a:latin typeface="Cambria Math" panose="02040503050406030204" pitchFamily="18" charset="0"/>
                                  </a:rPr>
                                  <m:t>𝑣</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𝑘</m:t>
                            </m:r>
                            <m:d>
                              <m:dPr>
                                <m:ctrlPr>
                                  <a:rPr lang="en-US" altLang="zh-TW" sz="1600" i="1">
                                    <a:latin typeface="Cambria Math" panose="02040503050406030204" pitchFamily="18" charset="0"/>
                                    <a:ea typeface="Cambria Math" panose="02040503050406030204" pitchFamily="18" charset="0"/>
                                  </a:rPr>
                                </m:ctrlPr>
                              </m:dPr>
                              <m:e>
                                <m:sSub>
                                  <m:sSubPr>
                                    <m:ctrlPr>
                                      <a:rPr lang="en-US" altLang="zh-TW" sz="1600" b="0" i="1" smtClean="0">
                                        <a:solidFill>
                                          <a:schemeClr val="accent1"/>
                                        </a:solidFill>
                                        <a:latin typeface="Cambria Math" panose="02040503050406030204" pitchFamily="18" charset="0"/>
                                        <a:ea typeface="Cambria Math" panose="02040503050406030204" pitchFamily="18" charset="0"/>
                                      </a:rPr>
                                    </m:ctrlPr>
                                  </m:sSubPr>
                                  <m:e>
                                    <m:r>
                                      <a:rPr lang="en-US" altLang="zh-TW" sz="1600" i="1">
                                        <a:solidFill>
                                          <a:schemeClr val="accent1"/>
                                        </a:solidFill>
                                        <a:latin typeface="Cambria Math" panose="02040503050406030204" pitchFamily="18" charset="0"/>
                                        <a:ea typeface="Cambria Math" panose="02040503050406030204" pitchFamily="18" charset="0"/>
                                      </a:rPr>
                                      <m:t>𝐴</m:t>
                                    </m:r>
                                  </m:e>
                                  <m:sub>
                                    <m:r>
                                      <a:rPr lang="en-US" altLang="zh-TW" sz="1600" b="0" i="1" smtClean="0">
                                        <a:solidFill>
                                          <a:schemeClr val="accent1"/>
                                        </a:solidFill>
                                        <a:latin typeface="Cambria Math" panose="02040503050406030204" pitchFamily="18" charset="0"/>
                                        <a:ea typeface="Cambria Math" panose="02040503050406030204" pitchFamily="18" charset="0"/>
                                      </a:rPr>
                                      <m:t>1</m:t>
                                    </m:r>
                                  </m:sub>
                                </m:sSub>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𝑘𝑦</m:t>
                                    </m:r>
                                  </m:sup>
                                </m:sSup>
                                <m:r>
                                  <a:rPr lang="en-US" altLang="zh-TW" sz="1600" i="1">
                                    <a:latin typeface="Cambria Math" panose="02040503050406030204" pitchFamily="18" charset="0"/>
                                    <a:ea typeface="Cambria Math" panose="02040503050406030204" pitchFamily="18" charset="0"/>
                                  </a:rPr>
                                  <m:t>+</m:t>
                                </m:r>
                                <m:sSub>
                                  <m:sSubPr>
                                    <m:ctrlPr>
                                      <a:rPr lang="en-US" altLang="zh-TW" sz="1600" b="0" i="1" smtClean="0">
                                        <a:solidFill>
                                          <a:schemeClr val="accent1"/>
                                        </a:solidFill>
                                        <a:latin typeface="Cambria Math" panose="02040503050406030204" pitchFamily="18" charset="0"/>
                                        <a:ea typeface="Cambria Math" panose="02040503050406030204" pitchFamily="18" charset="0"/>
                                      </a:rPr>
                                    </m:ctrlPr>
                                  </m:sSubPr>
                                  <m:e>
                                    <m:r>
                                      <a:rPr lang="en-US" altLang="zh-TW" sz="1600" i="1">
                                        <a:solidFill>
                                          <a:schemeClr val="accent1"/>
                                        </a:solidFill>
                                        <a:latin typeface="Cambria Math" panose="02040503050406030204" pitchFamily="18" charset="0"/>
                                        <a:ea typeface="Cambria Math" panose="02040503050406030204" pitchFamily="18" charset="0"/>
                                      </a:rPr>
                                      <m:t>𝐵</m:t>
                                    </m:r>
                                  </m:e>
                                  <m:sub>
                                    <m:r>
                                      <a:rPr lang="en-US" altLang="zh-TW" sz="1600" b="0" i="1" smtClean="0">
                                        <a:solidFill>
                                          <a:schemeClr val="accent1"/>
                                        </a:solidFill>
                                        <a:latin typeface="Cambria Math" panose="02040503050406030204" pitchFamily="18" charset="0"/>
                                        <a:ea typeface="Cambria Math" panose="02040503050406030204" pitchFamily="18" charset="0"/>
                                      </a:rPr>
                                      <m:t>1</m:t>
                                    </m:r>
                                  </m:sub>
                                </m:sSub>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𝑘𝑦</m:t>
                                    </m:r>
                                  </m:sup>
                                </m:sSup>
                              </m:e>
                            </m:d>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𝑖𝑘𝑥</m:t>
                                </m:r>
                              </m:sup>
                            </m:sSup>
                          </m:e>
                        </m:eqArr>
                      </m:e>
                    </m:d>
                  </m:oMath>
                </a14:m>
                <a:endParaRPr lang="zh-TW" altLang="en-US" sz="1600" dirty="0"/>
              </a:p>
            </p:txBody>
          </p:sp>
        </mc:Choice>
        <mc:Fallback xmlns="">
          <p:sp>
            <p:nvSpPr>
              <p:cNvPr id="4" name="矩形 3">
                <a:extLst>
                  <a:ext uri="{FF2B5EF4-FFF2-40B4-BE49-F238E27FC236}">
                    <a16:creationId xmlns:a16="http://schemas.microsoft.com/office/drawing/2014/main" id="{D8CCBED8-7680-4C4D-8317-E0C0264499A6}"/>
                  </a:ext>
                </a:extLst>
              </p:cNvPr>
              <p:cNvSpPr>
                <a:spLocks noRot="1" noChangeAspect="1" noMove="1" noResize="1" noEditPoints="1" noAdjustHandles="1" noChangeArrowheads="1" noChangeShapeType="1" noTextEdit="1"/>
              </p:cNvSpPr>
              <p:nvPr/>
            </p:nvSpPr>
            <p:spPr>
              <a:xfrm>
                <a:off x="838199" y="3780193"/>
                <a:ext cx="4708491" cy="878446"/>
              </a:xfrm>
              <a:prstGeom prst="rect">
                <a:avLst/>
              </a:prstGeom>
              <a:blipFill>
                <a:blip r:embed="rId5"/>
                <a:stretch>
                  <a:fillRect l="-6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A3C069D-1622-4053-85D2-A105B8B8E538}"/>
                  </a:ext>
                </a:extLst>
              </p:cNvPr>
              <p:cNvSpPr/>
              <p:nvPr/>
            </p:nvSpPr>
            <p:spPr>
              <a:xfrm>
                <a:off x="838199" y="4685813"/>
                <a:ext cx="5257802" cy="878446"/>
              </a:xfrm>
              <a:prstGeom prst="rect">
                <a:avLst/>
              </a:prstGeom>
            </p:spPr>
            <p:txBody>
              <a:bodyPr wrap="square">
                <a:spAutoFit/>
              </a:bodyPr>
              <a:lstStyle/>
              <a:p>
                <a:r>
                  <a:rPr lang="en-US" altLang="zh-TW" sz="1600" dirty="0">
                    <a:solidFill>
                      <a:schemeClr val="accent2"/>
                    </a:solidFill>
                  </a:rPr>
                  <a:t>Layer 2  </a:t>
                </a:r>
                <a14:m>
                  <m:oMath xmlns:m="http://schemas.openxmlformats.org/officeDocument/2006/math">
                    <m:d>
                      <m:dPr>
                        <m:begChr m:val="{"/>
                        <m:endChr m:val=""/>
                        <m:ctrlPr>
                          <a:rPr lang="en-US" altLang="zh-TW" sz="1600" i="1">
                            <a:latin typeface="Cambria Math" panose="02040503050406030204" pitchFamily="18" charset="0"/>
                          </a:rPr>
                        </m:ctrlPr>
                      </m:dPr>
                      <m:e>
                        <m:eqArr>
                          <m:eqArrPr>
                            <m:ctrlPr>
                              <a:rPr lang="en-US" altLang="zh-TW" sz="1600" i="1">
                                <a:latin typeface="Cambria Math" panose="02040503050406030204" pitchFamily="18" charset="0"/>
                              </a:rPr>
                            </m:ctrlPr>
                          </m:eqArrPr>
                          <m:e>
                            <m:r>
                              <a:rPr lang="en-US" altLang="zh-TW" sz="1600" i="1">
                                <a:latin typeface="Cambria Math" panose="02040503050406030204" pitchFamily="18" charset="0"/>
                              </a:rPr>
                              <m:t>&amp;</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𝑢</m:t>
                                </m:r>
                              </m:e>
                              <m:sub>
                                <m:r>
                                  <a:rPr lang="en-US" altLang="zh-TW" sz="1600" b="0" i="1" smtClean="0">
                                    <a:latin typeface="Cambria Math" panose="02040503050406030204" pitchFamily="18" charset="0"/>
                                  </a:rPr>
                                  <m:t>2</m:t>
                                </m:r>
                              </m:sub>
                            </m:sSub>
                            <m:r>
                              <a:rPr lang="en-US" altLang="zh-TW" sz="1600" i="1">
                                <a:latin typeface="Cambria Math" panose="02040503050406030204" pitchFamily="18" charset="0"/>
                              </a:rPr>
                              <m:t>=</m:t>
                            </m:r>
                            <m:r>
                              <m:rPr>
                                <m:sty m:val="p"/>
                              </m:rPr>
                              <a:rPr lang="en-US" altLang="zh-TW" sz="1600" b="0" i="0" smtClean="0">
                                <a:latin typeface="Cambria Math" panose="02040503050406030204" pitchFamily="18" charset="0"/>
                              </a:rPr>
                              <m:t>Ω</m:t>
                            </m:r>
                            <m:d>
                              <m:dPr>
                                <m:ctrlPr>
                                  <a:rPr lang="en-US" altLang="zh-TW" sz="1600" b="0" i="1" smtClean="0">
                                    <a:latin typeface="Cambria Math" panose="02040503050406030204" pitchFamily="18" charset="0"/>
                                  </a:rPr>
                                </m:ctrlPr>
                              </m:dPr>
                              <m:e>
                                <m:r>
                                  <a:rPr lang="en-US" altLang="zh-TW" sz="1600" b="0" i="1" smtClean="0">
                                    <a:latin typeface="Cambria Math" panose="02040503050406030204" pitchFamily="18" charset="0"/>
                                  </a:rPr>
                                  <m:t>𝑦</m:t>
                                </m:r>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𝐻</m:t>
                                    </m:r>
                                  </m:e>
                                  <m:sub>
                                    <m:r>
                                      <a:rPr lang="en-US" altLang="zh-TW" sz="1600" b="0" i="1" smtClean="0">
                                        <a:latin typeface="Cambria Math" panose="02040503050406030204" pitchFamily="18" charset="0"/>
                                      </a:rPr>
                                      <m:t>2</m:t>
                                    </m:r>
                                  </m:sub>
                                </m:sSub>
                              </m:e>
                            </m:d>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𝑐</m:t>
                            </m:r>
                            <m:r>
                              <a:rPr lang="en-US" altLang="zh-TW" sz="1600" i="1">
                                <a:latin typeface="Cambria Math" panose="02040503050406030204" pitchFamily="18" charset="0"/>
                              </a:rPr>
                              <m:t>+</m:t>
                            </m:r>
                            <m:r>
                              <a:rPr lang="en-US" altLang="zh-TW" sz="1600" i="1">
                                <a:latin typeface="Cambria Math" panose="02040503050406030204" pitchFamily="18" charset="0"/>
                              </a:rPr>
                              <m:t>𝑖𝑘</m:t>
                            </m:r>
                            <m:d>
                              <m:dPr>
                                <m:ctrlPr>
                                  <a:rPr lang="en-US" altLang="zh-TW" sz="1600" i="1">
                                    <a:latin typeface="Cambria Math" panose="02040503050406030204" pitchFamily="18" charset="0"/>
                                    <a:ea typeface="Cambria Math" panose="02040503050406030204" pitchFamily="18" charset="0"/>
                                  </a:rPr>
                                </m:ctrlPr>
                              </m:dPr>
                              <m:e>
                                <m:sSub>
                                  <m:sSubPr>
                                    <m:ctrlPr>
                                      <a:rPr lang="en-US" altLang="zh-TW" sz="1600" b="0" i="1" smtClean="0">
                                        <a:solidFill>
                                          <a:schemeClr val="accent2"/>
                                        </a:solidFill>
                                        <a:latin typeface="Cambria Math" panose="02040503050406030204" pitchFamily="18" charset="0"/>
                                        <a:ea typeface="Cambria Math" panose="02040503050406030204" pitchFamily="18" charset="0"/>
                                      </a:rPr>
                                    </m:ctrlPr>
                                  </m:sSubPr>
                                  <m:e>
                                    <m:r>
                                      <a:rPr lang="en-US" altLang="zh-TW" sz="1600" b="0" i="1" smtClean="0">
                                        <a:solidFill>
                                          <a:schemeClr val="accent2"/>
                                        </a:solidFill>
                                        <a:latin typeface="Cambria Math" panose="02040503050406030204" pitchFamily="18" charset="0"/>
                                        <a:ea typeface="Cambria Math" panose="02040503050406030204" pitchFamily="18" charset="0"/>
                                      </a:rPr>
                                      <m:t>𝐴</m:t>
                                    </m:r>
                                  </m:e>
                                  <m:sub>
                                    <m:r>
                                      <a:rPr lang="en-US" altLang="zh-TW" sz="1600" b="0" i="1" smtClean="0">
                                        <a:solidFill>
                                          <a:schemeClr val="accent2"/>
                                        </a:solidFill>
                                        <a:latin typeface="Cambria Math" panose="02040503050406030204" pitchFamily="18" charset="0"/>
                                        <a:ea typeface="Cambria Math" panose="02040503050406030204" pitchFamily="18" charset="0"/>
                                      </a:rPr>
                                      <m:t>2</m:t>
                                    </m:r>
                                  </m:sub>
                                </m:sSub>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𝑘𝑦</m:t>
                                    </m:r>
                                  </m:sup>
                                </m:sSup>
                                <m:r>
                                  <a:rPr lang="en-US" altLang="zh-TW" sz="1600" i="1">
                                    <a:latin typeface="Cambria Math" panose="02040503050406030204" pitchFamily="18" charset="0"/>
                                    <a:ea typeface="Cambria Math" panose="02040503050406030204" pitchFamily="18" charset="0"/>
                                  </a:rPr>
                                  <m:t>−</m:t>
                                </m:r>
                                <m:sSub>
                                  <m:sSubPr>
                                    <m:ctrlPr>
                                      <a:rPr lang="en-US" altLang="zh-TW" sz="1600" b="0" i="1" smtClean="0">
                                        <a:solidFill>
                                          <a:schemeClr val="accent2"/>
                                        </a:solidFill>
                                        <a:latin typeface="Cambria Math" panose="02040503050406030204" pitchFamily="18" charset="0"/>
                                        <a:ea typeface="Cambria Math" panose="02040503050406030204" pitchFamily="18" charset="0"/>
                                      </a:rPr>
                                    </m:ctrlPr>
                                  </m:sSubPr>
                                  <m:e>
                                    <m:r>
                                      <a:rPr lang="en-US" altLang="zh-TW" sz="1600" b="0" i="1" smtClean="0">
                                        <a:solidFill>
                                          <a:schemeClr val="accent2"/>
                                        </a:solidFill>
                                        <a:latin typeface="Cambria Math" panose="02040503050406030204" pitchFamily="18" charset="0"/>
                                        <a:ea typeface="Cambria Math" panose="02040503050406030204" pitchFamily="18" charset="0"/>
                                      </a:rPr>
                                      <m:t>𝐵</m:t>
                                    </m:r>
                                  </m:e>
                                  <m:sub>
                                    <m:r>
                                      <a:rPr lang="en-US" altLang="zh-TW" sz="1600" b="0" i="1" smtClean="0">
                                        <a:solidFill>
                                          <a:schemeClr val="accent2"/>
                                        </a:solidFill>
                                        <a:latin typeface="Cambria Math" panose="02040503050406030204" pitchFamily="18" charset="0"/>
                                        <a:ea typeface="Cambria Math" panose="02040503050406030204" pitchFamily="18" charset="0"/>
                                      </a:rPr>
                                      <m:t>2</m:t>
                                    </m:r>
                                  </m:sub>
                                </m:sSub>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𝑘𝑦</m:t>
                                    </m:r>
                                  </m:sup>
                                </m:sSup>
                              </m:e>
                            </m:d>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𝑖𝑘𝑥</m:t>
                                </m:r>
                              </m:sup>
                            </m:sSup>
                          </m:e>
                          <m:e>
                            <m:r>
                              <a:rPr lang="en-US" altLang="zh-TW" sz="1600" i="1">
                                <a:latin typeface="Cambria Math" panose="02040503050406030204" pitchFamily="18" charset="0"/>
                                <a:ea typeface="Cambria Math" panose="02040503050406030204" pitchFamily="18" charset="0"/>
                              </a:rPr>
                              <m:t>&amp;</m:t>
                            </m:r>
                            <m:sSub>
                              <m:sSubPr>
                                <m:ctrlPr>
                                  <a:rPr lang="en-US" altLang="zh-TW" sz="1600" i="1">
                                    <a:latin typeface="Cambria Math" panose="02040503050406030204" pitchFamily="18" charset="0"/>
                                    <a:ea typeface="Cambria Math" panose="02040503050406030204" pitchFamily="18" charset="0"/>
                                  </a:rPr>
                                </m:ctrlPr>
                              </m:sSubPr>
                              <m:e>
                                <m:r>
                                  <a:rPr lang="en-US" altLang="zh-TW" sz="1600" i="1">
                                    <a:latin typeface="Cambria Math" panose="02040503050406030204" pitchFamily="18" charset="0"/>
                                  </a:rPr>
                                  <m:t>𝑣</m:t>
                                </m:r>
                              </m:e>
                              <m:sub>
                                <m:r>
                                  <a:rPr lang="en-US" altLang="zh-TW" sz="1600" b="0" i="1" smtClean="0">
                                    <a:latin typeface="Cambria Math" panose="02040503050406030204" pitchFamily="18" charset="0"/>
                                  </a:rPr>
                                  <m:t>2</m:t>
                                </m:r>
                              </m:sub>
                            </m:sSub>
                            <m:r>
                              <a:rPr lang="en-US" altLang="zh-TW" sz="1600" i="1">
                                <a:latin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𝑘</m:t>
                            </m:r>
                            <m:d>
                              <m:dPr>
                                <m:ctrlPr>
                                  <a:rPr lang="en-US" altLang="zh-TW" sz="1600" i="1">
                                    <a:latin typeface="Cambria Math" panose="02040503050406030204" pitchFamily="18" charset="0"/>
                                    <a:ea typeface="Cambria Math" panose="02040503050406030204" pitchFamily="18" charset="0"/>
                                  </a:rPr>
                                </m:ctrlPr>
                              </m:dPr>
                              <m:e>
                                <m:sSub>
                                  <m:sSubPr>
                                    <m:ctrlPr>
                                      <a:rPr lang="en-US" altLang="zh-TW" sz="1600" b="0" i="1" smtClean="0">
                                        <a:solidFill>
                                          <a:schemeClr val="accent2"/>
                                        </a:solidFill>
                                        <a:latin typeface="Cambria Math" panose="02040503050406030204" pitchFamily="18" charset="0"/>
                                        <a:ea typeface="Cambria Math" panose="02040503050406030204" pitchFamily="18" charset="0"/>
                                      </a:rPr>
                                    </m:ctrlPr>
                                  </m:sSubPr>
                                  <m:e>
                                    <m:r>
                                      <a:rPr lang="en-US" altLang="zh-TW" sz="1600" i="1">
                                        <a:solidFill>
                                          <a:schemeClr val="accent2"/>
                                        </a:solidFill>
                                        <a:latin typeface="Cambria Math" panose="02040503050406030204" pitchFamily="18" charset="0"/>
                                        <a:ea typeface="Cambria Math" panose="02040503050406030204" pitchFamily="18" charset="0"/>
                                      </a:rPr>
                                      <m:t>𝐴</m:t>
                                    </m:r>
                                  </m:e>
                                  <m:sub>
                                    <m:r>
                                      <a:rPr lang="en-US" altLang="zh-TW" sz="1600" b="0" i="1" smtClean="0">
                                        <a:solidFill>
                                          <a:schemeClr val="accent2"/>
                                        </a:solidFill>
                                        <a:latin typeface="Cambria Math" panose="02040503050406030204" pitchFamily="18" charset="0"/>
                                        <a:ea typeface="Cambria Math" panose="02040503050406030204" pitchFamily="18" charset="0"/>
                                      </a:rPr>
                                      <m:t>2</m:t>
                                    </m:r>
                                  </m:sub>
                                </m:sSub>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𝑘𝑦</m:t>
                                    </m:r>
                                  </m:sup>
                                </m:sSup>
                                <m:r>
                                  <a:rPr lang="en-US" altLang="zh-TW" sz="1600" i="1">
                                    <a:latin typeface="Cambria Math" panose="02040503050406030204" pitchFamily="18" charset="0"/>
                                    <a:ea typeface="Cambria Math" panose="02040503050406030204" pitchFamily="18" charset="0"/>
                                  </a:rPr>
                                  <m:t>+</m:t>
                                </m:r>
                                <m:sSub>
                                  <m:sSubPr>
                                    <m:ctrlPr>
                                      <a:rPr lang="en-US" altLang="zh-TW" sz="1600" b="0" i="1" smtClean="0">
                                        <a:solidFill>
                                          <a:schemeClr val="accent2"/>
                                        </a:solidFill>
                                        <a:latin typeface="Cambria Math" panose="02040503050406030204" pitchFamily="18" charset="0"/>
                                        <a:ea typeface="Cambria Math" panose="02040503050406030204" pitchFamily="18" charset="0"/>
                                      </a:rPr>
                                    </m:ctrlPr>
                                  </m:sSubPr>
                                  <m:e>
                                    <m:r>
                                      <a:rPr lang="en-US" altLang="zh-TW" sz="1600" i="1">
                                        <a:solidFill>
                                          <a:schemeClr val="accent2"/>
                                        </a:solidFill>
                                        <a:latin typeface="Cambria Math" panose="02040503050406030204" pitchFamily="18" charset="0"/>
                                        <a:ea typeface="Cambria Math" panose="02040503050406030204" pitchFamily="18" charset="0"/>
                                      </a:rPr>
                                      <m:t>𝐵</m:t>
                                    </m:r>
                                  </m:e>
                                  <m:sub>
                                    <m:r>
                                      <a:rPr lang="en-US" altLang="zh-TW" sz="1600" b="0" i="1" smtClean="0">
                                        <a:solidFill>
                                          <a:schemeClr val="accent2"/>
                                        </a:solidFill>
                                        <a:latin typeface="Cambria Math" panose="02040503050406030204" pitchFamily="18" charset="0"/>
                                        <a:ea typeface="Cambria Math" panose="02040503050406030204" pitchFamily="18" charset="0"/>
                                      </a:rPr>
                                      <m:t>2</m:t>
                                    </m:r>
                                  </m:sub>
                                </m:sSub>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𝑘𝑦</m:t>
                                    </m:r>
                                  </m:sup>
                                </m:sSup>
                              </m:e>
                            </m:d>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𝑖𝑘𝑥</m:t>
                                </m:r>
                              </m:sup>
                            </m:sSup>
                          </m:e>
                        </m:eqArr>
                      </m:e>
                    </m:d>
                  </m:oMath>
                </a14:m>
                <a:endParaRPr lang="zh-TW" altLang="en-US" sz="1600" dirty="0"/>
              </a:p>
            </p:txBody>
          </p:sp>
        </mc:Choice>
        <mc:Fallback xmlns="">
          <p:sp>
            <p:nvSpPr>
              <p:cNvPr id="9" name="矩形 8">
                <a:extLst>
                  <a:ext uri="{FF2B5EF4-FFF2-40B4-BE49-F238E27FC236}">
                    <a16:creationId xmlns:a16="http://schemas.microsoft.com/office/drawing/2014/main" id="{8A3C069D-1622-4053-85D2-A105B8B8E538}"/>
                  </a:ext>
                </a:extLst>
              </p:cNvPr>
              <p:cNvSpPr>
                <a:spLocks noRot="1" noChangeAspect="1" noMove="1" noResize="1" noEditPoints="1" noAdjustHandles="1" noChangeArrowheads="1" noChangeShapeType="1" noTextEdit="1"/>
              </p:cNvSpPr>
              <p:nvPr/>
            </p:nvSpPr>
            <p:spPr>
              <a:xfrm>
                <a:off x="838199" y="4685813"/>
                <a:ext cx="5257802" cy="878446"/>
              </a:xfrm>
              <a:prstGeom prst="rect">
                <a:avLst/>
              </a:prstGeom>
              <a:blipFill>
                <a:blip r:embed="rId6"/>
                <a:stretch>
                  <a:fillRect l="-57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E9C8E7C0-7E0D-4E11-9A8E-805DC8596863}"/>
                  </a:ext>
                </a:extLst>
              </p:cNvPr>
              <p:cNvSpPr/>
              <p:nvPr/>
            </p:nvSpPr>
            <p:spPr>
              <a:xfrm>
                <a:off x="858294" y="5580923"/>
                <a:ext cx="5257802" cy="731867"/>
              </a:xfrm>
              <a:prstGeom prst="rect">
                <a:avLst/>
              </a:prstGeom>
            </p:spPr>
            <p:txBody>
              <a:bodyPr wrap="square">
                <a:spAutoFit/>
              </a:bodyPr>
              <a:lstStyle/>
              <a:p>
                <a:r>
                  <a:rPr lang="en-US" altLang="zh-TW" sz="1600" dirty="0">
                    <a:solidFill>
                      <a:schemeClr val="accent6"/>
                    </a:solidFill>
                  </a:rPr>
                  <a:t>Layer 3  </a:t>
                </a:r>
                <a14:m>
                  <m:oMath xmlns:m="http://schemas.openxmlformats.org/officeDocument/2006/math">
                    <m:d>
                      <m:dPr>
                        <m:begChr m:val="{"/>
                        <m:endChr m:val=""/>
                        <m:ctrlPr>
                          <a:rPr lang="en-US" altLang="zh-TW" sz="1600" i="1">
                            <a:latin typeface="Cambria Math" panose="02040503050406030204" pitchFamily="18" charset="0"/>
                          </a:rPr>
                        </m:ctrlPr>
                      </m:dPr>
                      <m:e>
                        <m:eqArr>
                          <m:eqArrPr>
                            <m:ctrlPr>
                              <a:rPr lang="en-US" altLang="zh-TW" sz="1600" i="1">
                                <a:latin typeface="Cambria Math" panose="02040503050406030204" pitchFamily="18" charset="0"/>
                              </a:rPr>
                            </m:ctrlPr>
                          </m:eqArrPr>
                          <m:e>
                            <m:r>
                              <a:rPr lang="en-US" altLang="zh-TW" sz="1600" i="1">
                                <a:latin typeface="Cambria Math" panose="02040503050406030204" pitchFamily="18" charset="0"/>
                              </a:rPr>
                              <m:t>&amp;</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𝑢</m:t>
                                </m:r>
                              </m:e>
                              <m:sub>
                                <m:r>
                                  <a:rPr lang="en-US" altLang="zh-TW" sz="1600" b="0" i="1" smtClean="0">
                                    <a:latin typeface="Cambria Math" panose="02040503050406030204" pitchFamily="18" charset="0"/>
                                  </a:rPr>
                                  <m:t>3</m:t>
                                </m:r>
                              </m:sub>
                            </m:sSub>
                            <m:r>
                              <a:rPr lang="en-US" altLang="zh-TW" sz="1600" i="1">
                                <a:latin typeface="Cambria Math" panose="02040503050406030204" pitchFamily="18" charset="0"/>
                              </a:rPr>
                              <m:t>=</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𝑐</m:t>
                            </m:r>
                            <m:r>
                              <a:rPr lang="en-US" altLang="zh-TW" sz="1600" i="1">
                                <a:latin typeface="Cambria Math" panose="02040503050406030204" pitchFamily="18" charset="0"/>
                              </a:rPr>
                              <m:t>+</m:t>
                            </m:r>
                            <m:r>
                              <a:rPr lang="en-US" altLang="zh-TW" sz="1600" i="1">
                                <a:latin typeface="Cambria Math" panose="02040503050406030204" pitchFamily="18" charset="0"/>
                              </a:rPr>
                              <m:t>𝑖𝑘</m:t>
                            </m:r>
                            <m:sSub>
                              <m:sSubPr>
                                <m:ctrlPr>
                                  <a:rPr lang="en-US" altLang="zh-TW" sz="1600" i="1" smtClean="0">
                                    <a:solidFill>
                                      <a:schemeClr val="accent6"/>
                                    </a:solidFill>
                                    <a:latin typeface="Cambria Math" panose="02040503050406030204" pitchFamily="18" charset="0"/>
                                    <a:ea typeface="Cambria Math" panose="02040503050406030204" pitchFamily="18" charset="0"/>
                                  </a:rPr>
                                </m:ctrlPr>
                              </m:sSubPr>
                              <m:e>
                                <m:r>
                                  <a:rPr lang="en-US" altLang="zh-TW" sz="1600" i="1">
                                    <a:solidFill>
                                      <a:schemeClr val="accent6"/>
                                    </a:solidFill>
                                    <a:latin typeface="Cambria Math" panose="02040503050406030204" pitchFamily="18" charset="0"/>
                                    <a:ea typeface="Cambria Math" panose="02040503050406030204" pitchFamily="18" charset="0"/>
                                  </a:rPr>
                                  <m:t>𝐴</m:t>
                                </m:r>
                              </m:e>
                              <m:sub>
                                <m:r>
                                  <a:rPr lang="en-US" altLang="zh-TW" sz="1600" i="1">
                                    <a:solidFill>
                                      <a:schemeClr val="accent6"/>
                                    </a:solidFill>
                                    <a:latin typeface="Cambria Math" panose="02040503050406030204" pitchFamily="18" charset="0"/>
                                    <a:ea typeface="Cambria Math" panose="02040503050406030204" pitchFamily="18" charset="0"/>
                                  </a:rPr>
                                  <m:t>3</m:t>
                                </m:r>
                              </m:sub>
                            </m:sSub>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𝑘𝑦</m:t>
                                </m:r>
                                <m:r>
                                  <a:rPr lang="en-US" altLang="zh-TW" sz="1600" b="0" i="1" smtClean="0">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𝑖𝑘𝑥</m:t>
                                </m:r>
                              </m:sup>
                            </m:sSup>
                          </m:e>
                          <m:e>
                            <m:r>
                              <a:rPr lang="en-US" altLang="zh-TW" sz="1600" i="1">
                                <a:latin typeface="Cambria Math" panose="02040503050406030204" pitchFamily="18" charset="0"/>
                                <a:ea typeface="Cambria Math" panose="02040503050406030204" pitchFamily="18" charset="0"/>
                              </a:rPr>
                              <m:t>&amp;</m:t>
                            </m:r>
                            <m:sSub>
                              <m:sSubPr>
                                <m:ctrlPr>
                                  <a:rPr lang="en-US" altLang="zh-TW" sz="1600" i="1">
                                    <a:latin typeface="Cambria Math" panose="02040503050406030204" pitchFamily="18" charset="0"/>
                                    <a:ea typeface="Cambria Math" panose="02040503050406030204" pitchFamily="18" charset="0"/>
                                  </a:rPr>
                                </m:ctrlPr>
                              </m:sSubPr>
                              <m:e>
                                <m:r>
                                  <a:rPr lang="en-US" altLang="zh-TW" sz="1600" i="1">
                                    <a:latin typeface="Cambria Math" panose="02040503050406030204" pitchFamily="18" charset="0"/>
                                  </a:rPr>
                                  <m:t>𝑣</m:t>
                                </m:r>
                              </m:e>
                              <m:sub>
                                <m:r>
                                  <a:rPr lang="en-US" altLang="zh-TW" sz="1600" b="0" i="1" smtClean="0">
                                    <a:latin typeface="Cambria Math" panose="02040503050406030204" pitchFamily="18" charset="0"/>
                                  </a:rPr>
                                  <m:t>3</m:t>
                                </m:r>
                              </m:sub>
                            </m:sSub>
                            <m:r>
                              <a:rPr lang="en-US" altLang="zh-TW" sz="1600" i="1">
                                <a:latin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𝑘</m:t>
                            </m:r>
                            <m:sSub>
                              <m:sSubPr>
                                <m:ctrlPr>
                                  <a:rPr lang="en-US" altLang="zh-TW" sz="1600" i="1" smtClean="0">
                                    <a:solidFill>
                                      <a:schemeClr val="accent6"/>
                                    </a:solidFill>
                                    <a:latin typeface="Cambria Math" panose="02040503050406030204" pitchFamily="18" charset="0"/>
                                    <a:ea typeface="Cambria Math" panose="02040503050406030204" pitchFamily="18" charset="0"/>
                                  </a:rPr>
                                </m:ctrlPr>
                              </m:sSubPr>
                              <m:e>
                                <m:r>
                                  <a:rPr lang="en-US" altLang="zh-TW" sz="1600" i="1">
                                    <a:solidFill>
                                      <a:schemeClr val="accent6"/>
                                    </a:solidFill>
                                    <a:latin typeface="Cambria Math" panose="02040503050406030204" pitchFamily="18" charset="0"/>
                                    <a:ea typeface="Cambria Math" panose="02040503050406030204" pitchFamily="18" charset="0"/>
                                  </a:rPr>
                                  <m:t>𝐴</m:t>
                                </m:r>
                              </m:e>
                              <m:sub>
                                <m:r>
                                  <a:rPr lang="en-US" altLang="zh-TW" sz="1600" i="1">
                                    <a:solidFill>
                                      <a:schemeClr val="accent6"/>
                                    </a:solidFill>
                                    <a:latin typeface="Cambria Math" panose="02040503050406030204" pitchFamily="18" charset="0"/>
                                    <a:ea typeface="Cambria Math" panose="02040503050406030204" pitchFamily="18" charset="0"/>
                                  </a:rPr>
                                  <m:t>3</m:t>
                                </m:r>
                              </m:sub>
                            </m:sSub>
                            <m:sSup>
                              <m:sSupPr>
                                <m:ctrlPr>
                                  <a:rPr lang="en-US" altLang="zh-TW" sz="1600" i="1">
                                    <a:latin typeface="Cambria Math" panose="02040503050406030204" pitchFamily="18" charset="0"/>
                                    <a:ea typeface="Cambria Math" panose="02040503050406030204" pitchFamily="18" charset="0"/>
                                  </a:rPr>
                                </m:ctrlPr>
                              </m:sSupPr>
                              <m:e>
                                <m:r>
                                  <a:rPr lang="en-US" altLang="zh-TW" sz="1600" i="1">
                                    <a:latin typeface="Cambria Math" panose="02040503050406030204" pitchFamily="18" charset="0"/>
                                    <a:ea typeface="Cambria Math" panose="02040503050406030204" pitchFamily="18" charset="0"/>
                                  </a:rPr>
                                  <m:t>𝑒</m:t>
                                </m:r>
                              </m:e>
                              <m:sup>
                                <m:r>
                                  <a:rPr lang="en-US" altLang="zh-TW" sz="1600" i="1">
                                    <a:latin typeface="Cambria Math" panose="02040503050406030204" pitchFamily="18" charset="0"/>
                                    <a:ea typeface="Cambria Math" panose="02040503050406030204" pitchFamily="18" charset="0"/>
                                  </a:rPr>
                                  <m:t>𝑘𝑦</m:t>
                                </m:r>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𝑖𝑘𝑥</m:t>
                                </m:r>
                              </m:sup>
                            </m:sSup>
                          </m:e>
                        </m:eqArr>
                      </m:e>
                    </m:d>
                  </m:oMath>
                </a14:m>
                <a:endParaRPr lang="zh-TW" altLang="en-US" sz="1600" dirty="0"/>
              </a:p>
            </p:txBody>
          </p:sp>
        </mc:Choice>
        <mc:Fallback xmlns="">
          <p:sp>
            <p:nvSpPr>
              <p:cNvPr id="11" name="矩形 10">
                <a:extLst>
                  <a:ext uri="{FF2B5EF4-FFF2-40B4-BE49-F238E27FC236}">
                    <a16:creationId xmlns:a16="http://schemas.microsoft.com/office/drawing/2014/main" id="{E9C8E7C0-7E0D-4E11-9A8E-805DC8596863}"/>
                  </a:ext>
                </a:extLst>
              </p:cNvPr>
              <p:cNvSpPr>
                <a:spLocks noRot="1" noChangeAspect="1" noMove="1" noResize="1" noEditPoints="1" noAdjustHandles="1" noChangeArrowheads="1" noChangeShapeType="1" noTextEdit="1"/>
              </p:cNvSpPr>
              <p:nvPr/>
            </p:nvSpPr>
            <p:spPr>
              <a:xfrm>
                <a:off x="858294" y="5580923"/>
                <a:ext cx="5257802" cy="731867"/>
              </a:xfrm>
              <a:prstGeom prst="rect">
                <a:avLst/>
              </a:prstGeom>
              <a:blipFill>
                <a:blip r:embed="rId7"/>
                <a:stretch>
                  <a:fillRect l="-6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9AA6454A-8162-4058-AE9E-45FB0637C050}"/>
                  </a:ext>
                </a:extLst>
              </p:cNvPr>
              <p:cNvSpPr txBox="1"/>
              <p:nvPr/>
            </p:nvSpPr>
            <p:spPr>
              <a:xfrm>
                <a:off x="7489371" y="4534241"/>
                <a:ext cx="4133222" cy="100405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TW" sz="1600" b="0" i="1" smtClean="0">
                              <a:latin typeface="Cambria Math" panose="02040503050406030204" pitchFamily="18" charset="0"/>
                              <a:cs typeface="Calibri" panose="020F0502020204030204" pitchFamily="34" charset="0"/>
                            </a:rPr>
                          </m:ctrlPr>
                        </m:sSubPr>
                        <m:e>
                          <m:r>
                            <a:rPr lang="en-US" altLang="zh-TW" sz="1600" b="0" i="1" smtClean="0">
                              <a:latin typeface="Cambria Math" panose="02040503050406030204" pitchFamily="18" charset="0"/>
                              <a:cs typeface="Calibri" panose="020F0502020204030204" pitchFamily="34" charset="0"/>
                            </a:rPr>
                            <m:t>𝑢</m:t>
                          </m:r>
                        </m:e>
                        <m:sub>
                          <m:r>
                            <a:rPr lang="en-US" altLang="zh-TW" sz="1600" b="0" i="1" smtClean="0">
                              <a:latin typeface="Cambria Math" panose="02040503050406030204" pitchFamily="18" charset="0"/>
                              <a:cs typeface="Calibri" panose="020F0502020204030204" pitchFamily="34" charset="0"/>
                            </a:rPr>
                            <m:t>𝑏</m:t>
                          </m:r>
                        </m:sub>
                      </m:sSub>
                      <m:d>
                        <m:dPr>
                          <m:ctrlPr>
                            <a:rPr lang="en-US" altLang="zh-TW" sz="1600" b="0" i="1" smtClean="0">
                              <a:latin typeface="Cambria Math" panose="02040503050406030204" pitchFamily="18" charset="0"/>
                              <a:cs typeface="Calibri" panose="020F0502020204030204" pitchFamily="34" charset="0"/>
                            </a:rPr>
                          </m:ctrlPr>
                        </m:dPr>
                        <m:e>
                          <m:r>
                            <a:rPr lang="en-US" altLang="zh-TW" sz="1600" b="0" i="1" smtClean="0">
                              <a:latin typeface="Cambria Math" panose="02040503050406030204" pitchFamily="18" charset="0"/>
                              <a:cs typeface="Calibri" panose="020F0502020204030204" pitchFamily="34" charset="0"/>
                            </a:rPr>
                            <m:t>𝑦</m:t>
                          </m:r>
                        </m:e>
                      </m:d>
                      <m:r>
                        <a:rPr lang="en-US" altLang="zh-TW" sz="1600" b="0" i="1" smtClean="0">
                          <a:latin typeface="Cambria Math" panose="02040503050406030204" pitchFamily="18" charset="0"/>
                          <a:cs typeface="Calibri" panose="020F0502020204030204" pitchFamily="34" charset="0"/>
                        </a:rPr>
                        <m:t>=</m:t>
                      </m:r>
                      <m:d>
                        <m:dPr>
                          <m:begChr m:val="{"/>
                          <m:endChr m:val=""/>
                          <m:ctrlPr>
                            <a:rPr lang="en-US" altLang="zh-TW" sz="1600" i="1" smtClean="0">
                              <a:latin typeface="Cambria Math" panose="02040503050406030204" pitchFamily="18" charset="0"/>
                              <a:cs typeface="Calibri" panose="020F0502020204030204" pitchFamily="34" charset="0"/>
                            </a:rPr>
                          </m:ctrlPr>
                        </m:dPr>
                        <m:e>
                          <m:eqArr>
                            <m:eqArrPr>
                              <m:ctrlPr>
                                <a:rPr lang="en-US" altLang="zh-TW" sz="1600" b="0" i="1" smtClean="0">
                                  <a:latin typeface="Cambria Math" panose="02040503050406030204" pitchFamily="18" charset="0"/>
                                  <a:cs typeface="Calibri" panose="020F0502020204030204" pitchFamily="34" charset="0"/>
                                </a:rPr>
                              </m:ctrlPr>
                            </m:eqArrPr>
                            <m:e>
                              <m:r>
                                <a:rPr lang="en-US" altLang="zh-TW" sz="1600" b="0" i="1" smtClean="0">
                                  <a:latin typeface="Cambria Math" panose="02040503050406030204" pitchFamily="18" charset="0"/>
                                  <a:cs typeface="Calibri" panose="020F0502020204030204" pitchFamily="34" charset="0"/>
                                </a:rPr>
                                <m:t>&amp;</m:t>
                              </m:r>
                              <m:r>
                                <a:rPr lang="en-US" altLang="zh-TW" sz="1600" b="0" i="1" smtClean="0">
                                  <a:latin typeface="Cambria Math" panose="02040503050406030204" pitchFamily="18" charset="0"/>
                                  <a:cs typeface="Calibri" panose="020F0502020204030204" pitchFamily="34" charset="0"/>
                                </a:rPr>
                                <m:t>𝑈</m:t>
                              </m:r>
                              <m:r>
                                <a:rPr lang="en-US" altLang="zh-TW" sz="1600" b="0" i="1" smtClean="0">
                                  <a:latin typeface="Cambria Math" panose="02040503050406030204" pitchFamily="18" charset="0"/>
                                  <a:cs typeface="Calibri" panose="020F0502020204030204" pitchFamily="34" charset="0"/>
                                </a:rPr>
                                <m:t>, &amp;−</m:t>
                              </m:r>
                              <m:sSub>
                                <m:sSubPr>
                                  <m:ctrlPr>
                                    <a:rPr lang="en-US" altLang="zh-TW" sz="1600" b="0" i="1" smtClean="0">
                                      <a:latin typeface="Cambria Math" panose="02040503050406030204" pitchFamily="18" charset="0"/>
                                      <a:cs typeface="Calibri" panose="020F0502020204030204" pitchFamily="34" charset="0"/>
                                    </a:rPr>
                                  </m:ctrlPr>
                                </m:sSubPr>
                                <m:e>
                                  <m:r>
                                    <a:rPr lang="en-US" altLang="zh-TW" sz="1600" b="0" i="1" smtClean="0">
                                      <a:latin typeface="Cambria Math" panose="02040503050406030204" pitchFamily="18" charset="0"/>
                                      <a:cs typeface="Calibri" panose="020F0502020204030204" pitchFamily="34" charset="0"/>
                                    </a:rPr>
                                    <m:t>𝐻</m:t>
                                  </m:r>
                                </m:e>
                                <m:sub>
                                  <m:r>
                                    <a:rPr lang="en-US" altLang="zh-TW" sz="1600" b="0" i="1" smtClean="0">
                                      <a:latin typeface="Cambria Math" panose="02040503050406030204" pitchFamily="18" charset="0"/>
                                      <a:cs typeface="Calibri" panose="020F0502020204030204" pitchFamily="34" charset="0"/>
                                    </a:rPr>
                                    <m:t>1</m:t>
                                  </m:r>
                                </m:sub>
                              </m:sSub>
                              <m:r>
                                <a:rPr lang="en-US" altLang="zh-TW" sz="1600" b="0" i="1" smtClean="0">
                                  <a:latin typeface="Cambria Math" panose="02040503050406030204" pitchFamily="18" charset="0"/>
                                  <a:cs typeface="Calibri" panose="020F0502020204030204" pitchFamily="34" charset="0"/>
                                </a:rPr>
                                <m:t>&lt;</m:t>
                              </m:r>
                              <m:r>
                                <a:rPr lang="en-US" altLang="zh-TW" sz="1600" b="0" i="1" smtClean="0">
                                  <a:latin typeface="Cambria Math" panose="02040503050406030204" pitchFamily="18" charset="0"/>
                                  <a:cs typeface="Calibri" panose="020F0502020204030204" pitchFamily="34" charset="0"/>
                                </a:rPr>
                                <m:t>𝑦</m:t>
                              </m:r>
                              <m:r>
                                <a:rPr lang="en-US" altLang="zh-TW" sz="1600" b="0" i="1" smtClean="0">
                                  <a:latin typeface="Cambria Math" panose="02040503050406030204" pitchFamily="18" charset="0"/>
                                  <a:cs typeface="Calibri" panose="020F0502020204030204" pitchFamily="34" charset="0"/>
                                </a:rPr>
                                <m:t>&lt;0</m:t>
                              </m:r>
                            </m:e>
                            <m:e>
                              <m:r>
                                <a:rPr lang="en-US" altLang="zh-TW" sz="1600" b="0" i="1" smtClean="0">
                                  <a:latin typeface="Cambria Math" panose="02040503050406030204" pitchFamily="18" charset="0"/>
                                  <a:cs typeface="Calibri" panose="020F0502020204030204" pitchFamily="34" charset="0"/>
                                </a:rPr>
                                <m:t>&amp;</m:t>
                              </m:r>
                              <m:r>
                                <m:rPr>
                                  <m:sty m:val="p"/>
                                </m:rPr>
                                <a:rPr lang="en-US" altLang="zh-TW" sz="1600" b="0" i="0" smtClean="0">
                                  <a:latin typeface="Cambria Math" panose="02040503050406030204" pitchFamily="18" charset="0"/>
                                </a:rPr>
                                <m:t>Ω</m:t>
                              </m:r>
                              <m:d>
                                <m:dPr>
                                  <m:ctrlPr>
                                    <a:rPr lang="en-US" altLang="zh-TW" sz="1600" b="0" i="1" smtClean="0">
                                      <a:latin typeface="Cambria Math" panose="02040503050406030204" pitchFamily="18" charset="0"/>
                                    </a:rPr>
                                  </m:ctrlPr>
                                </m:dPr>
                                <m:e>
                                  <m:r>
                                    <a:rPr lang="en-US" altLang="zh-TW" sz="1600" b="0" i="1" smtClean="0">
                                      <a:latin typeface="Cambria Math" panose="02040503050406030204" pitchFamily="18" charset="0"/>
                                    </a:rPr>
                                    <m:t>𝑦</m:t>
                                  </m:r>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𝐻</m:t>
                                      </m:r>
                                    </m:e>
                                    <m:sub>
                                      <m:r>
                                        <a:rPr lang="en-US" altLang="zh-TW" sz="1600" b="0" i="1" smtClean="0">
                                          <a:latin typeface="Cambria Math" panose="02040503050406030204" pitchFamily="18" charset="0"/>
                                        </a:rPr>
                                        <m:t>2</m:t>
                                      </m:r>
                                    </m:sub>
                                  </m:sSub>
                                </m:e>
                              </m:d>
                              <m:r>
                                <a:rPr lang="en-US" altLang="zh-TW" sz="1600" b="0" i="1" smtClean="0">
                                  <a:latin typeface="Cambria Math" panose="02040503050406030204" pitchFamily="18" charset="0"/>
                                </a:rPr>
                                <m:t>, &amp;   −</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𝐻</m:t>
                                  </m:r>
                                </m:e>
                                <m:sub>
                                  <m:r>
                                    <a:rPr lang="en-US" altLang="zh-TW" sz="1600" b="0" i="1" smtClean="0">
                                      <a:latin typeface="Cambria Math" panose="02040503050406030204" pitchFamily="18" charset="0"/>
                                    </a:rPr>
                                    <m:t>2</m:t>
                                  </m:r>
                                </m:sub>
                              </m:sSub>
                              <m:r>
                                <a:rPr lang="en-US" altLang="zh-TW" sz="1600" b="0" i="1" smtClean="0">
                                  <a:latin typeface="Cambria Math" panose="02040503050406030204" pitchFamily="18" charset="0"/>
                                </a:rPr>
                                <m:t>&lt;</m:t>
                              </m:r>
                              <m:r>
                                <a:rPr lang="en-US" altLang="zh-TW" sz="1600" b="0" i="1" smtClean="0">
                                  <a:latin typeface="Cambria Math" panose="02040503050406030204" pitchFamily="18" charset="0"/>
                                </a:rPr>
                                <m:t>𝑦</m:t>
                              </m:r>
                              <m:r>
                                <a:rPr lang="en-US" altLang="zh-TW" sz="1600" b="0" i="1" smtClean="0">
                                  <a:latin typeface="Cambria Math" panose="02040503050406030204" pitchFamily="18" charset="0"/>
                                </a:rPr>
                                <m:t>&lt;−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𝐻</m:t>
                                  </m:r>
                                </m:e>
                                <m:sub>
                                  <m:r>
                                    <a:rPr lang="en-US" altLang="zh-TW" sz="1600" b="0" i="1" smtClean="0">
                                      <a:latin typeface="Cambria Math" panose="02040503050406030204" pitchFamily="18" charset="0"/>
                                    </a:rPr>
                                    <m:t>1</m:t>
                                  </m:r>
                                </m:sub>
                              </m:sSub>
                            </m:e>
                            <m:e>
                              <m:r>
                                <a:rPr lang="en-US" altLang="zh-TW" sz="1600" b="0" i="1" smtClean="0">
                                  <a:latin typeface="Cambria Math" panose="02040503050406030204" pitchFamily="18" charset="0"/>
                                </a:rPr>
                                <m:t>&amp;0, &amp;</m:t>
                              </m:r>
                              <m:r>
                                <a:rPr lang="en-US" altLang="zh-TW" sz="1600" b="0" i="1" smtClean="0">
                                  <a:latin typeface="Cambria Math" panose="02040503050406030204" pitchFamily="18" charset="0"/>
                                </a:rPr>
                                <m:t>𝑦</m:t>
                              </m:r>
                              <m:r>
                                <a:rPr lang="en-US" altLang="zh-TW" sz="1600" b="0" i="1" smtClean="0">
                                  <a:latin typeface="Cambria Math" panose="02040503050406030204" pitchFamily="18" charset="0"/>
                                </a:rPr>
                                <m:t>&lt;−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𝐻</m:t>
                                  </m:r>
                                </m:e>
                                <m:sub>
                                  <m:r>
                                    <a:rPr lang="en-US" altLang="zh-TW" sz="1600" b="0" i="1" smtClean="0">
                                      <a:latin typeface="Cambria Math" panose="02040503050406030204" pitchFamily="18" charset="0"/>
                                    </a:rPr>
                                    <m:t>2</m:t>
                                  </m:r>
                                </m:sub>
                              </m:sSub>
                            </m:e>
                          </m:eqArr>
                        </m:e>
                      </m:d>
                    </m:oMath>
                  </m:oMathPara>
                </a14:m>
                <a:endParaRPr lang="zh-TW" altLang="en-US" sz="1600" dirty="0">
                  <a:cs typeface="Calibri" panose="020F0502020204030204" pitchFamily="34" charset="0"/>
                </a:endParaRPr>
              </a:p>
            </p:txBody>
          </p:sp>
        </mc:Choice>
        <mc:Fallback xmlns="">
          <p:sp>
            <p:nvSpPr>
              <p:cNvPr id="5" name="文字方塊 4">
                <a:extLst>
                  <a:ext uri="{FF2B5EF4-FFF2-40B4-BE49-F238E27FC236}">
                    <a16:creationId xmlns:a16="http://schemas.microsoft.com/office/drawing/2014/main" id="{9AA6454A-8162-4058-AE9E-45FB0637C050}"/>
                  </a:ext>
                </a:extLst>
              </p:cNvPr>
              <p:cNvSpPr txBox="1">
                <a:spLocks noRot="1" noChangeAspect="1" noMove="1" noResize="1" noEditPoints="1" noAdjustHandles="1" noChangeArrowheads="1" noChangeShapeType="1" noTextEdit="1"/>
              </p:cNvSpPr>
              <p:nvPr/>
            </p:nvSpPr>
            <p:spPr>
              <a:xfrm>
                <a:off x="7489371" y="4534241"/>
                <a:ext cx="4133222" cy="1004057"/>
              </a:xfrm>
              <a:prstGeom prst="rect">
                <a:avLst/>
              </a:prstGeom>
              <a:blipFill>
                <a:blip r:embed="rId8"/>
                <a:stretch>
                  <a:fillRect/>
                </a:stretch>
              </a:blipFill>
            </p:spPr>
            <p:txBody>
              <a:bodyPr/>
              <a:lstStyle/>
              <a:p>
                <a:r>
                  <a:rPr lang="zh-TW" altLang="en-US">
                    <a:noFill/>
                  </a:rPr>
                  <a:t> </a:t>
                </a:r>
              </a:p>
            </p:txBody>
          </p:sp>
        </mc:Fallback>
      </mc:AlternateContent>
      <p:cxnSp>
        <p:nvCxnSpPr>
          <p:cNvPr id="12" name="直線接點 11">
            <a:extLst>
              <a:ext uri="{FF2B5EF4-FFF2-40B4-BE49-F238E27FC236}">
                <a16:creationId xmlns:a16="http://schemas.microsoft.com/office/drawing/2014/main" id="{72641EC1-43EF-468C-81A4-6E92CB5707C9}"/>
              </a:ext>
            </a:extLst>
          </p:cNvPr>
          <p:cNvCxnSpPr>
            <a:cxnSpLocks/>
          </p:cNvCxnSpPr>
          <p:nvPr/>
        </p:nvCxnSpPr>
        <p:spPr>
          <a:xfrm flipH="1">
            <a:off x="9474528" y="2304807"/>
            <a:ext cx="1608804" cy="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1D1CB5E-BA03-4D1B-A707-21C581B293FE}"/>
              </a:ext>
            </a:extLst>
          </p:cNvPr>
          <p:cNvCxnSpPr>
            <a:cxnSpLocks/>
          </p:cNvCxnSpPr>
          <p:nvPr/>
        </p:nvCxnSpPr>
        <p:spPr>
          <a:xfrm flipH="1">
            <a:off x="9496299" y="3418952"/>
            <a:ext cx="1608804" cy="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BCC047E-B663-4C1A-B655-A7767B272592}"/>
              </a:ext>
            </a:extLst>
          </p:cNvPr>
          <p:cNvSpPr/>
          <p:nvPr/>
        </p:nvSpPr>
        <p:spPr>
          <a:xfrm>
            <a:off x="9069877" y="1966253"/>
            <a:ext cx="809301" cy="338554"/>
          </a:xfrm>
          <a:prstGeom prst="rect">
            <a:avLst/>
          </a:prstGeom>
        </p:spPr>
        <p:txBody>
          <a:bodyPr wrap="square">
            <a:spAutoFit/>
          </a:bodyPr>
          <a:lstStyle/>
          <a:p>
            <a:r>
              <a:rPr lang="en-US" altLang="zh-TW" sz="1600" dirty="0">
                <a:solidFill>
                  <a:schemeClr val="accent1"/>
                </a:solidFill>
              </a:rPr>
              <a:t>Layer 1 </a:t>
            </a:r>
            <a:endParaRPr lang="zh-TW" altLang="en-US" sz="1600" dirty="0"/>
          </a:p>
        </p:txBody>
      </p:sp>
      <p:sp>
        <p:nvSpPr>
          <p:cNvPr id="18" name="矩形 17">
            <a:extLst>
              <a:ext uri="{FF2B5EF4-FFF2-40B4-BE49-F238E27FC236}">
                <a16:creationId xmlns:a16="http://schemas.microsoft.com/office/drawing/2014/main" id="{159A2B0A-EF6A-4E42-A500-7E3D22ABA461}"/>
              </a:ext>
            </a:extLst>
          </p:cNvPr>
          <p:cNvSpPr/>
          <p:nvPr/>
        </p:nvSpPr>
        <p:spPr>
          <a:xfrm>
            <a:off x="9069877" y="2707146"/>
            <a:ext cx="827599" cy="338554"/>
          </a:xfrm>
          <a:prstGeom prst="rect">
            <a:avLst/>
          </a:prstGeom>
        </p:spPr>
        <p:txBody>
          <a:bodyPr wrap="none">
            <a:spAutoFit/>
          </a:bodyPr>
          <a:lstStyle/>
          <a:p>
            <a:r>
              <a:rPr lang="en-US" altLang="zh-TW" sz="1600" dirty="0">
                <a:solidFill>
                  <a:schemeClr val="accent2"/>
                </a:solidFill>
              </a:rPr>
              <a:t>Layer 2 </a:t>
            </a:r>
            <a:endParaRPr lang="zh-TW" altLang="en-US" sz="1600" dirty="0"/>
          </a:p>
        </p:txBody>
      </p:sp>
      <p:sp>
        <p:nvSpPr>
          <p:cNvPr id="19" name="矩形 18">
            <a:extLst>
              <a:ext uri="{FF2B5EF4-FFF2-40B4-BE49-F238E27FC236}">
                <a16:creationId xmlns:a16="http://schemas.microsoft.com/office/drawing/2014/main" id="{84FAEC4D-2A7F-485A-8F4F-B19406DFE98D}"/>
              </a:ext>
            </a:extLst>
          </p:cNvPr>
          <p:cNvSpPr/>
          <p:nvPr/>
        </p:nvSpPr>
        <p:spPr>
          <a:xfrm>
            <a:off x="9098067" y="3484555"/>
            <a:ext cx="781111" cy="338554"/>
          </a:xfrm>
          <a:prstGeom prst="rect">
            <a:avLst/>
          </a:prstGeom>
        </p:spPr>
        <p:txBody>
          <a:bodyPr wrap="none">
            <a:spAutoFit/>
          </a:bodyPr>
          <a:lstStyle/>
          <a:p>
            <a:r>
              <a:rPr lang="en-US" altLang="zh-TW" sz="1600" dirty="0">
                <a:solidFill>
                  <a:schemeClr val="accent6"/>
                </a:solidFill>
              </a:rPr>
              <a:t>Layer 3</a:t>
            </a:r>
            <a:endParaRPr lang="zh-TW" altLang="en-US" sz="1600" dirty="0"/>
          </a:p>
        </p:txBody>
      </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C5AFD6CD-E903-41C4-992D-843B48ED2173}"/>
                  </a:ext>
                </a:extLst>
              </p:cNvPr>
              <p:cNvSpPr txBox="1"/>
              <p:nvPr/>
            </p:nvSpPr>
            <p:spPr>
              <a:xfrm>
                <a:off x="5029200" y="5777579"/>
                <a:ext cx="1939332" cy="338554"/>
              </a:xfrm>
              <a:prstGeom prst="rect">
                <a:avLst/>
              </a:prstGeom>
              <a:noFill/>
            </p:spPr>
            <p:txBody>
              <a:bodyPr wrap="square" rtlCol="0">
                <a:spAutoFit/>
              </a:bodyPr>
              <a:lstStyle/>
              <a:p>
                <a14:m>
                  <m:oMath xmlns:m="http://schemas.openxmlformats.org/officeDocument/2006/math">
                    <m:r>
                      <a:rPr lang="en-US" altLang="zh-TW" sz="1600" b="0" i="1" smtClean="0">
                        <a:latin typeface="Cambria Math" panose="02040503050406030204" pitchFamily="18" charset="0"/>
                        <a:cs typeface="Calibri" panose="020F0502020204030204" pitchFamily="34" charset="0"/>
                      </a:rPr>
                      <m:t>𝑢</m:t>
                    </m:r>
                    <m:r>
                      <a:rPr lang="en-US" altLang="zh-TW" sz="1600" b="0" i="1" smtClean="0">
                        <a:latin typeface="Cambria Math" panose="02040503050406030204" pitchFamily="18" charset="0"/>
                        <a:cs typeface="Calibri" panose="020F0502020204030204" pitchFamily="34" charset="0"/>
                      </a:rPr>
                      <m:t>,</m:t>
                    </m:r>
                    <m:r>
                      <a:rPr lang="en-US" altLang="zh-TW" sz="1600" b="0" i="1" smtClean="0">
                        <a:latin typeface="Cambria Math" panose="02040503050406030204" pitchFamily="18" charset="0"/>
                        <a:cs typeface="Calibri" panose="020F0502020204030204" pitchFamily="34" charset="0"/>
                      </a:rPr>
                      <m:t>𝑣</m:t>
                    </m:r>
                    <m:r>
                      <a:rPr lang="en-US" altLang="zh-TW" sz="1600" b="0" i="1" smtClean="0">
                        <a:latin typeface="Cambria Math" panose="02040503050406030204" pitchFamily="18" charset="0"/>
                        <a:cs typeface="Calibri" panose="020F0502020204030204" pitchFamily="34" charset="0"/>
                      </a:rPr>
                      <m:t>→0</m:t>
                    </m:r>
                  </m:oMath>
                </a14:m>
                <a:r>
                  <a:rPr lang="zh-TW" altLang="en-US" sz="1600" dirty="0">
                    <a:cs typeface="Calibri" panose="020F0502020204030204" pitchFamily="34" charset="0"/>
                  </a:rPr>
                  <a:t> </a:t>
                </a:r>
                <a:r>
                  <a:rPr lang="en-US" altLang="zh-TW" sz="1600" dirty="0">
                    <a:cs typeface="Calibri" panose="020F0502020204030204" pitchFamily="34" charset="0"/>
                  </a:rPr>
                  <a:t>as </a:t>
                </a:r>
                <a14:m>
                  <m:oMath xmlns:m="http://schemas.openxmlformats.org/officeDocument/2006/math">
                    <m:r>
                      <a:rPr lang="en-US" altLang="zh-TW" sz="1600" i="1">
                        <a:latin typeface="Cambria Math" panose="02040503050406030204" pitchFamily="18" charset="0"/>
                        <a:cs typeface="Calibri" panose="020F0502020204030204" pitchFamily="34" charset="0"/>
                      </a:rPr>
                      <m:t>𝑦</m:t>
                    </m:r>
                    <m:r>
                      <a:rPr lang="en-US" altLang="zh-TW" sz="1600" i="1">
                        <a:latin typeface="Cambria Math" panose="02040503050406030204" pitchFamily="18" charset="0"/>
                        <a:cs typeface="Calibri" panose="020F0502020204030204" pitchFamily="34" charset="0"/>
                      </a:rPr>
                      <m:t>→∞</m:t>
                    </m:r>
                  </m:oMath>
                </a14:m>
                <a:endParaRPr lang="zh-TW" altLang="en-US" sz="1600" dirty="0">
                  <a:cs typeface="Calibri" panose="020F0502020204030204" pitchFamily="34" charset="0"/>
                </a:endParaRPr>
              </a:p>
            </p:txBody>
          </p:sp>
        </mc:Choice>
        <mc:Fallback xmlns="">
          <p:sp>
            <p:nvSpPr>
              <p:cNvPr id="21" name="文字方塊 20">
                <a:extLst>
                  <a:ext uri="{FF2B5EF4-FFF2-40B4-BE49-F238E27FC236}">
                    <a16:creationId xmlns:a16="http://schemas.microsoft.com/office/drawing/2014/main" id="{C5AFD6CD-E903-41C4-992D-843B48ED2173}"/>
                  </a:ext>
                </a:extLst>
              </p:cNvPr>
              <p:cNvSpPr txBox="1">
                <a:spLocks noRot="1" noChangeAspect="1" noMove="1" noResize="1" noEditPoints="1" noAdjustHandles="1" noChangeArrowheads="1" noChangeShapeType="1" noTextEdit="1"/>
              </p:cNvSpPr>
              <p:nvPr/>
            </p:nvSpPr>
            <p:spPr>
              <a:xfrm>
                <a:off x="5029200" y="5777579"/>
                <a:ext cx="1939332" cy="338554"/>
              </a:xfrm>
              <a:prstGeom prst="rect">
                <a:avLst/>
              </a:prstGeom>
              <a:blipFill>
                <a:blip r:embed="rId9"/>
                <a:stretch>
                  <a:fillRect t="-5455" b="-23636"/>
                </a:stretch>
              </a:blipFill>
            </p:spPr>
            <p:txBody>
              <a:bodyPr/>
              <a:lstStyle/>
              <a:p>
                <a:r>
                  <a:rPr lang="zh-TW" altLang="en-US">
                    <a:noFill/>
                  </a:rPr>
                  <a:t> </a:t>
                </a:r>
              </a:p>
            </p:txBody>
          </p:sp>
        </mc:Fallback>
      </mc:AlternateContent>
      <p:sp>
        <p:nvSpPr>
          <p:cNvPr id="22" name="箭號: 向右 21">
            <a:extLst>
              <a:ext uri="{FF2B5EF4-FFF2-40B4-BE49-F238E27FC236}">
                <a16:creationId xmlns:a16="http://schemas.microsoft.com/office/drawing/2014/main" id="{D3A50559-555A-4D0A-98C2-F70A35A8E46D}"/>
              </a:ext>
            </a:extLst>
          </p:cNvPr>
          <p:cNvSpPr/>
          <p:nvPr/>
        </p:nvSpPr>
        <p:spPr>
          <a:xfrm rot="10800000">
            <a:off x="4074606" y="5863214"/>
            <a:ext cx="674915" cy="18737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6855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02AA18-F71F-4E7C-9C5A-C4351DD45D3C}"/>
              </a:ext>
            </a:extLst>
          </p:cNvPr>
          <p:cNvSpPr>
            <a:spLocks noGrp="1"/>
          </p:cNvSpPr>
          <p:nvPr>
            <p:ph type="title"/>
          </p:nvPr>
        </p:nvSpPr>
        <p:spPr/>
        <p:txBody>
          <a:bodyPr/>
          <a:lstStyle/>
          <a:p>
            <a:r>
              <a:rPr lang="en-US" altLang="zh-TW" dirty="0"/>
              <a:t>Instabilities of a horizontal shear flow with a</a:t>
            </a:r>
            <a:r>
              <a:rPr lang="zh-TW" altLang="en-US" dirty="0"/>
              <a:t> </a:t>
            </a:r>
            <a:r>
              <a:rPr lang="en-US" altLang="zh-TW" dirty="0"/>
              <a:t>free surface - 3</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C8FD96F-CB0C-4529-8EE8-2B479825CA0A}"/>
                  </a:ext>
                </a:extLst>
              </p:cNvPr>
              <p:cNvSpPr>
                <a:spLocks noGrp="1"/>
              </p:cNvSpPr>
              <p:nvPr>
                <p:ph idx="1"/>
              </p:nvPr>
            </p:nvSpPr>
            <p:spPr>
              <a:xfrm>
                <a:off x="838200" y="1581060"/>
                <a:ext cx="9079523" cy="3082739"/>
              </a:xfrm>
            </p:spPr>
            <p:txBody>
              <a:bodyPr>
                <a:normAutofit/>
              </a:bodyPr>
              <a:lstStyle/>
              <a:p>
                <a:pPr marL="285750" indent="-285750">
                  <a:buFont typeface="Arial" panose="020B0604020202020204" pitchFamily="34" charset="0"/>
                  <a:buChar char="•"/>
                </a:pPr>
                <a:r>
                  <a:rPr lang="en-US" altLang="zh-TW" sz="1600" dirty="0"/>
                  <a:t>At layer interfaces, vertical velocity and horizontal pressure gradient must be continuous</a:t>
                </a:r>
                <a:br>
                  <a:rPr lang="en-US" altLang="zh-TW" sz="1600" dirty="0"/>
                </a:br>
                <a:r>
                  <a:rPr lang="en-US" altLang="zh-TW" sz="16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𝑣</m:t>
                        </m:r>
                      </m:e>
                      <m:sub>
                        <m:r>
                          <a:rPr lang="en-US" altLang="zh-TW" sz="1600" b="0" i="1" smtClean="0">
                            <a:latin typeface="Cambria Math" panose="02040503050406030204" pitchFamily="18" charset="0"/>
                          </a:rPr>
                          <m:t>1</m:t>
                        </m:r>
                      </m:sub>
                    </m:sSub>
                    <m:d>
                      <m:dPr>
                        <m:ctrlPr>
                          <a:rPr lang="en-US" altLang="zh-TW" sz="1600" b="0" i="1" smtClean="0">
                            <a:latin typeface="Cambria Math" panose="02040503050406030204" pitchFamily="18" charset="0"/>
                          </a:rPr>
                        </m:ctrlPr>
                      </m:dPr>
                      <m:e>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𝐻</m:t>
                            </m:r>
                          </m:e>
                          <m:sub>
                            <m:r>
                              <a:rPr lang="en-US" altLang="zh-TW" sz="1600" b="0" i="1" smtClean="0">
                                <a:latin typeface="Cambria Math" panose="02040503050406030204" pitchFamily="18" charset="0"/>
                              </a:rPr>
                              <m:t>1</m:t>
                            </m:r>
                          </m:sub>
                        </m:sSub>
                      </m:e>
                    </m:d>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𝑣</m:t>
                        </m:r>
                      </m:e>
                      <m:sub>
                        <m:r>
                          <a:rPr lang="en-US" altLang="zh-TW" sz="1600" b="0" i="1" smtClean="0">
                            <a:latin typeface="Cambria Math" panose="02040503050406030204" pitchFamily="18" charset="0"/>
                          </a:rPr>
                          <m:t>2</m:t>
                        </m:r>
                      </m:sub>
                    </m:sSub>
                    <m:d>
                      <m:dPr>
                        <m:ctrlPr>
                          <a:rPr lang="en-US" altLang="zh-TW" sz="1600" b="0" i="1" smtClean="0">
                            <a:latin typeface="Cambria Math" panose="02040503050406030204" pitchFamily="18" charset="0"/>
                          </a:rPr>
                        </m:ctrlPr>
                      </m:dPr>
                      <m:e>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𝐻</m:t>
                            </m:r>
                          </m:e>
                          <m:sub>
                            <m:r>
                              <a:rPr lang="en-US" altLang="zh-TW" sz="1600" b="0" i="1" smtClean="0">
                                <a:latin typeface="Cambria Math" panose="02040503050406030204" pitchFamily="18" charset="0"/>
                              </a:rPr>
                              <m:t>1</m:t>
                            </m:r>
                          </m:sub>
                        </m:sSub>
                      </m:e>
                    </m:d>
                    <m:r>
                      <a:rPr lang="en-US" altLang="zh-TW" sz="1600" b="0" i="1" smtClean="0">
                        <a:latin typeface="Cambria Math" panose="02040503050406030204" pitchFamily="18" charset="0"/>
                      </a:rPr>
                      <m:t>,          </m:t>
                    </m:r>
                    <m:sSub>
                      <m:sSubPr>
                        <m:ctrlPr>
                          <a:rPr lang="en-US" altLang="zh-TW" sz="1600" b="0" i="1" smtClean="0">
                            <a:latin typeface="Cambria Math" panose="02040503050406030204" pitchFamily="18" charset="0"/>
                          </a:rPr>
                        </m:ctrlPr>
                      </m:sSubPr>
                      <m:e>
                        <m:d>
                          <m:dPr>
                            <m:begChr m:val=""/>
                            <m:endChr m:val="|"/>
                            <m:ctrlPr>
                              <a:rPr lang="en-US" altLang="zh-TW" sz="1600" b="0" i="1" smtClean="0">
                                <a:latin typeface="Cambria Math" panose="02040503050406030204" pitchFamily="18" charset="0"/>
                              </a:rPr>
                            </m:ctrlPr>
                          </m:dPr>
                          <m:e>
                            <m:f>
                              <m:fPr>
                                <m:ctrlPr>
                                  <a:rPr lang="en-US" altLang="zh-TW" sz="1600" i="1">
                                    <a:latin typeface="Cambria Math" panose="02040503050406030204" pitchFamily="18" charset="0"/>
                                  </a:rPr>
                                </m:ctrlPr>
                              </m:fPr>
                              <m:num>
                                <m:r>
                                  <a:rPr lang="en-US" altLang="zh-TW" sz="1600" i="1">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i="1">
                                        <a:latin typeface="Cambria Math" panose="02040503050406030204" pitchFamily="18" charset="0"/>
                                      </a:rPr>
                                      <m:t>𝑝</m:t>
                                    </m:r>
                                  </m:e>
                                  <m:sub>
                                    <m:r>
                                      <a:rPr lang="en-US" altLang="zh-TW" sz="1600" b="0" i="1" smtClean="0">
                                        <a:latin typeface="Cambria Math" panose="02040503050406030204" pitchFamily="18" charset="0"/>
                                      </a:rPr>
                                      <m:t>1</m:t>
                                    </m:r>
                                  </m:sub>
                                </m:sSub>
                              </m:num>
                              <m:den>
                                <m:r>
                                  <a:rPr lang="en-US" altLang="zh-TW" sz="1600" i="1">
                                    <a:latin typeface="Cambria Math" panose="02040503050406030204" pitchFamily="18" charset="0"/>
                                  </a:rPr>
                                  <m:t>𝜕</m:t>
                                </m:r>
                                <m:r>
                                  <a:rPr lang="en-US" altLang="zh-TW" sz="1600" i="1">
                                    <a:latin typeface="Cambria Math" panose="02040503050406030204" pitchFamily="18" charset="0"/>
                                  </a:rPr>
                                  <m:t>𝑥</m:t>
                                </m:r>
                              </m:den>
                            </m:f>
                          </m:e>
                        </m:d>
                      </m:e>
                      <m:sub>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𝐻</m:t>
                            </m:r>
                          </m:e>
                          <m:sub>
                            <m:r>
                              <a:rPr lang="en-US" altLang="zh-TW" sz="1600" b="0" i="1" smtClean="0">
                                <a:latin typeface="Cambria Math" panose="02040503050406030204" pitchFamily="18" charset="0"/>
                              </a:rPr>
                              <m:t>1</m:t>
                            </m:r>
                          </m:sub>
                        </m:sSub>
                      </m:sub>
                    </m:sSub>
                    <m:r>
                      <a:rPr lang="en-US" altLang="zh-TW" sz="1600" b="0" i="1" smtClean="0">
                        <a:latin typeface="Cambria Math" panose="02040503050406030204" pitchFamily="18" charset="0"/>
                      </a:rPr>
                      <m:t>=</m:t>
                    </m:r>
                    <m:sSub>
                      <m:sSubPr>
                        <m:ctrlPr>
                          <a:rPr lang="en-US" altLang="zh-TW" sz="1600" i="1">
                            <a:latin typeface="Cambria Math" panose="02040503050406030204" pitchFamily="18" charset="0"/>
                          </a:rPr>
                        </m:ctrlPr>
                      </m:sSubPr>
                      <m:e>
                        <m:d>
                          <m:dPr>
                            <m:begChr m:val=""/>
                            <m:endChr m:val="|"/>
                            <m:ctrlPr>
                              <a:rPr lang="en-US" altLang="zh-TW" sz="1600" i="1">
                                <a:latin typeface="Cambria Math" panose="02040503050406030204" pitchFamily="18" charset="0"/>
                              </a:rPr>
                            </m:ctrlPr>
                          </m:dPr>
                          <m:e>
                            <m:f>
                              <m:fPr>
                                <m:ctrlPr>
                                  <a:rPr lang="en-US" altLang="zh-TW" sz="1600" i="1">
                                    <a:latin typeface="Cambria Math" panose="02040503050406030204" pitchFamily="18" charset="0"/>
                                  </a:rPr>
                                </m:ctrlPr>
                              </m:fPr>
                              <m:num>
                                <m:r>
                                  <a:rPr lang="en-US" altLang="zh-TW" sz="1600" i="1">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i="1">
                                        <a:latin typeface="Cambria Math" panose="02040503050406030204" pitchFamily="18" charset="0"/>
                                      </a:rPr>
                                      <m:t>𝑝</m:t>
                                    </m:r>
                                  </m:e>
                                  <m:sub>
                                    <m:r>
                                      <a:rPr lang="en-US" altLang="zh-TW" sz="1600" b="0" i="1" smtClean="0">
                                        <a:latin typeface="Cambria Math" panose="02040503050406030204" pitchFamily="18" charset="0"/>
                                      </a:rPr>
                                      <m:t>2</m:t>
                                    </m:r>
                                  </m:sub>
                                </m:sSub>
                              </m:num>
                              <m:den>
                                <m:r>
                                  <a:rPr lang="en-US" altLang="zh-TW" sz="1600" i="1">
                                    <a:latin typeface="Cambria Math" panose="02040503050406030204" pitchFamily="18" charset="0"/>
                                  </a:rPr>
                                  <m:t>𝜕</m:t>
                                </m:r>
                                <m:r>
                                  <a:rPr lang="en-US" altLang="zh-TW" sz="1600" i="1">
                                    <a:latin typeface="Cambria Math" panose="02040503050406030204" pitchFamily="18" charset="0"/>
                                  </a:rPr>
                                  <m:t>𝑥</m:t>
                                </m:r>
                              </m:den>
                            </m:f>
                          </m:e>
                        </m:d>
                      </m:e>
                      <m:sub>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m:t>
                            </m:r>
                            <m:r>
                              <a:rPr lang="en-US" altLang="zh-TW" sz="1600" i="1">
                                <a:latin typeface="Cambria Math" panose="02040503050406030204" pitchFamily="18" charset="0"/>
                              </a:rPr>
                              <m:t>𝐻</m:t>
                            </m:r>
                          </m:e>
                          <m:sub>
                            <m:r>
                              <a:rPr lang="en-US" altLang="zh-TW" sz="1600" i="1">
                                <a:latin typeface="Cambria Math" panose="02040503050406030204" pitchFamily="18" charset="0"/>
                              </a:rPr>
                              <m:t>1</m:t>
                            </m:r>
                          </m:sub>
                        </m:sSub>
                      </m:sub>
                    </m:sSub>
                  </m:oMath>
                </a14:m>
                <a:br>
                  <a:rPr lang="en-US" altLang="zh-TW" sz="1600" dirty="0"/>
                </a:br>
                <a:r>
                  <a:rPr lang="en-US" altLang="zh-TW" sz="1600" dirty="0"/>
                  <a:t>           </a:t>
                </a:r>
                <a14:m>
                  <m:oMath xmlns:m="http://schemas.openxmlformats.org/officeDocument/2006/math">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𝑣</m:t>
                        </m:r>
                      </m:e>
                      <m:sub>
                        <m:r>
                          <a:rPr lang="en-US" altLang="zh-TW" sz="1600" b="0" i="1" smtClean="0">
                            <a:latin typeface="Cambria Math" panose="02040503050406030204" pitchFamily="18" charset="0"/>
                          </a:rPr>
                          <m:t>2</m:t>
                        </m:r>
                      </m:sub>
                    </m:sSub>
                    <m:d>
                      <m:dPr>
                        <m:ctrlPr>
                          <a:rPr lang="en-US" altLang="zh-TW" sz="1600" i="1">
                            <a:latin typeface="Cambria Math" panose="02040503050406030204" pitchFamily="18" charset="0"/>
                          </a:rPr>
                        </m:ctrlPr>
                      </m:dPr>
                      <m:e>
                        <m:r>
                          <a:rPr lang="en-US" altLang="zh-TW" sz="1600" i="1">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𝐻</m:t>
                            </m:r>
                          </m:e>
                          <m:sub>
                            <m:r>
                              <a:rPr lang="en-US" altLang="zh-TW" sz="1600" b="0" i="1" smtClean="0">
                                <a:latin typeface="Cambria Math" panose="02040503050406030204" pitchFamily="18" charset="0"/>
                              </a:rPr>
                              <m:t>2</m:t>
                            </m:r>
                          </m:sub>
                        </m:sSub>
                      </m:e>
                    </m:d>
                    <m:r>
                      <a:rPr lang="en-US" altLang="zh-TW" sz="1600" i="1">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𝑣</m:t>
                        </m:r>
                      </m:e>
                      <m:sub>
                        <m:r>
                          <a:rPr lang="en-US" altLang="zh-TW" sz="1600" b="0" i="1" smtClean="0">
                            <a:latin typeface="Cambria Math" panose="02040503050406030204" pitchFamily="18" charset="0"/>
                          </a:rPr>
                          <m:t>3</m:t>
                        </m:r>
                      </m:sub>
                    </m:sSub>
                    <m:d>
                      <m:dPr>
                        <m:ctrlPr>
                          <a:rPr lang="en-US" altLang="zh-TW" sz="1600" i="1">
                            <a:latin typeface="Cambria Math" panose="02040503050406030204" pitchFamily="18" charset="0"/>
                          </a:rPr>
                        </m:ctrlPr>
                      </m:dPr>
                      <m:e>
                        <m:r>
                          <a:rPr lang="en-US" altLang="zh-TW" sz="1600" i="1">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𝐻</m:t>
                            </m:r>
                          </m:e>
                          <m:sub>
                            <m:r>
                              <a:rPr lang="en-US" altLang="zh-TW" sz="1600" b="0" i="1" smtClean="0">
                                <a:latin typeface="Cambria Math" panose="02040503050406030204" pitchFamily="18" charset="0"/>
                              </a:rPr>
                              <m:t>2</m:t>
                            </m:r>
                          </m:sub>
                        </m:sSub>
                      </m:e>
                    </m:d>
                    <m:r>
                      <a:rPr lang="en-US" altLang="zh-TW" sz="1600" i="1">
                        <a:latin typeface="Cambria Math" panose="02040503050406030204" pitchFamily="18" charset="0"/>
                      </a:rPr>
                      <m:t>,          </m:t>
                    </m:r>
                    <m:sSub>
                      <m:sSubPr>
                        <m:ctrlPr>
                          <a:rPr lang="en-US" altLang="zh-TW" sz="1600" i="1">
                            <a:latin typeface="Cambria Math" panose="02040503050406030204" pitchFamily="18" charset="0"/>
                          </a:rPr>
                        </m:ctrlPr>
                      </m:sSubPr>
                      <m:e>
                        <m:d>
                          <m:dPr>
                            <m:begChr m:val=""/>
                            <m:endChr m:val="|"/>
                            <m:ctrlPr>
                              <a:rPr lang="en-US" altLang="zh-TW" sz="1600" i="1">
                                <a:latin typeface="Cambria Math" panose="02040503050406030204" pitchFamily="18" charset="0"/>
                              </a:rPr>
                            </m:ctrlPr>
                          </m:dPr>
                          <m:e>
                            <m:f>
                              <m:fPr>
                                <m:ctrlPr>
                                  <a:rPr lang="en-US" altLang="zh-TW" sz="1600" i="1">
                                    <a:latin typeface="Cambria Math" panose="02040503050406030204" pitchFamily="18" charset="0"/>
                                  </a:rPr>
                                </m:ctrlPr>
                              </m:fPr>
                              <m:num>
                                <m:r>
                                  <a:rPr lang="en-US" altLang="zh-TW" sz="1600" i="1">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𝑝</m:t>
                                    </m:r>
                                  </m:e>
                                  <m:sub>
                                    <m:r>
                                      <a:rPr lang="en-US" altLang="zh-TW" sz="1600" b="0" i="1" smtClean="0">
                                        <a:latin typeface="Cambria Math" panose="02040503050406030204" pitchFamily="18" charset="0"/>
                                      </a:rPr>
                                      <m:t>2</m:t>
                                    </m:r>
                                  </m:sub>
                                </m:sSub>
                              </m:num>
                              <m:den>
                                <m:r>
                                  <a:rPr lang="en-US" altLang="zh-TW" sz="1600" i="1">
                                    <a:latin typeface="Cambria Math" panose="02040503050406030204" pitchFamily="18" charset="0"/>
                                  </a:rPr>
                                  <m:t>𝜕</m:t>
                                </m:r>
                                <m:r>
                                  <a:rPr lang="en-US" altLang="zh-TW" sz="1600" i="1">
                                    <a:latin typeface="Cambria Math" panose="02040503050406030204" pitchFamily="18" charset="0"/>
                                  </a:rPr>
                                  <m:t>𝑥</m:t>
                                </m:r>
                              </m:den>
                            </m:f>
                          </m:e>
                        </m:d>
                      </m:e>
                      <m:sub>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m:t>
                            </m:r>
                            <m:r>
                              <a:rPr lang="en-US" altLang="zh-TW" sz="1600" i="1">
                                <a:latin typeface="Cambria Math" panose="02040503050406030204" pitchFamily="18" charset="0"/>
                              </a:rPr>
                              <m:t>𝐻</m:t>
                            </m:r>
                          </m:e>
                          <m:sub>
                            <m:r>
                              <a:rPr lang="en-US" altLang="zh-TW" sz="1600" b="0" i="1" smtClean="0">
                                <a:latin typeface="Cambria Math" panose="02040503050406030204" pitchFamily="18" charset="0"/>
                              </a:rPr>
                              <m:t>2</m:t>
                            </m:r>
                          </m:sub>
                        </m:sSub>
                      </m:sub>
                    </m:sSub>
                    <m:r>
                      <a:rPr lang="en-US" altLang="zh-TW" sz="1600" i="1">
                        <a:latin typeface="Cambria Math" panose="02040503050406030204" pitchFamily="18" charset="0"/>
                      </a:rPr>
                      <m:t>=</m:t>
                    </m:r>
                    <m:sSub>
                      <m:sSubPr>
                        <m:ctrlPr>
                          <a:rPr lang="en-US" altLang="zh-TW" sz="1600" i="1">
                            <a:latin typeface="Cambria Math" panose="02040503050406030204" pitchFamily="18" charset="0"/>
                          </a:rPr>
                        </m:ctrlPr>
                      </m:sSubPr>
                      <m:e>
                        <m:d>
                          <m:dPr>
                            <m:begChr m:val=""/>
                            <m:endChr m:val="|"/>
                            <m:ctrlPr>
                              <a:rPr lang="en-US" altLang="zh-TW" sz="1600" i="1">
                                <a:latin typeface="Cambria Math" panose="02040503050406030204" pitchFamily="18" charset="0"/>
                              </a:rPr>
                            </m:ctrlPr>
                          </m:dPr>
                          <m:e>
                            <m:f>
                              <m:fPr>
                                <m:ctrlPr>
                                  <a:rPr lang="en-US" altLang="zh-TW" sz="1600" i="1">
                                    <a:latin typeface="Cambria Math" panose="02040503050406030204" pitchFamily="18" charset="0"/>
                                  </a:rPr>
                                </m:ctrlPr>
                              </m:fPr>
                              <m:num>
                                <m:r>
                                  <a:rPr lang="en-US" altLang="zh-TW" sz="1600" i="1">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𝑝</m:t>
                                    </m:r>
                                  </m:e>
                                  <m:sub>
                                    <m:r>
                                      <a:rPr lang="en-US" altLang="zh-TW" sz="1600" b="0" i="1" smtClean="0">
                                        <a:latin typeface="Cambria Math" panose="02040503050406030204" pitchFamily="18" charset="0"/>
                                      </a:rPr>
                                      <m:t>3</m:t>
                                    </m:r>
                                  </m:sub>
                                </m:sSub>
                              </m:num>
                              <m:den>
                                <m:r>
                                  <a:rPr lang="en-US" altLang="zh-TW" sz="1600" i="1">
                                    <a:latin typeface="Cambria Math" panose="02040503050406030204" pitchFamily="18" charset="0"/>
                                  </a:rPr>
                                  <m:t>𝜕</m:t>
                                </m:r>
                                <m:r>
                                  <a:rPr lang="en-US" altLang="zh-TW" sz="1600" i="1">
                                    <a:latin typeface="Cambria Math" panose="02040503050406030204" pitchFamily="18" charset="0"/>
                                  </a:rPr>
                                  <m:t>𝑥</m:t>
                                </m:r>
                              </m:den>
                            </m:f>
                          </m:e>
                        </m:d>
                      </m:e>
                      <m:sub>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m:t>
                            </m:r>
                            <m:r>
                              <a:rPr lang="en-US" altLang="zh-TW" sz="1600" i="1">
                                <a:latin typeface="Cambria Math" panose="02040503050406030204" pitchFamily="18" charset="0"/>
                              </a:rPr>
                              <m:t>𝐻</m:t>
                            </m:r>
                          </m:e>
                          <m:sub>
                            <m:r>
                              <a:rPr lang="en-US" altLang="zh-TW" sz="1600" b="0" i="1" smtClean="0">
                                <a:latin typeface="Cambria Math" panose="02040503050406030204" pitchFamily="18" charset="0"/>
                              </a:rPr>
                              <m:t>2</m:t>
                            </m:r>
                          </m:sub>
                        </m:sSub>
                      </m:sub>
                    </m:sSub>
                  </m:oMath>
                </a14:m>
                <a:r>
                  <a:rPr lang="en-US" altLang="zh-TW" sz="1600" dirty="0"/>
                  <a:t> </a:t>
                </a:r>
              </a:p>
              <a:p>
                <a:pPr marL="285750" indent="-285750">
                  <a:buFont typeface="Arial" panose="020B0604020202020204" pitchFamily="34" charset="0"/>
                  <a:buChar char="•"/>
                </a:pPr>
                <a:r>
                  <a:rPr lang="en-US" altLang="zh-TW" sz="1600" dirty="0"/>
                  <a:t>By substituting the velocities into the above 5 equations   </a:t>
                </a:r>
                <a:r>
                  <a:rPr lang="en-US" altLang="zh-TW" sz="1600" dirty="0">
                    <a:latin typeface="Cambria Math" panose="02040503050406030204" pitchFamily="18" charset="0"/>
                    <a:ea typeface="Cambria Math" panose="02040503050406030204" pitchFamily="18" charset="0"/>
                  </a:rPr>
                  <a:t>⟹  </a:t>
                </a:r>
                <a:r>
                  <a:rPr lang="en-US" altLang="zh-TW" sz="1600" dirty="0"/>
                  <a:t> </a:t>
                </a:r>
                <a14:m>
                  <m:oMath xmlns:m="http://schemas.openxmlformats.org/officeDocument/2006/math">
                    <m:d>
                      <m:dPr>
                        <m:begChr m:val="["/>
                        <m:endChr m:val="]"/>
                        <m:ctrlPr>
                          <a:rPr lang="en-US" altLang="zh-TW" sz="1600" i="1">
                            <a:latin typeface="Cambria Math" panose="02040503050406030204" pitchFamily="18" charset="0"/>
                          </a:rPr>
                        </m:ctrlPr>
                      </m:dPr>
                      <m:e>
                        <m:r>
                          <a:rPr lang="en-US" altLang="zh-TW" sz="1600" i="1">
                            <a:latin typeface="Cambria Math" panose="02040503050406030204" pitchFamily="18" charset="0"/>
                          </a:rPr>
                          <m:t>𝑍</m:t>
                        </m:r>
                      </m:e>
                    </m:d>
                    <m:sSup>
                      <m:sSupPr>
                        <m:ctrlPr>
                          <a:rPr lang="en-US" altLang="zh-TW" sz="1600" i="1">
                            <a:latin typeface="Cambria Math" panose="02040503050406030204" pitchFamily="18" charset="0"/>
                          </a:rPr>
                        </m:ctrlPr>
                      </m:sSupPr>
                      <m:e>
                        <m:d>
                          <m:dPr>
                            <m:ctrlPr>
                              <a:rPr lang="en-US" altLang="zh-TW" sz="1600" i="1">
                                <a:latin typeface="Cambria Math" panose="02040503050406030204" pitchFamily="18" charset="0"/>
                              </a:rPr>
                            </m:ctrlPr>
                          </m:dPr>
                          <m:e>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𝐴</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 </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𝐵</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 </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𝐴</m:t>
                                </m:r>
                              </m:e>
                              <m:sub>
                                <m:r>
                                  <a:rPr lang="en-US" altLang="zh-TW" sz="1600" i="1">
                                    <a:latin typeface="Cambria Math" panose="02040503050406030204" pitchFamily="18" charset="0"/>
                                  </a:rPr>
                                  <m:t>2</m:t>
                                </m:r>
                              </m:sub>
                            </m:sSub>
                            <m:r>
                              <a:rPr lang="en-US" altLang="zh-TW" sz="1600" i="1">
                                <a:latin typeface="Cambria Math" panose="02040503050406030204" pitchFamily="18" charset="0"/>
                              </a:rPr>
                              <m:t>, </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𝐵</m:t>
                                </m:r>
                              </m:e>
                              <m:sub>
                                <m:r>
                                  <a:rPr lang="en-US" altLang="zh-TW" sz="1600" i="1">
                                    <a:latin typeface="Cambria Math" panose="02040503050406030204" pitchFamily="18" charset="0"/>
                                  </a:rPr>
                                  <m:t>2</m:t>
                                </m:r>
                              </m:sub>
                            </m:sSub>
                            <m:r>
                              <a:rPr lang="en-US" altLang="zh-TW" sz="1600" i="1">
                                <a:latin typeface="Cambria Math" panose="02040503050406030204" pitchFamily="18" charset="0"/>
                              </a:rPr>
                              <m:t>, </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𝐴</m:t>
                                </m:r>
                              </m:e>
                              <m:sub>
                                <m:r>
                                  <a:rPr lang="en-US" altLang="zh-TW" sz="1600" i="1">
                                    <a:latin typeface="Cambria Math" panose="02040503050406030204" pitchFamily="18" charset="0"/>
                                  </a:rPr>
                                  <m:t>3</m:t>
                                </m:r>
                              </m:sub>
                            </m:sSub>
                          </m:e>
                        </m:d>
                      </m:e>
                      <m:sup>
                        <m:r>
                          <a:rPr lang="en-US" altLang="zh-TW" sz="1600" i="1">
                            <a:latin typeface="Cambria Math" panose="02040503050406030204" pitchFamily="18" charset="0"/>
                          </a:rPr>
                          <m:t>𝑇</m:t>
                        </m:r>
                      </m:sup>
                    </m:sSup>
                    <m:r>
                      <a:rPr lang="en-US" altLang="zh-TW" sz="1600" i="1">
                        <a:latin typeface="Cambria Math" panose="02040503050406030204" pitchFamily="18" charset="0"/>
                      </a:rPr>
                      <m:t>=0</m:t>
                    </m:r>
                  </m:oMath>
                </a14:m>
                <a:br>
                  <a:rPr lang="en-US" altLang="zh-TW" sz="1600" dirty="0"/>
                </a:br>
                <a14:m>
                  <m:oMath xmlns:m="http://schemas.openxmlformats.org/officeDocument/2006/math">
                    <m:r>
                      <m:rPr>
                        <m:sty m:val="p"/>
                      </m:rPr>
                      <a:rPr lang="en-US" altLang="zh-TW" sz="1600" b="0" i="0" smtClean="0">
                        <a:latin typeface="Cambria Math" panose="02040503050406030204" pitchFamily="18" charset="0"/>
                      </a:rPr>
                      <m:t>det</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𝑍</m:t>
                    </m:r>
                    <m:r>
                      <a:rPr lang="en-US" altLang="zh-TW" sz="1600" b="0" i="1" smtClean="0">
                        <a:latin typeface="Cambria Math" panose="02040503050406030204" pitchFamily="18" charset="0"/>
                      </a:rPr>
                      <m:t>]=0</m:t>
                    </m:r>
                  </m:oMath>
                </a14:m>
                <a:r>
                  <a:rPr lang="en-US" altLang="zh-TW" sz="1600" dirty="0"/>
                  <a:t>  results in a quartic equation for </a:t>
                </a:r>
                <a14:m>
                  <m:oMath xmlns:m="http://schemas.openxmlformats.org/officeDocument/2006/math">
                    <m:r>
                      <a:rPr lang="en-US" altLang="zh-TW" sz="1600" b="0" i="1" smtClean="0">
                        <a:latin typeface="Cambria Math" panose="02040503050406030204" pitchFamily="18" charset="0"/>
                      </a:rPr>
                      <m:t>𝑐</m:t>
                    </m:r>
                  </m:oMath>
                </a14:m>
                <a:r>
                  <a:rPr lang="en-US" altLang="zh-TW" sz="1600" dirty="0"/>
                  <a:t>, which gives the dispersion relation .</a:t>
                </a:r>
                <a:br>
                  <a:rPr lang="en-US" altLang="zh-TW" sz="1600" dirty="0"/>
                </a:br>
                <a:endParaRPr lang="en-US" altLang="zh-TW" sz="1600" dirty="0"/>
              </a:p>
              <a:p>
                <a:pPr marL="285750" indent="-285750">
                  <a:buFont typeface="Arial" panose="020B0604020202020204" pitchFamily="34" charset="0"/>
                  <a:buChar char="•"/>
                </a:pPr>
                <a:endParaRPr lang="en-US" altLang="zh-TW" sz="1600" dirty="0"/>
              </a:p>
            </p:txBody>
          </p:sp>
        </mc:Choice>
        <mc:Fallback xmlns="">
          <p:sp>
            <p:nvSpPr>
              <p:cNvPr id="3" name="內容版面配置區 2">
                <a:extLst>
                  <a:ext uri="{FF2B5EF4-FFF2-40B4-BE49-F238E27FC236}">
                    <a16:creationId xmlns:a16="http://schemas.microsoft.com/office/drawing/2014/main" id="{2C8FD96F-CB0C-4529-8EE8-2B479825CA0A}"/>
                  </a:ext>
                </a:extLst>
              </p:cNvPr>
              <p:cNvSpPr>
                <a:spLocks noGrp="1" noRot="1" noChangeAspect="1" noMove="1" noResize="1" noEditPoints="1" noAdjustHandles="1" noChangeArrowheads="1" noChangeShapeType="1" noTextEdit="1"/>
              </p:cNvSpPr>
              <p:nvPr>
                <p:ph idx="1"/>
              </p:nvPr>
            </p:nvSpPr>
            <p:spPr>
              <a:xfrm>
                <a:off x="838200" y="1581060"/>
                <a:ext cx="9079523" cy="3082739"/>
              </a:xfrm>
              <a:blipFill>
                <a:blip r:embed="rId2"/>
                <a:stretch>
                  <a:fillRect l="-269" t="-10277"/>
                </a:stretch>
              </a:blipFill>
            </p:spPr>
            <p:txBody>
              <a:bodyPr/>
              <a:lstStyle/>
              <a:p>
                <a:r>
                  <a:rPr lang="zh-TW" altLang="en-US">
                    <a:noFill/>
                  </a:rPr>
                  <a:t> </a:t>
                </a:r>
              </a:p>
            </p:txBody>
          </p:sp>
        </mc:Fallback>
      </mc:AlternateContent>
      <p:sp>
        <p:nvSpPr>
          <p:cNvPr id="10" name="矩形 9">
            <a:hlinkClick r:id="rId3" action="ppaction://hlinksldjump"/>
            <a:extLst>
              <a:ext uri="{FF2B5EF4-FFF2-40B4-BE49-F238E27FC236}">
                <a16:creationId xmlns:a16="http://schemas.microsoft.com/office/drawing/2014/main" id="{C9473AC7-35D2-43FD-ACE2-5B9F715E4C66}"/>
              </a:ext>
            </a:extLst>
          </p:cNvPr>
          <p:cNvSpPr/>
          <p:nvPr/>
        </p:nvSpPr>
        <p:spPr>
          <a:xfrm>
            <a:off x="11353800" y="6410226"/>
            <a:ext cx="701880" cy="329634"/>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rPr>
              <a:t>Return</a:t>
            </a:r>
            <a:endParaRPr lang="zh-TW" altLang="en-US" sz="1400" dirty="0">
              <a:solidFill>
                <a:schemeClr val="bg1"/>
              </a:solidFill>
            </a:endParaRPr>
          </a:p>
        </p:txBody>
      </p:sp>
      <p:pic>
        <p:nvPicPr>
          <p:cNvPr id="13" name="圖片 12">
            <a:extLst>
              <a:ext uri="{FF2B5EF4-FFF2-40B4-BE49-F238E27FC236}">
                <a16:creationId xmlns:a16="http://schemas.microsoft.com/office/drawing/2014/main" id="{CB46507F-C177-4905-B582-39D7A4C537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344" y="4153071"/>
            <a:ext cx="5275772" cy="2586789"/>
          </a:xfrm>
          <a:prstGeom prst="rect">
            <a:avLst/>
          </a:prstGeom>
        </p:spPr>
      </p:pic>
      <p:grpSp>
        <p:nvGrpSpPr>
          <p:cNvPr id="22" name="群組 21">
            <a:extLst>
              <a:ext uri="{FF2B5EF4-FFF2-40B4-BE49-F238E27FC236}">
                <a16:creationId xmlns:a16="http://schemas.microsoft.com/office/drawing/2014/main" id="{A1922AD4-0D18-49BE-8BE1-27BBB9031890}"/>
              </a:ext>
            </a:extLst>
          </p:cNvPr>
          <p:cNvGrpSpPr/>
          <p:nvPr/>
        </p:nvGrpSpPr>
        <p:grpSpPr>
          <a:xfrm>
            <a:off x="8599716" y="1388457"/>
            <a:ext cx="3592284" cy="3467947"/>
            <a:chOff x="8618223" y="1607733"/>
            <a:chExt cx="3437457" cy="3318479"/>
          </a:xfrm>
        </p:grpSpPr>
        <p:pic>
          <p:nvPicPr>
            <p:cNvPr id="16" name="圖片 15">
              <a:extLst>
                <a:ext uri="{FF2B5EF4-FFF2-40B4-BE49-F238E27FC236}">
                  <a16:creationId xmlns:a16="http://schemas.microsoft.com/office/drawing/2014/main" id="{B78A90FA-F125-4667-8D34-A49DBC2F37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5802" y="1607733"/>
              <a:ext cx="3229878" cy="3318479"/>
            </a:xfrm>
            <a:prstGeom prst="rect">
              <a:avLst/>
            </a:prstGeom>
          </p:spPr>
        </p:pic>
        <p:pic>
          <p:nvPicPr>
            <p:cNvPr id="21" name="圖片 20">
              <a:extLst>
                <a:ext uri="{FF2B5EF4-FFF2-40B4-BE49-F238E27FC236}">
                  <a16:creationId xmlns:a16="http://schemas.microsoft.com/office/drawing/2014/main" id="{0EEA854A-98D0-49D0-BA5E-4BD454EF9D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8223" y="2999378"/>
              <a:ext cx="207579" cy="247498"/>
            </a:xfrm>
            <a:prstGeom prst="rect">
              <a:avLst/>
            </a:prstGeom>
          </p:spPr>
        </p:pic>
      </p:grp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0053DA7F-8E08-484E-BB27-AAA0A9AFFB43}"/>
                  </a:ext>
                </a:extLst>
              </p:cNvPr>
              <p:cNvSpPr txBox="1"/>
              <p:nvPr/>
            </p:nvSpPr>
            <p:spPr>
              <a:xfrm>
                <a:off x="6451434" y="6200395"/>
                <a:ext cx="2210639" cy="338554"/>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TW" sz="1600" b="0" i="1" smtClean="0">
                              <a:solidFill>
                                <a:schemeClr val="accent1"/>
                              </a:solidFill>
                              <a:latin typeface="Cambria Math" panose="02040503050406030204" pitchFamily="18" charset="0"/>
                              <a:cs typeface="Calibri" panose="020F0502020204030204" pitchFamily="34" charset="0"/>
                            </a:rPr>
                          </m:ctrlPr>
                        </m:sSubPr>
                        <m:e>
                          <m:r>
                            <a:rPr lang="en-US" altLang="zh-TW" sz="1600" b="0" i="1" smtClean="0">
                              <a:solidFill>
                                <a:schemeClr val="accent1"/>
                              </a:solidFill>
                              <a:latin typeface="Cambria Math" panose="02040503050406030204" pitchFamily="18" charset="0"/>
                              <a:cs typeface="Calibri" panose="020F0502020204030204" pitchFamily="34" charset="0"/>
                            </a:rPr>
                            <m:t>h</m:t>
                          </m:r>
                        </m:e>
                        <m:sub>
                          <m:r>
                            <a:rPr lang="en-US" altLang="zh-TW" sz="1600" b="0" i="1" smtClean="0">
                              <a:solidFill>
                                <a:schemeClr val="accent1"/>
                              </a:solidFill>
                              <a:latin typeface="Cambria Math" panose="02040503050406030204" pitchFamily="18" charset="0"/>
                              <a:cs typeface="Calibri" panose="020F0502020204030204" pitchFamily="34" charset="0"/>
                            </a:rPr>
                            <m:t>1</m:t>
                          </m:r>
                        </m:sub>
                      </m:sSub>
                      <m:r>
                        <a:rPr lang="en-US" altLang="zh-TW" sz="1600" b="0" i="1" smtClean="0">
                          <a:solidFill>
                            <a:schemeClr val="accent1"/>
                          </a:solidFill>
                          <a:latin typeface="Cambria Math" panose="02040503050406030204" pitchFamily="18" charset="0"/>
                          <a:cs typeface="Calibri" panose="020F0502020204030204" pitchFamily="34" charset="0"/>
                        </a:rPr>
                        <m:t>=0.5,   </m:t>
                      </m:r>
                      <m:r>
                        <a:rPr lang="en-US" altLang="zh-TW" sz="1600" b="0" i="1" smtClean="0">
                          <a:solidFill>
                            <a:schemeClr val="accent1"/>
                          </a:solidFill>
                          <a:latin typeface="Cambria Math" panose="02040503050406030204" pitchFamily="18" charset="0"/>
                          <a:cs typeface="Calibri" panose="020F0502020204030204" pitchFamily="34" charset="0"/>
                        </a:rPr>
                        <m:t>𝐹</m:t>
                      </m:r>
                      <m:r>
                        <a:rPr lang="en-US" altLang="zh-TW" sz="1600" b="0" i="1" smtClean="0">
                          <a:solidFill>
                            <a:schemeClr val="accent1"/>
                          </a:solidFill>
                          <a:latin typeface="Cambria Math" panose="02040503050406030204" pitchFamily="18" charset="0"/>
                          <a:cs typeface="Calibri" panose="020F0502020204030204" pitchFamily="34" charset="0"/>
                        </a:rPr>
                        <m:t>=1.5</m:t>
                      </m:r>
                    </m:oMath>
                  </m:oMathPara>
                </a14:m>
                <a:endParaRPr lang="zh-TW" altLang="en-US" sz="1600" dirty="0">
                  <a:solidFill>
                    <a:schemeClr val="accent1"/>
                  </a:solidFill>
                  <a:cs typeface="Calibri" panose="020F0502020204030204" pitchFamily="34" charset="0"/>
                </a:endParaRPr>
              </a:p>
            </p:txBody>
          </p:sp>
        </mc:Choice>
        <mc:Fallback xmlns="">
          <p:sp>
            <p:nvSpPr>
              <p:cNvPr id="23" name="文字方塊 22">
                <a:extLst>
                  <a:ext uri="{FF2B5EF4-FFF2-40B4-BE49-F238E27FC236}">
                    <a16:creationId xmlns:a16="http://schemas.microsoft.com/office/drawing/2014/main" id="{0053DA7F-8E08-484E-BB27-AAA0A9AFFB43}"/>
                  </a:ext>
                </a:extLst>
              </p:cNvPr>
              <p:cNvSpPr txBox="1">
                <a:spLocks noRot="1" noChangeAspect="1" noMove="1" noResize="1" noEditPoints="1" noAdjustHandles="1" noChangeArrowheads="1" noChangeShapeType="1" noTextEdit="1"/>
              </p:cNvSpPr>
              <p:nvPr/>
            </p:nvSpPr>
            <p:spPr>
              <a:xfrm>
                <a:off x="6451434" y="6200395"/>
                <a:ext cx="2210639" cy="33855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18380F7-44D9-42E0-B342-40FFF9D00DF9}"/>
                  </a:ext>
                </a:extLst>
              </p:cNvPr>
              <p:cNvSpPr/>
              <p:nvPr/>
            </p:nvSpPr>
            <p:spPr>
              <a:xfrm>
                <a:off x="10060901" y="4880757"/>
                <a:ext cx="10737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a:solidFill>
                                <a:schemeClr val="accent1"/>
                              </a:solidFill>
                              <a:latin typeface="Cambria Math" panose="02040503050406030204" pitchFamily="18" charset="0"/>
                              <a:cs typeface="Calibri" panose="020F0502020204030204" pitchFamily="34" charset="0"/>
                            </a:rPr>
                          </m:ctrlPr>
                        </m:sSubPr>
                        <m:e>
                          <m:r>
                            <a:rPr lang="en-US" altLang="zh-TW" i="1">
                              <a:solidFill>
                                <a:schemeClr val="accent1"/>
                              </a:solidFill>
                              <a:latin typeface="Cambria Math" panose="02040503050406030204" pitchFamily="18" charset="0"/>
                              <a:cs typeface="Calibri" panose="020F0502020204030204" pitchFamily="34" charset="0"/>
                            </a:rPr>
                            <m:t>h</m:t>
                          </m:r>
                        </m:e>
                        <m:sub>
                          <m:r>
                            <a:rPr lang="en-US" altLang="zh-TW" i="1">
                              <a:solidFill>
                                <a:schemeClr val="accent1"/>
                              </a:solidFill>
                              <a:latin typeface="Cambria Math" panose="02040503050406030204" pitchFamily="18" charset="0"/>
                              <a:cs typeface="Calibri" panose="020F0502020204030204" pitchFamily="34" charset="0"/>
                            </a:rPr>
                            <m:t>1</m:t>
                          </m:r>
                        </m:sub>
                      </m:sSub>
                      <m:r>
                        <a:rPr lang="en-US" altLang="zh-TW" i="1">
                          <a:solidFill>
                            <a:schemeClr val="accent1"/>
                          </a:solidFill>
                          <a:latin typeface="Cambria Math" panose="02040503050406030204" pitchFamily="18" charset="0"/>
                          <a:cs typeface="Calibri" panose="020F0502020204030204" pitchFamily="34" charset="0"/>
                        </a:rPr>
                        <m:t>=0.5</m:t>
                      </m:r>
                    </m:oMath>
                  </m:oMathPara>
                </a14:m>
                <a:endParaRPr lang="zh-TW" altLang="en-US" dirty="0"/>
              </a:p>
            </p:txBody>
          </p:sp>
        </mc:Choice>
        <mc:Fallback xmlns="">
          <p:sp>
            <p:nvSpPr>
              <p:cNvPr id="24" name="矩形 23">
                <a:extLst>
                  <a:ext uri="{FF2B5EF4-FFF2-40B4-BE49-F238E27FC236}">
                    <a16:creationId xmlns:a16="http://schemas.microsoft.com/office/drawing/2014/main" id="{918380F7-44D9-42E0-B342-40FFF9D00DF9}"/>
                  </a:ext>
                </a:extLst>
              </p:cNvPr>
              <p:cNvSpPr>
                <a:spLocks noRot="1" noChangeAspect="1" noMove="1" noResize="1" noEditPoints="1" noAdjustHandles="1" noChangeArrowheads="1" noChangeShapeType="1" noTextEdit="1"/>
              </p:cNvSpPr>
              <p:nvPr/>
            </p:nvSpPr>
            <p:spPr>
              <a:xfrm>
                <a:off x="10060901" y="4880757"/>
                <a:ext cx="1073755"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9E9F5B33-A405-435C-BCDF-74FF2F314EF8}"/>
                  </a:ext>
                </a:extLst>
              </p:cNvPr>
              <p:cNvSpPr/>
              <p:nvPr/>
            </p:nvSpPr>
            <p:spPr>
              <a:xfrm>
                <a:off x="838200" y="657469"/>
                <a:ext cx="11353800" cy="964367"/>
              </a:xfrm>
              <a:prstGeom prst="rect">
                <a:avLst/>
              </a:prstGeom>
            </p:spPr>
            <p:txBody>
              <a:bodyPr vert="horz" lIns="91440" tIns="45720" rIns="91440" bIns="45720" rtlCol="0">
                <a:normAutofit/>
              </a:bodyPr>
              <a:lstStyle/>
              <a:p>
                <a:pPr marL="285750" indent="-285750">
                  <a:lnSpc>
                    <a:spcPts val="3360"/>
                  </a:lnSpc>
                  <a:spcBef>
                    <a:spcPts val="1000"/>
                  </a:spcBef>
                  <a:buFont typeface="Arial" panose="020B0604020202020204" pitchFamily="34" charset="0"/>
                  <a:buChar char="•"/>
                </a:pPr>
                <a:r>
                  <a:rPr lang="en-US" altLang="zh-TW" sz="1600" dirty="0">
                    <a:latin typeface="Calibri" panose="020F0502020204030204" pitchFamily="34" charset="0"/>
                    <a:cs typeface="Calibri" panose="020F0502020204030204" pitchFamily="34" charset="0"/>
                  </a:rPr>
                  <a:t>Kinematic and dynamic boundary conditions are combined into one equation (neglect surface tension, density is taken to be unity)</a:t>
                </a:r>
                <a:br>
                  <a:rPr lang="en-US" altLang="zh-TW" sz="1600" dirty="0">
                    <a:latin typeface="Calibri" panose="020F0502020204030204" pitchFamily="34" charset="0"/>
                    <a:cs typeface="Calibri" panose="020F0502020204030204" pitchFamily="34" charset="0"/>
                  </a:rPr>
                </a:br>
                <a:r>
                  <a:rPr lang="en-US" altLang="zh-TW" sz="1600" dirty="0">
                    <a:latin typeface="Calibri" panose="020F0502020204030204" pitchFamily="34" charset="0"/>
                    <a:cs typeface="Calibri" panose="020F0502020204030204" pitchFamily="34" charset="0"/>
                  </a:rPr>
                  <a:t>⟹      </a:t>
                </a:r>
                <a14:m>
                  <m:oMath xmlns:m="http://schemas.openxmlformats.org/officeDocument/2006/math">
                    <m:sSup>
                      <m:sSupPr>
                        <m:ctrlPr>
                          <a:rPr lang="en-US" altLang="zh-TW" sz="1600" i="1">
                            <a:latin typeface="Cambria Math" panose="02040503050406030204" pitchFamily="18" charset="0"/>
                          </a:rPr>
                        </m:ctrlPr>
                      </m:sSupPr>
                      <m:e>
                        <m:d>
                          <m:dPr>
                            <m:ctrlPr>
                              <a:rPr lang="en-US" altLang="zh-TW" sz="1600" i="1">
                                <a:latin typeface="Cambria Math" panose="02040503050406030204" pitchFamily="18" charset="0"/>
                              </a:rPr>
                            </m:ctrlPr>
                          </m:dPr>
                          <m:e>
                            <m:r>
                              <a:rPr lang="en-US" altLang="zh-TW" sz="1600">
                                <a:latin typeface="Cambria Math" panose="02040503050406030204" pitchFamily="18" charset="0"/>
                              </a:rPr>
                              <m:t>𝑈</m:t>
                            </m:r>
                            <m:r>
                              <a:rPr lang="en-US" altLang="zh-TW" sz="1600">
                                <a:latin typeface="Cambria Math" panose="02040503050406030204" pitchFamily="18" charset="0"/>
                              </a:rPr>
                              <m:t>−</m:t>
                            </m:r>
                            <m:r>
                              <a:rPr lang="en-US" altLang="zh-TW" sz="1600">
                                <a:latin typeface="Cambria Math" panose="02040503050406030204" pitchFamily="18" charset="0"/>
                              </a:rPr>
                              <m:t>𝑐</m:t>
                            </m:r>
                          </m:e>
                        </m:d>
                      </m:e>
                      <m:sup>
                        <m:r>
                          <a:rPr lang="en-US" altLang="zh-TW" sz="1600">
                            <a:latin typeface="Cambria Math" panose="02040503050406030204" pitchFamily="18" charset="0"/>
                          </a:rPr>
                          <m:t>2</m:t>
                        </m:r>
                      </m:sup>
                    </m:sSup>
                    <m:f>
                      <m:fPr>
                        <m:ctrlPr>
                          <a:rPr lang="en-US" altLang="zh-TW" sz="1600" i="1" smtClean="0">
                            <a:latin typeface="Cambria Math" panose="02040503050406030204" pitchFamily="18" charset="0"/>
                          </a:rPr>
                        </m:ctrlPr>
                      </m:fPr>
                      <m:num>
                        <m:r>
                          <a:rPr lang="en-US" altLang="zh-TW" sz="1600" smtClean="0">
                            <a:latin typeface="Cambria Math" panose="02040503050406030204" pitchFamily="18" charset="0"/>
                          </a:rPr>
                          <m:t>𝜕</m:t>
                        </m:r>
                        <m:r>
                          <a:rPr lang="en-US" altLang="zh-TW" sz="1600" smtClean="0">
                            <a:latin typeface="Cambria Math" panose="02040503050406030204" pitchFamily="18" charset="0"/>
                          </a:rPr>
                          <m:t>𝑣</m:t>
                        </m:r>
                      </m:num>
                      <m:den>
                        <m:r>
                          <a:rPr lang="en-US" altLang="zh-TW" sz="1600" smtClean="0">
                            <a:latin typeface="Cambria Math" panose="02040503050406030204" pitchFamily="18" charset="0"/>
                          </a:rPr>
                          <m:t>𝜕</m:t>
                        </m:r>
                        <m:r>
                          <m:rPr>
                            <m:sty m:val="p"/>
                          </m:rPr>
                          <a:rPr lang="en-US" altLang="zh-TW" sz="1600" smtClean="0">
                            <a:latin typeface="Cambria Math" panose="02040503050406030204" pitchFamily="18" charset="0"/>
                          </a:rPr>
                          <m:t>y</m:t>
                        </m:r>
                      </m:den>
                    </m:f>
                    <m:r>
                      <a:rPr lang="en-US" altLang="zh-TW" sz="1600" smtClean="0">
                        <a:latin typeface="Cambria Math" panose="02040503050406030204" pitchFamily="18" charset="0"/>
                      </a:rPr>
                      <m:t>=</m:t>
                    </m:r>
                    <m:r>
                      <a:rPr lang="en-US" altLang="zh-TW" sz="1600" smtClean="0">
                        <a:latin typeface="Cambria Math" panose="02040503050406030204" pitchFamily="18" charset="0"/>
                      </a:rPr>
                      <m:t>𝑔𝑣</m:t>
                    </m:r>
                    <m:r>
                      <a:rPr lang="en-US" altLang="zh-TW" sz="1600" smtClean="0">
                        <a:latin typeface="Cambria Math" panose="02040503050406030204" pitchFamily="18" charset="0"/>
                      </a:rPr>
                      <m:t>,     </m:t>
                    </m:r>
                    <m:r>
                      <a:rPr lang="en-US" altLang="zh-TW" sz="1600" smtClean="0">
                        <a:latin typeface="Cambria Math" panose="02040503050406030204" pitchFamily="18" charset="0"/>
                      </a:rPr>
                      <m:t>𝑦</m:t>
                    </m:r>
                    <m:r>
                      <a:rPr lang="en-US" altLang="zh-TW" sz="1600" smtClean="0">
                        <a:latin typeface="Cambria Math" panose="02040503050406030204" pitchFamily="18" charset="0"/>
                      </a:rPr>
                      <m:t>=0</m:t>
                    </m:r>
                  </m:oMath>
                </a14:m>
                <a:r>
                  <a:rPr lang="en-US" altLang="zh-TW" sz="1600" dirty="0">
                    <a:latin typeface="Calibri" panose="020F0502020204030204" pitchFamily="34" charset="0"/>
                    <a:cs typeface="Calibri" panose="020F0502020204030204" pitchFamily="34" charset="0"/>
                  </a:rPr>
                  <a:t> </a:t>
                </a:r>
              </a:p>
            </p:txBody>
          </p:sp>
        </mc:Choice>
        <mc:Fallback xmlns="">
          <p:sp>
            <p:nvSpPr>
              <p:cNvPr id="25" name="矩形 24">
                <a:extLst>
                  <a:ext uri="{FF2B5EF4-FFF2-40B4-BE49-F238E27FC236}">
                    <a16:creationId xmlns:a16="http://schemas.microsoft.com/office/drawing/2014/main" id="{9E9F5B33-A405-435C-BCDF-74FF2F314EF8}"/>
                  </a:ext>
                </a:extLst>
              </p:cNvPr>
              <p:cNvSpPr>
                <a:spLocks noRot="1" noChangeAspect="1" noMove="1" noResize="1" noEditPoints="1" noAdjustHandles="1" noChangeArrowheads="1" noChangeShapeType="1" noTextEdit="1"/>
              </p:cNvSpPr>
              <p:nvPr/>
            </p:nvSpPr>
            <p:spPr>
              <a:xfrm>
                <a:off x="838200" y="657469"/>
                <a:ext cx="11353800" cy="964367"/>
              </a:xfrm>
              <a:prstGeom prst="rect">
                <a:avLst/>
              </a:prstGeom>
              <a:blipFill>
                <a:blip r:embed="rId9"/>
                <a:stretch>
                  <a:fillRect l="-215" b="-189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766860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1">
      <a:majorFont>
        <a:latin typeface="Calibri"/>
        <a:ea typeface="思源黑體 Medium"/>
        <a:cs typeface=""/>
      </a:majorFont>
      <a:minorFont>
        <a:latin typeface="Calibri"/>
        <a:ea typeface="思源黑體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85149</TotalTime>
  <Words>1637</Words>
  <Application>Microsoft Office PowerPoint</Application>
  <PresentationFormat>寬螢幕</PresentationFormat>
  <Paragraphs>154</Paragraphs>
  <Slides>19</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思源黑體 Medium</vt:lpstr>
      <vt:lpstr>思源黑體 Normal</vt:lpstr>
      <vt:lpstr>微軟正黑體</vt:lpstr>
      <vt:lpstr>Arial</vt:lpstr>
      <vt:lpstr>Calibri</vt:lpstr>
      <vt:lpstr>Cambria Math</vt:lpstr>
      <vt:lpstr>Times New Roman</vt:lpstr>
      <vt:lpstr>Office 佈景主題</vt:lpstr>
      <vt:lpstr> Researches that cite Dimas &amp; Triantafyllou 1989</vt:lpstr>
      <vt:lpstr>Overview</vt:lpstr>
      <vt:lpstr>Flow past a cylinder close to a free surface - 1</vt:lpstr>
      <vt:lpstr>Flow past a cylinder close to a free surface - 2</vt:lpstr>
      <vt:lpstr>Evolution of a quasi-steady breaking wave</vt:lpstr>
      <vt:lpstr>Large eddy simulation of a flow past a free surface piercing circular cylinder </vt:lpstr>
      <vt:lpstr>Instabilities of a horizontal shear flow with a free surface - 1</vt:lpstr>
      <vt:lpstr>Instabilities of a horizontal shear flow with a free surface - 2</vt:lpstr>
      <vt:lpstr>Instabilities of a horizontal shear flow with a free surface - 3</vt:lpstr>
      <vt:lpstr>Internal-Shear Mode Instabilities on High-Speed Liquid Jet, (I)  Characteristics of Linear Solutions</vt:lpstr>
      <vt:lpstr>Short surface waves on surface shear</vt:lpstr>
      <vt:lpstr>Modal and nonmodal growths of inviscid planar perturbations in shear flows with a free surface</vt:lpstr>
      <vt:lpstr>Nonlinear interaction of shear flow with a free surface - 1</vt:lpstr>
      <vt:lpstr>Nonlinear interaction of shear flow with a free surface - 2</vt:lpstr>
      <vt:lpstr>Surface ripples due to steady breaking waves</vt:lpstr>
      <vt:lpstr>Free-surface waves generation by a fully submerged wake - 1</vt:lpstr>
      <vt:lpstr>Free-surface waves generation by a fully submerged wake - 2</vt:lpstr>
      <vt:lpstr>The surface layer for free-surface turbulent flows</vt:lpstr>
      <vt:lpstr>Linear instability of a particle-laden mixing layer with a dynamic dispersed phase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Navier Stokes Solver</dc:title>
  <dc:creator>ChinYa Liu</dc:creator>
  <cp:lastModifiedBy>user</cp:lastModifiedBy>
  <cp:revision>497</cp:revision>
  <dcterms:created xsi:type="dcterms:W3CDTF">2020-07-31T03:00:32Z</dcterms:created>
  <dcterms:modified xsi:type="dcterms:W3CDTF">2021-11-01T03:07:55Z</dcterms:modified>
</cp:coreProperties>
</file>