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1" r:id="rId1"/>
  </p:sldMasterIdLst>
  <p:sldIdLst>
    <p:sldId id="256" r:id="rId2"/>
    <p:sldId id="257" r:id="rId3"/>
    <p:sldId id="273" r:id="rId4"/>
    <p:sldId id="258" r:id="rId5"/>
    <p:sldId id="259" r:id="rId6"/>
    <p:sldId id="260" r:id="rId7"/>
    <p:sldId id="261" r:id="rId8"/>
    <p:sldId id="270" r:id="rId9"/>
    <p:sldId id="271" r:id="rId10"/>
    <p:sldId id="272"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81F4188-128D-0E40-9772-BC9870D94333}" type="datetimeFigureOut">
              <a:rPr lang="en-TW" smtClean="0"/>
              <a:t>2021/9/21</a:t>
            </a:fld>
            <a:endParaRPr lang="en-TW"/>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TW"/>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44543CF-A74A-0741-BBFF-93A27970DA3E}" type="slidenum">
              <a:rPr lang="en-TW" smtClean="0"/>
              <a:t>‹#›</a:t>
            </a:fld>
            <a:endParaRPr lang="en-TW"/>
          </a:p>
        </p:txBody>
      </p:sp>
    </p:spTree>
    <p:extLst>
      <p:ext uri="{BB962C8B-B14F-4D97-AF65-F5344CB8AC3E}">
        <p14:creationId xmlns:p14="http://schemas.microsoft.com/office/powerpoint/2010/main" val="2306969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F4188-128D-0E40-9772-BC9870D94333}" type="datetimeFigureOut">
              <a:rPr lang="en-TW" smtClean="0"/>
              <a:t>2021/9/21</a:t>
            </a:fld>
            <a:endParaRPr lang="en-TW"/>
          </a:p>
        </p:txBody>
      </p:sp>
      <p:sp>
        <p:nvSpPr>
          <p:cNvPr id="5" name="Footer Placeholder 4"/>
          <p:cNvSpPr>
            <a:spLocks noGrp="1"/>
          </p:cNvSpPr>
          <p:nvPr>
            <p:ph type="ftr" sz="quarter" idx="11"/>
          </p:nvPr>
        </p:nvSpPr>
        <p:spPr/>
        <p:txBody>
          <a:bodyPr/>
          <a:lstStyle/>
          <a:p>
            <a:endParaRPr lang="en-TW"/>
          </a:p>
        </p:txBody>
      </p:sp>
      <p:sp>
        <p:nvSpPr>
          <p:cNvPr id="6" name="Slide Number Placeholder 5"/>
          <p:cNvSpPr>
            <a:spLocks noGrp="1"/>
          </p:cNvSpPr>
          <p:nvPr>
            <p:ph type="sldNum" sz="quarter" idx="12"/>
          </p:nvPr>
        </p:nvSpPr>
        <p:spPr/>
        <p:txBody>
          <a:bodyPr/>
          <a:lstStyle/>
          <a:p>
            <a:fld id="{444543CF-A74A-0741-BBFF-93A27970DA3E}" type="slidenum">
              <a:rPr lang="en-TW" smtClean="0"/>
              <a:t>‹#›</a:t>
            </a:fld>
            <a:endParaRPr lang="en-TW"/>
          </a:p>
        </p:txBody>
      </p:sp>
    </p:spTree>
    <p:extLst>
      <p:ext uri="{BB962C8B-B14F-4D97-AF65-F5344CB8AC3E}">
        <p14:creationId xmlns:p14="http://schemas.microsoft.com/office/powerpoint/2010/main" val="308848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81F4188-128D-0E40-9772-BC9870D94333}" type="datetimeFigureOut">
              <a:rPr lang="en-TW" smtClean="0"/>
              <a:t>2021/9/21</a:t>
            </a:fld>
            <a:endParaRPr lang="en-TW"/>
          </a:p>
        </p:txBody>
      </p:sp>
      <p:sp>
        <p:nvSpPr>
          <p:cNvPr id="5" name="Footer Placeholder 4"/>
          <p:cNvSpPr>
            <a:spLocks noGrp="1"/>
          </p:cNvSpPr>
          <p:nvPr>
            <p:ph type="ftr" sz="quarter" idx="11"/>
          </p:nvPr>
        </p:nvSpPr>
        <p:spPr>
          <a:xfrm>
            <a:off x="774923" y="5951811"/>
            <a:ext cx="7896279" cy="365125"/>
          </a:xfrm>
        </p:spPr>
        <p:txBody>
          <a:bodyPr/>
          <a:lstStyle/>
          <a:p>
            <a:endParaRPr lang="en-TW"/>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44543CF-A74A-0741-BBFF-93A27970DA3E}" type="slidenum">
              <a:rPr lang="en-TW" smtClean="0"/>
              <a:t>‹#›</a:t>
            </a:fld>
            <a:endParaRPr lang="en-TW"/>
          </a:p>
        </p:txBody>
      </p:sp>
    </p:spTree>
    <p:extLst>
      <p:ext uri="{BB962C8B-B14F-4D97-AF65-F5344CB8AC3E}">
        <p14:creationId xmlns:p14="http://schemas.microsoft.com/office/powerpoint/2010/main" val="536184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F4188-128D-0E40-9772-BC9870D94333}" type="datetimeFigureOut">
              <a:rPr lang="en-TW" smtClean="0"/>
              <a:t>2021/9/21</a:t>
            </a:fld>
            <a:endParaRPr lang="en-TW"/>
          </a:p>
        </p:txBody>
      </p:sp>
      <p:sp>
        <p:nvSpPr>
          <p:cNvPr id="5" name="Footer Placeholder 4"/>
          <p:cNvSpPr>
            <a:spLocks noGrp="1"/>
          </p:cNvSpPr>
          <p:nvPr>
            <p:ph type="ftr" sz="quarter" idx="11"/>
          </p:nvPr>
        </p:nvSpPr>
        <p:spPr/>
        <p:txBody>
          <a:bodyPr/>
          <a:lstStyle/>
          <a:p>
            <a:endParaRPr lang="en-TW"/>
          </a:p>
        </p:txBody>
      </p:sp>
      <p:sp>
        <p:nvSpPr>
          <p:cNvPr id="6" name="Slide Number Placeholder 5"/>
          <p:cNvSpPr>
            <a:spLocks noGrp="1"/>
          </p:cNvSpPr>
          <p:nvPr>
            <p:ph type="sldNum" sz="quarter" idx="12"/>
          </p:nvPr>
        </p:nvSpPr>
        <p:spPr>
          <a:xfrm>
            <a:off x="10558300" y="5956137"/>
            <a:ext cx="1052508" cy="365125"/>
          </a:xfrm>
        </p:spPr>
        <p:txBody>
          <a:bodyPr/>
          <a:lstStyle/>
          <a:p>
            <a:fld id="{444543CF-A74A-0741-BBFF-93A27970DA3E}" type="slidenum">
              <a:rPr lang="en-TW" smtClean="0"/>
              <a:t>‹#›</a:t>
            </a:fld>
            <a:endParaRPr lang="en-TW"/>
          </a:p>
        </p:txBody>
      </p:sp>
    </p:spTree>
    <p:extLst>
      <p:ext uri="{BB962C8B-B14F-4D97-AF65-F5344CB8AC3E}">
        <p14:creationId xmlns:p14="http://schemas.microsoft.com/office/powerpoint/2010/main" val="130835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81F4188-128D-0E40-9772-BC9870D94333}" type="datetimeFigureOut">
              <a:rPr lang="en-TW" smtClean="0"/>
              <a:t>2021/9/21</a:t>
            </a:fld>
            <a:endParaRPr lang="en-TW"/>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TW"/>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44543CF-A74A-0741-BBFF-93A27970DA3E}" type="slidenum">
              <a:rPr lang="en-TW" smtClean="0"/>
              <a:t>‹#›</a:t>
            </a:fld>
            <a:endParaRPr lang="en-TW"/>
          </a:p>
        </p:txBody>
      </p:sp>
    </p:spTree>
    <p:extLst>
      <p:ext uri="{BB962C8B-B14F-4D97-AF65-F5344CB8AC3E}">
        <p14:creationId xmlns:p14="http://schemas.microsoft.com/office/powerpoint/2010/main" val="2803574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F4188-128D-0E40-9772-BC9870D94333}" type="datetimeFigureOut">
              <a:rPr lang="en-TW" smtClean="0"/>
              <a:t>2021/9/21</a:t>
            </a:fld>
            <a:endParaRPr lang="en-TW"/>
          </a:p>
        </p:txBody>
      </p:sp>
      <p:sp>
        <p:nvSpPr>
          <p:cNvPr id="6" name="Footer Placeholder 5"/>
          <p:cNvSpPr>
            <a:spLocks noGrp="1"/>
          </p:cNvSpPr>
          <p:nvPr>
            <p:ph type="ftr" sz="quarter" idx="11"/>
          </p:nvPr>
        </p:nvSpPr>
        <p:spPr/>
        <p:txBody>
          <a:bodyPr/>
          <a:lstStyle/>
          <a:p>
            <a:endParaRPr lang="en-TW"/>
          </a:p>
        </p:txBody>
      </p:sp>
      <p:sp>
        <p:nvSpPr>
          <p:cNvPr id="7" name="Slide Number Placeholder 6"/>
          <p:cNvSpPr>
            <a:spLocks noGrp="1"/>
          </p:cNvSpPr>
          <p:nvPr>
            <p:ph type="sldNum" sz="quarter" idx="12"/>
          </p:nvPr>
        </p:nvSpPr>
        <p:spPr/>
        <p:txBody>
          <a:bodyPr/>
          <a:lstStyle/>
          <a:p>
            <a:fld id="{444543CF-A74A-0741-BBFF-93A27970DA3E}" type="slidenum">
              <a:rPr lang="en-TW" smtClean="0"/>
              <a:t>‹#›</a:t>
            </a:fld>
            <a:endParaRPr lang="en-TW"/>
          </a:p>
        </p:txBody>
      </p:sp>
    </p:spTree>
    <p:extLst>
      <p:ext uri="{BB962C8B-B14F-4D97-AF65-F5344CB8AC3E}">
        <p14:creationId xmlns:p14="http://schemas.microsoft.com/office/powerpoint/2010/main" val="95659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1F4188-128D-0E40-9772-BC9870D94333}" type="datetimeFigureOut">
              <a:rPr lang="en-TW" smtClean="0"/>
              <a:t>2021/9/21</a:t>
            </a:fld>
            <a:endParaRPr lang="en-TW"/>
          </a:p>
        </p:txBody>
      </p:sp>
      <p:sp>
        <p:nvSpPr>
          <p:cNvPr id="8" name="Footer Placeholder 7"/>
          <p:cNvSpPr>
            <a:spLocks noGrp="1"/>
          </p:cNvSpPr>
          <p:nvPr>
            <p:ph type="ftr" sz="quarter" idx="11"/>
          </p:nvPr>
        </p:nvSpPr>
        <p:spPr/>
        <p:txBody>
          <a:bodyPr/>
          <a:lstStyle/>
          <a:p>
            <a:endParaRPr lang="en-TW"/>
          </a:p>
        </p:txBody>
      </p:sp>
      <p:sp>
        <p:nvSpPr>
          <p:cNvPr id="9" name="Slide Number Placeholder 8"/>
          <p:cNvSpPr>
            <a:spLocks noGrp="1"/>
          </p:cNvSpPr>
          <p:nvPr>
            <p:ph type="sldNum" sz="quarter" idx="12"/>
          </p:nvPr>
        </p:nvSpPr>
        <p:spPr/>
        <p:txBody>
          <a:bodyPr/>
          <a:lstStyle/>
          <a:p>
            <a:fld id="{444543CF-A74A-0741-BBFF-93A27970DA3E}" type="slidenum">
              <a:rPr lang="en-TW" smtClean="0"/>
              <a:t>‹#›</a:t>
            </a:fld>
            <a:endParaRPr lang="en-TW"/>
          </a:p>
        </p:txBody>
      </p:sp>
    </p:spTree>
    <p:extLst>
      <p:ext uri="{BB962C8B-B14F-4D97-AF65-F5344CB8AC3E}">
        <p14:creationId xmlns:p14="http://schemas.microsoft.com/office/powerpoint/2010/main" val="2502841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81F4188-128D-0E40-9772-BC9870D94333}" type="datetimeFigureOut">
              <a:rPr lang="en-TW" smtClean="0"/>
              <a:t>2021/9/21</a:t>
            </a:fld>
            <a:endParaRPr lang="en-TW"/>
          </a:p>
        </p:txBody>
      </p:sp>
      <p:sp>
        <p:nvSpPr>
          <p:cNvPr id="4" name="Footer Placeholder 3"/>
          <p:cNvSpPr>
            <a:spLocks noGrp="1"/>
          </p:cNvSpPr>
          <p:nvPr>
            <p:ph type="ftr" sz="quarter" idx="11"/>
          </p:nvPr>
        </p:nvSpPr>
        <p:spPr/>
        <p:txBody>
          <a:bodyPr/>
          <a:lstStyle/>
          <a:p>
            <a:endParaRPr lang="en-TW"/>
          </a:p>
        </p:txBody>
      </p:sp>
      <p:sp>
        <p:nvSpPr>
          <p:cNvPr id="5" name="Slide Number Placeholder 4"/>
          <p:cNvSpPr>
            <a:spLocks noGrp="1"/>
          </p:cNvSpPr>
          <p:nvPr>
            <p:ph type="sldNum" sz="quarter" idx="12"/>
          </p:nvPr>
        </p:nvSpPr>
        <p:spPr/>
        <p:txBody>
          <a:bodyPr/>
          <a:lstStyle/>
          <a:p>
            <a:fld id="{444543CF-A74A-0741-BBFF-93A27970DA3E}" type="slidenum">
              <a:rPr lang="en-TW" smtClean="0"/>
              <a:t>‹#›</a:t>
            </a:fld>
            <a:endParaRPr lang="en-TW"/>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3160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F4188-128D-0E40-9772-BC9870D94333}" type="datetimeFigureOut">
              <a:rPr lang="en-TW" smtClean="0"/>
              <a:t>2021/9/21</a:t>
            </a:fld>
            <a:endParaRPr lang="en-TW"/>
          </a:p>
        </p:txBody>
      </p:sp>
      <p:sp>
        <p:nvSpPr>
          <p:cNvPr id="3" name="Footer Placeholder 2"/>
          <p:cNvSpPr>
            <a:spLocks noGrp="1"/>
          </p:cNvSpPr>
          <p:nvPr>
            <p:ph type="ftr" sz="quarter" idx="11"/>
          </p:nvPr>
        </p:nvSpPr>
        <p:spPr/>
        <p:txBody>
          <a:bodyPr/>
          <a:lstStyle/>
          <a:p>
            <a:endParaRPr lang="en-TW"/>
          </a:p>
        </p:txBody>
      </p:sp>
      <p:sp>
        <p:nvSpPr>
          <p:cNvPr id="4" name="Slide Number Placeholder 3"/>
          <p:cNvSpPr>
            <a:spLocks noGrp="1"/>
          </p:cNvSpPr>
          <p:nvPr>
            <p:ph type="sldNum" sz="quarter" idx="12"/>
          </p:nvPr>
        </p:nvSpPr>
        <p:spPr/>
        <p:txBody>
          <a:bodyPr/>
          <a:lstStyle/>
          <a:p>
            <a:fld id="{444543CF-A74A-0741-BBFF-93A27970DA3E}" type="slidenum">
              <a:rPr lang="en-TW" smtClean="0"/>
              <a:t>‹#›</a:t>
            </a:fld>
            <a:endParaRPr lang="en-TW"/>
          </a:p>
        </p:txBody>
      </p:sp>
    </p:spTree>
    <p:extLst>
      <p:ext uri="{BB962C8B-B14F-4D97-AF65-F5344CB8AC3E}">
        <p14:creationId xmlns:p14="http://schemas.microsoft.com/office/powerpoint/2010/main" val="423840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81F4188-128D-0E40-9772-BC9870D94333}" type="datetimeFigureOut">
              <a:rPr lang="en-TW" smtClean="0"/>
              <a:t>2021/9/21</a:t>
            </a:fld>
            <a:endParaRPr lang="en-TW"/>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TW"/>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44543CF-A74A-0741-BBFF-93A27970DA3E}" type="slidenum">
              <a:rPr lang="en-TW" smtClean="0"/>
              <a:t>‹#›</a:t>
            </a:fld>
            <a:endParaRPr lang="en-TW"/>
          </a:p>
        </p:txBody>
      </p:sp>
    </p:spTree>
    <p:extLst>
      <p:ext uri="{BB962C8B-B14F-4D97-AF65-F5344CB8AC3E}">
        <p14:creationId xmlns:p14="http://schemas.microsoft.com/office/powerpoint/2010/main" val="214844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1F4188-128D-0E40-9772-BC9870D94333}" type="datetimeFigureOut">
              <a:rPr lang="en-TW" smtClean="0"/>
              <a:t>2021/9/21</a:t>
            </a:fld>
            <a:endParaRPr lang="en-TW"/>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4543CF-A74A-0741-BBFF-93A27970DA3E}" type="slidenum">
              <a:rPr lang="en-TW" smtClean="0"/>
              <a:t>‹#›</a:t>
            </a:fld>
            <a:endParaRPr lang="en-TW"/>
          </a:p>
        </p:txBody>
      </p:sp>
    </p:spTree>
    <p:extLst>
      <p:ext uri="{BB962C8B-B14F-4D97-AF65-F5344CB8AC3E}">
        <p14:creationId xmlns:p14="http://schemas.microsoft.com/office/powerpoint/2010/main" val="317105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81F4188-128D-0E40-9772-BC9870D94333}" type="datetimeFigureOut">
              <a:rPr lang="en-TW" smtClean="0"/>
              <a:t>2021/9/21</a:t>
            </a:fld>
            <a:endParaRPr lang="en-TW"/>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TW"/>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44543CF-A74A-0741-BBFF-93A27970DA3E}" type="slidenum">
              <a:rPr lang="en-TW" smtClean="0"/>
              <a:t>‹#›</a:t>
            </a:fld>
            <a:endParaRPr lang="en-TW"/>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5139094"/>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chinyu1229/opencv_stere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13DE-A24C-964E-9AC7-4B67ADC89DF5}"/>
              </a:ext>
            </a:extLst>
          </p:cNvPr>
          <p:cNvSpPr>
            <a:spLocks noGrp="1"/>
          </p:cNvSpPr>
          <p:nvPr>
            <p:ph type="ctrTitle"/>
          </p:nvPr>
        </p:nvSpPr>
        <p:spPr/>
        <p:txBody>
          <a:bodyPr/>
          <a:lstStyle/>
          <a:p>
            <a:r>
              <a:rPr lang="en-TW" dirty="0"/>
              <a:t>OPencv </a:t>
            </a:r>
            <a:r>
              <a:rPr lang="en-US" dirty="0"/>
              <a:t>Advanced</a:t>
            </a:r>
            <a:endParaRPr lang="en-TW" dirty="0"/>
          </a:p>
        </p:txBody>
      </p:sp>
      <p:sp>
        <p:nvSpPr>
          <p:cNvPr id="3" name="Subtitle 2">
            <a:extLst>
              <a:ext uri="{FF2B5EF4-FFF2-40B4-BE49-F238E27FC236}">
                <a16:creationId xmlns:a16="http://schemas.microsoft.com/office/drawing/2014/main" id="{FCAFCA58-43CC-5F46-9CC7-A91A50C791C8}"/>
              </a:ext>
            </a:extLst>
          </p:cNvPr>
          <p:cNvSpPr>
            <a:spLocks noGrp="1"/>
          </p:cNvSpPr>
          <p:nvPr>
            <p:ph type="subTitle" idx="1"/>
          </p:nvPr>
        </p:nvSpPr>
        <p:spPr>
          <a:xfrm>
            <a:off x="581191" y="3315252"/>
            <a:ext cx="10993546" cy="590321"/>
          </a:xfrm>
        </p:spPr>
        <p:txBody>
          <a:bodyPr>
            <a:normAutofit fontScale="85000" lnSpcReduction="20000"/>
          </a:bodyPr>
          <a:lstStyle/>
          <a:p>
            <a:r>
              <a:rPr lang="en-TW" sz="4000" dirty="0"/>
              <a:t>opencv 進階應用</a:t>
            </a:r>
          </a:p>
          <a:p>
            <a:endParaRPr lang="en-TW" sz="4000" dirty="0"/>
          </a:p>
        </p:txBody>
      </p:sp>
      <p:sp>
        <p:nvSpPr>
          <p:cNvPr id="4" name="Rectangle 3">
            <a:extLst>
              <a:ext uri="{FF2B5EF4-FFF2-40B4-BE49-F238E27FC236}">
                <a16:creationId xmlns:a16="http://schemas.microsoft.com/office/drawing/2014/main" id="{3621C4EE-13E9-F04F-A0EB-573A291D05DA}"/>
              </a:ext>
            </a:extLst>
          </p:cNvPr>
          <p:cNvSpPr/>
          <p:nvPr/>
        </p:nvSpPr>
        <p:spPr>
          <a:xfrm>
            <a:off x="9624824" y="5837569"/>
            <a:ext cx="877163" cy="369332"/>
          </a:xfrm>
          <a:prstGeom prst="rect">
            <a:avLst/>
          </a:prstGeom>
        </p:spPr>
        <p:txBody>
          <a:bodyPr wrap="none">
            <a:spAutoFit/>
          </a:bodyPr>
          <a:lstStyle/>
          <a:p>
            <a:r>
              <a:rPr lang="en-TW" dirty="0">
                <a:solidFill>
                  <a:srgbClr val="00B0F0"/>
                </a:solidFill>
              </a:rPr>
              <a:t>秦語萱</a:t>
            </a:r>
          </a:p>
        </p:txBody>
      </p:sp>
    </p:spTree>
    <p:extLst>
      <p:ext uri="{BB962C8B-B14F-4D97-AF65-F5344CB8AC3E}">
        <p14:creationId xmlns:p14="http://schemas.microsoft.com/office/powerpoint/2010/main" val="4012428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1DFC-ECD5-4444-A53E-3458B748DBC5}"/>
              </a:ext>
            </a:extLst>
          </p:cNvPr>
          <p:cNvSpPr>
            <a:spLocks noGrp="1"/>
          </p:cNvSpPr>
          <p:nvPr>
            <p:ph type="title"/>
          </p:nvPr>
        </p:nvSpPr>
        <p:spPr/>
        <p:txBody>
          <a:bodyPr/>
          <a:lstStyle/>
          <a:p>
            <a:r>
              <a:rPr lang="en-US" b="1" dirty="0">
                <a:ea typeface="Arial"/>
                <a:cs typeface="Arial"/>
                <a:sym typeface="Arial"/>
              </a:rPr>
              <a:t>2.4 Find the distortion matrix</a:t>
            </a:r>
            <a:endParaRPr lang="en-TW" dirty="0"/>
          </a:p>
        </p:txBody>
      </p:sp>
      <p:sp>
        <p:nvSpPr>
          <p:cNvPr id="3" name="Content Placeholder 2">
            <a:extLst>
              <a:ext uri="{FF2B5EF4-FFF2-40B4-BE49-F238E27FC236}">
                <a16:creationId xmlns:a16="http://schemas.microsoft.com/office/drawing/2014/main" id="{F03DE329-83FA-D74C-840A-4BBF8A39ECCA}"/>
              </a:ext>
            </a:extLst>
          </p:cNvPr>
          <p:cNvSpPr>
            <a:spLocks noGrp="1"/>
          </p:cNvSpPr>
          <p:nvPr>
            <p:ph idx="1"/>
          </p:nvPr>
        </p:nvSpPr>
        <p:spPr>
          <a:xfrm>
            <a:off x="358380" y="2175641"/>
            <a:ext cx="11029615" cy="3258084"/>
          </a:xfrm>
        </p:spPr>
        <p:txBody>
          <a:bodyPr/>
          <a:lstStyle/>
          <a:p>
            <a:pPr marL="342900" indent="-342900">
              <a:lnSpc>
                <a:spcPct val="100000"/>
              </a:lnSpc>
              <a:spcBef>
                <a:spcPts val="0"/>
              </a:spcBef>
              <a:buFont typeface="Wingdings" panose="05000000000000000000" pitchFamily="2" charset="2"/>
              <a:buChar char="q"/>
            </a:pPr>
            <a:r>
              <a:rPr lang="en-US" altLang="zh-TW" dirty="0">
                <a:solidFill>
                  <a:schemeClr val="tx1"/>
                </a:solidFill>
                <a:ea typeface="Arial"/>
                <a:cs typeface="Arial"/>
                <a:sym typeface="Arial"/>
              </a:rPr>
              <a:t>Given: 15 images</a:t>
            </a:r>
          </a:p>
          <a:p>
            <a:pPr marL="342900" indent="-342900">
              <a:lnSpc>
                <a:spcPct val="100000"/>
              </a:lnSpc>
              <a:spcBef>
                <a:spcPts val="0"/>
              </a:spcBef>
              <a:buFont typeface="Wingdings" panose="05000000000000000000" pitchFamily="2" charset="2"/>
              <a:buChar char="q"/>
            </a:pPr>
            <a:r>
              <a:rPr lang="en-US" dirty="0">
                <a:solidFill>
                  <a:schemeClr val="tx1"/>
                </a:solidFill>
                <a:ea typeface="Arial"/>
                <a:cs typeface="Arial"/>
                <a:sym typeface="Arial"/>
              </a:rPr>
              <a:t>Find the distortion matrix</a:t>
            </a:r>
          </a:p>
          <a:p>
            <a:pPr marL="342900" indent="-342900">
              <a:lnSpc>
                <a:spcPct val="100000"/>
              </a:lnSpc>
              <a:spcBef>
                <a:spcPts val="0"/>
              </a:spcBef>
              <a:buFont typeface="Wingdings" panose="05000000000000000000" pitchFamily="2" charset="2"/>
              <a:buChar char="q"/>
            </a:pPr>
            <a:r>
              <a:rPr lang="en-US" dirty="0">
                <a:ea typeface="Arial"/>
                <a:cs typeface="Arial"/>
                <a:sym typeface="Arial"/>
              </a:rPr>
              <a:t>cv2.calibrateCamera to print distortion matrix ( return value is </a:t>
            </a:r>
            <a:r>
              <a:rPr lang="en-US" dirty="0" err="1">
                <a:ea typeface="Arial"/>
                <a:cs typeface="Arial"/>
                <a:sym typeface="Arial"/>
              </a:rPr>
              <a:t>dist</a:t>
            </a:r>
            <a:r>
              <a:rPr lang="en-US" dirty="0">
                <a:ea typeface="Arial"/>
                <a:cs typeface="Arial"/>
                <a:sym typeface="Arial"/>
              </a:rPr>
              <a:t> )</a:t>
            </a:r>
          </a:p>
          <a:p>
            <a:pPr marL="342900" indent="-342900">
              <a:lnSpc>
                <a:spcPct val="100000"/>
              </a:lnSpc>
              <a:spcBef>
                <a:spcPts val="0"/>
              </a:spcBef>
              <a:buFont typeface="Wingdings" panose="05000000000000000000" pitchFamily="2" charset="2"/>
              <a:buChar char="q"/>
            </a:pPr>
            <a:endParaRPr lang="en-US" dirty="0">
              <a:ea typeface="Arial"/>
              <a:cs typeface="Arial"/>
              <a:sym typeface="Arial"/>
            </a:endParaRPr>
          </a:p>
          <a:p>
            <a:pPr marL="342900" indent="-342900">
              <a:lnSpc>
                <a:spcPct val="100000"/>
              </a:lnSpc>
              <a:spcBef>
                <a:spcPts val="0"/>
              </a:spcBef>
              <a:buFont typeface="Wingdings" panose="05000000000000000000" pitchFamily="2" charset="2"/>
              <a:buChar char="q"/>
            </a:pPr>
            <a:endParaRPr lang="en-US" dirty="0">
              <a:ea typeface="Arial"/>
              <a:cs typeface="Arial"/>
              <a:sym typeface="Arial"/>
            </a:endParaRPr>
          </a:p>
          <a:p>
            <a:pPr marL="342900" indent="-342900">
              <a:lnSpc>
                <a:spcPct val="100000"/>
              </a:lnSpc>
              <a:spcBef>
                <a:spcPts val="0"/>
              </a:spcBef>
              <a:buFont typeface="Wingdings" panose="05000000000000000000" pitchFamily="2" charset="2"/>
              <a:buChar char="q"/>
            </a:pPr>
            <a:endParaRPr lang="en-US" dirty="0">
              <a:latin typeface="Arial"/>
              <a:cs typeface="Arial"/>
              <a:sym typeface="Arial"/>
            </a:endParaRPr>
          </a:p>
        </p:txBody>
      </p:sp>
      <p:pic>
        <p:nvPicPr>
          <p:cNvPr id="5" name="Shape 152" descr="擷取.JPG">
            <a:extLst>
              <a:ext uri="{FF2B5EF4-FFF2-40B4-BE49-F238E27FC236}">
                <a16:creationId xmlns:a16="http://schemas.microsoft.com/office/drawing/2014/main" id="{561687C8-3D04-5B4D-9274-56241F805FDF}"/>
              </a:ext>
            </a:extLst>
          </p:cNvPr>
          <p:cNvPicPr preferRelativeResize="0"/>
          <p:nvPr/>
        </p:nvPicPr>
        <p:blipFill>
          <a:blip r:embed="rId2">
            <a:alphaModFix/>
          </a:blip>
          <a:stretch>
            <a:fillRect/>
          </a:stretch>
        </p:blipFill>
        <p:spPr>
          <a:xfrm>
            <a:off x="3526879" y="2968015"/>
            <a:ext cx="2050256" cy="421481"/>
          </a:xfrm>
          <a:prstGeom prst="rect">
            <a:avLst/>
          </a:prstGeom>
          <a:noFill/>
          <a:ln>
            <a:noFill/>
          </a:ln>
        </p:spPr>
      </p:pic>
      <p:pic>
        <p:nvPicPr>
          <p:cNvPr id="6" name="Picture 5">
            <a:extLst>
              <a:ext uri="{FF2B5EF4-FFF2-40B4-BE49-F238E27FC236}">
                <a16:creationId xmlns:a16="http://schemas.microsoft.com/office/drawing/2014/main" id="{D53A2D45-93DB-704B-A757-606F333679D7}"/>
              </a:ext>
            </a:extLst>
          </p:cNvPr>
          <p:cNvPicPr>
            <a:picLocks noChangeAspect="1"/>
          </p:cNvPicPr>
          <p:nvPr/>
        </p:nvPicPr>
        <p:blipFill>
          <a:blip r:embed="rId3"/>
          <a:stretch>
            <a:fillRect/>
          </a:stretch>
        </p:blipFill>
        <p:spPr>
          <a:xfrm>
            <a:off x="358380" y="4603352"/>
            <a:ext cx="8387255" cy="596754"/>
          </a:xfrm>
          <a:prstGeom prst="rect">
            <a:avLst/>
          </a:prstGeom>
        </p:spPr>
      </p:pic>
    </p:spTree>
    <p:extLst>
      <p:ext uri="{BB962C8B-B14F-4D97-AF65-F5344CB8AC3E}">
        <p14:creationId xmlns:p14="http://schemas.microsoft.com/office/powerpoint/2010/main" val="36496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1DFC-ECD5-4444-A53E-3458B748DBC5}"/>
              </a:ext>
            </a:extLst>
          </p:cNvPr>
          <p:cNvSpPr>
            <a:spLocks noGrp="1"/>
          </p:cNvSpPr>
          <p:nvPr>
            <p:ph type="title"/>
          </p:nvPr>
        </p:nvSpPr>
        <p:spPr/>
        <p:txBody>
          <a:bodyPr/>
          <a:lstStyle/>
          <a:p>
            <a:r>
              <a:rPr lang="en-TW" dirty="0"/>
              <a:t>3. Augmented reality</a:t>
            </a:r>
          </a:p>
        </p:txBody>
      </p:sp>
      <p:sp>
        <p:nvSpPr>
          <p:cNvPr id="3" name="Content Placeholder 2">
            <a:extLst>
              <a:ext uri="{FF2B5EF4-FFF2-40B4-BE49-F238E27FC236}">
                <a16:creationId xmlns:a16="http://schemas.microsoft.com/office/drawing/2014/main" id="{F03DE329-83FA-D74C-840A-4BBF8A39ECCA}"/>
              </a:ext>
            </a:extLst>
          </p:cNvPr>
          <p:cNvSpPr>
            <a:spLocks noGrp="1"/>
          </p:cNvSpPr>
          <p:nvPr>
            <p:ph idx="1"/>
          </p:nvPr>
        </p:nvSpPr>
        <p:spPr>
          <a:xfrm>
            <a:off x="581193" y="1812634"/>
            <a:ext cx="11029615" cy="3678303"/>
          </a:xfrm>
        </p:spPr>
        <p:txBody>
          <a:bodyPr/>
          <a:lstStyle/>
          <a:p>
            <a:pPr marL="342900" indent="-342900">
              <a:lnSpc>
                <a:spcPct val="100000"/>
              </a:lnSpc>
              <a:spcBef>
                <a:spcPts val="0"/>
              </a:spcBef>
              <a:buFont typeface="Wingdings" panose="05000000000000000000" pitchFamily="2" charset="2"/>
              <a:buChar char="q"/>
            </a:pPr>
            <a:r>
              <a:rPr lang="en-US" altLang="zh-TW" dirty="0">
                <a:solidFill>
                  <a:schemeClr val="tx1"/>
                </a:solidFill>
                <a:ea typeface="Arial"/>
                <a:cs typeface="Arial"/>
                <a:sym typeface="Arial"/>
              </a:rPr>
              <a:t>Given: 15 images</a:t>
            </a:r>
            <a:r>
              <a:rPr lang="en-US" dirty="0">
                <a:solidFill>
                  <a:schemeClr val="tx1"/>
                </a:solidFill>
                <a:ea typeface="Arial"/>
                <a:cs typeface="Arial"/>
                <a:sym typeface="Arial"/>
              </a:rPr>
              <a:t> </a:t>
            </a:r>
          </a:p>
          <a:p>
            <a:pPr lvl="1" indent="-357188">
              <a:lnSpc>
                <a:spcPct val="100000"/>
              </a:lnSpc>
              <a:spcBef>
                <a:spcPts val="0"/>
              </a:spcBef>
            </a:pPr>
            <a:r>
              <a:rPr lang="en-US" sz="1800" dirty="0">
                <a:solidFill>
                  <a:schemeClr val="tx1"/>
                </a:solidFill>
                <a:ea typeface="Arial"/>
                <a:cs typeface="Arial"/>
                <a:sym typeface="Arial"/>
              </a:rPr>
              <a:t>1) Calibrate 5 images to get </a:t>
            </a:r>
            <a:r>
              <a:rPr lang="en-US" altLang="zh-CN" sz="1800" dirty="0">
                <a:solidFill>
                  <a:schemeClr val="tx1"/>
                </a:solidFill>
                <a:ea typeface="Arial"/>
                <a:cs typeface="Arial"/>
                <a:sym typeface="Arial"/>
              </a:rPr>
              <a:t>intrinsic, distortion and extrinsic parameters</a:t>
            </a:r>
          </a:p>
          <a:p>
            <a:pPr lvl="1" indent="-357188">
              <a:lnSpc>
                <a:spcPct val="100000"/>
              </a:lnSpc>
              <a:spcBef>
                <a:spcPts val="0"/>
              </a:spcBef>
            </a:pPr>
            <a:r>
              <a:rPr lang="en-US" sz="1800" dirty="0">
                <a:solidFill>
                  <a:schemeClr val="tx1"/>
                </a:solidFill>
                <a:ea typeface="Arial"/>
                <a:cs typeface="Arial"/>
                <a:sym typeface="Arial"/>
              </a:rPr>
              <a:t>2) Draw a “</a:t>
            </a:r>
            <a:r>
              <a:rPr lang="en-US" altLang="zh-TW" dirty="0">
                <a:solidFill>
                  <a:schemeClr val="tx1"/>
                </a:solidFill>
                <a:ea typeface="Arial"/>
                <a:cs typeface="Arial"/>
                <a:sym typeface="Arial"/>
              </a:rPr>
              <a:t>pyramid</a:t>
            </a:r>
            <a:r>
              <a:rPr lang="en-US" sz="1800" dirty="0">
                <a:solidFill>
                  <a:schemeClr val="tx1"/>
                </a:solidFill>
                <a:ea typeface="Arial"/>
                <a:cs typeface="Arial"/>
                <a:sym typeface="Arial"/>
              </a:rPr>
              <a:t>” on the chessboards images(1.bmp to 5.bmp) </a:t>
            </a:r>
          </a:p>
          <a:p>
            <a:pPr lvl="1" indent="-357188">
              <a:lnSpc>
                <a:spcPct val="100000"/>
              </a:lnSpc>
              <a:spcBef>
                <a:spcPts val="0"/>
              </a:spcBef>
            </a:pPr>
            <a:r>
              <a:rPr lang="en-US" sz="1800" dirty="0">
                <a:solidFill>
                  <a:schemeClr val="tx1"/>
                </a:solidFill>
                <a:ea typeface="Arial"/>
                <a:cs typeface="Arial"/>
                <a:sym typeface="Arial"/>
              </a:rPr>
              <a:t>3) C</a:t>
            </a:r>
            <a:r>
              <a:rPr lang="en-US" altLang="zh-TW" sz="1800" dirty="0">
                <a:solidFill>
                  <a:schemeClr val="tx1"/>
                </a:solidFill>
                <a:ea typeface="Arial"/>
                <a:cs typeface="Arial"/>
                <a:sym typeface="Arial"/>
              </a:rPr>
              <a:t>lick the button to show the tetrahedron on the picture. Show each  picture 0.5 seconds (total 5 images)</a:t>
            </a:r>
          </a:p>
          <a:p>
            <a:r>
              <a:rPr lang="en-TW" dirty="0"/>
              <a:t>Set pyramid vetex then using cv2.drawContours() &amp; cv2.line() to draw pyramids</a:t>
            </a:r>
          </a:p>
          <a:p>
            <a:endParaRPr lang="en-TW" dirty="0"/>
          </a:p>
          <a:p>
            <a:endParaRPr lang="en-TW" dirty="0"/>
          </a:p>
        </p:txBody>
      </p:sp>
      <p:pic>
        <p:nvPicPr>
          <p:cNvPr id="4" name="图片 111" descr="图片包含 室内, 物体, 装饰, 镜子&#10;&#10;描述已自动生成">
            <a:extLst>
              <a:ext uri="{FF2B5EF4-FFF2-40B4-BE49-F238E27FC236}">
                <a16:creationId xmlns:a16="http://schemas.microsoft.com/office/drawing/2014/main" id="{CA562732-534B-4847-964D-1EF646849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509" y="4266937"/>
            <a:ext cx="2448000" cy="2448000"/>
          </a:xfrm>
          <a:prstGeom prst="rect">
            <a:avLst/>
          </a:prstGeom>
        </p:spPr>
      </p:pic>
      <p:pic>
        <p:nvPicPr>
          <p:cNvPr id="6" name="Picture 5" descr="Shape, polygon&#10;&#10;Description automatically generated">
            <a:extLst>
              <a:ext uri="{FF2B5EF4-FFF2-40B4-BE49-F238E27FC236}">
                <a16:creationId xmlns:a16="http://schemas.microsoft.com/office/drawing/2014/main" id="{DE4C8DF5-031B-3647-971B-23C4E65CAA05}"/>
              </a:ext>
            </a:extLst>
          </p:cNvPr>
          <p:cNvPicPr>
            <a:picLocks noChangeAspect="1"/>
          </p:cNvPicPr>
          <p:nvPr/>
        </p:nvPicPr>
        <p:blipFill>
          <a:blip r:embed="rId3"/>
          <a:stretch>
            <a:fillRect/>
          </a:stretch>
        </p:blipFill>
        <p:spPr>
          <a:xfrm>
            <a:off x="8672540" y="3943742"/>
            <a:ext cx="2810668" cy="2448001"/>
          </a:xfrm>
          <a:prstGeom prst="rect">
            <a:avLst/>
          </a:prstGeom>
        </p:spPr>
      </p:pic>
    </p:spTree>
    <p:extLst>
      <p:ext uri="{BB962C8B-B14F-4D97-AF65-F5344CB8AC3E}">
        <p14:creationId xmlns:p14="http://schemas.microsoft.com/office/powerpoint/2010/main" val="3130195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1DFC-ECD5-4444-A53E-3458B748DBC5}"/>
              </a:ext>
            </a:extLst>
          </p:cNvPr>
          <p:cNvSpPr>
            <a:spLocks noGrp="1"/>
          </p:cNvSpPr>
          <p:nvPr>
            <p:ph type="title"/>
          </p:nvPr>
        </p:nvSpPr>
        <p:spPr/>
        <p:txBody>
          <a:bodyPr/>
          <a:lstStyle/>
          <a:p>
            <a:r>
              <a:rPr lang="en-TW" dirty="0"/>
              <a:t>4. stereo disparity Map</a:t>
            </a:r>
          </a:p>
        </p:txBody>
      </p:sp>
      <p:sp>
        <p:nvSpPr>
          <p:cNvPr id="3" name="Content Placeholder 2">
            <a:extLst>
              <a:ext uri="{FF2B5EF4-FFF2-40B4-BE49-F238E27FC236}">
                <a16:creationId xmlns:a16="http://schemas.microsoft.com/office/drawing/2014/main" id="{F03DE329-83FA-D74C-840A-4BBF8A39ECCA}"/>
              </a:ext>
            </a:extLst>
          </p:cNvPr>
          <p:cNvSpPr>
            <a:spLocks noGrp="1"/>
          </p:cNvSpPr>
          <p:nvPr>
            <p:ph idx="1"/>
          </p:nvPr>
        </p:nvSpPr>
        <p:spPr/>
        <p:txBody>
          <a:bodyPr/>
          <a:lstStyle/>
          <a:p>
            <a:pPr marL="342900" indent="-342900">
              <a:lnSpc>
                <a:spcPct val="100000"/>
              </a:lnSpc>
              <a:spcBef>
                <a:spcPts val="0"/>
              </a:spcBef>
              <a:buFont typeface="Wingdings" panose="05000000000000000000" pitchFamily="2" charset="2"/>
              <a:buChar char="q"/>
            </a:pPr>
            <a:r>
              <a:rPr lang="en-US" altLang="zh-TW" dirty="0">
                <a:solidFill>
                  <a:schemeClr val="tx1"/>
                </a:solidFill>
                <a:ea typeface="Arial"/>
                <a:cs typeface="Arial"/>
                <a:sym typeface="Arial"/>
              </a:rPr>
              <a:t>Given: a pair of images </a:t>
            </a:r>
            <a:r>
              <a:rPr lang="en-US" altLang="zh-TW" dirty="0" err="1">
                <a:solidFill>
                  <a:schemeClr val="tx1"/>
                </a:solidFill>
                <a:ea typeface="Arial"/>
                <a:cs typeface="Arial"/>
                <a:sym typeface="Arial"/>
              </a:rPr>
              <a:t>L.png</a:t>
            </a:r>
            <a:r>
              <a:rPr lang="en-US" altLang="zh-TW" dirty="0">
                <a:solidFill>
                  <a:schemeClr val="tx1"/>
                </a:solidFill>
                <a:ea typeface="Arial"/>
                <a:cs typeface="Arial"/>
                <a:sym typeface="Arial"/>
              </a:rPr>
              <a:t> &amp; </a:t>
            </a:r>
            <a:r>
              <a:rPr lang="en-US" altLang="zh-TW" dirty="0" err="1">
                <a:solidFill>
                  <a:schemeClr val="tx1"/>
                </a:solidFill>
                <a:ea typeface="Arial"/>
                <a:cs typeface="Arial"/>
                <a:sym typeface="Arial"/>
              </a:rPr>
              <a:t>R.png</a:t>
            </a:r>
            <a:endParaRPr lang="en-US" dirty="0">
              <a:solidFill>
                <a:schemeClr val="tx1"/>
              </a:solidFill>
              <a:ea typeface="Arial"/>
              <a:cs typeface="Arial"/>
              <a:sym typeface="Arial"/>
            </a:endParaRPr>
          </a:p>
          <a:p>
            <a:pPr lvl="1" indent="-357188">
              <a:lnSpc>
                <a:spcPct val="100000"/>
              </a:lnSpc>
              <a:spcBef>
                <a:spcPts val="0"/>
              </a:spcBef>
            </a:pPr>
            <a:r>
              <a:rPr lang="en-US" sz="1800" dirty="0">
                <a:solidFill>
                  <a:schemeClr val="tx1"/>
                </a:solidFill>
                <a:ea typeface="Arial"/>
                <a:cs typeface="Arial"/>
                <a:sym typeface="Arial"/>
              </a:rPr>
              <a:t>4.1 </a:t>
            </a:r>
            <a:r>
              <a:rPr lang="en-US" altLang="zh-TW" sz="1800" dirty="0">
                <a:solidFill>
                  <a:schemeClr val="tx1"/>
                </a:solidFill>
                <a:ea typeface="Arial"/>
                <a:cs typeface="Arial"/>
                <a:sym typeface="Arial"/>
              </a:rPr>
              <a:t>compute the disparity map/image based on Left and Right stereo images </a:t>
            </a:r>
          </a:p>
          <a:p>
            <a:pPr lvl="1" indent="-357188">
              <a:lnSpc>
                <a:spcPct val="100000"/>
              </a:lnSpc>
              <a:spcBef>
                <a:spcPts val="0"/>
              </a:spcBef>
            </a:pPr>
            <a:r>
              <a:rPr lang="en-US" sz="1800" dirty="0">
                <a:solidFill>
                  <a:schemeClr val="tx1"/>
                </a:solidFill>
                <a:ea typeface="Arial"/>
                <a:cs typeface="Arial"/>
                <a:sym typeface="Arial"/>
              </a:rPr>
              <a:t>4.2 </a:t>
            </a:r>
            <a:r>
              <a:rPr lang="en-US" altLang="zh-TW" sz="1800" dirty="0">
                <a:solidFill>
                  <a:schemeClr val="tx1"/>
                </a:solidFill>
                <a:ea typeface="Arial"/>
                <a:cs typeface="Arial"/>
                <a:sym typeface="Arial"/>
              </a:rPr>
              <a:t>Select a point on disparity map from 4.1, calculate the depth and show both the disparity value and the depth on the image </a:t>
            </a:r>
          </a:p>
          <a:p>
            <a:pPr lvl="1" indent="-357188">
              <a:lnSpc>
                <a:spcPct val="100000"/>
              </a:lnSpc>
              <a:spcBef>
                <a:spcPts val="0"/>
              </a:spcBef>
            </a:pPr>
            <a:endParaRPr lang="en-US" altLang="zh-TW" sz="1800" dirty="0">
              <a:solidFill>
                <a:schemeClr val="tx1"/>
              </a:solidFill>
              <a:ea typeface="Arial"/>
              <a:cs typeface="Arial"/>
              <a:sym typeface="Arial"/>
            </a:endParaRPr>
          </a:p>
          <a:p>
            <a:pPr lvl="1" indent="-357188">
              <a:lnSpc>
                <a:spcPct val="100000"/>
              </a:lnSpc>
              <a:spcBef>
                <a:spcPts val="0"/>
              </a:spcBef>
            </a:pPr>
            <a:endParaRPr lang="en-US" altLang="zh-TW" sz="1800" dirty="0">
              <a:solidFill>
                <a:schemeClr val="tx1"/>
              </a:solidFill>
              <a:ea typeface="Arial"/>
              <a:cs typeface="Arial"/>
              <a:sym typeface="Arial"/>
            </a:endParaRPr>
          </a:p>
          <a:p>
            <a:pPr lvl="1" indent="-357188">
              <a:lnSpc>
                <a:spcPct val="100000"/>
              </a:lnSpc>
              <a:spcBef>
                <a:spcPts val="0"/>
              </a:spcBef>
            </a:pPr>
            <a:endParaRPr lang="en-US" altLang="zh-TW" sz="1800" dirty="0">
              <a:solidFill>
                <a:schemeClr val="tx1"/>
              </a:solidFill>
              <a:ea typeface="Arial"/>
              <a:cs typeface="Arial"/>
              <a:sym typeface="Arial"/>
            </a:endParaRPr>
          </a:p>
          <a:p>
            <a:pPr lvl="1" indent="-357188">
              <a:lnSpc>
                <a:spcPct val="100000"/>
              </a:lnSpc>
              <a:spcBef>
                <a:spcPts val="0"/>
              </a:spcBef>
            </a:pPr>
            <a:endParaRPr lang="en-US" altLang="zh-TW" sz="1800" dirty="0">
              <a:solidFill>
                <a:schemeClr val="tx1"/>
              </a:solidFill>
              <a:ea typeface="Arial"/>
              <a:cs typeface="Arial"/>
              <a:sym typeface="Arial"/>
            </a:endParaRPr>
          </a:p>
          <a:p>
            <a:pPr marL="0" indent="0">
              <a:buNone/>
            </a:pPr>
            <a:endParaRPr lang="en-TW" dirty="0"/>
          </a:p>
        </p:txBody>
      </p:sp>
      <p:sp>
        <p:nvSpPr>
          <p:cNvPr id="4" name="Rectangle 3">
            <a:extLst>
              <a:ext uri="{FF2B5EF4-FFF2-40B4-BE49-F238E27FC236}">
                <a16:creationId xmlns:a16="http://schemas.microsoft.com/office/drawing/2014/main" id="{C3C142E1-911E-124E-900B-05886A245CA8}"/>
              </a:ext>
            </a:extLst>
          </p:cNvPr>
          <p:cNvSpPr/>
          <p:nvPr/>
        </p:nvSpPr>
        <p:spPr>
          <a:xfrm>
            <a:off x="1555530" y="3802762"/>
            <a:ext cx="9080938" cy="2862322"/>
          </a:xfrm>
          <a:prstGeom prst="rect">
            <a:avLst/>
          </a:prstGeom>
        </p:spPr>
        <p:txBody>
          <a:bodyPr wrap="square">
            <a:spAutoFit/>
          </a:bodyPr>
          <a:lstStyle/>
          <a:p>
            <a:r>
              <a:rPr lang="zh-TW" altLang="en-US" dirty="0">
                <a:solidFill>
                  <a:srgbClr val="191919"/>
                </a:solidFill>
              </a:rPr>
              <a:t>當採取兩個同一水平線上的攝像頭進行拍攝的時候，同一物體將在兩個攝像機內被拍攝到，在兩個攝像機內部，這個物體相對於攝像機中心點位置有不同的座標。</a:t>
            </a:r>
            <a:r>
              <a:rPr lang="en-US" dirty="0">
                <a:solidFill>
                  <a:srgbClr val="191919"/>
                </a:solidFill>
                <a:ea typeface="微軟正黑體" panose="020B0604030504040204" pitchFamily="34" charset="-120"/>
              </a:rPr>
              <a:t>left</a:t>
            </a:r>
            <a:r>
              <a:rPr lang="zh-TW" altLang="en-US" dirty="0">
                <a:solidFill>
                  <a:srgbClr val="191919"/>
                </a:solidFill>
              </a:rPr>
              <a:t>是該物體在左攝像機內相對位置，</a:t>
            </a:r>
            <a:r>
              <a:rPr lang="en-US" dirty="0">
                <a:solidFill>
                  <a:srgbClr val="191919"/>
                </a:solidFill>
                <a:ea typeface="微軟正黑體" panose="020B0604030504040204" pitchFamily="34" charset="-120"/>
              </a:rPr>
              <a:t>right</a:t>
            </a:r>
            <a:r>
              <a:rPr lang="zh-TW" altLang="en-US" dirty="0">
                <a:solidFill>
                  <a:srgbClr val="191919"/>
                </a:solidFill>
              </a:rPr>
              <a:t>是該物體在右攝像機內相對位置。</a:t>
            </a:r>
            <a:endParaRPr lang="en-US" altLang="zh-TW" dirty="0">
              <a:solidFill>
                <a:srgbClr val="191919"/>
              </a:solidFill>
            </a:endParaRPr>
          </a:p>
          <a:p>
            <a:r>
              <a:rPr lang="zh-TW" altLang="en-US" dirty="0">
                <a:solidFill>
                  <a:srgbClr val="191919"/>
                </a:solidFill>
              </a:rPr>
              <a:t>兩個攝像機相距</a:t>
            </a:r>
            <a:r>
              <a:rPr lang="en-US" dirty="0">
                <a:solidFill>
                  <a:srgbClr val="191919"/>
                </a:solidFill>
                <a:ea typeface="微軟正黑體" panose="020B0604030504040204" pitchFamily="34" charset="-120"/>
              </a:rPr>
              <a:t>S，</a:t>
            </a:r>
            <a:r>
              <a:rPr lang="zh-TW" altLang="en-US" dirty="0">
                <a:solidFill>
                  <a:srgbClr val="191919"/>
                </a:solidFill>
              </a:rPr>
              <a:t>焦距為</a:t>
            </a:r>
            <a:r>
              <a:rPr lang="en-US" dirty="0">
                <a:solidFill>
                  <a:srgbClr val="191919"/>
                </a:solidFill>
                <a:ea typeface="微軟正黑體" panose="020B0604030504040204" pitchFamily="34" charset="-120"/>
              </a:rPr>
              <a:t>f，</a:t>
            </a:r>
            <a:r>
              <a:rPr lang="zh-TW" altLang="en-US" dirty="0">
                <a:solidFill>
                  <a:srgbClr val="191919"/>
                </a:solidFill>
              </a:rPr>
              <a:t>物體</a:t>
            </a:r>
            <a:r>
              <a:rPr lang="en-US" dirty="0">
                <a:solidFill>
                  <a:srgbClr val="191919"/>
                </a:solidFill>
                <a:ea typeface="微軟正黑體" panose="020B0604030504040204" pitchFamily="34" charset="-120"/>
              </a:rPr>
              <a:t>P</a:t>
            </a:r>
            <a:r>
              <a:rPr lang="zh-TW" altLang="en-US" dirty="0">
                <a:solidFill>
                  <a:srgbClr val="191919"/>
                </a:solidFill>
              </a:rPr>
              <a:t>距離攝像機</a:t>
            </a:r>
            <a:r>
              <a:rPr lang="en-US" dirty="0" err="1">
                <a:solidFill>
                  <a:srgbClr val="191919"/>
                </a:solidFill>
                <a:ea typeface="微軟正黑體" panose="020B0604030504040204" pitchFamily="34" charset="-120"/>
              </a:rPr>
              <a:t>z，z</a:t>
            </a:r>
            <a:r>
              <a:rPr lang="zh-TW" altLang="en-US" dirty="0">
                <a:solidFill>
                  <a:srgbClr val="191919"/>
                </a:solidFill>
              </a:rPr>
              <a:t>也就是景深。當我們將兩幅影象重疊在一起的時候，左攝像機上</a:t>
            </a:r>
            <a:r>
              <a:rPr lang="en-US" dirty="0">
                <a:solidFill>
                  <a:srgbClr val="191919"/>
                </a:solidFill>
                <a:ea typeface="微軟正黑體" panose="020B0604030504040204" pitchFamily="34" charset="-120"/>
              </a:rPr>
              <a:t>P</a:t>
            </a:r>
            <a:r>
              <a:rPr lang="zh-TW" altLang="en-US" dirty="0">
                <a:solidFill>
                  <a:srgbClr val="191919"/>
                </a:solidFill>
              </a:rPr>
              <a:t>的投影和右攝像機上</a:t>
            </a:r>
            <a:r>
              <a:rPr lang="en-US" dirty="0">
                <a:solidFill>
                  <a:srgbClr val="191919"/>
                </a:solidFill>
                <a:ea typeface="微軟正黑體" panose="020B0604030504040204" pitchFamily="34" charset="-120"/>
              </a:rPr>
              <a:t>P</a:t>
            </a:r>
            <a:r>
              <a:rPr lang="zh-TW" altLang="en-US" dirty="0">
                <a:solidFill>
                  <a:srgbClr val="191919"/>
                </a:solidFill>
              </a:rPr>
              <a:t>的投影位置有一個距離</a:t>
            </a:r>
            <a:r>
              <a:rPr lang="en-US" altLang="zh-TW" dirty="0">
                <a:solidFill>
                  <a:srgbClr val="191919"/>
                </a:solidFill>
              </a:rPr>
              <a:t>|</a:t>
            </a:r>
            <a:r>
              <a:rPr lang="en-US" dirty="0" err="1">
                <a:solidFill>
                  <a:srgbClr val="191919"/>
                </a:solidFill>
                <a:ea typeface="微軟正黑體" panose="020B0604030504040204" pitchFamily="34" charset="-120"/>
              </a:rPr>
              <a:t>Xleft</a:t>
            </a:r>
            <a:r>
              <a:rPr lang="en-US" dirty="0">
                <a:solidFill>
                  <a:srgbClr val="191919"/>
                </a:solidFill>
                <a:ea typeface="微軟正黑體" panose="020B0604030504040204" pitchFamily="34" charset="-120"/>
              </a:rPr>
              <a:t>| |</a:t>
            </a:r>
            <a:r>
              <a:rPr lang="en-US" dirty="0" err="1">
                <a:solidFill>
                  <a:srgbClr val="191919"/>
                </a:solidFill>
                <a:ea typeface="微軟正黑體" panose="020B0604030504040204" pitchFamily="34" charset="-120"/>
              </a:rPr>
              <a:t>Xright</a:t>
            </a:r>
            <a:r>
              <a:rPr lang="en-US" dirty="0">
                <a:solidFill>
                  <a:srgbClr val="191919"/>
                </a:solidFill>
                <a:ea typeface="微軟正黑體" panose="020B0604030504040204" pitchFamily="34" charset="-120"/>
              </a:rPr>
              <a:t>|，</a:t>
            </a:r>
            <a:r>
              <a:rPr lang="zh-TW" altLang="en-US" dirty="0">
                <a:solidFill>
                  <a:srgbClr val="191919"/>
                </a:solidFill>
              </a:rPr>
              <a:t>這個距離稱為</a:t>
            </a:r>
            <a:r>
              <a:rPr lang="en-US" dirty="0">
                <a:solidFill>
                  <a:srgbClr val="191919"/>
                </a:solidFill>
                <a:ea typeface="微軟正黑體" panose="020B0604030504040204" pitchFamily="34" charset="-120"/>
              </a:rPr>
              <a:t>Disparity。</a:t>
            </a:r>
          </a:p>
          <a:p>
            <a:r>
              <a:rPr lang="zh-TW" altLang="en-US" dirty="0">
                <a:solidFill>
                  <a:srgbClr val="191919"/>
                </a:solidFill>
              </a:rPr>
              <a:t>根據相似三角形可以得到</a:t>
            </a:r>
            <a:r>
              <a:rPr lang="en-US" dirty="0">
                <a:solidFill>
                  <a:srgbClr val="191919"/>
                </a:solidFill>
                <a:ea typeface="微軟正黑體" panose="020B0604030504040204" pitchFamily="34" charset="-120"/>
              </a:rPr>
              <a:t>z=sf/d，</a:t>
            </a:r>
            <a:r>
              <a:rPr lang="zh-TW" altLang="en-US" dirty="0">
                <a:solidFill>
                  <a:srgbClr val="191919"/>
                </a:solidFill>
              </a:rPr>
              <a:t>計算</a:t>
            </a:r>
            <a:r>
              <a:rPr lang="en-US" dirty="0">
                <a:solidFill>
                  <a:srgbClr val="191919"/>
                </a:solidFill>
                <a:ea typeface="微軟正黑體" panose="020B0604030504040204" pitchFamily="34" charset="-120"/>
              </a:rPr>
              <a:t>d</a:t>
            </a:r>
            <a:r>
              <a:rPr lang="zh-TW" altLang="en-US" dirty="0">
                <a:solidFill>
                  <a:srgbClr val="191919"/>
                </a:solidFill>
              </a:rPr>
              <a:t>的值的過程中需要對兩幅影象進行匹配，尋找到物體</a:t>
            </a:r>
            <a:r>
              <a:rPr lang="en-US" dirty="0">
                <a:solidFill>
                  <a:srgbClr val="191919"/>
                </a:solidFill>
                <a:ea typeface="微軟正黑體" panose="020B0604030504040204" pitchFamily="34" charset="-120"/>
              </a:rPr>
              <a:t>P</a:t>
            </a:r>
            <a:r>
              <a:rPr lang="zh-TW" altLang="en-US" dirty="0">
                <a:solidFill>
                  <a:srgbClr val="191919"/>
                </a:solidFill>
              </a:rPr>
              <a:t>在兩幅影象中的</a:t>
            </a:r>
            <a:r>
              <a:rPr lang="zh-TW" altLang="en-US" dirty="0">
                <a:solidFill>
                  <a:srgbClr val="C00000"/>
                </a:solidFill>
              </a:rPr>
              <a:t>相對位置</a:t>
            </a:r>
            <a:r>
              <a:rPr lang="zh-TW" altLang="en-US" dirty="0">
                <a:solidFill>
                  <a:srgbClr val="191919"/>
                </a:solidFill>
              </a:rPr>
              <a:t>。在對影象進行匹配的過程中，需要用到</a:t>
            </a:r>
            <a:r>
              <a:rPr lang="en-US" dirty="0">
                <a:solidFill>
                  <a:srgbClr val="191919"/>
                </a:solidFill>
                <a:ea typeface="微軟正黑體" panose="020B0604030504040204" pitchFamily="34" charset="-120"/>
              </a:rPr>
              <a:t>cost computation，</a:t>
            </a:r>
            <a:r>
              <a:rPr lang="zh-TW" altLang="en-US" dirty="0">
                <a:solidFill>
                  <a:srgbClr val="191919"/>
                </a:solidFill>
              </a:rPr>
              <a:t>即通過尋找同一水平線上兩幅影象上的點的最小誤差來確定這兩個點是否是同一個物體所成的像。</a:t>
            </a:r>
            <a:endParaRPr lang="en-TW" dirty="0"/>
          </a:p>
        </p:txBody>
      </p:sp>
    </p:spTree>
    <p:extLst>
      <p:ext uri="{BB962C8B-B14F-4D97-AF65-F5344CB8AC3E}">
        <p14:creationId xmlns:p14="http://schemas.microsoft.com/office/powerpoint/2010/main" val="3483369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1DFC-ECD5-4444-A53E-3458B748DBC5}"/>
              </a:ext>
            </a:extLst>
          </p:cNvPr>
          <p:cNvSpPr>
            <a:spLocks noGrp="1"/>
          </p:cNvSpPr>
          <p:nvPr>
            <p:ph type="title"/>
          </p:nvPr>
        </p:nvSpPr>
        <p:spPr/>
        <p:txBody>
          <a:bodyPr/>
          <a:lstStyle/>
          <a:p>
            <a:r>
              <a:rPr lang="en-TW" dirty="0"/>
              <a:t>4. stereo disparity Map(cont.)</a:t>
            </a:r>
          </a:p>
        </p:txBody>
      </p:sp>
      <p:sp>
        <p:nvSpPr>
          <p:cNvPr id="3" name="Content Placeholder 2">
            <a:extLst>
              <a:ext uri="{FF2B5EF4-FFF2-40B4-BE49-F238E27FC236}">
                <a16:creationId xmlns:a16="http://schemas.microsoft.com/office/drawing/2014/main" id="{F03DE329-83FA-D74C-840A-4BBF8A39ECCA}"/>
              </a:ext>
            </a:extLst>
          </p:cNvPr>
          <p:cNvSpPr>
            <a:spLocks noGrp="1"/>
          </p:cNvSpPr>
          <p:nvPr>
            <p:ph idx="1"/>
          </p:nvPr>
        </p:nvSpPr>
        <p:spPr>
          <a:xfrm>
            <a:off x="441171" y="2477541"/>
            <a:ext cx="11029615" cy="3678303"/>
          </a:xfrm>
        </p:spPr>
        <p:txBody>
          <a:bodyPr/>
          <a:lstStyle/>
          <a:p>
            <a:pPr marL="0" indent="0">
              <a:buNone/>
            </a:pPr>
            <a:endParaRPr lang="en-TW" dirty="0"/>
          </a:p>
          <a:p>
            <a:r>
              <a:rPr lang="en-TW" dirty="0"/>
              <a:t>basic algorithm: calculate disparity</a:t>
            </a:r>
          </a:p>
          <a:p>
            <a:endParaRPr lang="en-TW" dirty="0"/>
          </a:p>
          <a:p>
            <a:endParaRPr lang="en-TW" dirty="0"/>
          </a:p>
          <a:p>
            <a:endParaRPr lang="en-TW" dirty="0"/>
          </a:p>
          <a:p>
            <a:endParaRPr lang="en-TW" dirty="0"/>
          </a:p>
          <a:p>
            <a:r>
              <a:rPr lang="en-TW" dirty="0"/>
              <a:t> calculate depth using z = sf / d, s is given 178, f is given 2826</a:t>
            </a:r>
          </a:p>
          <a:p>
            <a:endParaRPr lang="en-TW" dirty="0"/>
          </a:p>
          <a:p>
            <a:endParaRPr lang="en-TW" dirty="0"/>
          </a:p>
          <a:p>
            <a:endParaRPr lang="en-TW" dirty="0"/>
          </a:p>
          <a:p>
            <a:endParaRPr lang="en-TW" dirty="0"/>
          </a:p>
          <a:p>
            <a:endParaRPr lang="en-TW" dirty="0"/>
          </a:p>
          <a:p>
            <a:endParaRPr lang="en-TW" dirty="0"/>
          </a:p>
          <a:p>
            <a:endParaRPr lang="en-TW" dirty="0"/>
          </a:p>
        </p:txBody>
      </p:sp>
      <p:pic>
        <p:nvPicPr>
          <p:cNvPr id="5" name="Picture 4" descr="Text&#10;&#10;Description automatically generated">
            <a:extLst>
              <a:ext uri="{FF2B5EF4-FFF2-40B4-BE49-F238E27FC236}">
                <a16:creationId xmlns:a16="http://schemas.microsoft.com/office/drawing/2014/main" id="{1B337D4B-1279-F24B-A0EC-C07F3B6B8D8D}"/>
              </a:ext>
            </a:extLst>
          </p:cNvPr>
          <p:cNvPicPr>
            <a:picLocks noChangeAspect="1"/>
          </p:cNvPicPr>
          <p:nvPr/>
        </p:nvPicPr>
        <p:blipFill>
          <a:blip r:embed="rId2"/>
          <a:stretch>
            <a:fillRect/>
          </a:stretch>
        </p:blipFill>
        <p:spPr>
          <a:xfrm>
            <a:off x="927101" y="2387290"/>
            <a:ext cx="8586952" cy="1609011"/>
          </a:xfrm>
          <a:prstGeom prst="rect">
            <a:avLst/>
          </a:prstGeom>
        </p:spPr>
      </p:pic>
      <p:pic>
        <p:nvPicPr>
          <p:cNvPr id="7" name="Picture 6">
            <a:extLst>
              <a:ext uri="{FF2B5EF4-FFF2-40B4-BE49-F238E27FC236}">
                <a16:creationId xmlns:a16="http://schemas.microsoft.com/office/drawing/2014/main" id="{4E50E4B0-0D58-6D4F-A62F-F48281CA7CFF}"/>
              </a:ext>
            </a:extLst>
          </p:cNvPr>
          <p:cNvPicPr>
            <a:picLocks noChangeAspect="1"/>
          </p:cNvPicPr>
          <p:nvPr/>
        </p:nvPicPr>
        <p:blipFill rotWithShape="1">
          <a:blip r:embed="rId3"/>
          <a:srcRect t="47429"/>
          <a:stretch/>
        </p:blipFill>
        <p:spPr>
          <a:xfrm>
            <a:off x="1011184" y="4316692"/>
            <a:ext cx="7533728" cy="321127"/>
          </a:xfrm>
          <a:prstGeom prst="rect">
            <a:avLst/>
          </a:prstGeom>
        </p:spPr>
      </p:pic>
      <p:pic>
        <p:nvPicPr>
          <p:cNvPr id="9" name="Picture 8" descr="A picture containing text, indoor, wall, floor&#10;&#10;Description automatically generated">
            <a:extLst>
              <a:ext uri="{FF2B5EF4-FFF2-40B4-BE49-F238E27FC236}">
                <a16:creationId xmlns:a16="http://schemas.microsoft.com/office/drawing/2014/main" id="{01ED7844-4DE2-2445-BC7A-F149AD4A5AEA}"/>
              </a:ext>
            </a:extLst>
          </p:cNvPr>
          <p:cNvPicPr>
            <a:picLocks noChangeAspect="1"/>
          </p:cNvPicPr>
          <p:nvPr/>
        </p:nvPicPr>
        <p:blipFill rotWithShape="1">
          <a:blip r:embed="rId4"/>
          <a:srcRect b="1866"/>
          <a:stretch/>
        </p:blipFill>
        <p:spPr>
          <a:xfrm>
            <a:off x="1389555" y="4755779"/>
            <a:ext cx="8352600" cy="2102221"/>
          </a:xfrm>
          <a:prstGeom prst="rect">
            <a:avLst/>
          </a:prstGeom>
        </p:spPr>
      </p:pic>
    </p:spTree>
    <p:extLst>
      <p:ext uri="{BB962C8B-B14F-4D97-AF65-F5344CB8AC3E}">
        <p14:creationId xmlns:p14="http://schemas.microsoft.com/office/powerpoint/2010/main" val="3420665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1DFC-ECD5-4444-A53E-3458B748DBC5}"/>
              </a:ext>
            </a:extLst>
          </p:cNvPr>
          <p:cNvSpPr>
            <a:spLocks noGrp="1"/>
          </p:cNvSpPr>
          <p:nvPr>
            <p:ph type="title"/>
          </p:nvPr>
        </p:nvSpPr>
        <p:spPr/>
        <p:txBody>
          <a:bodyPr/>
          <a:lstStyle/>
          <a:p>
            <a:r>
              <a:rPr lang="en-TW" dirty="0"/>
              <a:t>the end</a:t>
            </a:r>
          </a:p>
        </p:txBody>
      </p:sp>
      <p:sp>
        <p:nvSpPr>
          <p:cNvPr id="3" name="Content Placeholder 2">
            <a:extLst>
              <a:ext uri="{FF2B5EF4-FFF2-40B4-BE49-F238E27FC236}">
                <a16:creationId xmlns:a16="http://schemas.microsoft.com/office/drawing/2014/main" id="{F03DE329-83FA-D74C-840A-4BBF8A39ECCA}"/>
              </a:ext>
            </a:extLst>
          </p:cNvPr>
          <p:cNvSpPr>
            <a:spLocks noGrp="1"/>
          </p:cNvSpPr>
          <p:nvPr>
            <p:ph idx="1"/>
          </p:nvPr>
        </p:nvSpPr>
        <p:spPr/>
        <p:txBody>
          <a:bodyPr>
            <a:normAutofit/>
          </a:bodyPr>
          <a:lstStyle/>
          <a:p>
            <a:pPr marL="0" indent="0" algn="ctr">
              <a:buNone/>
            </a:pPr>
            <a:r>
              <a:rPr lang="en-TW" sz="4800" dirty="0"/>
              <a:t>THANK YOU!</a:t>
            </a:r>
          </a:p>
        </p:txBody>
      </p:sp>
    </p:spTree>
    <p:extLst>
      <p:ext uri="{BB962C8B-B14F-4D97-AF65-F5344CB8AC3E}">
        <p14:creationId xmlns:p14="http://schemas.microsoft.com/office/powerpoint/2010/main" val="2719272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1DFC-ECD5-4444-A53E-3458B748DBC5}"/>
              </a:ext>
            </a:extLst>
          </p:cNvPr>
          <p:cNvSpPr>
            <a:spLocks noGrp="1"/>
          </p:cNvSpPr>
          <p:nvPr>
            <p:ph type="title"/>
          </p:nvPr>
        </p:nvSpPr>
        <p:spPr/>
        <p:txBody>
          <a:bodyPr/>
          <a:lstStyle/>
          <a:p>
            <a:r>
              <a:rPr lang="en-TW" dirty="0"/>
              <a:t>environment</a:t>
            </a:r>
          </a:p>
        </p:txBody>
      </p:sp>
      <p:sp>
        <p:nvSpPr>
          <p:cNvPr id="3" name="Content Placeholder 2">
            <a:extLst>
              <a:ext uri="{FF2B5EF4-FFF2-40B4-BE49-F238E27FC236}">
                <a16:creationId xmlns:a16="http://schemas.microsoft.com/office/drawing/2014/main" id="{F03DE329-83FA-D74C-840A-4BBF8A39ECCA}"/>
              </a:ext>
            </a:extLst>
          </p:cNvPr>
          <p:cNvSpPr>
            <a:spLocks noGrp="1"/>
          </p:cNvSpPr>
          <p:nvPr>
            <p:ph idx="1"/>
          </p:nvPr>
        </p:nvSpPr>
        <p:spPr/>
        <p:txBody>
          <a:bodyPr/>
          <a:lstStyle/>
          <a:p>
            <a:r>
              <a:rPr lang="en-US" altLang="zh-TW" sz="4000" dirty="0">
                <a:latin typeface="Arial" panose="020B0604020202020204" pitchFamily="34" charset="0"/>
                <a:cs typeface="Arial" panose="020B0604020202020204" pitchFamily="34" charset="0"/>
              </a:rPr>
              <a:t>Python </a:t>
            </a:r>
          </a:p>
          <a:p>
            <a:pPr lvl="1"/>
            <a:r>
              <a:rPr lang="en-US" altLang="zh-TW" sz="3200" dirty="0"/>
              <a:t>Python 3.7</a:t>
            </a:r>
          </a:p>
          <a:p>
            <a:pPr lvl="1"/>
            <a:r>
              <a:rPr lang="en-US" altLang="zh-TW" sz="3200" dirty="0" err="1"/>
              <a:t>opencv</a:t>
            </a:r>
            <a:r>
              <a:rPr lang="en-US" altLang="zh-TW" sz="3200" dirty="0"/>
              <a:t>-</a:t>
            </a:r>
            <a:r>
              <a:rPr lang="en-US" altLang="zh-TW" sz="3200" dirty="0" err="1"/>
              <a:t>contrib</a:t>
            </a:r>
            <a:r>
              <a:rPr lang="en-US" altLang="zh-TW" sz="3200" dirty="0"/>
              <a:t>-python (3.4.2.17) cv2</a:t>
            </a:r>
          </a:p>
          <a:p>
            <a:pPr lvl="1"/>
            <a:r>
              <a:rPr lang="en-US" altLang="zh-TW" sz="3200" dirty="0"/>
              <a:t>Matplotlib 3.1.1, </a:t>
            </a:r>
            <a:r>
              <a:rPr lang="en-US" altLang="zh-TW" sz="3200" dirty="0" err="1"/>
              <a:t>numpy</a:t>
            </a:r>
            <a:endParaRPr lang="en-US" altLang="zh-TW" sz="3200" dirty="0"/>
          </a:p>
          <a:p>
            <a:pPr lvl="1"/>
            <a:r>
              <a:rPr lang="en-US" altLang="zh-TW" sz="3200" dirty="0"/>
              <a:t>UI framework: pyqt5 (5.15.1)</a:t>
            </a:r>
          </a:p>
          <a:p>
            <a:endParaRPr lang="en-TW" dirty="0"/>
          </a:p>
        </p:txBody>
      </p:sp>
    </p:spTree>
    <p:extLst>
      <p:ext uri="{BB962C8B-B14F-4D97-AF65-F5344CB8AC3E}">
        <p14:creationId xmlns:p14="http://schemas.microsoft.com/office/powerpoint/2010/main" val="4148843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1DFC-ECD5-4444-A53E-3458B748DBC5}"/>
              </a:ext>
            </a:extLst>
          </p:cNvPr>
          <p:cNvSpPr>
            <a:spLocks noGrp="1"/>
          </p:cNvSpPr>
          <p:nvPr>
            <p:ph type="title"/>
          </p:nvPr>
        </p:nvSpPr>
        <p:spPr/>
        <p:txBody>
          <a:bodyPr/>
          <a:lstStyle/>
          <a:p>
            <a:r>
              <a:rPr lang="en-TW" dirty="0"/>
              <a:t>environment</a:t>
            </a:r>
          </a:p>
        </p:txBody>
      </p:sp>
      <p:sp>
        <p:nvSpPr>
          <p:cNvPr id="3" name="Content Placeholder 2">
            <a:extLst>
              <a:ext uri="{FF2B5EF4-FFF2-40B4-BE49-F238E27FC236}">
                <a16:creationId xmlns:a16="http://schemas.microsoft.com/office/drawing/2014/main" id="{F03DE329-83FA-D74C-840A-4BBF8A39ECCA}"/>
              </a:ext>
            </a:extLst>
          </p:cNvPr>
          <p:cNvSpPr>
            <a:spLocks noGrp="1"/>
          </p:cNvSpPr>
          <p:nvPr>
            <p:ph idx="1"/>
          </p:nvPr>
        </p:nvSpPr>
        <p:spPr/>
        <p:txBody>
          <a:bodyPr/>
          <a:lstStyle/>
          <a:p>
            <a:r>
              <a:rPr lang="en-TW" dirty="0"/>
              <a:t>In Main.py but can’t execute</a:t>
            </a:r>
          </a:p>
          <a:p>
            <a:r>
              <a:rPr lang="en-TW" dirty="0"/>
              <a:t>詳細project 連同 gui檔案（需要import與安裝上一頁環境參數）</a:t>
            </a:r>
          </a:p>
          <a:p>
            <a:r>
              <a:rPr lang="en-TW" dirty="0"/>
              <a:t>在</a:t>
            </a:r>
            <a:r>
              <a:rPr lang="zh-TW" altLang="en-US" dirty="0"/>
              <a:t> </a:t>
            </a:r>
            <a:r>
              <a:rPr lang="en-US" altLang="zh-TW" dirty="0">
                <a:hlinkClick r:id="rId2"/>
              </a:rPr>
              <a:t>https://</a:t>
            </a:r>
            <a:r>
              <a:rPr lang="en-US" altLang="zh-TW" dirty="0" err="1">
                <a:hlinkClick r:id="rId2"/>
              </a:rPr>
              <a:t>github.com</a:t>
            </a:r>
            <a:r>
              <a:rPr lang="en-US" altLang="zh-TW" dirty="0">
                <a:hlinkClick r:id="rId2"/>
              </a:rPr>
              <a:t>/chinyu1229/</a:t>
            </a:r>
            <a:r>
              <a:rPr lang="en-US" altLang="zh-TW" dirty="0" err="1">
                <a:hlinkClick r:id="rId2"/>
              </a:rPr>
              <a:t>opencv_stereo</a:t>
            </a:r>
            <a:endParaRPr lang="en-TW" dirty="0"/>
          </a:p>
        </p:txBody>
      </p:sp>
    </p:spTree>
    <p:extLst>
      <p:ext uri="{BB962C8B-B14F-4D97-AF65-F5344CB8AC3E}">
        <p14:creationId xmlns:p14="http://schemas.microsoft.com/office/powerpoint/2010/main" val="172623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1DFC-ECD5-4444-A53E-3458B748DBC5}"/>
              </a:ext>
            </a:extLst>
          </p:cNvPr>
          <p:cNvSpPr>
            <a:spLocks noGrp="1"/>
          </p:cNvSpPr>
          <p:nvPr>
            <p:ph type="title"/>
          </p:nvPr>
        </p:nvSpPr>
        <p:spPr/>
        <p:txBody>
          <a:bodyPr/>
          <a:lstStyle/>
          <a:p>
            <a:r>
              <a:rPr lang="en-TW" dirty="0"/>
              <a:t>GUI &amp; function</a:t>
            </a:r>
          </a:p>
        </p:txBody>
      </p:sp>
      <p:sp>
        <p:nvSpPr>
          <p:cNvPr id="3" name="Content Placeholder 2">
            <a:extLst>
              <a:ext uri="{FF2B5EF4-FFF2-40B4-BE49-F238E27FC236}">
                <a16:creationId xmlns:a16="http://schemas.microsoft.com/office/drawing/2014/main" id="{F03DE329-83FA-D74C-840A-4BBF8A39ECCA}"/>
              </a:ext>
            </a:extLst>
          </p:cNvPr>
          <p:cNvSpPr>
            <a:spLocks noGrp="1"/>
          </p:cNvSpPr>
          <p:nvPr>
            <p:ph idx="1"/>
          </p:nvPr>
        </p:nvSpPr>
        <p:spPr/>
        <p:txBody>
          <a:bodyPr>
            <a:normAutofit fontScale="85000" lnSpcReduction="20000"/>
          </a:bodyPr>
          <a:lstStyle/>
          <a:p>
            <a:pPr marL="269081" lvl="0" indent="-269081">
              <a:lnSpc>
                <a:spcPct val="100000"/>
              </a:lnSpc>
              <a:spcBef>
                <a:spcPts val="0"/>
              </a:spcBef>
              <a:buSzPts val="2000"/>
              <a:buNone/>
            </a:pPr>
            <a:r>
              <a:rPr lang="en-US" sz="2000" dirty="0">
                <a:latin typeface="Arial"/>
                <a:ea typeface="Arial"/>
                <a:cs typeface="Arial"/>
                <a:sym typeface="Arial"/>
              </a:rPr>
              <a:t>1. Find Contour		</a:t>
            </a:r>
            <a:endParaRPr lang="en-US" dirty="0"/>
          </a:p>
          <a:p>
            <a:pPr marL="266700" lvl="0" indent="0">
              <a:lnSpc>
                <a:spcPct val="100000"/>
              </a:lnSpc>
              <a:buSzPts val="1600"/>
              <a:buNone/>
            </a:pPr>
            <a:r>
              <a:rPr lang="en-US" sz="1600" dirty="0">
                <a:latin typeface="Arial"/>
                <a:ea typeface="Arial"/>
                <a:cs typeface="Arial"/>
                <a:sym typeface="Arial"/>
              </a:rPr>
              <a:t>1.1</a:t>
            </a:r>
            <a:r>
              <a:rPr lang="en-US" altLang="zh-TW" sz="1600" dirty="0"/>
              <a:t> </a:t>
            </a:r>
            <a:r>
              <a:rPr lang="en-US" sz="1600" dirty="0">
                <a:latin typeface="Arial"/>
                <a:ea typeface="Arial"/>
                <a:cs typeface="Arial"/>
                <a:sym typeface="Arial"/>
              </a:rPr>
              <a:t>Draw Contour</a:t>
            </a:r>
            <a:endParaRPr lang="en-US" dirty="0"/>
          </a:p>
          <a:p>
            <a:pPr marL="266700" lvl="1" indent="0">
              <a:lnSpc>
                <a:spcPct val="100000"/>
              </a:lnSpc>
              <a:buSzPts val="1600"/>
              <a:buNone/>
            </a:pPr>
            <a:r>
              <a:rPr lang="en-US" dirty="0">
                <a:latin typeface="Arial"/>
                <a:ea typeface="Arial"/>
                <a:cs typeface="Arial"/>
                <a:sym typeface="Arial"/>
              </a:rPr>
              <a:t>1.2</a:t>
            </a:r>
            <a:r>
              <a:rPr lang="en-US" altLang="zh-TW" dirty="0"/>
              <a:t> </a:t>
            </a:r>
            <a:r>
              <a:rPr lang="en-US" dirty="0">
                <a:latin typeface="Arial"/>
                <a:ea typeface="Arial"/>
                <a:cs typeface="Arial"/>
                <a:sym typeface="Arial"/>
              </a:rPr>
              <a:t>Count Coins</a:t>
            </a:r>
          </a:p>
          <a:p>
            <a:pPr marL="269875" lvl="1" indent="-269875">
              <a:lnSpc>
                <a:spcPct val="100000"/>
              </a:lnSpc>
              <a:buSzPts val="2000"/>
              <a:buNone/>
            </a:pPr>
            <a:r>
              <a:rPr lang="en-US" sz="2000" dirty="0">
                <a:latin typeface="Arial"/>
                <a:ea typeface="Arial"/>
                <a:cs typeface="Arial"/>
                <a:sym typeface="Arial"/>
              </a:rPr>
              <a:t>2. Camera Calibration	</a:t>
            </a:r>
          </a:p>
          <a:p>
            <a:pPr marL="0" indent="273050">
              <a:lnSpc>
                <a:spcPct val="100000"/>
              </a:lnSpc>
              <a:buNone/>
            </a:pPr>
            <a:r>
              <a:rPr lang="en-US" altLang="zh-TW" sz="1600" dirty="0">
                <a:cs typeface="Calibri" panose="020F0502020204030204" pitchFamily="34" charset="0"/>
              </a:rPr>
              <a:t>2.1  Corner detection </a:t>
            </a:r>
          </a:p>
          <a:p>
            <a:pPr marL="0" lvl="1" indent="273050">
              <a:lnSpc>
                <a:spcPct val="100000"/>
              </a:lnSpc>
              <a:buNone/>
            </a:pPr>
            <a:r>
              <a:rPr lang="en-US" altLang="zh-TW" dirty="0">
                <a:cs typeface="Calibri" panose="020F0502020204030204" pitchFamily="34" charset="0"/>
              </a:rPr>
              <a:t>2.2  Find the intrinsic matrix </a:t>
            </a:r>
          </a:p>
          <a:p>
            <a:pPr marL="0" lvl="1" indent="273050">
              <a:lnSpc>
                <a:spcPct val="100000"/>
              </a:lnSpc>
              <a:buNone/>
            </a:pPr>
            <a:r>
              <a:rPr lang="en-US" altLang="zh-TW" dirty="0">
                <a:cs typeface="Calibri" panose="020F0502020204030204" pitchFamily="34" charset="0"/>
              </a:rPr>
              <a:t>2.3  Find the extrinsic matrix </a:t>
            </a:r>
          </a:p>
          <a:p>
            <a:pPr marL="0" lvl="1" indent="273050">
              <a:lnSpc>
                <a:spcPct val="100000"/>
              </a:lnSpc>
              <a:buNone/>
            </a:pPr>
            <a:r>
              <a:rPr lang="en-US" altLang="zh-TW" dirty="0">
                <a:cs typeface="Calibri" panose="020F0502020204030204" pitchFamily="34" charset="0"/>
              </a:rPr>
              <a:t>2.4  Find the distortion matrix </a:t>
            </a:r>
            <a:endParaRPr lang="en-US" sz="2000" dirty="0">
              <a:latin typeface="Arial"/>
              <a:ea typeface="Arial"/>
              <a:cs typeface="Arial"/>
              <a:sym typeface="Arial"/>
            </a:endParaRPr>
          </a:p>
          <a:p>
            <a:pPr marL="269875" lvl="1" indent="-269875">
              <a:lnSpc>
                <a:spcPct val="100000"/>
              </a:lnSpc>
              <a:buSzPts val="2000"/>
              <a:buNone/>
            </a:pPr>
            <a:r>
              <a:rPr lang="en-US" altLang="zh-CN" sz="2000" dirty="0">
                <a:ea typeface="Arial"/>
                <a:cs typeface="Arial"/>
                <a:sym typeface="Arial"/>
              </a:rPr>
              <a:t>3. </a:t>
            </a:r>
            <a:r>
              <a:rPr lang="en-US" altLang="zh-TW" sz="2000" dirty="0">
                <a:latin typeface="Arial"/>
                <a:cs typeface="Arial"/>
              </a:rPr>
              <a:t>Augmented Reality </a:t>
            </a:r>
            <a:r>
              <a:rPr lang="en-US" altLang="zh-TW" sz="2000" dirty="0"/>
              <a:t>	</a:t>
            </a:r>
            <a:endParaRPr lang="en-US" altLang="zh-CN" sz="2000" dirty="0">
              <a:ea typeface="Arial"/>
              <a:cs typeface="Arial"/>
              <a:sym typeface="Arial"/>
            </a:endParaRPr>
          </a:p>
          <a:p>
            <a:pPr marL="269875" lvl="1" indent="-269875">
              <a:lnSpc>
                <a:spcPct val="100000"/>
              </a:lnSpc>
              <a:buSzPts val="2000"/>
              <a:buNone/>
            </a:pPr>
            <a:r>
              <a:rPr lang="en-US" altLang="zh-CN" sz="2000" dirty="0">
                <a:ea typeface="Arial"/>
                <a:cs typeface="Arial"/>
                <a:sym typeface="Arial"/>
              </a:rPr>
              <a:t>4. Stereo Disparity Map	</a:t>
            </a:r>
          </a:p>
          <a:p>
            <a:pPr marL="269875" lvl="1" indent="-269875">
              <a:lnSpc>
                <a:spcPct val="100000"/>
              </a:lnSpc>
              <a:buSzPts val="2000"/>
              <a:buNone/>
            </a:pPr>
            <a:r>
              <a:rPr lang="en-US" altLang="zh-CN" dirty="0">
                <a:ea typeface="Arial"/>
                <a:cs typeface="Arial"/>
                <a:sym typeface="Arial"/>
              </a:rPr>
              <a:t>	4.1 </a:t>
            </a:r>
            <a:r>
              <a:rPr lang="en-US" altLang="zh-TW" dirty="0"/>
              <a:t> </a:t>
            </a:r>
            <a:r>
              <a:rPr lang="en-US" altLang="zh-CN" dirty="0">
                <a:ea typeface="Arial"/>
                <a:cs typeface="Arial"/>
                <a:sym typeface="Arial"/>
              </a:rPr>
              <a:t>Compute disparity map</a:t>
            </a:r>
            <a:endParaRPr lang="en-US" altLang="zh-CN" dirty="0"/>
          </a:p>
          <a:p>
            <a:pPr marL="269875" lvl="1" indent="-269875">
              <a:lnSpc>
                <a:spcPct val="100000"/>
              </a:lnSpc>
              <a:buSzPts val="2000"/>
              <a:buNone/>
            </a:pPr>
            <a:r>
              <a:rPr lang="en-US" altLang="zh-CN" dirty="0">
                <a:ea typeface="Arial"/>
                <a:cs typeface="Arial"/>
                <a:sym typeface="Arial"/>
              </a:rPr>
              <a:t>	</a:t>
            </a:r>
            <a:r>
              <a:rPr lang="en-US" altLang="zh-CN" dirty="0">
                <a:cs typeface="Arial"/>
                <a:sym typeface="Arial"/>
              </a:rPr>
              <a:t>4.2 </a:t>
            </a:r>
            <a:r>
              <a:rPr lang="en-US" altLang="zh-TW" dirty="0">
                <a:cs typeface="Arial"/>
              </a:rPr>
              <a:t> </a:t>
            </a:r>
            <a:r>
              <a:rPr lang="en-US" altLang="zh-TW" dirty="0">
                <a:cs typeface="Arial"/>
                <a:sym typeface="Arial"/>
              </a:rPr>
              <a:t>Calculate the depth</a:t>
            </a:r>
            <a:endParaRPr lang="en-US" altLang="zh-CN" dirty="0">
              <a:cs typeface="Arial"/>
            </a:endParaRPr>
          </a:p>
        </p:txBody>
      </p:sp>
      <p:pic>
        <p:nvPicPr>
          <p:cNvPr id="5" name="Picture 4" descr="Graphical user interface, application, Teams&#10;&#10;Description automatically generated">
            <a:extLst>
              <a:ext uri="{FF2B5EF4-FFF2-40B4-BE49-F238E27FC236}">
                <a16:creationId xmlns:a16="http://schemas.microsoft.com/office/drawing/2014/main" id="{92132D36-AEFA-4D4B-AC5C-B15F37B1AEBB}"/>
              </a:ext>
            </a:extLst>
          </p:cNvPr>
          <p:cNvPicPr>
            <a:picLocks noChangeAspect="1"/>
          </p:cNvPicPr>
          <p:nvPr/>
        </p:nvPicPr>
        <p:blipFill>
          <a:blip r:embed="rId2"/>
          <a:stretch>
            <a:fillRect/>
          </a:stretch>
        </p:blipFill>
        <p:spPr>
          <a:xfrm>
            <a:off x="4606377" y="1841938"/>
            <a:ext cx="6334891" cy="4757927"/>
          </a:xfrm>
          <a:prstGeom prst="rect">
            <a:avLst/>
          </a:prstGeom>
        </p:spPr>
      </p:pic>
    </p:spTree>
    <p:extLst>
      <p:ext uri="{BB962C8B-B14F-4D97-AF65-F5344CB8AC3E}">
        <p14:creationId xmlns:p14="http://schemas.microsoft.com/office/powerpoint/2010/main" val="3302342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1DFC-ECD5-4444-A53E-3458B748DBC5}"/>
              </a:ext>
            </a:extLst>
          </p:cNvPr>
          <p:cNvSpPr>
            <a:spLocks noGrp="1"/>
          </p:cNvSpPr>
          <p:nvPr>
            <p:ph type="title"/>
          </p:nvPr>
        </p:nvSpPr>
        <p:spPr/>
        <p:txBody>
          <a:bodyPr/>
          <a:lstStyle/>
          <a:p>
            <a:r>
              <a:rPr lang="en-TW" dirty="0"/>
              <a:t>1.1 </a:t>
            </a:r>
            <a:r>
              <a:rPr lang="en-US" b="1" cap="none" dirty="0">
                <a:ea typeface="Arial"/>
                <a:cs typeface="Arial"/>
                <a:sym typeface="Arial"/>
              </a:rPr>
              <a:t>Find Contour – Draw Contour</a:t>
            </a:r>
            <a:endParaRPr lang="en-TW" dirty="0"/>
          </a:p>
        </p:txBody>
      </p:sp>
      <p:sp>
        <p:nvSpPr>
          <p:cNvPr id="3" name="Content Placeholder 2">
            <a:extLst>
              <a:ext uri="{FF2B5EF4-FFF2-40B4-BE49-F238E27FC236}">
                <a16:creationId xmlns:a16="http://schemas.microsoft.com/office/drawing/2014/main" id="{F03DE329-83FA-D74C-840A-4BBF8A39ECCA}"/>
              </a:ext>
            </a:extLst>
          </p:cNvPr>
          <p:cNvSpPr>
            <a:spLocks noGrp="1"/>
          </p:cNvSpPr>
          <p:nvPr>
            <p:ph idx="1"/>
          </p:nvPr>
        </p:nvSpPr>
        <p:spPr>
          <a:xfrm>
            <a:off x="581192" y="1612937"/>
            <a:ext cx="11029615" cy="3242842"/>
          </a:xfrm>
        </p:spPr>
        <p:txBody>
          <a:bodyPr/>
          <a:lstStyle/>
          <a:p>
            <a:r>
              <a:rPr lang="en-US" dirty="0">
                <a:solidFill>
                  <a:schemeClr val="tx1"/>
                </a:solidFill>
                <a:ea typeface="Arial"/>
                <a:cs typeface="Arial"/>
                <a:sym typeface="Arial"/>
              </a:rPr>
              <a:t>Given: two color images</a:t>
            </a:r>
          </a:p>
          <a:p>
            <a:r>
              <a:rPr lang="en-US" b="1" dirty="0">
                <a:solidFill>
                  <a:schemeClr val="tx1"/>
                </a:solidFill>
                <a:ea typeface="Arial"/>
                <a:cs typeface="Arial"/>
                <a:sym typeface="Arial"/>
              </a:rPr>
              <a:t>Draw Contour</a:t>
            </a:r>
            <a:r>
              <a:rPr lang="en-US" dirty="0">
                <a:solidFill>
                  <a:schemeClr val="tx1"/>
                </a:solidFill>
                <a:ea typeface="Arial"/>
                <a:cs typeface="Arial"/>
                <a:sym typeface="Arial"/>
              </a:rPr>
              <a:t>: Using OpenCV functions to find the contours of coins in two images.</a:t>
            </a:r>
          </a:p>
          <a:p>
            <a:r>
              <a:rPr lang="en-US" dirty="0">
                <a:solidFill>
                  <a:schemeClr val="tx1"/>
                </a:solidFill>
                <a:ea typeface="Calibri"/>
                <a:cs typeface="Arial"/>
                <a:sym typeface="Arial"/>
              </a:rPr>
              <a:t>step1: RGB -&gt; Grayscale -&gt; binary</a:t>
            </a:r>
          </a:p>
          <a:p>
            <a:r>
              <a:rPr lang="en-US" dirty="0">
                <a:solidFill>
                  <a:schemeClr val="tx1"/>
                </a:solidFill>
                <a:ea typeface="Calibri"/>
                <a:cs typeface="Arial"/>
                <a:sym typeface="Arial"/>
              </a:rPr>
              <a:t>step2: use Gaussian blur to remove the noise</a:t>
            </a:r>
          </a:p>
          <a:p>
            <a:r>
              <a:rPr lang="en-US" dirty="0">
                <a:solidFill>
                  <a:schemeClr val="tx1"/>
                </a:solidFill>
                <a:ea typeface="Calibri"/>
                <a:cs typeface="Arial"/>
                <a:sym typeface="Arial"/>
              </a:rPr>
              <a:t>step3: using edge detection functions( cv2.Canny() ) to get better results</a:t>
            </a:r>
          </a:p>
          <a:p>
            <a:r>
              <a:rPr lang="en-US" dirty="0">
                <a:solidFill>
                  <a:schemeClr val="tx1"/>
                </a:solidFill>
                <a:ea typeface="Calibri"/>
                <a:cs typeface="Arial"/>
                <a:sym typeface="Arial"/>
              </a:rPr>
              <a:t>step4: using cv2.findContours() &amp; cv2.drawContours then show the results</a:t>
            </a:r>
            <a:endParaRPr lang="en-US" dirty="0">
              <a:solidFill>
                <a:schemeClr val="tx1"/>
              </a:solidFill>
              <a:ea typeface="Calibri"/>
              <a:cs typeface="Calibri"/>
              <a:sym typeface="Calibri"/>
            </a:endParaRPr>
          </a:p>
          <a:p>
            <a:endParaRPr lang="en-TW" dirty="0"/>
          </a:p>
        </p:txBody>
      </p:sp>
      <p:pic>
        <p:nvPicPr>
          <p:cNvPr id="5" name="Picture 4" descr="Graphical user interface, text, chat or text message&#10;&#10;Description automatically generated">
            <a:extLst>
              <a:ext uri="{FF2B5EF4-FFF2-40B4-BE49-F238E27FC236}">
                <a16:creationId xmlns:a16="http://schemas.microsoft.com/office/drawing/2014/main" id="{9BB3D864-2FF6-5A44-8DB6-B3C28A23FC19}"/>
              </a:ext>
            </a:extLst>
          </p:cNvPr>
          <p:cNvPicPr>
            <a:picLocks noChangeAspect="1"/>
          </p:cNvPicPr>
          <p:nvPr/>
        </p:nvPicPr>
        <p:blipFill>
          <a:blip r:embed="rId2"/>
          <a:stretch>
            <a:fillRect/>
          </a:stretch>
        </p:blipFill>
        <p:spPr>
          <a:xfrm>
            <a:off x="3794124" y="4350845"/>
            <a:ext cx="4603750" cy="2418011"/>
          </a:xfrm>
          <a:prstGeom prst="rect">
            <a:avLst/>
          </a:prstGeom>
        </p:spPr>
      </p:pic>
    </p:spTree>
    <p:extLst>
      <p:ext uri="{BB962C8B-B14F-4D97-AF65-F5344CB8AC3E}">
        <p14:creationId xmlns:p14="http://schemas.microsoft.com/office/powerpoint/2010/main" val="3246283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1DFC-ECD5-4444-A53E-3458B748DBC5}"/>
              </a:ext>
            </a:extLst>
          </p:cNvPr>
          <p:cNvSpPr>
            <a:spLocks noGrp="1"/>
          </p:cNvSpPr>
          <p:nvPr>
            <p:ph type="title"/>
          </p:nvPr>
        </p:nvSpPr>
        <p:spPr/>
        <p:txBody>
          <a:bodyPr/>
          <a:lstStyle/>
          <a:p>
            <a:r>
              <a:rPr lang="en-TW" dirty="0"/>
              <a:t>1.2 </a:t>
            </a:r>
            <a:r>
              <a:rPr lang="en-US" b="1" cap="none" dirty="0">
                <a:ea typeface="Arial"/>
                <a:cs typeface="Arial"/>
                <a:sym typeface="Arial"/>
              </a:rPr>
              <a:t>Find Contour – Count Coins</a:t>
            </a:r>
            <a:endParaRPr lang="en-TW" dirty="0"/>
          </a:p>
        </p:txBody>
      </p:sp>
      <p:sp>
        <p:nvSpPr>
          <p:cNvPr id="3" name="Content Placeholder 2">
            <a:extLst>
              <a:ext uri="{FF2B5EF4-FFF2-40B4-BE49-F238E27FC236}">
                <a16:creationId xmlns:a16="http://schemas.microsoft.com/office/drawing/2014/main" id="{F03DE329-83FA-D74C-840A-4BBF8A39ECCA}"/>
              </a:ext>
            </a:extLst>
          </p:cNvPr>
          <p:cNvSpPr>
            <a:spLocks noGrp="1"/>
          </p:cNvSpPr>
          <p:nvPr>
            <p:ph idx="1"/>
          </p:nvPr>
        </p:nvSpPr>
        <p:spPr>
          <a:xfrm>
            <a:off x="581192" y="1715956"/>
            <a:ext cx="11029615" cy="3678303"/>
          </a:xfrm>
        </p:spPr>
        <p:txBody>
          <a:bodyPr/>
          <a:lstStyle/>
          <a:p>
            <a:r>
              <a:rPr lang="en-US" dirty="0">
                <a:solidFill>
                  <a:schemeClr val="tx1"/>
                </a:solidFill>
                <a:ea typeface="Arial"/>
                <a:cs typeface="Arial"/>
                <a:sym typeface="Arial"/>
              </a:rPr>
              <a:t>Given: two color images</a:t>
            </a:r>
          </a:p>
          <a:p>
            <a:r>
              <a:rPr lang="en-US" b="1" dirty="0">
                <a:solidFill>
                  <a:schemeClr val="tx1"/>
                </a:solidFill>
                <a:ea typeface="Arial"/>
                <a:cs typeface="Arial"/>
                <a:sym typeface="Arial"/>
              </a:rPr>
              <a:t>Draw Contour</a:t>
            </a:r>
            <a:r>
              <a:rPr lang="en-US" dirty="0">
                <a:solidFill>
                  <a:schemeClr val="tx1"/>
                </a:solidFill>
                <a:ea typeface="Arial"/>
                <a:cs typeface="Arial"/>
                <a:sym typeface="Arial"/>
              </a:rPr>
              <a:t>: Using OpenCV functions to find how many coins in two images</a:t>
            </a:r>
          </a:p>
          <a:p>
            <a:r>
              <a:rPr lang="en-US" dirty="0">
                <a:solidFill>
                  <a:schemeClr val="tx1"/>
                </a:solidFill>
                <a:ea typeface="Calibri"/>
                <a:cs typeface="Arial"/>
                <a:sym typeface="Arial"/>
              </a:rPr>
              <a:t>step1: RGB -&gt; Grayscale -&gt; binary</a:t>
            </a:r>
          </a:p>
          <a:p>
            <a:r>
              <a:rPr lang="en-US" dirty="0">
                <a:solidFill>
                  <a:schemeClr val="tx1"/>
                </a:solidFill>
                <a:ea typeface="Calibri"/>
                <a:cs typeface="Arial"/>
                <a:sym typeface="Arial"/>
              </a:rPr>
              <a:t>step2: use Gaussian blur to remove the noise</a:t>
            </a:r>
          </a:p>
          <a:p>
            <a:r>
              <a:rPr lang="en-US" dirty="0">
                <a:solidFill>
                  <a:schemeClr val="tx1"/>
                </a:solidFill>
                <a:ea typeface="Calibri"/>
                <a:cs typeface="Arial"/>
                <a:sym typeface="Arial"/>
              </a:rPr>
              <a:t>step3: using edge detection functions( cv2.Canny() ) to get better results</a:t>
            </a:r>
          </a:p>
          <a:p>
            <a:r>
              <a:rPr lang="en-US" dirty="0">
                <a:solidFill>
                  <a:schemeClr val="tx1"/>
                </a:solidFill>
                <a:ea typeface="Calibri"/>
                <a:cs typeface="Arial"/>
                <a:sym typeface="Arial"/>
              </a:rPr>
              <a:t>step4: using cv2.findContours() which return value is num of coins</a:t>
            </a:r>
            <a:endParaRPr lang="en-US" dirty="0">
              <a:solidFill>
                <a:schemeClr val="tx1"/>
              </a:solidFill>
              <a:ea typeface="Calibri"/>
              <a:cs typeface="Calibri"/>
              <a:sym typeface="Calibri"/>
            </a:endParaRPr>
          </a:p>
          <a:p>
            <a:endParaRPr lang="en-TW" dirty="0"/>
          </a:p>
        </p:txBody>
      </p:sp>
      <p:pic>
        <p:nvPicPr>
          <p:cNvPr id="5" name="Picture 4" descr="Graphical user interface, text, application&#10;&#10;Description automatically generated">
            <a:extLst>
              <a:ext uri="{FF2B5EF4-FFF2-40B4-BE49-F238E27FC236}">
                <a16:creationId xmlns:a16="http://schemas.microsoft.com/office/drawing/2014/main" id="{DE527B4C-5DDD-AA4E-BC48-5F487D3DEEB9}"/>
              </a:ext>
            </a:extLst>
          </p:cNvPr>
          <p:cNvPicPr>
            <a:picLocks noChangeAspect="1"/>
          </p:cNvPicPr>
          <p:nvPr/>
        </p:nvPicPr>
        <p:blipFill>
          <a:blip r:embed="rId2"/>
          <a:stretch>
            <a:fillRect/>
          </a:stretch>
        </p:blipFill>
        <p:spPr>
          <a:xfrm>
            <a:off x="4550322" y="4928290"/>
            <a:ext cx="3091356" cy="1657078"/>
          </a:xfrm>
          <a:prstGeom prst="rect">
            <a:avLst/>
          </a:prstGeom>
        </p:spPr>
      </p:pic>
    </p:spTree>
    <p:extLst>
      <p:ext uri="{BB962C8B-B14F-4D97-AF65-F5344CB8AC3E}">
        <p14:creationId xmlns:p14="http://schemas.microsoft.com/office/powerpoint/2010/main" val="724911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1DFC-ECD5-4444-A53E-3458B748DBC5}"/>
              </a:ext>
            </a:extLst>
          </p:cNvPr>
          <p:cNvSpPr>
            <a:spLocks noGrp="1"/>
          </p:cNvSpPr>
          <p:nvPr>
            <p:ph type="title"/>
          </p:nvPr>
        </p:nvSpPr>
        <p:spPr/>
        <p:txBody>
          <a:bodyPr/>
          <a:lstStyle/>
          <a:p>
            <a:r>
              <a:rPr lang="en-US" b="1" dirty="0">
                <a:ea typeface="Arial"/>
                <a:cs typeface="Arial"/>
                <a:sym typeface="Arial"/>
              </a:rPr>
              <a:t>2.1 Corner Detection </a:t>
            </a:r>
            <a:endParaRPr lang="en-TW" dirty="0"/>
          </a:p>
        </p:txBody>
      </p:sp>
      <p:sp>
        <p:nvSpPr>
          <p:cNvPr id="3" name="Content Placeholder 2">
            <a:extLst>
              <a:ext uri="{FF2B5EF4-FFF2-40B4-BE49-F238E27FC236}">
                <a16:creationId xmlns:a16="http://schemas.microsoft.com/office/drawing/2014/main" id="{F03DE329-83FA-D74C-840A-4BBF8A39ECCA}"/>
              </a:ext>
            </a:extLst>
          </p:cNvPr>
          <p:cNvSpPr>
            <a:spLocks noGrp="1"/>
          </p:cNvSpPr>
          <p:nvPr>
            <p:ph idx="1"/>
          </p:nvPr>
        </p:nvSpPr>
        <p:spPr>
          <a:xfrm>
            <a:off x="581192" y="1870842"/>
            <a:ext cx="11029615" cy="2789778"/>
          </a:xfrm>
        </p:spPr>
        <p:txBody>
          <a:bodyPr/>
          <a:lstStyle/>
          <a:p>
            <a:pPr marL="342900" indent="-342900">
              <a:lnSpc>
                <a:spcPct val="100000"/>
              </a:lnSpc>
              <a:spcBef>
                <a:spcPts val="0"/>
              </a:spcBef>
              <a:buFont typeface="Wingdings" panose="05000000000000000000" pitchFamily="2" charset="2"/>
              <a:buChar char="q"/>
            </a:pPr>
            <a:r>
              <a:rPr lang="en-US" altLang="zh-TW" dirty="0">
                <a:solidFill>
                  <a:srgbClr val="000000"/>
                </a:solidFill>
                <a:ea typeface="Arial"/>
                <a:cs typeface="Arial"/>
                <a:sym typeface="Arial"/>
              </a:rPr>
              <a:t>Given : 15</a:t>
            </a:r>
            <a:r>
              <a:rPr lang="en-US" dirty="0">
                <a:solidFill>
                  <a:srgbClr val="000000"/>
                </a:solidFill>
                <a:ea typeface="Arial"/>
                <a:cs typeface="Arial"/>
                <a:sym typeface="Arial"/>
              </a:rPr>
              <a:t> images, 1</a:t>
            </a:r>
            <a:r>
              <a:rPr lang="en-US" altLang="zh-TW" dirty="0">
                <a:ea typeface="Arial"/>
                <a:cs typeface="Arial"/>
                <a:sym typeface="Arial"/>
              </a:rPr>
              <a:t>.bmp ~ 15.bmp</a:t>
            </a:r>
          </a:p>
          <a:p>
            <a:pPr marL="342900" indent="-342900">
              <a:lnSpc>
                <a:spcPct val="100000"/>
              </a:lnSpc>
              <a:spcBef>
                <a:spcPts val="0"/>
              </a:spcBef>
              <a:buFont typeface="Wingdings" panose="05000000000000000000" pitchFamily="2" charset="2"/>
              <a:buChar char="q"/>
            </a:pPr>
            <a:r>
              <a:rPr lang="en-US" dirty="0">
                <a:ea typeface="Arial"/>
                <a:cs typeface="Arial"/>
                <a:sym typeface="Arial"/>
              </a:rPr>
              <a:t>Find and draw the corners on the chessboard for each image</a:t>
            </a:r>
          </a:p>
          <a:p>
            <a:pPr marL="342900" indent="-342900">
              <a:lnSpc>
                <a:spcPct val="100000"/>
              </a:lnSpc>
              <a:spcBef>
                <a:spcPts val="0"/>
              </a:spcBef>
              <a:buFont typeface="Wingdings" panose="05000000000000000000" pitchFamily="2" charset="2"/>
              <a:buChar char="q"/>
            </a:pPr>
            <a:r>
              <a:rPr lang="en-US" dirty="0">
                <a:cs typeface="Arial"/>
                <a:sym typeface="Arial"/>
              </a:rPr>
              <a:t>step1 : using cv2.findChessboardCorners to find chessboard corners and return ‘ret’ value</a:t>
            </a:r>
          </a:p>
          <a:p>
            <a:pPr marL="342900" indent="-342900">
              <a:lnSpc>
                <a:spcPct val="100000"/>
              </a:lnSpc>
              <a:spcBef>
                <a:spcPts val="0"/>
              </a:spcBef>
              <a:buFont typeface="Wingdings" panose="05000000000000000000" pitchFamily="2" charset="2"/>
              <a:buChar char="q"/>
            </a:pPr>
            <a:r>
              <a:rPr lang="en-US" dirty="0">
                <a:cs typeface="Arial"/>
                <a:sym typeface="Arial"/>
              </a:rPr>
              <a:t>step2 : using cv2.drawChessboardConers to show 1~15 images</a:t>
            </a:r>
            <a:endParaRPr lang="en-TW" dirty="0">
              <a:cs typeface="Arial"/>
              <a:sym typeface="Arial"/>
            </a:endParaRPr>
          </a:p>
          <a:p>
            <a:pPr marL="342900" indent="-342900">
              <a:lnSpc>
                <a:spcPct val="100000"/>
              </a:lnSpc>
              <a:spcBef>
                <a:spcPts val="0"/>
              </a:spcBef>
              <a:buFont typeface="Wingdings" panose="05000000000000000000" pitchFamily="2" charset="2"/>
              <a:buChar char="q"/>
            </a:pPr>
            <a:endParaRPr lang="en-US" dirty="0">
              <a:latin typeface="Arial"/>
              <a:cs typeface="Arial"/>
              <a:sym typeface="Arial"/>
            </a:endParaRPr>
          </a:p>
        </p:txBody>
      </p:sp>
      <p:pic>
        <p:nvPicPr>
          <p:cNvPr id="4" name="圖片 2">
            <a:extLst>
              <a:ext uri="{FF2B5EF4-FFF2-40B4-BE49-F238E27FC236}">
                <a16:creationId xmlns:a16="http://schemas.microsoft.com/office/drawing/2014/main" id="{3672D5A9-36AF-344D-BDB8-99BD24D477F0}"/>
              </a:ext>
            </a:extLst>
          </p:cNvPr>
          <p:cNvPicPr>
            <a:picLocks noChangeAspect="1"/>
          </p:cNvPicPr>
          <p:nvPr/>
        </p:nvPicPr>
        <p:blipFill rotWithShape="1">
          <a:blip r:embed="rId2">
            <a:extLst>
              <a:ext uri="{28A0092B-C50C-407E-A947-70E740481C1C}">
                <a14:useLocalDpi xmlns:a14="http://schemas.microsoft.com/office/drawing/2010/main" val="0"/>
              </a:ext>
            </a:extLst>
          </a:blip>
          <a:srcRect l="509" t="8134" r="368" b="6933"/>
          <a:stretch/>
        </p:blipFill>
        <p:spPr>
          <a:xfrm>
            <a:off x="4044595" y="3838834"/>
            <a:ext cx="4102808" cy="2912077"/>
          </a:xfrm>
          <a:prstGeom prst="rect">
            <a:avLst/>
          </a:prstGeom>
        </p:spPr>
      </p:pic>
    </p:spTree>
    <p:extLst>
      <p:ext uri="{BB962C8B-B14F-4D97-AF65-F5344CB8AC3E}">
        <p14:creationId xmlns:p14="http://schemas.microsoft.com/office/powerpoint/2010/main" val="2066321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1DFC-ECD5-4444-A53E-3458B748DBC5}"/>
              </a:ext>
            </a:extLst>
          </p:cNvPr>
          <p:cNvSpPr>
            <a:spLocks noGrp="1"/>
          </p:cNvSpPr>
          <p:nvPr>
            <p:ph type="title"/>
          </p:nvPr>
        </p:nvSpPr>
        <p:spPr/>
        <p:txBody>
          <a:bodyPr/>
          <a:lstStyle/>
          <a:p>
            <a:r>
              <a:rPr lang="en-US" b="1" dirty="0">
                <a:ea typeface="Arial"/>
                <a:cs typeface="Arial"/>
                <a:sym typeface="Arial"/>
              </a:rPr>
              <a:t>2.2 Find the Intrinsic Matrix </a:t>
            </a:r>
            <a:endParaRPr lang="en-TW" dirty="0"/>
          </a:p>
        </p:txBody>
      </p:sp>
      <p:sp>
        <p:nvSpPr>
          <p:cNvPr id="3" name="Content Placeholder 2">
            <a:extLst>
              <a:ext uri="{FF2B5EF4-FFF2-40B4-BE49-F238E27FC236}">
                <a16:creationId xmlns:a16="http://schemas.microsoft.com/office/drawing/2014/main" id="{F03DE329-83FA-D74C-840A-4BBF8A39ECCA}"/>
              </a:ext>
            </a:extLst>
          </p:cNvPr>
          <p:cNvSpPr>
            <a:spLocks noGrp="1"/>
          </p:cNvSpPr>
          <p:nvPr>
            <p:ph idx="1"/>
          </p:nvPr>
        </p:nvSpPr>
        <p:spPr>
          <a:xfrm>
            <a:off x="245928" y="2602651"/>
            <a:ext cx="4788528" cy="2789778"/>
          </a:xfrm>
        </p:spPr>
        <p:txBody>
          <a:bodyPr/>
          <a:lstStyle/>
          <a:p>
            <a:pPr marL="342900" indent="-342900">
              <a:lnSpc>
                <a:spcPct val="100000"/>
              </a:lnSpc>
              <a:spcBef>
                <a:spcPts val="0"/>
              </a:spcBef>
              <a:buFont typeface="Wingdings" panose="05000000000000000000" pitchFamily="2" charset="2"/>
              <a:buChar char="q"/>
            </a:pPr>
            <a:r>
              <a:rPr lang="en-US" altLang="zh-TW" dirty="0">
                <a:solidFill>
                  <a:srgbClr val="000000"/>
                </a:solidFill>
                <a:ea typeface="Arial"/>
                <a:cs typeface="Arial"/>
                <a:sym typeface="Arial"/>
              </a:rPr>
              <a:t>Given : 15</a:t>
            </a:r>
            <a:r>
              <a:rPr lang="en-US" dirty="0">
                <a:solidFill>
                  <a:srgbClr val="000000"/>
                </a:solidFill>
                <a:ea typeface="Arial"/>
                <a:cs typeface="Arial"/>
                <a:sym typeface="Arial"/>
              </a:rPr>
              <a:t> images, 1</a:t>
            </a:r>
            <a:r>
              <a:rPr lang="en-US" altLang="zh-TW" dirty="0">
                <a:ea typeface="Arial"/>
                <a:cs typeface="Arial"/>
                <a:sym typeface="Arial"/>
              </a:rPr>
              <a:t>.bmp ~ 15.bmp</a:t>
            </a:r>
          </a:p>
          <a:p>
            <a:pPr marL="342900" indent="-342900">
              <a:lnSpc>
                <a:spcPct val="100000"/>
              </a:lnSpc>
              <a:spcBef>
                <a:spcPts val="0"/>
              </a:spcBef>
              <a:buFont typeface="Wingdings" panose="05000000000000000000" pitchFamily="2" charset="2"/>
              <a:buChar char="q"/>
            </a:pPr>
            <a:r>
              <a:rPr lang="en-US" dirty="0">
                <a:ea typeface="Arial"/>
                <a:cs typeface="Arial"/>
                <a:sym typeface="Arial"/>
              </a:rPr>
              <a:t>Find the intrinsic matrix</a:t>
            </a:r>
          </a:p>
          <a:p>
            <a:pPr marL="342900" indent="-342900">
              <a:lnSpc>
                <a:spcPct val="100000"/>
              </a:lnSpc>
              <a:spcBef>
                <a:spcPts val="0"/>
              </a:spcBef>
              <a:buFont typeface="Wingdings" panose="05000000000000000000" pitchFamily="2" charset="2"/>
              <a:buChar char="q"/>
            </a:pPr>
            <a:r>
              <a:rPr lang="en-US" dirty="0">
                <a:ea typeface="Arial"/>
                <a:cs typeface="Arial"/>
                <a:sym typeface="Arial"/>
              </a:rPr>
              <a:t>cv2.calibrateCamera to print intrinsic matrix ( return value is </a:t>
            </a:r>
            <a:r>
              <a:rPr lang="en-US" dirty="0" err="1">
                <a:ea typeface="Arial"/>
                <a:cs typeface="Arial"/>
                <a:sym typeface="Arial"/>
              </a:rPr>
              <a:t>mtx</a:t>
            </a:r>
            <a:r>
              <a:rPr lang="en-US" dirty="0">
                <a:ea typeface="Arial"/>
                <a:cs typeface="Arial"/>
                <a:sym typeface="Arial"/>
              </a:rPr>
              <a:t> )</a:t>
            </a:r>
          </a:p>
          <a:p>
            <a:pPr marL="342900" indent="-342900">
              <a:lnSpc>
                <a:spcPct val="100000"/>
              </a:lnSpc>
              <a:spcBef>
                <a:spcPts val="0"/>
              </a:spcBef>
              <a:buFont typeface="Wingdings" panose="05000000000000000000" pitchFamily="2" charset="2"/>
              <a:buChar char="q"/>
            </a:pPr>
            <a:endParaRPr lang="en-US" dirty="0">
              <a:ea typeface="Arial"/>
              <a:cs typeface="Arial"/>
              <a:sym typeface="Arial"/>
            </a:endParaRPr>
          </a:p>
          <a:p>
            <a:pPr marL="342900" indent="-342900">
              <a:lnSpc>
                <a:spcPct val="100000"/>
              </a:lnSpc>
              <a:spcBef>
                <a:spcPts val="0"/>
              </a:spcBef>
              <a:buFont typeface="Wingdings" panose="05000000000000000000" pitchFamily="2" charset="2"/>
              <a:buChar char="q"/>
            </a:pPr>
            <a:endParaRPr lang="en-US" dirty="0">
              <a:ea typeface="Arial"/>
              <a:cs typeface="Arial"/>
              <a:sym typeface="Arial"/>
            </a:endParaRPr>
          </a:p>
          <a:p>
            <a:pPr marL="342900" indent="-342900">
              <a:lnSpc>
                <a:spcPct val="100000"/>
              </a:lnSpc>
              <a:spcBef>
                <a:spcPts val="0"/>
              </a:spcBef>
              <a:buFont typeface="Wingdings" panose="05000000000000000000" pitchFamily="2" charset="2"/>
              <a:buChar char="q"/>
            </a:pPr>
            <a:endParaRPr lang="en-US" dirty="0">
              <a:ea typeface="Arial"/>
              <a:cs typeface="Arial"/>
              <a:sym typeface="Arial"/>
            </a:endParaRPr>
          </a:p>
          <a:p>
            <a:pPr marL="342900" indent="-342900">
              <a:lnSpc>
                <a:spcPct val="100000"/>
              </a:lnSpc>
              <a:spcBef>
                <a:spcPts val="0"/>
              </a:spcBef>
              <a:buFont typeface="Wingdings" panose="05000000000000000000" pitchFamily="2" charset="2"/>
              <a:buChar char="q"/>
            </a:pPr>
            <a:endParaRPr lang="en-US" dirty="0">
              <a:latin typeface="Arial"/>
              <a:cs typeface="Arial"/>
              <a:sym typeface="Arial"/>
            </a:endParaRPr>
          </a:p>
        </p:txBody>
      </p:sp>
      <p:sp>
        <p:nvSpPr>
          <p:cNvPr id="7" name="Rectangle 6">
            <a:extLst>
              <a:ext uri="{FF2B5EF4-FFF2-40B4-BE49-F238E27FC236}">
                <a16:creationId xmlns:a16="http://schemas.microsoft.com/office/drawing/2014/main" id="{6F357403-014B-E848-BCAC-5F194CB6EE9F}"/>
              </a:ext>
            </a:extLst>
          </p:cNvPr>
          <p:cNvSpPr/>
          <p:nvPr/>
        </p:nvSpPr>
        <p:spPr>
          <a:xfrm>
            <a:off x="5960432" y="2274838"/>
            <a:ext cx="6096000" cy="2308324"/>
          </a:xfrm>
          <a:prstGeom prst="rect">
            <a:avLst/>
          </a:prstGeom>
        </p:spPr>
        <p:txBody>
          <a:bodyPr>
            <a:spAutoFit/>
          </a:bodyPr>
          <a:lstStyle/>
          <a:p>
            <a:r>
              <a:rPr lang="en-TW" dirty="0"/>
              <a:t>Camera Calibration (相機校正）是利用多個已知的世界座標 跟其對映的影像座標的點，來求該 Camera 的內部參數矩陣(Intrinsic Matrix) 及外部參數矩陣(Extrinsic Matrix)</a:t>
            </a:r>
          </a:p>
          <a:p>
            <a:r>
              <a:rPr lang="en-TW" dirty="0"/>
              <a:t>理論基礎為：世界座標(3D)經過相機外部參數矩陣的作用 轉換成相機座標(3D)，而相機座標(3D) 再經過相機內部參數矩陣的投影作用轉換成影像座標(2D)。 </a:t>
            </a:r>
          </a:p>
          <a:p>
            <a:r>
              <a:rPr lang="en-TW" dirty="0"/>
              <a:t>根據針孔相機成像成理，假設 Q 點的世界座標為 (X, Y, Z)，而影像座標的座標為 (u, v)，可以得到以下相機矩陣關係：</a:t>
            </a:r>
          </a:p>
        </p:txBody>
      </p:sp>
      <p:pic>
        <p:nvPicPr>
          <p:cNvPr id="8" name="Picture 7">
            <a:extLst>
              <a:ext uri="{FF2B5EF4-FFF2-40B4-BE49-F238E27FC236}">
                <a16:creationId xmlns:a16="http://schemas.microsoft.com/office/drawing/2014/main" id="{177BE5A0-3050-1644-9313-6592E1131AB6}"/>
              </a:ext>
            </a:extLst>
          </p:cNvPr>
          <p:cNvPicPr>
            <a:picLocks noChangeAspect="1"/>
          </p:cNvPicPr>
          <p:nvPr/>
        </p:nvPicPr>
        <p:blipFill>
          <a:blip r:embed="rId2"/>
          <a:stretch>
            <a:fillRect/>
          </a:stretch>
        </p:blipFill>
        <p:spPr>
          <a:xfrm>
            <a:off x="5308600" y="4573517"/>
            <a:ext cx="6883400" cy="2032000"/>
          </a:xfrm>
          <a:prstGeom prst="rect">
            <a:avLst/>
          </a:prstGeom>
        </p:spPr>
      </p:pic>
      <p:pic>
        <p:nvPicPr>
          <p:cNvPr id="10" name="Picture 9">
            <a:extLst>
              <a:ext uri="{FF2B5EF4-FFF2-40B4-BE49-F238E27FC236}">
                <a16:creationId xmlns:a16="http://schemas.microsoft.com/office/drawing/2014/main" id="{8926E8D8-978C-0F4A-9A0B-407402CF06C8}"/>
              </a:ext>
            </a:extLst>
          </p:cNvPr>
          <p:cNvPicPr>
            <a:picLocks noChangeAspect="1"/>
          </p:cNvPicPr>
          <p:nvPr/>
        </p:nvPicPr>
        <p:blipFill>
          <a:blip r:embed="rId3"/>
          <a:stretch>
            <a:fillRect/>
          </a:stretch>
        </p:blipFill>
        <p:spPr>
          <a:xfrm>
            <a:off x="137701" y="1860550"/>
            <a:ext cx="5958299" cy="423934"/>
          </a:xfrm>
          <a:prstGeom prst="rect">
            <a:avLst/>
          </a:prstGeom>
        </p:spPr>
      </p:pic>
    </p:spTree>
    <p:extLst>
      <p:ext uri="{BB962C8B-B14F-4D97-AF65-F5344CB8AC3E}">
        <p14:creationId xmlns:p14="http://schemas.microsoft.com/office/powerpoint/2010/main" val="90785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1DFC-ECD5-4444-A53E-3458B748DBC5}"/>
              </a:ext>
            </a:extLst>
          </p:cNvPr>
          <p:cNvSpPr>
            <a:spLocks noGrp="1"/>
          </p:cNvSpPr>
          <p:nvPr>
            <p:ph type="title"/>
          </p:nvPr>
        </p:nvSpPr>
        <p:spPr/>
        <p:txBody>
          <a:bodyPr/>
          <a:lstStyle/>
          <a:p>
            <a:r>
              <a:rPr lang="en-US" b="1" dirty="0">
                <a:ea typeface="Arial"/>
                <a:cs typeface="Arial"/>
                <a:sym typeface="Arial"/>
              </a:rPr>
              <a:t>2.3 Find the extrinsic matrix</a:t>
            </a:r>
            <a:endParaRPr lang="en-TW" dirty="0"/>
          </a:p>
        </p:txBody>
      </p:sp>
      <p:sp>
        <p:nvSpPr>
          <p:cNvPr id="3" name="Content Placeholder 2">
            <a:extLst>
              <a:ext uri="{FF2B5EF4-FFF2-40B4-BE49-F238E27FC236}">
                <a16:creationId xmlns:a16="http://schemas.microsoft.com/office/drawing/2014/main" id="{F03DE329-83FA-D74C-840A-4BBF8A39ECCA}"/>
              </a:ext>
            </a:extLst>
          </p:cNvPr>
          <p:cNvSpPr>
            <a:spLocks noGrp="1"/>
          </p:cNvSpPr>
          <p:nvPr>
            <p:ph idx="1"/>
          </p:nvPr>
        </p:nvSpPr>
        <p:spPr>
          <a:xfrm>
            <a:off x="358380" y="2643947"/>
            <a:ext cx="11029615" cy="2789778"/>
          </a:xfrm>
        </p:spPr>
        <p:txBody>
          <a:bodyPr/>
          <a:lstStyle/>
          <a:p>
            <a:pPr marL="342900" indent="-342900">
              <a:lnSpc>
                <a:spcPct val="100000"/>
              </a:lnSpc>
              <a:spcBef>
                <a:spcPts val="0"/>
              </a:spcBef>
              <a:buFont typeface="Wingdings" panose="05000000000000000000" pitchFamily="2" charset="2"/>
              <a:buChar char="q"/>
            </a:pPr>
            <a:r>
              <a:rPr lang="en-US" altLang="zh-TW" dirty="0">
                <a:solidFill>
                  <a:schemeClr val="tx1"/>
                </a:solidFill>
                <a:ea typeface="Arial"/>
                <a:cs typeface="Arial"/>
                <a:sym typeface="Arial"/>
              </a:rPr>
              <a:t>Given: intrinsic parameters, distortion coefficients, and the list of 15 images</a:t>
            </a:r>
          </a:p>
          <a:p>
            <a:pPr marL="342900" indent="-342900">
              <a:lnSpc>
                <a:spcPct val="100000"/>
              </a:lnSpc>
              <a:spcBef>
                <a:spcPts val="0"/>
              </a:spcBef>
              <a:buFont typeface="Wingdings" panose="05000000000000000000" pitchFamily="2" charset="2"/>
              <a:buChar char="q"/>
            </a:pPr>
            <a:r>
              <a:rPr lang="en-US" dirty="0">
                <a:solidFill>
                  <a:schemeClr val="tx1"/>
                </a:solidFill>
                <a:ea typeface="Arial"/>
                <a:cs typeface="Arial"/>
                <a:sym typeface="Arial"/>
              </a:rPr>
              <a:t>Find the extrinsic matrix of the chessboard for each of the 15 images </a:t>
            </a:r>
          </a:p>
          <a:p>
            <a:pPr marL="342900" indent="-342900">
              <a:lnSpc>
                <a:spcPct val="100000"/>
              </a:lnSpc>
              <a:spcBef>
                <a:spcPts val="0"/>
              </a:spcBef>
              <a:buFont typeface="Wingdings" panose="05000000000000000000" pitchFamily="2" charset="2"/>
              <a:buChar char="q"/>
            </a:pPr>
            <a:r>
              <a:rPr lang="en-US" dirty="0">
                <a:solidFill>
                  <a:schemeClr val="tx1"/>
                </a:solidFill>
                <a:ea typeface="Arial"/>
                <a:cs typeface="Arial"/>
                <a:sym typeface="Arial"/>
              </a:rPr>
              <a:t>step1 : cv2.calibrateCamera to find given parameters</a:t>
            </a:r>
          </a:p>
          <a:p>
            <a:pPr marL="342900" indent="-342900">
              <a:lnSpc>
                <a:spcPct val="100000"/>
              </a:lnSpc>
              <a:spcBef>
                <a:spcPts val="0"/>
              </a:spcBef>
              <a:buFont typeface="Wingdings" panose="05000000000000000000" pitchFamily="2" charset="2"/>
              <a:buChar char="q"/>
            </a:pPr>
            <a:r>
              <a:rPr lang="en-US" dirty="0">
                <a:solidFill>
                  <a:schemeClr val="tx1"/>
                </a:solidFill>
                <a:ea typeface="Arial"/>
                <a:cs typeface="Arial"/>
                <a:sym typeface="Arial"/>
              </a:rPr>
              <a:t>step2 : use rotation matrix( return value is </a:t>
            </a:r>
            <a:r>
              <a:rPr lang="en-US" dirty="0" err="1">
                <a:solidFill>
                  <a:schemeClr val="tx1"/>
                </a:solidFill>
                <a:ea typeface="Arial"/>
                <a:cs typeface="Arial"/>
                <a:sym typeface="Arial"/>
              </a:rPr>
              <a:t>rvecs</a:t>
            </a:r>
            <a:r>
              <a:rPr lang="en-US" dirty="0">
                <a:solidFill>
                  <a:schemeClr val="tx1"/>
                </a:solidFill>
                <a:ea typeface="Arial"/>
                <a:cs typeface="Arial"/>
                <a:sym typeface="Arial"/>
              </a:rPr>
              <a:t>）&amp; </a:t>
            </a:r>
            <a:r>
              <a:rPr lang="en-US" dirty="0">
                <a:solidFill>
                  <a:schemeClr val="tx1"/>
                </a:solidFill>
              </a:rPr>
              <a:t>transformation matrix </a:t>
            </a:r>
            <a:r>
              <a:rPr lang="en-US" dirty="0">
                <a:solidFill>
                  <a:schemeClr val="tx1"/>
                </a:solidFill>
                <a:ea typeface="Arial"/>
                <a:cs typeface="Arial"/>
                <a:sym typeface="Arial"/>
              </a:rPr>
              <a:t>(return value is </a:t>
            </a:r>
            <a:r>
              <a:rPr lang="en-US" dirty="0" err="1">
                <a:solidFill>
                  <a:schemeClr val="tx1"/>
                </a:solidFill>
                <a:ea typeface="Arial"/>
                <a:cs typeface="Arial"/>
                <a:sym typeface="Arial"/>
              </a:rPr>
              <a:t>tvecs</a:t>
            </a:r>
            <a:r>
              <a:rPr lang="en-US" dirty="0">
                <a:solidFill>
                  <a:schemeClr val="tx1"/>
                </a:solidFill>
                <a:ea typeface="Arial"/>
                <a:cs typeface="Arial"/>
                <a:sym typeface="Arial"/>
              </a:rPr>
              <a:t>) to calculate the extrinsic matrix</a:t>
            </a:r>
          </a:p>
          <a:p>
            <a:pPr marL="342900" indent="-342900">
              <a:lnSpc>
                <a:spcPct val="100000"/>
              </a:lnSpc>
              <a:spcBef>
                <a:spcPts val="0"/>
              </a:spcBef>
              <a:buFont typeface="Wingdings" panose="05000000000000000000" pitchFamily="2" charset="2"/>
              <a:buChar char="q"/>
            </a:pPr>
            <a:endParaRPr lang="en-US" dirty="0">
              <a:ea typeface="Arial"/>
              <a:cs typeface="Arial"/>
              <a:sym typeface="Arial"/>
            </a:endParaRPr>
          </a:p>
          <a:p>
            <a:pPr marL="342900" indent="-342900">
              <a:lnSpc>
                <a:spcPct val="100000"/>
              </a:lnSpc>
              <a:spcBef>
                <a:spcPts val="0"/>
              </a:spcBef>
              <a:buFont typeface="Wingdings" panose="05000000000000000000" pitchFamily="2" charset="2"/>
              <a:buChar char="q"/>
            </a:pPr>
            <a:endParaRPr lang="en-US" dirty="0">
              <a:ea typeface="Arial"/>
              <a:cs typeface="Arial"/>
              <a:sym typeface="Arial"/>
            </a:endParaRPr>
          </a:p>
          <a:p>
            <a:pPr marL="342900" indent="-342900">
              <a:lnSpc>
                <a:spcPct val="100000"/>
              </a:lnSpc>
              <a:spcBef>
                <a:spcPts val="0"/>
              </a:spcBef>
              <a:buFont typeface="Wingdings" panose="05000000000000000000" pitchFamily="2" charset="2"/>
              <a:buChar char="q"/>
            </a:pPr>
            <a:endParaRPr lang="en-US" dirty="0">
              <a:ea typeface="Arial"/>
              <a:cs typeface="Arial"/>
              <a:sym typeface="Arial"/>
            </a:endParaRPr>
          </a:p>
          <a:p>
            <a:pPr marL="342900" indent="-342900">
              <a:lnSpc>
                <a:spcPct val="100000"/>
              </a:lnSpc>
              <a:spcBef>
                <a:spcPts val="0"/>
              </a:spcBef>
              <a:buFont typeface="Wingdings" panose="05000000000000000000" pitchFamily="2" charset="2"/>
              <a:buChar char="q"/>
            </a:pPr>
            <a:endParaRPr lang="en-US" dirty="0">
              <a:latin typeface="Arial"/>
              <a:cs typeface="Arial"/>
              <a:sym typeface="Arial"/>
            </a:endParaRPr>
          </a:p>
        </p:txBody>
      </p:sp>
      <p:pic>
        <p:nvPicPr>
          <p:cNvPr id="8" name="Picture 7">
            <a:extLst>
              <a:ext uri="{FF2B5EF4-FFF2-40B4-BE49-F238E27FC236}">
                <a16:creationId xmlns:a16="http://schemas.microsoft.com/office/drawing/2014/main" id="{177BE5A0-3050-1644-9313-6592E1131AB6}"/>
              </a:ext>
            </a:extLst>
          </p:cNvPr>
          <p:cNvPicPr>
            <a:picLocks noChangeAspect="1"/>
          </p:cNvPicPr>
          <p:nvPr/>
        </p:nvPicPr>
        <p:blipFill>
          <a:blip r:embed="rId2"/>
          <a:stretch>
            <a:fillRect/>
          </a:stretch>
        </p:blipFill>
        <p:spPr>
          <a:xfrm>
            <a:off x="5149916" y="4744840"/>
            <a:ext cx="6883400" cy="2032000"/>
          </a:xfrm>
          <a:prstGeom prst="rect">
            <a:avLst/>
          </a:prstGeom>
        </p:spPr>
      </p:pic>
      <p:pic>
        <p:nvPicPr>
          <p:cNvPr id="6" name="Picture 5">
            <a:extLst>
              <a:ext uri="{FF2B5EF4-FFF2-40B4-BE49-F238E27FC236}">
                <a16:creationId xmlns:a16="http://schemas.microsoft.com/office/drawing/2014/main" id="{8D943E20-9012-CD42-9EB5-6D8930918E90}"/>
              </a:ext>
            </a:extLst>
          </p:cNvPr>
          <p:cNvPicPr>
            <a:picLocks noChangeAspect="1"/>
          </p:cNvPicPr>
          <p:nvPr/>
        </p:nvPicPr>
        <p:blipFill>
          <a:blip r:embed="rId3"/>
          <a:stretch>
            <a:fillRect/>
          </a:stretch>
        </p:blipFill>
        <p:spPr>
          <a:xfrm>
            <a:off x="358380" y="4277531"/>
            <a:ext cx="6567937" cy="467309"/>
          </a:xfrm>
          <a:prstGeom prst="rect">
            <a:avLst/>
          </a:prstGeom>
        </p:spPr>
      </p:pic>
    </p:spTree>
    <p:extLst>
      <p:ext uri="{BB962C8B-B14F-4D97-AF65-F5344CB8AC3E}">
        <p14:creationId xmlns:p14="http://schemas.microsoft.com/office/powerpoint/2010/main" val="410358133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{4BFBACA7-9F48-004A-9EB2-C34E962F17C6}tf10001123</Template>
  <TotalTime>85</TotalTime>
  <Words>907</Words>
  <Application>Microsoft Macintosh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Gill Sans MT</vt:lpstr>
      <vt:lpstr>Wingdings</vt:lpstr>
      <vt:lpstr>Wingdings 2</vt:lpstr>
      <vt:lpstr>Dividend</vt:lpstr>
      <vt:lpstr>OPencv Advanced</vt:lpstr>
      <vt:lpstr>environment</vt:lpstr>
      <vt:lpstr>environment</vt:lpstr>
      <vt:lpstr>GUI &amp; function</vt:lpstr>
      <vt:lpstr>1.1 Find Contour – Draw Contour</vt:lpstr>
      <vt:lpstr>1.2 Find Contour – Count Coins</vt:lpstr>
      <vt:lpstr>2.1 Corner Detection </vt:lpstr>
      <vt:lpstr>2.2 Find the Intrinsic Matrix </vt:lpstr>
      <vt:lpstr>2.3 Find the extrinsic matrix</vt:lpstr>
      <vt:lpstr>2.4 Find the distortion matrix</vt:lpstr>
      <vt:lpstr>3. Augmented reality</vt:lpstr>
      <vt:lpstr>4. stereo disparity Map</vt:lpstr>
      <vt:lpstr>4. stereo disparity Map(cont.)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 chin</dc:creator>
  <cp:lastModifiedBy>yu chin</cp:lastModifiedBy>
  <cp:revision>13</cp:revision>
  <dcterms:created xsi:type="dcterms:W3CDTF">2021-09-21T13:49:03Z</dcterms:created>
  <dcterms:modified xsi:type="dcterms:W3CDTF">2021-09-21T15:24:29Z</dcterms:modified>
</cp:coreProperties>
</file>