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Gill Sans"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D3DBC0-145E-48D2-9607-8E588CF9D150}">
  <a:tblStyle styleId="{C5D3DBC0-145E-48D2-9607-8E588CF9D1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This is before and after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Heatmap Correlation</a:t>
            </a:r>
            <a:endParaRPr/>
          </a:p>
        </p:txBody>
      </p:sp>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d239a7c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d239a7c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SG"/>
              <a:t>Boxplots shows outliers. Get a picture to show the correct interpretation of a boxplot.</a:t>
            </a:r>
            <a:endParaRPr/>
          </a:p>
          <a:p>
            <a:pPr marL="457200" lvl="0" indent="-298450" algn="l" rtl="0">
              <a:lnSpc>
                <a:spcPct val="100000"/>
              </a:lnSpc>
              <a:spcBef>
                <a:spcPts val="0"/>
              </a:spcBef>
              <a:spcAft>
                <a:spcPts val="0"/>
              </a:spcAft>
              <a:buSzPts val="1100"/>
              <a:buChar char="●"/>
            </a:pPr>
            <a:r>
              <a:rPr lang="en-SG" sz="1100" b="1" i="0" u="none" strike="noStrike" cap="none">
                <a:solidFill>
                  <a:srgbClr val="000000"/>
                </a:solidFill>
                <a:latin typeface="Arial"/>
                <a:ea typeface="Arial"/>
                <a:cs typeface="Arial"/>
                <a:sym typeface="Arial"/>
              </a:rPr>
              <a:t>Scaling</a:t>
            </a:r>
            <a:endParaRPr/>
          </a:p>
          <a:p>
            <a:pPr marL="457200" lvl="0" indent="-298450" algn="l" rtl="0">
              <a:lnSpc>
                <a:spcPct val="100000"/>
              </a:lnSpc>
              <a:spcBef>
                <a:spcPts val="0"/>
              </a:spcBef>
              <a:spcAft>
                <a:spcPts val="0"/>
              </a:spcAft>
              <a:buSzPts val="1100"/>
              <a:buChar char="●"/>
            </a:pPr>
            <a:r>
              <a:rPr lang="en-SG" sz="1100" b="0" i="0" u="none" strike="noStrike" cap="none">
                <a:solidFill>
                  <a:srgbClr val="000000"/>
                </a:solidFill>
                <a:latin typeface="Arial"/>
                <a:ea typeface="Arial"/>
                <a:cs typeface="Arial"/>
                <a:sym typeface="Arial"/>
              </a:rPr>
              <a:t>In this case, we believe that we should not remove outliers from the dataset because it is uncertain how these outliers arose. If they were incorrectly processed or invalid, it would make sense to remove them to achieve a more accurate dataset. However, due to the lack of information, we decide to keep them and instead de-emphasise them using robust statistics while not completely removing them. For example, instead of using standard deviation which would be the case of normal data, we use IQR (Interquartile range).</a:t>
            </a:r>
            <a:endParaRPr/>
          </a:p>
          <a:p>
            <a:pPr marL="457200" lvl="0" indent="-298450" algn="l" rtl="0">
              <a:lnSpc>
                <a:spcPct val="100000"/>
              </a:lnSpc>
              <a:spcBef>
                <a:spcPts val="0"/>
              </a:spcBef>
              <a:spcAft>
                <a:spcPts val="0"/>
              </a:spcAft>
              <a:buSzPts val="1100"/>
              <a:buChar char="●"/>
            </a:pPr>
            <a:r>
              <a:rPr lang="en-SG" sz="1100" b="0" i="0" u="none" strike="noStrike" cap="none">
                <a:solidFill>
                  <a:srgbClr val="000000"/>
                </a:solidFill>
                <a:latin typeface="Arial"/>
                <a:ea typeface="Arial"/>
                <a:cs typeface="Arial"/>
                <a:sym typeface="Arial"/>
              </a:rPr>
              <a:t>We use Sklearn's RobustScaler for scaling because it is noramlly used to scale features using statistics that are robust to outliers. It removes the median and scales the data according to the IQR which is the range between the 1st and 3rd quartile.</a:t>
            </a:r>
            <a:endParaRPr/>
          </a:p>
          <a:p>
            <a:pPr marL="457200" lvl="0" indent="-298450" algn="l" rtl="0">
              <a:lnSpc>
                <a:spcPct val="100000"/>
              </a:lnSpc>
              <a:spcBef>
                <a:spcPts val="0"/>
              </a:spcBef>
              <a:spcAft>
                <a:spcPts val="0"/>
              </a:spcAft>
              <a:buSzPts val="1100"/>
              <a:buChar char="●"/>
            </a:pPr>
            <a:r>
              <a:rPr lang="en-SG" sz="1100" b="0" i="0" u="none" strike="noStrike" cap="none">
                <a:solidFill>
                  <a:srgbClr val="000000"/>
                </a:solidFill>
                <a:latin typeface="Arial"/>
                <a:ea typeface="Arial"/>
                <a:cs typeface="Arial"/>
                <a:sym typeface="Arial"/>
              </a:rPr>
              <a:t>We use reshape(-1,1) to create a column with Numpy figuring out the number of rows from the original sample.</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EXPLANATION</a:t>
            </a:r>
            <a:endParaRPr/>
          </a:p>
        </p:txBody>
      </p:sp>
      <p:sp>
        <p:nvSpPr>
          <p:cNvPr id="206" name="Google Shape;2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RESULTS</a:t>
            </a: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This is before and after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06000" lvl="0" indent="-353244" algn="l" rtl="0">
              <a:spcBef>
                <a:spcPts val="960"/>
              </a:spcBef>
              <a:spcAft>
                <a:spcPts val="0"/>
              </a:spcAft>
              <a:buClr>
                <a:schemeClr val="accent2"/>
              </a:buClr>
              <a:buSzPts val="2400"/>
              <a:buFont typeface="Noto Sans Symbols"/>
              <a:buChar char="◼"/>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4d239a7c4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8" name="Google Shape;278;g54d239a7c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4d239a7c4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4d239a7c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4d239a7c4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54d239a7c4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SzPts val="1100"/>
              <a:buAutoNum type="arabicParenR"/>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4d239a7c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4d239a7c4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000"/>
              <a:buFont typeface="Courier New"/>
              <a:buNone/>
            </a:pPr>
            <a:endParaRPr sz="1800">
              <a:solidFill>
                <a:schemeClr val="dk1"/>
              </a:solidFill>
            </a:endParaRPr>
          </a:p>
          <a:p>
            <a:pPr marL="0" lvl="0" indent="0" algn="l" rtl="0">
              <a:spcBef>
                <a:spcPts val="0"/>
              </a:spcBef>
              <a:spcAft>
                <a:spcPts val="0"/>
              </a:spcAft>
              <a:buClr>
                <a:schemeClr val="dk1"/>
              </a:buClr>
              <a:buSzPts val="1000"/>
              <a:buFont typeface="Courier New"/>
              <a:buNone/>
            </a:pPr>
            <a:r>
              <a:rPr lang="en-SG" sz="1800">
                <a:solidFill>
                  <a:schemeClr val="dk1"/>
                </a:solidFill>
              </a:rPr>
              <a:t>Average loss per day: 31169.74</a:t>
            </a: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239a7c4_2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239a7c4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SKEWNESS AND KURTOSIS VALUES NEEDED</a:t>
            </a: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HEATMAP CORRELATION AND BOXPLOTS</a:t>
            </a:r>
            <a:endParaRPr/>
          </a:p>
          <a:p>
            <a:pPr marL="228600" lvl="0" indent="-228600" algn="l" rtl="0">
              <a:lnSpc>
                <a:spcPct val="100000"/>
              </a:lnSpc>
              <a:spcBef>
                <a:spcPts val="0"/>
              </a:spcBef>
              <a:spcAft>
                <a:spcPts val="0"/>
              </a:spcAft>
              <a:buSzPts val="1100"/>
              <a:buAutoNum type="arabicParenR"/>
            </a:pPr>
            <a:r>
              <a:rPr lang="en-SG"/>
              <a:t>Correlations among variables are not very strong, which indicates a need to retain all features or else risk information loss.</a:t>
            </a: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FEATURE ENGINEERING</a:t>
            </a: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RANDOM UNDERSAMPLING</a:t>
            </a:r>
            <a:endParaRPr/>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SzPts val="1100"/>
              <a:buAutoNum type="arabicParenR"/>
            </a:pPr>
            <a:r>
              <a:rPr lang="en-SG"/>
              <a:t>DRAW LINE ACROSS GRAPH TO EXPLAIN</a:t>
            </a:r>
            <a:endParaRPr/>
          </a:p>
          <a:p>
            <a:pPr marL="228600" lvl="0" indent="-228600" algn="l" rtl="0">
              <a:lnSpc>
                <a:spcPct val="100000"/>
              </a:lnSpc>
              <a:spcBef>
                <a:spcPts val="0"/>
              </a:spcBef>
              <a:spcAft>
                <a:spcPts val="0"/>
              </a:spcAft>
              <a:buSzPts val="1100"/>
              <a:buAutoNum type="arabicParenR"/>
            </a:pPr>
            <a:r>
              <a:rPr lang="en-SG"/>
              <a:t>FEATURE ENGINEERING HELPS TO SEND SIGNAL TO NON-TREE BASED CLASSIFIERS WHICH DO NOT USE DECISION TREES</a:t>
            </a: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18" name="Google Shape;18;p2"/>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lstStyle>
            <a:lvl1pPr marL="457200" lvl="0" indent="-333756" algn="l">
              <a:lnSpc>
                <a:spcPct val="100000"/>
              </a:lnSpc>
              <a:spcBef>
                <a:spcPts val="360"/>
              </a:spcBef>
              <a:spcAft>
                <a:spcPts val="0"/>
              </a:spcAft>
              <a:buSzPts val="1656"/>
              <a:buChar char="◼"/>
              <a:defRPr/>
            </a:lvl1pPr>
            <a:lvl2pPr marL="914400" lvl="1" indent="-322072" algn="l">
              <a:lnSpc>
                <a:spcPct val="100000"/>
              </a:lnSpc>
              <a:spcBef>
                <a:spcPts val="600"/>
              </a:spcBef>
              <a:spcAft>
                <a:spcPts val="0"/>
              </a:spcAft>
              <a:buSzPts val="1472"/>
              <a:buChar char="◼"/>
              <a:defRPr/>
            </a:lvl2pPr>
            <a:lvl3pPr marL="1371600" lvl="2" indent="-310388" algn="l">
              <a:lnSpc>
                <a:spcPct val="100000"/>
              </a:lnSpc>
              <a:spcBef>
                <a:spcPts val="600"/>
              </a:spcBef>
              <a:spcAft>
                <a:spcPts val="0"/>
              </a:spcAft>
              <a:buSzPts val="1288"/>
              <a:buChar char="◼"/>
              <a:defRPr/>
            </a:lvl3pPr>
            <a:lvl4pPr marL="1828800" lvl="3" indent="-298703" algn="l">
              <a:lnSpc>
                <a:spcPct val="100000"/>
              </a:lnSpc>
              <a:spcBef>
                <a:spcPts val="600"/>
              </a:spcBef>
              <a:spcAft>
                <a:spcPts val="0"/>
              </a:spcAft>
              <a:buSzPts val="1104"/>
              <a:buChar char="◼"/>
              <a:defRPr/>
            </a:lvl4pPr>
            <a:lvl5pPr marL="2286000" lvl="4" indent="-298704" algn="l">
              <a:lnSpc>
                <a:spcPct val="100000"/>
              </a:lnSpc>
              <a:spcBef>
                <a:spcPts val="600"/>
              </a:spcBef>
              <a:spcAft>
                <a:spcPts val="0"/>
              </a:spcAft>
              <a:buSzPts val="1104"/>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2" name="Google Shape;82;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9" name="Google Shape;89;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5" name="Google Shape;25;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accent1"/>
              </a:buClr>
              <a:buSzPts val="3600"/>
              <a:buFont typeface="Gill Sans"/>
              <a:buNone/>
              <a:defRPr sz="3600" b="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360"/>
              </a:spcBef>
              <a:spcAft>
                <a:spcPts val="0"/>
              </a:spcAft>
              <a:buSzPts val="1656"/>
              <a:buNone/>
              <a:defRPr sz="1800" cap="none">
                <a:solidFill>
                  <a:schemeClr val="accent2"/>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2" name="Google Shape;32;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9" name="Google Shape;39;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0" name="Google Shape;40;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47" name="Google Shape;47;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49" name="Google Shape;49;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0" name="Google Shape;50;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rgbClr val="6C8089"/>
              </a:buClr>
              <a:buSzPts val="2000"/>
              <a:buFont typeface="Gill Sans"/>
              <a:buNone/>
              <a:defRPr sz="2000" b="0">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7" name="Google Shape;67;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lstStyle>
            <a:lvl1pPr marL="457200" lvl="0" indent="-228600" algn="r">
              <a:lnSpc>
                <a:spcPct val="100000"/>
              </a:lnSpc>
              <a:spcBef>
                <a:spcPts val="220"/>
              </a:spcBef>
              <a:spcAft>
                <a:spcPts val="0"/>
              </a:spcAft>
              <a:buSzPts val="1012"/>
              <a:buNone/>
              <a:defRPr sz="1100">
                <a:solidFill>
                  <a:schemeClr val="lt1"/>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8" name="Google Shape;68;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solidFill>
                  <a:srgbClr val="6C80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accent1"/>
              </a:buClr>
              <a:buSzPts val="2400"/>
              <a:buFont typeface="Gill Sans"/>
              <a:buNone/>
              <a:defRPr sz="24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lstStyle>
            <a:lvl1pPr marR="0" lvl="0" algn="ctr" rtl="0">
              <a:lnSpc>
                <a:spcPct val="100000"/>
              </a:lnSpc>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lnSpc>
                <a:spcPct val="100000"/>
              </a:lnSpc>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lnSpc>
                <a:spcPct val="100000"/>
              </a:lnSpc>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4" name="Google Shape;74;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lstStyle>
            <a:lvl1pPr marL="457200" lvl="0" indent="-228600" algn="l">
              <a:lnSpc>
                <a:spcPct val="100000"/>
              </a:lnSpc>
              <a:spcBef>
                <a:spcPts val="240"/>
              </a:spcBef>
              <a:spcAft>
                <a:spcPts val="0"/>
              </a:spcAft>
              <a:buSzPts val="1104"/>
              <a:buNone/>
              <a:defRPr sz="12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5" name="Google Shape;75;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lstStyle>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lnSpc>
                <a:spcPct val="100000"/>
              </a:lnSpc>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lnSpc>
                <a:spcPct val="100000"/>
              </a:lnSpc>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SG"/>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Gill Sans"/>
              <a:buNone/>
            </a:pPr>
            <a:r>
              <a:rPr lang="en-SG" dirty="0"/>
              <a:t>TEAM 0K	</a:t>
            </a:r>
            <a:endParaRPr dirty="0"/>
          </a:p>
        </p:txBody>
      </p:sp>
      <p:sp>
        <p:nvSpPr>
          <p:cNvPr id="97" name="Google Shape;97;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72"/>
              <a:buNone/>
            </a:pPr>
            <a:r>
              <a:rPr lang="en-SG" dirty="0"/>
              <a:t>COGNIZANT HACKATHON BUSINESS CASE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SG"/>
              <a:t>FEATURE ENGINEERING RESULTS</a:t>
            </a:r>
            <a:endParaRPr/>
          </a:p>
        </p:txBody>
      </p:sp>
      <p:sp>
        <p:nvSpPr>
          <p:cNvPr id="168" name="Google Shape;168;p22"/>
          <p:cNvSpPr txBox="1">
            <a:spLocks noGrp="1"/>
          </p:cNvSpPr>
          <p:nvPr>
            <p:ph type="body" idx="1"/>
          </p:nvPr>
        </p:nvSpPr>
        <p:spPr>
          <a:xfrm>
            <a:off x="581200" y="5536821"/>
            <a:ext cx="11029500" cy="321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60"/>
              </a:spcBef>
              <a:spcAft>
                <a:spcPts val="0"/>
              </a:spcAft>
              <a:buSzPts val="1656"/>
              <a:buNone/>
            </a:pPr>
            <a:r>
              <a:rPr lang="en-SG" sz="2000" dirty="0"/>
              <a:t>Comparing the T-</a:t>
            </a:r>
            <a:r>
              <a:rPr lang="en-SG" sz="2000" dirty="0" err="1"/>
              <a:t>sne</a:t>
            </a:r>
            <a:r>
              <a:rPr lang="en-SG" sz="2000" dirty="0"/>
              <a:t> plots (left: non-feature engineered, right: feature engineered),</a:t>
            </a:r>
            <a:endParaRPr sz="2000" dirty="0"/>
          </a:p>
          <a:p>
            <a:pPr marL="0" lvl="0" indent="0" algn="l" rtl="0">
              <a:lnSpc>
                <a:spcPct val="100000"/>
              </a:lnSpc>
              <a:spcBef>
                <a:spcPts val="600"/>
              </a:spcBef>
              <a:spcAft>
                <a:spcPts val="600"/>
              </a:spcAft>
              <a:buSzPts val="1656"/>
              <a:buNone/>
            </a:pPr>
            <a:r>
              <a:rPr lang="en-SG" sz="2000" dirty="0"/>
              <a:t>We can observe that after feature engineering the fraudulent transaction are better clustered and this signifies that it is easier for a linear classifier to segment the fraudulent transactions</a:t>
            </a:r>
            <a:endParaRPr sz="2000" dirty="0"/>
          </a:p>
        </p:txBody>
      </p:sp>
      <p:pic>
        <p:nvPicPr>
          <p:cNvPr id="169" name="Google Shape;169;p22"/>
          <p:cNvPicPr preferRelativeResize="0"/>
          <p:nvPr/>
        </p:nvPicPr>
        <p:blipFill rotWithShape="1">
          <a:blip r:embed="rId3">
            <a:alphaModFix/>
          </a:blip>
          <a:srcRect/>
          <a:stretch/>
        </p:blipFill>
        <p:spPr>
          <a:xfrm>
            <a:off x="698902" y="1977152"/>
            <a:ext cx="5067700" cy="3184950"/>
          </a:xfrm>
          <a:prstGeom prst="rect">
            <a:avLst/>
          </a:prstGeom>
          <a:noFill/>
          <a:ln>
            <a:noFill/>
          </a:ln>
        </p:spPr>
      </p:pic>
      <p:pic>
        <p:nvPicPr>
          <p:cNvPr id="170" name="Google Shape;170;p22"/>
          <p:cNvPicPr preferRelativeResize="0"/>
          <p:nvPr/>
        </p:nvPicPr>
        <p:blipFill rotWithShape="1">
          <a:blip r:embed="rId4">
            <a:alphaModFix/>
          </a:blip>
          <a:srcRect/>
          <a:stretch/>
        </p:blipFill>
        <p:spPr>
          <a:xfrm>
            <a:off x="6095485" y="1979975"/>
            <a:ext cx="5732914" cy="318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ARGUMENTS AND CONCLUSIONS</a:t>
            </a:r>
            <a:endParaRPr/>
          </a:p>
        </p:txBody>
      </p:sp>
      <p:sp>
        <p:nvSpPr>
          <p:cNvPr id="176" name="Google Shape;176;p2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200844" algn="l" rtl="0">
              <a:lnSpc>
                <a:spcPct val="100000"/>
              </a:lnSpc>
              <a:spcBef>
                <a:spcPts val="0"/>
              </a:spcBef>
              <a:spcAft>
                <a:spcPts val="0"/>
              </a:spcAft>
              <a:buSzPts val="1656"/>
              <a:buNone/>
            </a:pPr>
            <a:r>
              <a:rPr lang="en-SG" sz="2200" dirty="0"/>
              <a:t>Hypothesis:</a:t>
            </a:r>
            <a:endParaRPr sz="2200" dirty="0"/>
          </a:p>
          <a:p>
            <a:pPr marL="306000" lvl="0" indent="-200844" algn="l" rtl="0">
              <a:lnSpc>
                <a:spcPct val="100000"/>
              </a:lnSpc>
              <a:spcBef>
                <a:spcPts val="0"/>
              </a:spcBef>
              <a:spcAft>
                <a:spcPts val="0"/>
              </a:spcAft>
              <a:buSzPts val="1656"/>
              <a:buNone/>
            </a:pPr>
            <a:r>
              <a:rPr lang="en-SG" sz="2200" dirty="0"/>
              <a:t>Due to the extremely imbalanced classes, it is important for us to </a:t>
            </a:r>
            <a:r>
              <a:rPr lang="en-SG" sz="2200" b="1" dirty="0"/>
              <a:t>balance the classes </a:t>
            </a:r>
            <a:r>
              <a:rPr lang="en-SG" sz="2200" dirty="0"/>
              <a:t>so that our classification model is able to produce useful outputs</a:t>
            </a:r>
            <a:endParaRPr sz="2200" dirty="0"/>
          </a:p>
          <a:p>
            <a:pPr marL="306000" lvl="0" indent="-200844" algn="l" rtl="0">
              <a:lnSpc>
                <a:spcPct val="100000"/>
              </a:lnSpc>
              <a:spcBef>
                <a:spcPts val="0"/>
              </a:spcBef>
              <a:spcAft>
                <a:spcPts val="0"/>
              </a:spcAft>
              <a:buSzPts val="1656"/>
              <a:buNone/>
            </a:pPr>
            <a:endParaRPr sz="2200" dirty="0"/>
          </a:p>
          <a:p>
            <a:pPr marL="457200" lvl="0" indent="-333756" algn="l" rtl="0">
              <a:lnSpc>
                <a:spcPct val="100000"/>
              </a:lnSpc>
              <a:spcBef>
                <a:spcPts val="0"/>
              </a:spcBef>
              <a:spcAft>
                <a:spcPts val="0"/>
              </a:spcAft>
              <a:buSzPts val="1656"/>
              <a:buAutoNum type="arabicPeriod"/>
            </a:pPr>
            <a:r>
              <a:rPr lang="en-SG" sz="2200" dirty="0"/>
              <a:t>Different metrics</a:t>
            </a:r>
            <a:endParaRPr sz="2200" dirty="0"/>
          </a:p>
          <a:p>
            <a:pPr marL="457200" lvl="0" indent="-333756" algn="l" rtl="0">
              <a:lnSpc>
                <a:spcPct val="100000"/>
              </a:lnSpc>
              <a:spcBef>
                <a:spcPts val="0"/>
              </a:spcBef>
              <a:spcAft>
                <a:spcPts val="0"/>
              </a:spcAft>
              <a:buSzPts val="1656"/>
              <a:buAutoNum type="arabicPeriod"/>
            </a:pPr>
            <a:r>
              <a:rPr lang="en-SG" sz="2200" dirty="0"/>
              <a:t>Subsampling of results</a:t>
            </a:r>
            <a:endParaRPr sz="2200" dirty="0"/>
          </a:p>
          <a:p>
            <a:pPr marL="457200" lvl="0" indent="-333756" algn="l" rtl="0">
              <a:lnSpc>
                <a:spcPct val="100000"/>
              </a:lnSpc>
              <a:spcBef>
                <a:spcPts val="0"/>
              </a:spcBef>
              <a:spcAft>
                <a:spcPts val="0"/>
              </a:spcAft>
              <a:buSzPts val="1656"/>
              <a:buAutoNum type="arabicPeriod"/>
            </a:pPr>
            <a:r>
              <a:rPr lang="en-SG" sz="2200" dirty="0"/>
              <a:t>Assigning of weightage to different classes</a:t>
            </a:r>
            <a:endParaRPr sz="2200" dirty="0"/>
          </a:p>
          <a:p>
            <a:pPr marL="457200" lvl="0" indent="-333756" algn="l" rtl="0">
              <a:lnSpc>
                <a:spcPct val="100000"/>
              </a:lnSpc>
              <a:spcBef>
                <a:spcPts val="0"/>
              </a:spcBef>
              <a:spcAft>
                <a:spcPts val="0"/>
              </a:spcAft>
              <a:buSzPts val="1656"/>
              <a:buAutoNum type="arabicPeriod"/>
            </a:pPr>
            <a:r>
              <a:rPr lang="en-SG" sz="2200" dirty="0"/>
              <a:t>Reframe as anomaly detection</a:t>
            </a:r>
            <a:endParaRPr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Gill Sans"/>
              <a:buNone/>
            </a:pPr>
            <a:r>
              <a:rPr lang="en-SG" dirty="0"/>
              <a:t>MACHINE LEARNING METHODOLOGY</a:t>
            </a:r>
            <a:endParaRPr dirty="0"/>
          </a:p>
        </p:txBody>
      </p:sp>
      <p:sp>
        <p:nvSpPr>
          <p:cNvPr id="182" name="Google Shape;182;p2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72"/>
              <a:buNone/>
            </a:pPr>
            <a:r>
              <a:rPr lang="en-SG"/>
              <a:t>TEAM 0K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Selection of models</a:t>
            </a:r>
            <a:endParaRPr/>
          </a:p>
        </p:txBody>
      </p:sp>
      <p:graphicFrame>
        <p:nvGraphicFramePr>
          <p:cNvPr id="5" name="Table 4">
            <a:extLst>
              <a:ext uri="{FF2B5EF4-FFF2-40B4-BE49-F238E27FC236}">
                <a16:creationId xmlns:a16="http://schemas.microsoft.com/office/drawing/2014/main" id="{3950F34C-B3FA-4B53-B244-ADAEE4C85278}"/>
              </a:ext>
            </a:extLst>
          </p:cNvPr>
          <p:cNvGraphicFramePr>
            <a:graphicFrameLocks noGrp="1"/>
          </p:cNvGraphicFramePr>
          <p:nvPr>
            <p:extLst>
              <p:ext uri="{D42A27DB-BD31-4B8C-83A1-F6EECF244321}">
                <p14:modId xmlns:p14="http://schemas.microsoft.com/office/powerpoint/2010/main" val="141034242"/>
              </p:ext>
            </p:extLst>
          </p:nvPr>
        </p:nvGraphicFramePr>
        <p:xfrm>
          <a:off x="581191" y="2216381"/>
          <a:ext cx="6488910" cy="4033590"/>
        </p:xfrm>
        <a:graphic>
          <a:graphicData uri="http://schemas.openxmlformats.org/drawingml/2006/table">
            <a:tbl>
              <a:tblPr firstRow="1" bandRow="1">
                <a:tableStyleId>{5C22544A-7EE6-4342-B048-85BDC9FD1C3A}</a:tableStyleId>
              </a:tblPr>
              <a:tblGrid>
                <a:gridCol w="1297782">
                  <a:extLst>
                    <a:ext uri="{9D8B030D-6E8A-4147-A177-3AD203B41FA5}">
                      <a16:colId xmlns:a16="http://schemas.microsoft.com/office/drawing/2014/main" val="1959415107"/>
                    </a:ext>
                  </a:extLst>
                </a:gridCol>
                <a:gridCol w="1297782">
                  <a:extLst>
                    <a:ext uri="{9D8B030D-6E8A-4147-A177-3AD203B41FA5}">
                      <a16:colId xmlns:a16="http://schemas.microsoft.com/office/drawing/2014/main" val="3143876808"/>
                    </a:ext>
                  </a:extLst>
                </a:gridCol>
                <a:gridCol w="1297782">
                  <a:extLst>
                    <a:ext uri="{9D8B030D-6E8A-4147-A177-3AD203B41FA5}">
                      <a16:colId xmlns:a16="http://schemas.microsoft.com/office/drawing/2014/main" val="1624735480"/>
                    </a:ext>
                  </a:extLst>
                </a:gridCol>
                <a:gridCol w="1297782">
                  <a:extLst>
                    <a:ext uri="{9D8B030D-6E8A-4147-A177-3AD203B41FA5}">
                      <a16:colId xmlns:a16="http://schemas.microsoft.com/office/drawing/2014/main" val="778938617"/>
                    </a:ext>
                  </a:extLst>
                </a:gridCol>
                <a:gridCol w="1297782">
                  <a:extLst>
                    <a:ext uri="{9D8B030D-6E8A-4147-A177-3AD203B41FA5}">
                      <a16:colId xmlns:a16="http://schemas.microsoft.com/office/drawing/2014/main" val="1931379751"/>
                    </a:ext>
                  </a:extLst>
                </a:gridCol>
              </a:tblGrid>
              <a:tr h="488717">
                <a:tc gridSpan="2">
                  <a:txBody>
                    <a:bodyPr/>
                    <a:lstStyle/>
                    <a:p>
                      <a:r>
                        <a:rPr lang="en-US" dirty="0"/>
                        <a:t>Classifier</a:t>
                      </a:r>
                    </a:p>
                  </a:txBody>
                  <a:tcPr/>
                </a:tc>
                <a:tc hMerge="1">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1752563374"/>
                  </a:ext>
                </a:extLst>
              </a:tr>
              <a:tr h="682865">
                <a:tc rowSpan="3">
                  <a:txBody>
                    <a:bodyPr/>
                    <a:lstStyle/>
                    <a:p>
                      <a:r>
                        <a:rPr lang="en-US" dirty="0"/>
                        <a:t>Classification based models</a:t>
                      </a:r>
                    </a:p>
                  </a:txBody>
                  <a:tcPr/>
                </a:tc>
                <a:tc>
                  <a:txBody>
                    <a:bodyPr/>
                    <a:lstStyle/>
                    <a:p>
                      <a:r>
                        <a:rPr lang="en-US" dirty="0"/>
                        <a:t>Logistic Regression</a:t>
                      </a:r>
                    </a:p>
                  </a:txBody>
                  <a:tcPr/>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0.88</a:t>
                      </a:r>
                      <a:endParaRPr lang="en-SG" dirty="0">
                        <a:effectLst/>
                      </a:endParaRPr>
                    </a:p>
                  </a:txBody>
                  <a:tcPr marL="95250" marR="95250" marT="95250" marB="95250"/>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0.69</a:t>
                      </a:r>
                      <a:endParaRPr lang="en-SG" dirty="0">
                        <a:effectLst/>
                      </a:endParaRPr>
                    </a:p>
                  </a:txBody>
                  <a:tcPr marL="95250" marR="95250" marT="95250" marB="95250"/>
                </a:tc>
                <a:tc>
                  <a:txBody>
                    <a:bodyPr/>
                    <a:lstStyle/>
                    <a:p>
                      <a:pPr rtl="0" fontAlgn="t">
                        <a:spcBef>
                          <a:spcPts val="0"/>
                        </a:spcBef>
                        <a:spcAft>
                          <a:spcPts val="0"/>
                        </a:spcAft>
                      </a:pPr>
                      <a:r>
                        <a:rPr lang="en-SG" sz="1400" b="1" i="0" u="none" strike="noStrike" dirty="0">
                          <a:solidFill>
                            <a:srgbClr val="00B050"/>
                          </a:solidFill>
                          <a:effectLst/>
                          <a:latin typeface="Arial" panose="020B0604020202020204" pitchFamily="34" charset="0"/>
                        </a:rPr>
                        <a:t>0.77</a:t>
                      </a:r>
                      <a:endParaRPr lang="en-SG" b="1" dirty="0">
                        <a:solidFill>
                          <a:srgbClr val="00B050"/>
                        </a:solidFill>
                        <a:effectLst/>
                      </a:endParaRPr>
                    </a:p>
                  </a:txBody>
                  <a:tcPr marL="95250" marR="95250" marT="95250" marB="95250"/>
                </a:tc>
                <a:extLst>
                  <a:ext uri="{0D108BD9-81ED-4DB2-BD59-A6C34878D82A}">
                    <a16:rowId xmlns:a16="http://schemas.microsoft.com/office/drawing/2014/main" val="2201204264"/>
                  </a:ext>
                </a:extLst>
              </a:tr>
              <a:tr h="682865">
                <a:tc vMerge="1">
                  <a:txBody>
                    <a:bodyPr/>
                    <a:lstStyle/>
                    <a:p>
                      <a:endParaRPr lang="en-US" dirty="0"/>
                    </a:p>
                  </a:txBody>
                  <a:tcPr/>
                </a:tc>
                <a:tc>
                  <a:txBody>
                    <a:bodyPr/>
                    <a:lstStyle/>
                    <a:p>
                      <a:r>
                        <a:rPr lang="en-US" dirty="0"/>
                        <a:t>Random forest</a:t>
                      </a:r>
                    </a:p>
                  </a:txBody>
                  <a:tcPr/>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0.99</a:t>
                      </a:r>
                      <a:endParaRPr lang="en-SG" dirty="0">
                        <a:effectLst/>
                      </a:endParaRPr>
                    </a:p>
                  </a:txBody>
                  <a:tcPr marL="95250" marR="95250" marT="95250" marB="95250"/>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0.77</a:t>
                      </a:r>
                      <a:endParaRPr lang="en-SG" dirty="0">
                        <a:effectLst/>
                      </a:endParaRPr>
                    </a:p>
                  </a:txBody>
                  <a:tcPr marL="95250" marR="95250" marT="95250" marB="95250"/>
                </a:tc>
                <a:tc>
                  <a:txBody>
                    <a:bodyPr/>
                    <a:lstStyle/>
                    <a:p>
                      <a:pPr rtl="0" fontAlgn="t">
                        <a:spcBef>
                          <a:spcPts val="0"/>
                        </a:spcBef>
                        <a:spcAft>
                          <a:spcPts val="0"/>
                        </a:spcAft>
                      </a:pPr>
                      <a:r>
                        <a:rPr lang="en-SG" sz="1400" b="1" i="0" u="none" strike="noStrike" dirty="0">
                          <a:solidFill>
                            <a:srgbClr val="00B050"/>
                          </a:solidFill>
                          <a:effectLst/>
                          <a:latin typeface="Arial" panose="020B0604020202020204" pitchFamily="34" charset="0"/>
                        </a:rPr>
                        <a:t>0.86</a:t>
                      </a:r>
                      <a:endParaRPr lang="en-SG" b="1" dirty="0">
                        <a:solidFill>
                          <a:srgbClr val="00B050"/>
                        </a:solidFill>
                        <a:effectLst/>
                      </a:endParaRPr>
                    </a:p>
                  </a:txBody>
                  <a:tcPr marL="95250" marR="95250" marT="95250" marB="95250"/>
                </a:tc>
                <a:extLst>
                  <a:ext uri="{0D108BD9-81ED-4DB2-BD59-A6C34878D82A}">
                    <a16:rowId xmlns:a16="http://schemas.microsoft.com/office/drawing/2014/main" val="3648183873"/>
                  </a:ext>
                </a:extLst>
              </a:tr>
              <a:tr h="532233">
                <a:tc vMerge="1">
                  <a:txBody>
                    <a:bodyPr/>
                    <a:lstStyle/>
                    <a:p>
                      <a:endParaRPr lang="en-US" dirty="0"/>
                    </a:p>
                  </a:txBody>
                  <a:tcPr/>
                </a:tc>
                <a:tc>
                  <a:txBody>
                    <a:bodyPr/>
                    <a:lstStyle/>
                    <a:p>
                      <a:r>
                        <a:rPr lang="en-US" dirty="0" err="1"/>
                        <a:t>Xgboost</a:t>
                      </a:r>
                      <a:endParaRPr lang="en-US" dirty="0"/>
                    </a:p>
                  </a:txBody>
                  <a:tcPr/>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0.93</a:t>
                      </a:r>
                      <a:endParaRPr lang="en-SG" dirty="0">
                        <a:effectLst/>
                      </a:endParaRPr>
                    </a:p>
                  </a:txBody>
                  <a:tcPr marL="95250" marR="95250" marT="95250" marB="95250"/>
                </a:tc>
                <a:tc>
                  <a:txBody>
                    <a:bodyPr/>
                    <a:lstStyle/>
                    <a:p>
                      <a:pPr rtl="0" fontAlgn="t">
                        <a:spcBef>
                          <a:spcPts val="0"/>
                        </a:spcBef>
                        <a:spcAft>
                          <a:spcPts val="0"/>
                        </a:spcAft>
                      </a:pPr>
                      <a:r>
                        <a:rPr lang="en-SG" sz="1400" b="0" i="0" u="none" strike="noStrike" dirty="0">
                          <a:solidFill>
                            <a:srgbClr val="000000"/>
                          </a:solidFill>
                          <a:effectLst/>
                          <a:latin typeface="Arial" panose="020B0604020202020204" pitchFamily="34" charset="0"/>
                        </a:rPr>
                        <a:t>0.79</a:t>
                      </a:r>
                      <a:endParaRPr lang="en-SG" dirty="0">
                        <a:effectLst/>
                      </a:endParaRPr>
                    </a:p>
                  </a:txBody>
                  <a:tcPr marL="95250" marR="95250" marT="95250" marB="95250"/>
                </a:tc>
                <a:tc>
                  <a:txBody>
                    <a:bodyPr/>
                    <a:lstStyle/>
                    <a:p>
                      <a:pPr rtl="0" fontAlgn="t">
                        <a:spcBef>
                          <a:spcPts val="0"/>
                        </a:spcBef>
                        <a:spcAft>
                          <a:spcPts val="0"/>
                        </a:spcAft>
                      </a:pPr>
                      <a:r>
                        <a:rPr lang="en-SG" sz="1400" b="1" i="0" u="none" strike="noStrike" dirty="0">
                          <a:solidFill>
                            <a:srgbClr val="00B050"/>
                          </a:solidFill>
                          <a:effectLst/>
                          <a:latin typeface="Arial" panose="020B0604020202020204" pitchFamily="34" charset="0"/>
                        </a:rPr>
                        <a:t>0.85</a:t>
                      </a:r>
                      <a:endParaRPr lang="en-SG" b="1" dirty="0">
                        <a:solidFill>
                          <a:srgbClr val="00B050"/>
                        </a:solidFill>
                        <a:effectLst/>
                      </a:endParaRPr>
                    </a:p>
                  </a:txBody>
                  <a:tcPr marL="95250" marR="95250" marT="95250" marB="95250"/>
                </a:tc>
                <a:extLst>
                  <a:ext uri="{0D108BD9-81ED-4DB2-BD59-A6C34878D82A}">
                    <a16:rowId xmlns:a16="http://schemas.microsoft.com/office/drawing/2014/main" val="318170015"/>
                  </a:ext>
                </a:extLst>
              </a:tr>
              <a:tr h="682865">
                <a:tc rowSpan="2">
                  <a:txBody>
                    <a:bodyPr/>
                    <a:lstStyle/>
                    <a:p>
                      <a:r>
                        <a:rPr lang="en-US" dirty="0"/>
                        <a:t>Anomaly based models</a:t>
                      </a:r>
                    </a:p>
                  </a:txBody>
                  <a:tcPr/>
                </a:tc>
                <a:tc>
                  <a:txBody>
                    <a:bodyPr/>
                    <a:lstStyle/>
                    <a:p>
                      <a:r>
                        <a:rPr lang="en-US" dirty="0"/>
                        <a:t>Isolation forest</a:t>
                      </a:r>
                    </a:p>
                  </a:txBody>
                  <a:tcPr/>
                </a:tc>
                <a:tc>
                  <a:txBody>
                    <a:bodyPr/>
                    <a:lstStyle/>
                    <a:p>
                      <a:r>
                        <a:rPr lang="en-SG" sz="1400" dirty="0">
                          <a:latin typeface="Arial" panose="020B0604020202020204" pitchFamily="34" charset="0"/>
                          <a:cs typeface="Arial" panose="020B0604020202020204" pitchFamily="34" charset="0"/>
                        </a:rPr>
                        <a:t>0.65</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0.57</a:t>
                      </a:r>
                    </a:p>
                  </a:txBody>
                  <a:tcPr/>
                </a:tc>
                <a:tc>
                  <a:txBody>
                    <a:bodyPr/>
                    <a:lstStyle/>
                    <a:p>
                      <a:r>
                        <a:rPr lang="en-US" sz="1400" dirty="0">
                          <a:latin typeface="Arial" panose="020B0604020202020204" pitchFamily="34" charset="0"/>
                          <a:cs typeface="Arial" panose="020B0604020202020204" pitchFamily="34" charset="0"/>
                        </a:rPr>
                        <a:t>0.61</a:t>
                      </a:r>
                    </a:p>
                  </a:txBody>
                  <a:tcPr/>
                </a:tc>
                <a:extLst>
                  <a:ext uri="{0D108BD9-81ED-4DB2-BD59-A6C34878D82A}">
                    <a16:rowId xmlns:a16="http://schemas.microsoft.com/office/drawing/2014/main" val="2871178791"/>
                  </a:ext>
                </a:extLst>
              </a:tr>
              <a:tr h="964045">
                <a:tc vMerge="1">
                  <a:txBody>
                    <a:bodyPr/>
                    <a:lstStyle/>
                    <a:p>
                      <a:endParaRPr lang="en-US" dirty="0"/>
                    </a:p>
                  </a:txBody>
                  <a:tcPr/>
                </a:tc>
                <a:tc>
                  <a:txBody>
                    <a:bodyPr/>
                    <a:lstStyle/>
                    <a:p>
                      <a:r>
                        <a:rPr lang="en-US" dirty="0"/>
                        <a:t>Local Outlier Fraction</a:t>
                      </a:r>
                    </a:p>
                  </a:txBody>
                  <a:tcPr/>
                </a:tc>
                <a:tc>
                  <a:txBody>
                    <a:bodyPr/>
                    <a:lstStyle/>
                    <a:p>
                      <a:r>
                        <a:rPr lang="en-SG" sz="1400" dirty="0">
                          <a:latin typeface="Arial" panose="020B0604020202020204" pitchFamily="34" charset="0"/>
                          <a:cs typeface="Arial" panose="020B0604020202020204" pitchFamily="34" charset="0"/>
                        </a:rPr>
                        <a:t>0.21 </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0.21</a:t>
                      </a:r>
                    </a:p>
                  </a:txBody>
                  <a:tcPr/>
                </a:tc>
                <a:tc>
                  <a:txBody>
                    <a:bodyPr/>
                    <a:lstStyle/>
                    <a:p>
                      <a:r>
                        <a:rPr lang="en-US" sz="1400" dirty="0">
                          <a:latin typeface="Arial" panose="020B0604020202020204" pitchFamily="34" charset="0"/>
                          <a:cs typeface="Arial" panose="020B0604020202020204" pitchFamily="34" charset="0"/>
                        </a:rPr>
                        <a:t>0.21</a:t>
                      </a:r>
                    </a:p>
                  </a:txBody>
                  <a:tcPr/>
                </a:tc>
                <a:extLst>
                  <a:ext uri="{0D108BD9-81ED-4DB2-BD59-A6C34878D82A}">
                    <a16:rowId xmlns:a16="http://schemas.microsoft.com/office/drawing/2014/main" val="2144066987"/>
                  </a:ext>
                </a:extLst>
              </a:tr>
            </a:tbl>
          </a:graphicData>
        </a:graphic>
      </p:graphicFrame>
      <p:sp>
        <p:nvSpPr>
          <p:cNvPr id="3" name="Rectangle 2">
            <a:extLst>
              <a:ext uri="{FF2B5EF4-FFF2-40B4-BE49-F238E27FC236}">
                <a16:creationId xmlns:a16="http://schemas.microsoft.com/office/drawing/2014/main" id="{815CA912-5DE8-44E4-837B-CECE1E452D23}"/>
              </a:ext>
            </a:extLst>
          </p:cNvPr>
          <p:cNvSpPr/>
          <p:nvPr/>
        </p:nvSpPr>
        <p:spPr>
          <a:xfrm>
            <a:off x="7242927" y="2494238"/>
            <a:ext cx="4625419"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Gill Sans" panose="020B0604020202020204" charset="0"/>
              </a:rPr>
              <a:t>Based on preliminary results the classifiers seem to produce better results as compared to anomaly based models</a:t>
            </a:r>
          </a:p>
          <a:p>
            <a:pPr marL="342900" indent="-342900">
              <a:buFont typeface="Arial" panose="020B0604020202020204" pitchFamily="34" charset="0"/>
              <a:buChar char="•"/>
            </a:pPr>
            <a:r>
              <a:rPr lang="en-US" sz="2000" dirty="0">
                <a:latin typeface="Gill Sans" panose="020B0604020202020204" charset="0"/>
              </a:rPr>
              <a:t>Focus our efforts on classification based models instead of anomaly based models</a:t>
            </a:r>
          </a:p>
          <a:p>
            <a:pPr marL="342900" indent="-342900">
              <a:buFont typeface="Arial" panose="020B0604020202020204" pitchFamily="34" charset="0"/>
              <a:buChar char="•"/>
            </a:pPr>
            <a:r>
              <a:rPr lang="en-SG" sz="2000" dirty="0">
                <a:latin typeface="Gill Sans" panose="020B0604020202020204" charset="0"/>
              </a:rPr>
              <a:t>This could have been possibly due to the fact that the classification models employed are models with high capacity to learn the numerous factors</a:t>
            </a:r>
            <a:endParaRPr lang="en-US" sz="2000" dirty="0">
              <a:latin typeface="Gill Sans"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SG"/>
              <a:t>Dealing with class imbalances</a:t>
            </a:r>
            <a:endParaRPr/>
          </a:p>
        </p:txBody>
      </p:sp>
      <p:sp>
        <p:nvSpPr>
          <p:cNvPr id="188" name="Google Shape;188;p25"/>
          <p:cNvSpPr txBox="1">
            <a:spLocks noGrp="1"/>
          </p:cNvSpPr>
          <p:nvPr>
            <p:ph type="body" idx="1"/>
          </p:nvPr>
        </p:nvSpPr>
        <p:spPr>
          <a:xfrm>
            <a:off x="581192" y="2340752"/>
            <a:ext cx="11029500" cy="3678300"/>
          </a:xfrm>
          <a:prstGeom prst="rect">
            <a:avLst/>
          </a:prstGeom>
        </p:spPr>
        <p:txBody>
          <a:bodyPr spcFirstLastPara="1" wrap="square" lIns="91425" tIns="45700" rIns="91425" bIns="45700" anchor="ctr" anchorCtr="0">
            <a:noAutofit/>
          </a:bodyPr>
          <a:lstStyle/>
          <a:p>
            <a:pPr marL="114300" lvl="0" indent="0">
              <a:lnSpc>
                <a:spcPct val="115000"/>
              </a:lnSpc>
              <a:spcBef>
                <a:spcPts val="1100"/>
              </a:spcBef>
              <a:buClr>
                <a:schemeClr val="dk1"/>
              </a:buClr>
              <a:buSzPts val="1800"/>
              <a:buNone/>
            </a:pPr>
            <a:r>
              <a:rPr lang="en-US" sz="2400" dirty="0">
                <a:solidFill>
                  <a:schemeClr val="dk1"/>
                </a:solidFill>
              </a:rPr>
              <a:t>1. </a:t>
            </a:r>
            <a:r>
              <a:rPr lang="en-SG" sz="2400" dirty="0">
                <a:solidFill>
                  <a:schemeClr val="dk1"/>
                </a:solidFill>
              </a:rPr>
              <a:t>General data </a:t>
            </a:r>
            <a:r>
              <a:rPr lang="en-SG" sz="2400" dirty="0" err="1">
                <a:solidFill>
                  <a:schemeClr val="dk1"/>
                </a:solidFill>
              </a:rPr>
              <a:t>preprocessing</a:t>
            </a:r>
            <a:endParaRPr lang="en-SG" sz="2400" dirty="0">
              <a:solidFill>
                <a:schemeClr val="dk1"/>
              </a:solidFill>
            </a:endParaRPr>
          </a:p>
          <a:p>
            <a:pPr marL="1371600" lvl="1" indent="-342900">
              <a:lnSpc>
                <a:spcPct val="115000"/>
              </a:lnSpc>
              <a:spcBef>
                <a:spcPts val="0"/>
              </a:spcBef>
              <a:buClr>
                <a:schemeClr val="dk1"/>
              </a:buClr>
              <a:buSzPts val="1800"/>
              <a:buFont typeface="Gill Sans"/>
              <a:buAutoNum type="alphaLcPeriod"/>
            </a:pPr>
            <a:r>
              <a:rPr lang="en-SG" sz="2400" dirty="0">
                <a:solidFill>
                  <a:schemeClr val="dk1"/>
                </a:solidFill>
              </a:rPr>
              <a:t>Robust scalar</a:t>
            </a:r>
          </a:p>
          <a:p>
            <a:pPr marL="1371600" lvl="1" indent="-342900">
              <a:lnSpc>
                <a:spcPct val="115000"/>
              </a:lnSpc>
              <a:spcBef>
                <a:spcPts val="0"/>
              </a:spcBef>
              <a:buClr>
                <a:schemeClr val="dk1"/>
              </a:buClr>
              <a:buSzPts val="1800"/>
              <a:buFont typeface="Gill Sans"/>
              <a:buAutoNum type="alphaLcPeriod"/>
            </a:pPr>
            <a:endParaRPr lang="en-SG" sz="2400" dirty="0">
              <a:solidFill>
                <a:schemeClr val="dk1"/>
              </a:solidFill>
            </a:endParaRPr>
          </a:p>
          <a:p>
            <a:pPr marL="114300" lvl="0" indent="0" algn="l" rtl="0">
              <a:lnSpc>
                <a:spcPct val="115000"/>
              </a:lnSpc>
              <a:spcBef>
                <a:spcPts val="1100"/>
              </a:spcBef>
              <a:spcAft>
                <a:spcPts val="0"/>
              </a:spcAft>
              <a:buClr>
                <a:schemeClr val="dk1"/>
              </a:buClr>
              <a:buSzPts val="1800"/>
              <a:buNone/>
            </a:pPr>
            <a:r>
              <a:rPr lang="en-SG" sz="2400" dirty="0">
                <a:solidFill>
                  <a:schemeClr val="dk1"/>
                </a:solidFill>
              </a:rPr>
              <a:t>2. Dealing with class imbalances</a:t>
            </a:r>
          </a:p>
          <a:p>
            <a:pPr marL="1371600" lvl="1" indent="-342900" algn="l" rtl="0">
              <a:lnSpc>
                <a:spcPct val="115000"/>
              </a:lnSpc>
              <a:spcBef>
                <a:spcPts val="0"/>
              </a:spcBef>
              <a:spcAft>
                <a:spcPts val="0"/>
              </a:spcAft>
              <a:buSzPts val="1800"/>
              <a:buFont typeface="Gill Sans"/>
              <a:buAutoNum type="alphaLcPeriod"/>
            </a:pPr>
            <a:r>
              <a:rPr lang="en-SG" sz="2400" dirty="0">
                <a:solidFill>
                  <a:schemeClr val="dk1"/>
                </a:solidFill>
              </a:rPr>
              <a:t>Choice of metric</a:t>
            </a:r>
            <a:endParaRPr sz="2400" dirty="0">
              <a:solidFill>
                <a:schemeClr val="dk1"/>
              </a:solidFill>
            </a:endParaRPr>
          </a:p>
          <a:p>
            <a:pPr marL="1371600" lvl="1" indent="-342900" algn="l" rtl="0">
              <a:lnSpc>
                <a:spcPct val="115000"/>
              </a:lnSpc>
              <a:spcBef>
                <a:spcPts val="0"/>
              </a:spcBef>
              <a:spcAft>
                <a:spcPts val="0"/>
              </a:spcAft>
              <a:buSzPts val="1800"/>
              <a:buFont typeface="Gill Sans"/>
              <a:buAutoNum type="alphaLcPeriod"/>
            </a:pPr>
            <a:r>
              <a:rPr lang="en-SG" sz="2400" dirty="0">
                <a:solidFill>
                  <a:schemeClr val="dk1"/>
                </a:solidFill>
              </a:rPr>
              <a:t>Oversampling (SMOTE)</a:t>
            </a:r>
            <a:endParaRPr sz="2400" dirty="0">
              <a:solidFill>
                <a:schemeClr val="dk1"/>
              </a:solidFill>
            </a:endParaRPr>
          </a:p>
          <a:p>
            <a:pPr marL="1371600" lvl="1" indent="-342900" algn="l" rtl="0">
              <a:lnSpc>
                <a:spcPct val="115000"/>
              </a:lnSpc>
              <a:spcBef>
                <a:spcPts val="0"/>
              </a:spcBef>
              <a:spcAft>
                <a:spcPts val="0"/>
              </a:spcAft>
              <a:buSzPts val="1800"/>
              <a:buFont typeface="Gill Sans"/>
              <a:buAutoNum type="alphaLcPeriod"/>
            </a:pPr>
            <a:r>
              <a:rPr lang="en-SG" sz="2400" dirty="0">
                <a:solidFill>
                  <a:schemeClr val="dk1"/>
                </a:solidFill>
              </a:rPr>
              <a:t>Varying the classes loss weight</a:t>
            </a:r>
            <a:endParaRPr sz="2400" dirty="0">
              <a:solidFill>
                <a:schemeClr val="dk1"/>
              </a:solidFill>
            </a:endParaRPr>
          </a:p>
          <a:p>
            <a:pPr marL="1371600" lvl="1" indent="-342900" algn="l" rtl="0">
              <a:lnSpc>
                <a:spcPct val="115000"/>
              </a:lnSpc>
              <a:spcBef>
                <a:spcPts val="0"/>
              </a:spcBef>
              <a:spcAft>
                <a:spcPts val="0"/>
              </a:spcAft>
              <a:buSzPts val="1800"/>
              <a:buFont typeface="Gill Sans"/>
              <a:buAutoNum type="alphaLcPeriod"/>
            </a:pPr>
            <a:r>
              <a:rPr lang="en-SG" sz="2400" dirty="0">
                <a:solidFill>
                  <a:schemeClr val="dk1"/>
                </a:solidFill>
              </a:rPr>
              <a:t>Reframe the problem as anomaly detection problem</a:t>
            </a:r>
            <a:endParaRPr sz="2400" dirty="0">
              <a:solidFill>
                <a:schemeClr val="dk1"/>
              </a:solidFill>
            </a:endParaRPr>
          </a:p>
          <a:p>
            <a:pPr marL="0" lvl="0" indent="0" algn="l" rtl="0">
              <a:lnSpc>
                <a:spcPct val="115000"/>
              </a:lnSpc>
              <a:spcBef>
                <a:spcPts val="1100"/>
              </a:spcBef>
              <a:spcAft>
                <a:spcPts val="0"/>
              </a:spcAft>
              <a:buNone/>
            </a:pPr>
            <a:endParaRPr dirty="0">
              <a:solidFill>
                <a:schemeClr val="dk1"/>
              </a:solidFill>
            </a:endParaRPr>
          </a:p>
          <a:p>
            <a:pPr marL="0" lvl="0" indent="0" algn="l" rtl="0">
              <a:spcBef>
                <a:spcPts val="36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6"/>
          <p:cNvPicPr preferRelativeResize="0"/>
          <p:nvPr/>
        </p:nvPicPr>
        <p:blipFill>
          <a:blip r:embed="rId3">
            <a:alphaModFix/>
          </a:blip>
          <a:stretch>
            <a:fillRect/>
          </a:stretch>
        </p:blipFill>
        <p:spPr>
          <a:xfrm>
            <a:off x="5337925" y="4400563"/>
            <a:ext cx="1842650" cy="2457450"/>
          </a:xfrm>
          <a:prstGeom prst="rect">
            <a:avLst/>
          </a:prstGeom>
          <a:noFill/>
          <a:ln>
            <a:noFill/>
          </a:ln>
        </p:spPr>
      </p:pic>
      <p:pic>
        <p:nvPicPr>
          <p:cNvPr id="194" name="Google Shape;194;p26"/>
          <p:cNvPicPr preferRelativeResize="0"/>
          <p:nvPr/>
        </p:nvPicPr>
        <p:blipFill>
          <a:blip r:embed="rId4">
            <a:alphaModFix/>
          </a:blip>
          <a:stretch>
            <a:fillRect/>
          </a:stretch>
        </p:blipFill>
        <p:spPr>
          <a:xfrm>
            <a:off x="3034003" y="4405325"/>
            <a:ext cx="2020950" cy="2447925"/>
          </a:xfrm>
          <a:prstGeom prst="rect">
            <a:avLst/>
          </a:prstGeom>
          <a:noFill/>
          <a:ln>
            <a:noFill/>
          </a:ln>
        </p:spPr>
      </p:pic>
      <p:pic>
        <p:nvPicPr>
          <p:cNvPr id="195" name="Google Shape;195;p26"/>
          <p:cNvPicPr preferRelativeResize="0"/>
          <p:nvPr/>
        </p:nvPicPr>
        <p:blipFill>
          <a:blip r:embed="rId5">
            <a:alphaModFix/>
          </a:blip>
          <a:stretch>
            <a:fillRect/>
          </a:stretch>
        </p:blipFill>
        <p:spPr>
          <a:xfrm>
            <a:off x="736925" y="4400538"/>
            <a:ext cx="1721925" cy="2457450"/>
          </a:xfrm>
          <a:prstGeom prst="rect">
            <a:avLst/>
          </a:prstGeom>
          <a:noFill/>
          <a:ln>
            <a:noFill/>
          </a:ln>
        </p:spPr>
      </p:pic>
      <p:sp>
        <p:nvSpPr>
          <p:cNvPr id="196" name="Google Shape;196;p2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1800"/>
              <a:buNone/>
            </a:pPr>
            <a:r>
              <a:rPr lang="en-SG"/>
              <a:t>Robust scaling</a:t>
            </a:r>
            <a:endParaRPr/>
          </a:p>
        </p:txBody>
      </p:sp>
      <p:sp>
        <p:nvSpPr>
          <p:cNvPr id="197" name="Google Shape;197;p26"/>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t" anchorCtr="0">
            <a:noAutofit/>
          </a:bodyPr>
          <a:lstStyle/>
          <a:p>
            <a:pPr marL="457200" lvl="0" indent="-333756" algn="l" rtl="0">
              <a:lnSpc>
                <a:spcPct val="100000"/>
              </a:lnSpc>
              <a:spcBef>
                <a:spcPts val="360"/>
              </a:spcBef>
              <a:spcAft>
                <a:spcPts val="0"/>
              </a:spcAft>
              <a:buSzPts val="1656"/>
              <a:buAutoNum type="arabicParenR"/>
            </a:pPr>
            <a:r>
              <a:rPr lang="en-SG"/>
              <a:t>The box-plots reveal significant amount of outliers in the data, labelled using red circles.</a:t>
            </a:r>
            <a:br>
              <a:rPr lang="en-SG"/>
            </a:br>
            <a:endParaRPr/>
          </a:p>
          <a:p>
            <a:pPr marL="457200" lvl="0" indent="-333756" algn="l" rtl="0">
              <a:lnSpc>
                <a:spcPct val="100000"/>
              </a:lnSpc>
              <a:spcBef>
                <a:spcPts val="0"/>
              </a:spcBef>
              <a:spcAft>
                <a:spcPts val="0"/>
              </a:spcAft>
              <a:buSzPts val="1656"/>
              <a:buAutoNum type="arabicParenR"/>
            </a:pPr>
            <a:r>
              <a:rPr lang="en-SG"/>
              <a:t>We conclude that we should not remove outliers from the dataset due to uncertainty surrounding the cause of the outliers and the unknown nature of the PCA-transformed features.</a:t>
            </a:r>
            <a:br>
              <a:rPr lang="en-SG"/>
            </a:br>
            <a:endParaRPr/>
          </a:p>
          <a:p>
            <a:pPr marL="457200" lvl="0" indent="-333756" algn="l" rtl="0">
              <a:lnSpc>
                <a:spcPct val="100000"/>
              </a:lnSpc>
              <a:spcBef>
                <a:spcPts val="0"/>
              </a:spcBef>
              <a:spcAft>
                <a:spcPts val="0"/>
              </a:spcAft>
              <a:buSzPts val="1656"/>
              <a:buAutoNum type="arabicParenR"/>
            </a:pPr>
            <a:r>
              <a:rPr lang="en-SG"/>
              <a:t>Robust scaling allows us to de-emphasise the impact of the outliers instead of completely removing them. It scales the data according to the Inter-Quartile Range instead of Standard Deviation.</a:t>
            </a:r>
            <a:endParaRPr/>
          </a:p>
        </p:txBody>
      </p:sp>
      <p:pic>
        <p:nvPicPr>
          <p:cNvPr id="198" name="Google Shape;198;p26"/>
          <p:cNvPicPr preferRelativeResize="0"/>
          <p:nvPr/>
        </p:nvPicPr>
        <p:blipFill rotWithShape="1">
          <a:blip r:embed="rId6">
            <a:alphaModFix/>
          </a:blip>
          <a:srcRect/>
          <a:stretch/>
        </p:blipFill>
        <p:spPr>
          <a:xfrm>
            <a:off x="7463550" y="4249150"/>
            <a:ext cx="4728450" cy="2608850"/>
          </a:xfrm>
          <a:prstGeom prst="rect">
            <a:avLst/>
          </a:prstGeom>
          <a:noFill/>
          <a:ln>
            <a:noFill/>
          </a:ln>
        </p:spPr>
      </p:pic>
      <p:sp>
        <p:nvSpPr>
          <p:cNvPr id="199" name="Google Shape;199;p26"/>
          <p:cNvSpPr/>
          <p:nvPr/>
        </p:nvSpPr>
        <p:spPr>
          <a:xfrm>
            <a:off x="1202400" y="5032200"/>
            <a:ext cx="386100" cy="356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200" name="Google Shape;200;p26"/>
          <p:cNvSpPr/>
          <p:nvPr/>
        </p:nvSpPr>
        <p:spPr>
          <a:xfrm>
            <a:off x="3851425" y="5032200"/>
            <a:ext cx="386100" cy="356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201" name="Google Shape;201;p26"/>
          <p:cNvSpPr/>
          <p:nvPr/>
        </p:nvSpPr>
        <p:spPr>
          <a:xfrm>
            <a:off x="5803925" y="4843175"/>
            <a:ext cx="386100" cy="356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202" name="Google Shape;202;p26"/>
          <p:cNvSpPr/>
          <p:nvPr/>
        </p:nvSpPr>
        <p:spPr>
          <a:xfrm>
            <a:off x="6583900" y="6012050"/>
            <a:ext cx="386100" cy="568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203" name="Google Shape;203;p26"/>
          <p:cNvSpPr/>
          <p:nvPr/>
        </p:nvSpPr>
        <p:spPr>
          <a:xfrm>
            <a:off x="1874350" y="6223700"/>
            <a:ext cx="386100" cy="356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Dealing with class imbalance - Random undersampling</a:t>
            </a:r>
            <a:endParaRPr/>
          </a:p>
        </p:txBody>
      </p:sp>
      <p:sp>
        <p:nvSpPr>
          <p:cNvPr id="209" name="Google Shape;209;p27"/>
          <p:cNvSpPr txBox="1">
            <a:spLocks noGrp="1"/>
          </p:cNvSpPr>
          <p:nvPr>
            <p:ph type="body" idx="1"/>
          </p:nvPr>
        </p:nvSpPr>
        <p:spPr>
          <a:xfrm>
            <a:off x="581200" y="2180500"/>
            <a:ext cx="7063500" cy="423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56"/>
              <a:buNone/>
            </a:pPr>
            <a:r>
              <a:rPr lang="en-SG" sz="2400" b="1" u="sng" dirty="0" err="1"/>
              <a:t>Undersampling</a:t>
            </a:r>
            <a:endParaRPr sz="2400" b="1" u="sng" dirty="0"/>
          </a:p>
          <a:p>
            <a:pPr marL="457200" lvl="0" indent="-333756" algn="l" rtl="0">
              <a:lnSpc>
                <a:spcPct val="115000"/>
              </a:lnSpc>
              <a:spcBef>
                <a:spcPts val="1100"/>
              </a:spcBef>
              <a:spcAft>
                <a:spcPts val="0"/>
              </a:spcAft>
              <a:buClr>
                <a:schemeClr val="dk1"/>
              </a:buClr>
              <a:buSzPts val="1656"/>
              <a:buChar char="◼"/>
            </a:pPr>
            <a:r>
              <a:rPr lang="en-SG" dirty="0">
                <a:solidFill>
                  <a:schemeClr val="dk1"/>
                </a:solidFill>
              </a:rPr>
              <a:t>Random Under-sampling involves data removal of the majority labels to achieve a more balanced dataset and reduce the risk of overfitting.</a:t>
            </a:r>
            <a:br>
              <a:rPr lang="en-SG" dirty="0">
                <a:solidFill>
                  <a:schemeClr val="dk1"/>
                </a:solidFill>
              </a:rPr>
            </a:b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A subsample with equal numbers of fraudulent and non-fraudulent transactions is created with most of the non-fraudulent transactions removed. It has 50/50 ratio with regards to our classes.</a:t>
            </a:r>
            <a:br>
              <a:rPr lang="en-SG" dirty="0">
                <a:solidFill>
                  <a:schemeClr val="dk1"/>
                </a:solidFill>
              </a:rPr>
            </a:b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The data is shuffled randomly to evaluate the periodic accuracy of our classification models. </a:t>
            </a:r>
            <a:br>
              <a:rPr lang="en-SG" dirty="0">
                <a:solidFill>
                  <a:schemeClr val="dk1"/>
                </a:solidFill>
              </a:rPr>
            </a:b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The main problem behind </a:t>
            </a:r>
            <a:r>
              <a:rPr lang="en-SG" dirty="0" err="1">
                <a:solidFill>
                  <a:schemeClr val="dk1"/>
                </a:solidFill>
              </a:rPr>
              <a:t>undersampling</a:t>
            </a:r>
            <a:r>
              <a:rPr lang="en-SG" dirty="0">
                <a:solidFill>
                  <a:schemeClr val="dk1"/>
                </a:solidFill>
              </a:rPr>
              <a:t> is the potential loss of accuracy in model performance due to the information loss.</a:t>
            </a:r>
            <a:endParaRPr dirty="0">
              <a:solidFill>
                <a:schemeClr val="dk1"/>
              </a:solidFill>
            </a:endParaRPr>
          </a:p>
          <a:p>
            <a:pPr marL="0" lvl="0" indent="0" algn="l" rtl="0">
              <a:lnSpc>
                <a:spcPct val="100000"/>
              </a:lnSpc>
              <a:spcBef>
                <a:spcPts val="0"/>
              </a:spcBef>
              <a:spcAft>
                <a:spcPts val="0"/>
              </a:spcAft>
              <a:buSzPts val="1656"/>
              <a:buNone/>
            </a:pPr>
            <a:endParaRPr dirty="0"/>
          </a:p>
          <a:p>
            <a:pPr marL="306000" lvl="0" indent="-200844" algn="l" rtl="0">
              <a:lnSpc>
                <a:spcPct val="100000"/>
              </a:lnSpc>
              <a:spcBef>
                <a:spcPts val="0"/>
              </a:spcBef>
              <a:spcAft>
                <a:spcPts val="0"/>
              </a:spcAft>
              <a:buSzPts val="1656"/>
              <a:buNone/>
            </a:pPr>
            <a:endParaRPr dirty="0"/>
          </a:p>
        </p:txBody>
      </p:sp>
      <p:pic>
        <p:nvPicPr>
          <p:cNvPr id="210" name="Google Shape;210;p27"/>
          <p:cNvPicPr preferRelativeResize="0"/>
          <p:nvPr/>
        </p:nvPicPr>
        <p:blipFill rotWithShape="1">
          <a:blip r:embed="rId3">
            <a:alphaModFix/>
          </a:blip>
          <a:srcRect/>
          <a:stretch/>
        </p:blipFill>
        <p:spPr>
          <a:xfrm>
            <a:off x="7644700" y="2849332"/>
            <a:ext cx="4547300" cy="4008668"/>
          </a:xfrm>
          <a:prstGeom prst="rect">
            <a:avLst/>
          </a:prstGeom>
          <a:noFill/>
          <a:ln>
            <a:noFill/>
          </a:ln>
        </p:spPr>
      </p:pic>
      <p:sp>
        <p:nvSpPr>
          <p:cNvPr id="211" name="Google Shape;211;p27"/>
          <p:cNvSpPr txBox="1"/>
          <p:nvPr/>
        </p:nvSpPr>
        <p:spPr>
          <a:xfrm>
            <a:off x="7941625" y="2330550"/>
            <a:ext cx="3221100" cy="3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b="1">
                <a:latin typeface="Gill Sans"/>
                <a:ea typeface="Gill Sans"/>
                <a:cs typeface="Gill Sans"/>
                <a:sym typeface="Gill Sans"/>
              </a:rPr>
              <a:t>Equal Distribution of the Subsample</a:t>
            </a:r>
            <a:endParaRPr b="1">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SG"/>
              <a:t>Dealing with class imbalance - Random undersampling</a:t>
            </a:r>
            <a:endParaRPr/>
          </a:p>
        </p:txBody>
      </p:sp>
      <p:pic>
        <p:nvPicPr>
          <p:cNvPr id="217" name="Google Shape;217;p28"/>
          <p:cNvPicPr preferRelativeResize="0"/>
          <p:nvPr/>
        </p:nvPicPr>
        <p:blipFill rotWithShape="1">
          <a:blip r:embed="rId3">
            <a:alphaModFix/>
          </a:blip>
          <a:srcRect/>
          <a:stretch/>
        </p:blipFill>
        <p:spPr>
          <a:xfrm>
            <a:off x="6160325" y="2792950"/>
            <a:ext cx="6031676" cy="4065075"/>
          </a:xfrm>
          <a:prstGeom prst="rect">
            <a:avLst/>
          </a:prstGeom>
          <a:noFill/>
          <a:ln>
            <a:noFill/>
          </a:ln>
        </p:spPr>
      </p:pic>
      <p:pic>
        <p:nvPicPr>
          <p:cNvPr id="218" name="Google Shape;218;p28"/>
          <p:cNvPicPr preferRelativeResize="0"/>
          <p:nvPr/>
        </p:nvPicPr>
        <p:blipFill rotWithShape="1">
          <a:blip r:embed="rId4">
            <a:alphaModFix/>
          </a:blip>
          <a:srcRect/>
          <a:stretch/>
        </p:blipFill>
        <p:spPr>
          <a:xfrm>
            <a:off x="0" y="2792925"/>
            <a:ext cx="6160326" cy="4065075"/>
          </a:xfrm>
          <a:prstGeom prst="rect">
            <a:avLst/>
          </a:prstGeom>
          <a:noFill/>
          <a:ln>
            <a:noFill/>
          </a:ln>
        </p:spPr>
      </p:pic>
      <p:sp>
        <p:nvSpPr>
          <p:cNvPr id="219" name="Google Shape;219;p28"/>
          <p:cNvSpPr txBox="1"/>
          <p:nvPr/>
        </p:nvSpPr>
        <p:spPr>
          <a:xfrm>
            <a:off x="860950" y="1944575"/>
            <a:ext cx="10197900" cy="67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sz="1800" dirty="0">
                <a:latin typeface="Gill Sans"/>
                <a:ea typeface="Gill Sans"/>
                <a:cs typeface="Gill Sans"/>
                <a:sym typeface="Gill Sans"/>
              </a:rPr>
              <a:t>After </a:t>
            </a:r>
            <a:r>
              <a:rPr lang="en-SG" sz="1800" dirty="0" err="1">
                <a:latin typeface="Gill Sans"/>
                <a:ea typeface="Gill Sans"/>
                <a:cs typeface="Gill Sans"/>
                <a:sym typeface="Gill Sans"/>
              </a:rPr>
              <a:t>undersampling</a:t>
            </a:r>
            <a:r>
              <a:rPr lang="en-SG" sz="1800" dirty="0">
                <a:latin typeface="Gill Sans"/>
                <a:ea typeface="Gill Sans"/>
                <a:cs typeface="Gill Sans"/>
                <a:sym typeface="Gill Sans"/>
              </a:rPr>
              <a:t>, the </a:t>
            </a:r>
            <a:r>
              <a:rPr lang="en-SG" sz="1800" b="1" dirty="0">
                <a:latin typeface="Gill Sans"/>
                <a:ea typeface="Gill Sans"/>
                <a:cs typeface="Gill Sans"/>
                <a:sym typeface="Gill Sans"/>
              </a:rPr>
              <a:t>correlations among variables </a:t>
            </a:r>
            <a:r>
              <a:rPr lang="en-SG" sz="1800" dirty="0">
                <a:latin typeface="Gill Sans"/>
                <a:ea typeface="Gill Sans"/>
                <a:cs typeface="Gill Sans"/>
                <a:sym typeface="Gill Sans"/>
              </a:rPr>
              <a:t>can be observed to have </a:t>
            </a:r>
            <a:r>
              <a:rPr lang="en-SG" sz="1800" b="1" dirty="0">
                <a:latin typeface="Gill Sans"/>
                <a:ea typeface="Gill Sans"/>
                <a:cs typeface="Gill Sans"/>
                <a:sym typeface="Gill Sans"/>
              </a:rPr>
              <a:t>increased</a:t>
            </a:r>
            <a:r>
              <a:rPr lang="en-SG" sz="1800" dirty="0">
                <a:latin typeface="Gill Sans"/>
                <a:ea typeface="Gill Sans"/>
                <a:cs typeface="Gill Sans"/>
                <a:sym typeface="Gill Sans"/>
              </a:rPr>
              <a:t>.</a:t>
            </a:r>
            <a:endParaRPr sz="1800" dirty="0">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r>
              <a:rPr lang="en-SG"/>
              <a:t>Dealing with class imbalance - Minority oversampling (SMOTE)</a:t>
            </a:r>
            <a:endParaRPr/>
          </a:p>
        </p:txBody>
      </p:sp>
      <p:sp>
        <p:nvSpPr>
          <p:cNvPr id="225" name="Google Shape;225;p29"/>
          <p:cNvSpPr txBox="1"/>
          <p:nvPr/>
        </p:nvSpPr>
        <p:spPr>
          <a:xfrm>
            <a:off x="870650" y="2156525"/>
            <a:ext cx="4969500" cy="40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pic>
        <p:nvPicPr>
          <p:cNvPr id="226" name="Google Shape;226;p29"/>
          <p:cNvPicPr preferRelativeResize="0"/>
          <p:nvPr/>
        </p:nvPicPr>
        <p:blipFill rotWithShape="1">
          <a:blip r:embed="rId3">
            <a:alphaModFix/>
          </a:blip>
          <a:srcRect l="7627" r="13327"/>
          <a:stretch/>
        </p:blipFill>
        <p:spPr>
          <a:xfrm>
            <a:off x="0" y="1831588"/>
            <a:ext cx="6803452" cy="2538949"/>
          </a:xfrm>
          <a:prstGeom prst="rect">
            <a:avLst/>
          </a:prstGeom>
          <a:noFill/>
          <a:ln>
            <a:noFill/>
          </a:ln>
        </p:spPr>
      </p:pic>
      <p:sp>
        <p:nvSpPr>
          <p:cNvPr id="227" name="Google Shape;227;p29"/>
          <p:cNvSpPr txBox="1">
            <a:spLocks noGrp="1"/>
          </p:cNvSpPr>
          <p:nvPr>
            <p:ph type="body" idx="1"/>
          </p:nvPr>
        </p:nvSpPr>
        <p:spPr>
          <a:xfrm>
            <a:off x="6849775" y="1909025"/>
            <a:ext cx="4969500" cy="494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56"/>
              <a:buNone/>
            </a:pPr>
            <a:r>
              <a:rPr lang="en-SG" dirty="0"/>
              <a:t>SMOTE</a:t>
            </a:r>
            <a:endParaRPr dirty="0"/>
          </a:p>
          <a:p>
            <a:pPr marL="457200" lvl="0" indent="-333756" algn="l" rtl="0">
              <a:lnSpc>
                <a:spcPct val="115000"/>
              </a:lnSpc>
              <a:spcBef>
                <a:spcPts val="1100"/>
              </a:spcBef>
              <a:spcAft>
                <a:spcPts val="0"/>
              </a:spcAft>
              <a:buClr>
                <a:schemeClr val="dk1"/>
              </a:buClr>
              <a:buSzPts val="1656"/>
              <a:buChar char="◼"/>
            </a:pPr>
            <a:r>
              <a:rPr lang="en-SG" dirty="0">
                <a:solidFill>
                  <a:schemeClr val="dk1"/>
                </a:solidFill>
              </a:rPr>
              <a:t>For each minority class (Non-fraudulent transaction), it picks a neighbouring point and generates a new point based on the distance between each other.</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Generate new data points to deal with imbalanced dataset.</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Allows models to better fit and classify the minority samples, resulting in tighter decision boundaries</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Avoids information loss caused by </a:t>
            </a:r>
            <a:r>
              <a:rPr lang="en-SG" dirty="0" err="1">
                <a:solidFill>
                  <a:schemeClr val="dk1"/>
                </a:solidFill>
              </a:rPr>
              <a:t>undersampling</a:t>
            </a:r>
            <a:r>
              <a:rPr lang="en-SG" dirty="0">
                <a:solidFill>
                  <a:schemeClr val="dk1"/>
                </a:solidFill>
              </a:rPr>
              <a:t> and yet maintain an equal distribution of classes</a:t>
            </a:r>
            <a:endParaRPr dirty="0"/>
          </a:p>
          <a:p>
            <a:pPr marL="306000" lvl="0" indent="-200844" algn="l" rtl="0">
              <a:lnSpc>
                <a:spcPct val="100000"/>
              </a:lnSpc>
              <a:spcBef>
                <a:spcPts val="0"/>
              </a:spcBef>
              <a:spcAft>
                <a:spcPts val="0"/>
              </a:spcAft>
              <a:buSzPts val="1656"/>
              <a:buNone/>
            </a:pPr>
            <a:endParaRPr dirty="0"/>
          </a:p>
        </p:txBody>
      </p:sp>
      <p:pic>
        <p:nvPicPr>
          <p:cNvPr id="228" name="Google Shape;228;p29"/>
          <p:cNvPicPr preferRelativeResize="0"/>
          <p:nvPr/>
        </p:nvPicPr>
        <p:blipFill>
          <a:blip r:embed="rId4">
            <a:alphaModFix/>
          </a:blip>
          <a:stretch>
            <a:fillRect/>
          </a:stretch>
        </p:blipFill>
        <p:spPr>
          <a:xfrm>
            <a:off x="-46325" y="4370513"/>
            <a:ext cx="6896100" cy="2371725"/>
          </a:xfrm>
          <a:prstGeom prst="rect">
            <a:avLst/>
          </a:prstGeom>
          <a:noFill/>
          <a:ln>
            <a:noFill/>
          </a:ln>
        </p:spPr>
      </p:pic>
      <p:sp>
        <p:nvSpPr>
          <p:cNvPr id="229" name="Google Shape;229;p29"/>
          <p:cNvSpPr txBox="1"/>
          <p:nvPr/>
        </p:nvSpPr>
        <p:spPr>
          <a:xfrm>
            <a:off x="118750" y="6361800"/>
            <a:ext cx="3221100" cy="49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a:latin typeface="Gill Sans"/>
                <a:ea typeface="Gill Sans"/>
                <a:cs typeface="Gill Sans"/>
                <a:sym typeface="Gill Sans"/>
              </a:rPr>
              <a:t>Decision Boundaries of Original Dataset</a:t>
            </a:r>
            <a:endParaRPr>
              <a:latin typeface="Gill Sans"/>
              <a:ea typeface="Gill Sans"/>
              <a:cs typeface="Gill Sans"/>
              <a:sym typeface="Gill Sans"/>
            </a:endParaRPr>
          </a:p>
        </p:txBody>
      </p:sp>
      <p:sp>
        <p:nvSpPr>
          <p:cNvPr id="230" name="Google Shape;230;p29"/>
          <p:cNvSpPr txBox="1"/>
          <p:nvPr/>
        </p:nvSpPr>
        <p:spPr>
          <a:xfrm>
            <a:off x="3339850" y="6361800"/>
            <a:ext cx="3509700" cy="49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a:latin typeface="Gill Sans"/>
                <a:ea typeface="Gill Sans"/>
                <a:cs typeface="Gill Sans"/>
                <a:sym typeface="Gill Sans"/>
              </a:rPr>
              <a:t>Decision Boundaries of Oversampled Dataset</a:t>
            </a:r>
            <a:endParaRPr>
              <a:latin typeface="Gill Sans"/>
              <a:ea typeface="Gill Sans"/>
              <a:cs typeface="Gill Sans"/>
              <a:sym typeface="Gill Sans"/>
            </a:endParaRPr>
          </a:p>
        </p:txBody>
      </p:sp>
      <p:sp>
        <p:nvSpPr>
          <p:cNvPr id="231" name="Google Shape;231;p29"/>
          <p:cNvSpPr txBox="1"/>
          <p:nvPr/>
        </p:nvSpPr>
        <p:spPr>
          <a:xfrm>
            <a:off x="581200" y="4135475"/>
            <a:ext cx="5757300" cy="49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a:latin typeface="Gill Sans"/>
                <a:ea typeface="Gill Sans"/>
                <a:cs typeface="Gill Sans"/>
                <a:sym typeface="Gill Sans"/>
              </a:rPr>
              <a:t>Generation of Synthetic Points based on Minority’s Nearest Neighbours</a:t>
            </a:r>
            <a:endParaRPr>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SG"/>
              <a:t>Dealing with class imbalance - SMOTE results</a:t>
            </a:r>
            <a:endParaRPr/>
          </a:p>
        </p:txBody>
      </p:sp>
      <p:graphicFrame>
        <p:nvGraphicFramePr>
          <p:cNvPr id="237" name="Google Shape;237;p30"/>
          <p:cNvGraphicFramePr/>
          <p:nvPr/>
        </p:nvGraphicFramePr>
        <p:xfrm>
          <a:off x="952500" y="2667000"/>
          <a:ext cx="10287025" cy="2194410"/>
        </p:xfrm>
        <a:graphic>
          <a:graphicData uri="http://schemas.openxmlformats.org/drawingml/2006/table">
            <a:tbl>
              <a:tblPr>
                <a:noFill/>
                <a:tableStyleId>{C5D3DBC0-145E-48D2-9607-8E588CF9D150}</a:tableStyleId>
              </a:tblPr>
              <a:tblGrid>
                <a:gridCol w="1469575">
                  <a:extLst>
                    <a:ext uri="{9D8B030D-6E8A-4147-A177-3AD203B41FA5}">
                      <a16:colId xmlns:a16="http://schemas.microsoft.com/office/drawing/2014/main" val="20000"/>
                    </a:ext>
                  </a:extLst>
                </a:gridCol>
                <a:gridCol w="1469575">
                  <a:extLst>
                    <a:ext uri="{9D8B030D-6E8A-4147-A177-3AD203B41FA5}">
                      <a16:colId xmlns:a16="http://schemas.microsoft.com/office/drawing/2014/main" val="20001"/>
                    </a:ext>
                  </a:extLst>
                </a:gridCol>
                <a:gridCol w="1469575">
                  <a:extLst>
                    <a:ext uri="{9D8B030D-6E8A-4147-A177-3AD203B41FA5}">
                      <a16:colId xmlns:a16="http://schemas.microsoft.com/office/drawing/2014/main" val="20002"/>
                    </a:ext>
                  </a:extLst>
                </a:gridCol>
                <a:gridCol w="1469575">
                  <a:extLst>
                    <a:ext uri="{9D8B030D-6E8A-4147-A177-3AD203B41FA5}">
                      <a16:colId xmlns:a16="http://schemas.microsoft.com/office/drawing/2014/main" val="20003"/>
                    </a:ext>
                  </a:extLst>
                </a:gridCol>
                <a:gridCol w="1469575">
                  <a:extLst>
                    <a:ext uri="{9D8B030D-6E8A-4147-A177-3AD203B41FA5}">
                      <a16:colId xmlns:a16="http://schemas.microsoft.com/office/drawing/2014/main" val="20004"/>
                    </a:ext>
                  </a:extLst>
                </a:gridCol>
                <a:gridCol w="1469575">
                  <a:extLst>
                    <a:ext uri="{9D8B030D-6E8A-4147-A177-3AD203B41FA5}">
                      <a16:colId xmlns:a16="http://schemas.microsoft.com/office/drawing/2014/main" val="20005"/>
                    </a:ext>
                  </a:extLst>
                </a:gridCol>
                <a:gridCol w="1469575">
                  <a:extLst>
                    <a:ext uri="{9D8B030D-6E8A-4147-A177-3AD203B41FA5}">
                      <a16:colId xmlns:a16="http://schemas.microsoft.com/office/drawing/2014/main" val="20006"/>
                    </a:ext>
                  </a:extLst>
                </a:gridCol>
              </a:tblGrid>
              <a:tr h="381000">
                <a:tc rowSpan="2">
                  <a:txBody>
                    <a:bodyPr/>
                    <a:lstStyle/>
                    <a:p>
                      <a:pPr marL="0" lvl="0" indent="0" algn="l" rtl="0">
                        <a:spcBef>
                          <a:spcPts val="0"/>
                        </a:spcBef>
                        <a:spcAft>
                          <a:spcPts val="0"/>
                        </a:spcAft>
                        <a:buNone/>
                      </a:pPr>
                      <a:r>
                        <a:rPr lang="en-SG"/>
                        <a:t>Classifier</a:t>
                      </a:r>
                      <a:endParaRPr/>
                    </a:p>
                  </a:txBody>
                  <a:tcPr marL="91425" marR="91425" marT="91425" marB="91425"/>
                </a:tc>
                <a:tc gridSpan="3">
                  <a:txBody>
                    <a:bodyPr/>
                    <a:lstStyle/>
                    <a:p>
                      <a:pPr marL="0" lvl="0" indent="0" algn="l" rtl="0">
                        <a:spcBef>
                          <a:spcPts val="0"/>
                        </a:spcBef>
                        <a:spcAft>
                          <a:spcPts val="0"/>
                        </a:spcAft>
                        <a:buNone/>
                      </a:pPr>
                      <a:r>
                        <a:rPr lang="en-SG"/>
                        <a:t>No SMOTE dataset</a:t>
                      </a:r>
                      <a:endParaRPr/>
                    </a:p>
                  </a:txBody>
                  <a:tcPr marL="91425" marR="91425" marT="91425" marB="91425"/>
                </a:tc>
                <a:tc hMerge="1">
                  <a:txBody>
                    <a:bodyPr/>
                    <a:lstStyle/>
                    <a:p>
                      <a:endParaRPr lang="en-US"/>
                    </a:p>
                  </a:txBody>
                  <a:tcPr/>
                </a:tc>
                <a:tc hMerge="1">
                  <a:txBody>
                    <a:bodyPr/>
                    <a:lstStyle/>
                    <a:p>
                      <a:endParaRPr lang="en-US"/>
                    </a:p>
                  </a:txBody>
                  <a:tcPr/>
                </a:tc>
                <a:tc gridSpan="3">
                  <a:txBody>
                    <a:bodyPr/>
                    <a:lstStyle/>
                    <a:p>
                      <a:pPr marL="0" lvl="0" indent="0" algn="l" rtl="0">
                        <a:spcBef>
                          <a:spcPts val="0"/>
                        </a:spcBef>
                        <a:spcAft>
                          <a:spcPts val="0"/>
                        </a:spcAft>
                        <a:buNone/>
                      </a:pPr>
                      <a:r>
                        <a:rPr lang="en-SG"/>
                        <a:t>SMOTE dataset</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marL="0" lvl="0" indent="0" algn="l" rtl="0">
                        <a:spcBef>
                          <a:spcPts val="0"/>
                        </a:spcBef>
                        <a:spcAft>
                          <a:spcPts val="0"/>
                        </a:spcAft>
                        <a:buNone/>
                      </a:pPr>
                      <a:r>
                        <a:rPr lang="en-SG"/>
                        <a:t>Recall</a:t>
                      </a:r>
                      <a:endParaRPr/>
                    </a:p>
                  </a:txBody>
                  <a:tcPr marL="91425" marR="91425" marT="91425" marB="91425"/>
                </a:tc>
                <a:tc>
                  <a:txBody>
                    <a:bodyPr/>
                    <a:lstStyle/>
                    <a:p>
                      <a:pPr marL="0" lvl="0" indent="0" algn="l" rtl="0">
                        <a:spcBef>
                          <a:spcPts val="0"/>
                        </a:spcBef>
                        <a:spcAft>
                          <a:spcPts val="0"/>
                        </a:spcAft>
                        <a:buNone/>
                      </a:pPr>
                      <a:r>
                        <a:rPr lang="en-SG"/>
                        <a:t>Precision</a:t>
                      </a:r>
                      <a:endParaRPr/>
                    </a:p>
                  </a:txBody>
                  <a:tcPr marL="91425" marR="91425" marT="91425" marB="91425"/>
                </a:tc>
                <a:tc>
                  <a:txBody>
                    <a:bodyPr/>
                    <a:lstStyle/>
                    <a:p>
                      <a:pPr marL="0" lvl="0" indent="0" algn="l" rtl="0">
                        <a:spcBef>
                          <a:spcPts val="0"/>
                        </a:spcBef>
                        <a:spcAft>
                          <a:spcPts val="0"/>
                        </a:spcAft>
                        <a:buNone/>
                      </a:pPr>
                      <a:r>
                        <a:rPr lang="en-SG"/>
                        <a:t>F1-score</a:t>
                      </a:r>
                      <a:endParaRPr/>
                    </a:p>
                  </a:txBody>
                  <a:tcPr marL="91425" marR="91425" marT="91425" marB="91425"/>
                </a:tc>
                <a:tc>
                  <a:txBody>
                    <a:bodyPr/>
                    <a:lstStyle/>
                    <a:p>
                      <a:pPr marL="0" lvl="0" indent="0" algn="l" rtl="0">
                        <a:spcBef>
                          <a:spcPts val="0"/>
                        </a:spcBef>
                        <a:spcAft>
                          <a:spcPts val="0"/>
                        </a:spcAft>
                        <a:buNone/>
                      </a:pPr>
                      <a:r>
                        <a:rPr lang="en-SG"/>
                        <a:t>Recall</a:t>
                      </a:r>
                      <a:endParaRPr/>
                    </a:p>
                  </a:txBody>
                  <a:tcPr marL="91425" marR="91425" marT="91425" marB="91425"/>
                </a:tc>
                <a:tc>
                  <a:txBody>
                    <a:bodyPr/>
                    <a:lstStyle/>
                    <a:p>
                      <a:pPr marL="0" lvl="0" indent="0" algn="l" rtl="0">
                        <a:spcBef>
                          <a:spcPts val="0"/>
                        </a:spcBef>
                        <a:spcAft>
                          <a:spcPts val="0"/>
                        </a:spcAft>
                        <a:buNone/>
                      </a:pPr>
                      <a:r>
                        <a:rPr lang="en-SG"/>
                        <a:t>Precision</a:t>
                      </a:r>
                      <a:endParaRPr/>
                    </a:p>
                  </a:txBody>
                  <a:tcPr marL="91425" marR="91425" marT="91425" marB="91425"/>
                </a:tc>
                <a:tc>
                  <a:txBody>
                    <a:bodyPr/>
                    <a:lstStyle/>
                    <a:p>
                      <a:pPr marL="0" lvl="0" indent="0" algn="l" rtl="0">
                        <a:spcBef>
                          <a:spcPts val="0"/>
                        </a:spcBef>
                        <a:spcAft>
                          <a:spcPts val="0"/>
                        </a:spcAft>
                        <a:buNone/>
                      </a:pPr>
                      <a:r>
                        <a:rPr lang="en-SG"/>
                        <a:t>F1-score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SG"/>
                        <a:t>Logistic regression</a:t>
                      </a:r>
                      <a:endParaRPr/>
                    </a:p>
                  </a:txBody>
                  <a:tcPr marL="91425" marR="91425" marT="91425" marB="91425"/>
                </a:tc>
                <a:tc>
                  <a:txBody>
                    <a:bodyPr/>
                    <a:lstStyle/>
                    <a:p>
                      <a:pPr marL="0" lvl="0" indent="0" algn="l" rtl="0">
                        <a:spcBef>
                          <a:spcPts val="0"/>
                        </a:spcBef>
                        <a:spcAft>
                          <a:spcPts val="0"/>
                        </a:spcAft>
                        <a:buNone/>
                      </a:pPr>
                      <a:r>
                        <a:rPr lang="en-SG"/>
                        <a:t>0.69</a:t>
                      </a:r>
                      <a:endParaRPr/>
                    </a:p>
                  </a:txBody>
                  <a:tcPr marL="91425" marR="91425" marT="91425" marB="91425"/>
                </a:tc>
                <a:tc>
                  <a:txBody>
                    <a:bodyPr/>
                    <a:lstStyle/>
                    <a:p>
                      <a:pPr marL="0" lvl="0" indent="0" algn="l" rtl="0">
                        <a:spcBef>
                          <a:spcPts val="0"/>
                        </a:spcBef>
                        <a:spcAft>
                          <a:spcPts val="0"/>
                        </a:spcAft>
                        <a:buNone/>
                      </a:pPr>
                      <a:r>
                        <a:rPr lang="en-SG"/>
                        <a:t>0.88</a:t>
                      </a:r>
                      <a:endParaRPr/>
                    </a:p>
                  </a:txBody>
                  <a:tcPr marL="91425" marR="91425" marT="91425" marB="91425"/>
                </a:tc>
                <a:tc>
                  <a:txBody>
                    <a:bodyPr/>
                    <a:lstStyle/>
                    <a:p>
                      <a:pPr marL="0" lvl="0" indent="0" algn="l" rtl="0">
                        <a:spcBef>
                          <a:spcPts val="0"/>
                        </a:spcBef>
                        <a:spcAft>
                          <a:spcPts val="0"/>
                        </a:spcAft>
                        <a:buNone/>
                      </a:pPr>
                      <a:r>
                        <a:rPr lang="en-SG"/>
                        <a:t>0.77</a:t>
                      </a:r>
                      <a:endParaRPr/>
                    </a:p>
                  </a:txBody>
                  <a:tcPr marL="91425" marR="91425" marT="91425" marB="91425">
                    <a:solidFill>
                      <a:srgbClr val="D9EAD3"/>
                    </a:solidFill>
                  </a:tcPr>
                </a:tc>
                <a:tc>
                  <a:txBody>
                    <a:bodyPr/>
                    <a:lstStyle/>
                    <a:p>
                      <a:pPr marL="0" lvl="0" indent="0" algn="l" rtl="0">
                        <a:spcBef>
                          <a:spcPts val="0"/>
                        </a:spcBef>
                        <a:spcAft>
                          <a:spcPts val="0"/>
                        </a:spcAft>
                        <a:buNone/>
                      </a:pPr>
                      <a:r>
                        <a:rPr lang="en-SG"/>
                        <a:t>0.83</a:t>
                      </a:r>
                      <a:endParaRPr/>
                    </a:p>
                  </a:txBody>
                  <a:tcPr marL="91425" marR="91425" marT="91425" marB="91425"/>
                </a:tc>
                <a:tc>
                  <a:txBody>
                    <a:bodyPr/>
                    <a:lstStyle/>
                    <a:p>
                      <a:pPr marL="0" lvl="0" indent="0" algn="l" rtl="0">
                        <a:spcBef>
                          <a:spcPts val="0"/>
                        </a:spcBef>
                        <a:spcAft>
                          <a:spcPts val="0"/>
                        </a:spcAft>
                        <a:buNone/>
                      </a:pPr>
                      <a:r>
                        <a:rPr lang="en-SG"/>
                        <a:t>0.80</a:t>
                      </a:r>
                      <a:endParaRPr/>
                    </a:p>
                  </a:txBody>
                  <a:tcPr marL="91425" marR="91425" marT="91425" marB="91425"/>
                </a:tc>
                <a:tc>
                  <a:txBody>
                    <a:bodyPr/>
                    <a:lstStyle/>
                    <a:p>
                      <a:pPr marL="0" lvl="0" indent="0" algn="l" rtl="0">
                        <a:spcBef>
                          <a:spcPts val="0"/>
                        </a:spcBef>
                        <a:spcAft>
                          <a:spcPts val="0"/>
                        </a:spcAft>
                        <a:buNone/>
                      </a:pPr>
                      <a:r>
                        <a:rPr lang="en-SG"/>
                        <a:t>0.82</a:t>
                      </a:r>
                      <a:endParaRPr/>
                    </a:p>
                  </a:txBody>
                  <a:tcPr marL="91425" marR="91425" marT="91425" marB="91425">
                    <a:solidFill>
                      <a:srgbClr val="D9EAD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SG"/>
                        <a:t>Random Forest</a:t>
                      </a:r>
                      <a:endParaRPr/>
                    </a:p>
                  </a:txBody>
                  <a:tcPr marL="91425" marR="91425" marT="91425" marB="91425"/>
                </a:tc>
                <a:tc>
                  <a:txBody>
                    <a:bodyPr/>
                    <a:lstStyle/>
                    <a:p>
                      <a:pPr marL="0" lvl="0" indent="0" algn="l" rtl="0">
                        <a:spcBef>
                          <a:spcPts val="0"/>
                        </a:spcBef>
                        <a:spcAft>
                          <a:spcPts val="0"/>
                        </a:spcAft>
                        <a:buNone/>
                      </a:pPr>
                      <a:r>
                        <a:rPr lang="en-SG"/>
                        <a:t>0.77</a:t>
                      </a:r>
                      <a:endParaRPr/>
                    </a:p>
                  </a:txBody>
                  <a:tcPr marL="91425" marR="91425" marT="91425" marB="91425"/>
                </a:tc>
                <a:tc>
                  <a:txBody>
                    <a:bodyPr/>
                    <a:lstStyle/>
                    <a:p>
                      <a:pPr marL="0" lvl="0" indent="0" algn="l" rtl="0">
                        <a:spcBef>
                          <a:spcPts val="0"/>
                        </a:spcBef>
                        <a:spcAft>
                          <a:spcPts val="0"/>
                        </a:spcAft>
                        <a:buNone/>
                      </a:pPr>
                      <a:r>
                        <a:rPr lang="en-SG"/>
                        <a:t>0.99</a:t>
                      </a:r>
                      <a:endParaRPr/>
                    </a:p>
                  </a:txBody>
                  <a:tcPr marL="91425" marR="91425" marT="91425" marB="91425"/>
                </a:tc>
                <a:tc>
                  <a:txBody>
                    <a:bodyPr/>
                    <a:lstStyle/>
                    <a:p>
                      <a:pPr marL="0" lvl="0" indent="0" algn="l" rtl="0">
                        <a:spcBef>
                          <a:spcPts val="0"/>
                        </a:spcBef>
                        <a:spcAft>
                          <a:spcPts val="0"/>
                        </a:spcAft>
                        <a:buNone/>
                      </a:pPr>
                      <a:r>
                        <a:rPr lang="en-SG"/>
                        <a:t>0.86</a:t>
                      </a:r>
                      <a:endParaRPr/>
                    </a:p>
                  </a:txBody>
                  <a:tcPr marL="91425" marR="91425" marT="91425" marB="91425">
                    <a:solidFill>
                      <a:srgbClr val="D9EAD3"/>
                    </a:solidFill>
                  </a:tcPr>
                </a:tc>
                <a:tc>
                  <a:txBody>
                    <a:bodyPr/>
                    <a:lstStyle/>
                    <a:p>
                      <a:pPr marL="0" lvl="0" indent="0" algn="l" rtl="0">
                        <a:spcBef>
                          <a:spcPts val="0"/>
                        </a:spcBef>
                        <a:spcAft>
                          <a:spcPts val="0"/>
                        </a:spcAft>
                        <a:buNone/>
                      </a:pPr>
                      <a:r>
                        <a:rPr lang="en-SG"/>
                        <a:t>0.84</a:t>
                      </a:r>
                      <a:endParaRPr/>
                    </a:p>
                  </a:txBody>
                  <a:tcPr marL="91425" marR="91425" marT="91425" marB="91425"/>
                </a:tc>
                <a:tc>
                  <a:txBody>
                    <a:bodyPr/>
                    <a:lstStyle/>
                    <a:p>
                      <a:pPr marL="0" lvl="0" indent="0" algn="l" rtl="0">
                        <a:spcBef>
                          <a:spcPts val="0"/>
                        </a:spcBef>
                        <a:spcAft>
                          <a:spcPts val="0"/>
                        </a:spcAft>
                        <a:buNone/>
                      </a:pPr>
                      <a:r>
                        <a:rPr lang="en-SG"/>
                        <a:t>0.93</a:t>
                      </a:r>
                      <a:endParaRPr/>
                    </a:p>
                  </a:txBody>
                  <a:tcPr marL="91425" marR="91425" marT="91425" marB="91425"/>
                </a:tc>
                <a:tc>
                  <a:txBody>
                    <a:bodyPr/>
                    <a:lstStyle/>
                    <a:p>
                      <a:pPr marL="0" lvl="0" indent="0" algn="l" rtl="0">
                        <a:spcBef>
                          <a:spcPts val="0"/>
                        </a:spcBef>
                        <a:spcAft>
                          <a:spcPts val="0"/>
                        </a:spcAft>
                        <a:buNone/>
                      </a:pPr>
                      <a:r>
                        <a:rPr lang="en-SG"/>
                        <a:t>0.88</a:t>
                      </a:r>
                      <a:endParaRPr/>
                    </a:p>
                  </a:txBody>
                  <a:tcPr marL="91425" marR="91425" marT="91425" marB="91425">
                    <a:solidFill>
                      <a:srgbClr val="D9EAD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SG"/>
                        <a:t>Xg-boost</a:t>
                      </a:r>
                      <a:endParaRPr/>
                    </a:p>
                  </a:txBody>
                  <a:tcPr marL="91425" marR="91425" marT="91425" marB="91425"/>
                </a:tc>
                <a:tc>
                  <a:txBody>
                    <a:bodyPr/>
                    <a:lstStyle/>
                    <a:p>
                      <a:pPr marL="0" lvl="0" indent="0" algn="l" rtl="0">
                        <a:spcBef>
                          <a:spcPts val="0"/>
                        </a:spcBef>
                        <a:spcAft>
                          <a:spcPts val="0"/>
                        </a:spcAft>
                        <a:buNone/>
                      </a:pPr>
                      <a:r>
                        <a:rPr lang="en-SG"/>
                        <a:t>0.79</a:t>
                      </a:r>
                      <a:endParaRPr/>
                    </a:p>
                  </a:txBody>
                  <a:tcPr marL="91425" marR="91425" marT="91425" marB="91425"/>
                </a:tc>
                <a:tc>
                  <a:txBody>
                    <a:bodyPr/>
                    <a:lstStyle/>
                    <a:p>
                      <a:pPr marL="0" lvl="0" indent="0" algn="l" rtl="0">
                        <a:spcBef>
                          <a:spcPts val="0"/>
                        </a:spcBef>
                        <a:spcAft>
                          <a:spcPts val="0"/>
                        </a:spcAft>
                        <a:buNone/>
                      </a:pPr>
                      <a:r>
                        <a:rPr lang="en-SG"/>
                        <a:t>0.93</a:t>
                      </a:r>
                      <a:endParaRPr/>
                    </a:p>
                  </a:txBody>
                  <a:tcPr marL="91425" marR="91425" marT="91425" marB="91425"/>
                </a:tc>
                <a:tc>
                  <a:txBody>
                    <a:bodyPr/>
                    <a:lstStyle/>
                    <a:p>
                      <a:pPr marL="0" lvl="0" indent="0" algn="l" rtl="0">
                        <a:spcBef>
                          <a:spcPts val="0"/>
                        </a:spcBef>
                        <a:spcAft>
                          <a:spcPts val="0"/>
                        </a:spcAft>
                        <a:buNone/>
                      </a:pPr>
                      <a:r>
                        <a:rPr lang="en-SG"/>
                        <a:t>0.85</a:t>
                      </a:r>
                      <a:endParaRPr/>
                    </a:p>
                  </a:txBody>
                  <a:tcPr marL="91425" marR="91425" marT="91425" marB="91425">
                    <a:solidFill>
                      <a:srgbClr val="F4CCCC"/>
                    </a:solidFill>
                  </a:tcPr>
                </a:tc>
                <a:tc>
                  <a:txBody>
                    <a:bodyPr/>
                    <a:lstStyle/>
                    <a:p>
                      <a:pPr marL="0" lvl="0" indent="0" algn="l" rtl="0">
                        <a:spcBef>
                          <a:spcPts val="0"/>
                        </a:spcBef>
                        <a:spcAft>
                          <a:spcPts val="0"/>
                        </a:spcAft>
                        <a:buNone/>
                      </a:pPr>
                      <a:r>
                        <a:rPr lang="en-SG"/>
                        <a:t>0.85</a:t>
                      </a:r>
                      <a:endParaRPr/>
                    </a:p>
                  </a:txBody>
                  <a:tcPr marL="91425" marR="91425" marT="91425" marB="91425"/>
                </a:tc>
                <a:tc>
                  <a:txBody>
                    <a:bodyPr/>
                    <a:lstStyle/>
                    <a:p>
                      <a:pPr marL="0" lvl="0" indent="0" algn="l" rtl="0">
                        <a:spcBef>
                          <a:spcPts val="0"/>
                        </a:spcBef>
                        <a:spcAft>
                          <a:spcPts val="0"/>
                        </a:spcAft>
                        <a:buNone/>
                      </a:pPr>
                      <a:r>
                        <a:rPr lang="en-SG"/>
                        <a:t>0.82</a:t>
                      </a:r>
                      <a:endParaRPr/>
                    </a:p>
                  </a:txBody>
                  <a:tcPr marL="91425" marR="91425" marT="91425" marB="91425"/>
                </a:tc>
                <a:tc>
                  <a:txBody>
                    <a:bodyPr/>
                    <a:lstStyle/>
                    <a:p>
                      <a:pPr marL="0" lvl="0" indent="0" algn="l" rtl="0">
                        <a:spcBef>
                          <a:spcPts val="0"/>
                        </a:spcBef>
                        <a:spcAft>
                          <a:spcPts val="0"/>
                        </a:spcAft>
                        <a:buNone/>
                      </a:pPr>
                      <a:r>
                        <a:rPr lang="en-SG"/>
                        <a:t>0.84</a:t>
                      </a:r>
                      <a:endParaRPr/>
                    </a:p>
                  </a:txBody>
                  <a:tcPr marL="91425" marR="91425" marT="91425" marB="91425">
                    <a:solidFill>
                      <a:srgbClr val="F4CCCC"/>
                    </a:solidFill>
                  </a:tcPr>
                </a:tc>
                <a:extLst>
                  <a:ext uri="{0D108BD9-81ED-4DB2-BD59-A6C34878D82A}">
                    <a16:rowId xmlns:a16="http://schemas.microsoft.com/office/drawing/2014/main" val="10004"/>
                  </a:ext>
                </a:extLst>
              </a:tr>
            </a:tbl>
          </a:graphicData>
        </a:graphic>
      </p:graphicFrame>
      <p:sp>
        <p:nvSpPr>
          <p:cNvPr id="238" name="Google Shape;238;p30"/>
          <p:cNvSpPr txBox="1">
            <a:spLocks noGrp="1"/>
          </p:cNvSpPr>
          <p:nvPr>
            <p:ph type="body" idx="1"/>
          </p:nvPr>
        </p:nvSpPr>
        <p:spPr>
          <a:xfrm>
            <a:off x="581200" y="5105350"/>
            <a:ext cx="11238000" cy="175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56"/>
              <a:buNone/>
            </a:pPr>
            <a:r>
              <a:rPr lang="en-SG"/>
              <a:t>Results</a:t>
            </a:r>
            <a:endParaRPr/>
          </a:p>
          <a:p>
            <a:pPr marL="457200" lvl="0" indent="-333756" algn="l" rtl="0">
              <a:lnSpc>
                <a:spcPct val="115000"/>
              </a:lnSpc>
              <a:spcBef>
                <a:spcPts val="1100"/>
              </a:spcBef>
              <a:spcAft>
                <a:spcPts val="0"/>
              </a:spcAft>
              <a:buClr>
                <a:schemeClr val="dk1"/>
              </a:buClr>
              <a:buSzPts val="1656"/>
              <a:buChar char="◼"/>
            </a:pPr>
            <a:r>
              <a:rPr lang="en-SG">
                <a:solidFill>
                  <a:schemeClr val="dk1"/>
                </a:solidFill>
              </a:rPr>
              <a:t>Through the results we can see by artificially generating more fraud data points, we are able to increase the F1-score for all three classifiers. This signifies the model is better able to capture the fraudulent transactions</a:t>
            </a:r>
            <a:endParaRPr/>
          </a:p>
          <a:p>
            <a:pPr marL="306000" lvl="0" indent="-200844" algn="l" rtl="0">
              <a:lnSpc>
                <a:spcPct val="100000"/>
              </a:lnSpc>
              <a:spcBef>
                <a:spcPts val="0"/>
              </a:spcBef>
              <a:spcAft>
                <a:spcPts val="0"/>
              </a:spcAft>
              <a:buSzPts val="1656"/>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TABLE OF CONTENTS</a:t>
            </a:r>
            <a:endParaRPr/>
          </a:p>
        </p:txBody>
      </p:sp>
      <p:sp>
        <p:nvSpPr>
          <p:cNvPr id="103" name="Google Shape;103;p14"/>
          <p:cNvSpPr txBox="1">
            <a:spLocks noGrp="1"/>
          </p:cNvSpPr>
          <p:nvPr>
            <p:ph type="body" idx="1"/>
          </p:nvPr>
        </p:nvSpPr>
        <p:spPr>
          <a:xfrm>
            <a:off x="581192" y="2180496"/>
            <a:ext cx="11029500" cy="4042800"/>
          </a:xfrm>
          <a:prstGeom prst="rect">
            <a:avLst/>
          </a:prstGeom>
          <a:noFill/>
          <a:ln>
            <a:noFill/>
          </a:ln>
        </p:spPr>
        <p:txBody>
          <a:bodyPr spcFirstLastPara="1" wrap="square" lIns="91425" tIns="45700" rIns="91425" bIns="45700" anchor="ctr" anchorCtr="0">
            <a:noAutofit/>
          </a:bodyPr>
          <a:lstStyle/>
          <a:p>
            <a:pPr marL="306000" lvl="0" indent="-353244" algn="l" rtl="0">
              <a:lnSpc>
                <a:spcPct val="100000"/>
              </a:lnSpc>
              <a:spcBef>
                <a:spcPts val="960"/>
              </a:spcBef>
              <a:spcAft>
                <a:spcPts val="0"/>
              </a:spcAft>
              <a:buSzPts val="2400"/>
              <a:buChar char="◼"/>
            </a:pPr>
            <a:r>
              <a:rPr lang="en-SG" sz="2400" b="1" dirty="0"/>
              <a:t>1. Problem Statement and Analysis</a:t>
            </a:r>
            <a:endParaRPr sz="2400" b="1" dirty="0"/>
          </a:p>
          <a:p>
            <a:pPr marL="306000" lvl="0" indent="-353244" algn="l" rtl="0">
              <a:lnSpc>
                <a:spcPct val="100000"/>
              </a:lnSpc>
              <a:spcBef>
                <a:spcPts val="960"/>
              </a:spcBef>
              <a:spcAft>
                <a:spcPts val="0"/>
              </a:spcAft>
              <a:buSzPts val="2400"/>
              <a:buChar char="◼"/>
            </a:pPr>
            <a:r>
              <a:rPr lang="en-SG" sz="2400" b="1" dirty="0"/>
              <a:t>2. Exploratory Data Analysis</a:t>
            </a:r>
            <a:r>
              <a:rPr lang="en-SG" sz="2400" dirty="0"/>
              <a:t> </a:t>
            </a:r>
            <a:endParaRPr sz="2400" dirty="0"/>
          </a:p>
          <a:p>
            <a:pPr marL="457200" lvl="0" indent="0" algn="l" rtl="0">
              <a:lnSpc>
                <a:spcPct val="100000"/>
              </a:lnSpc>
              <a:spcBef>
                <a:spcPts val="960"/>
              </a:spcBef>
              <a:spcAft>
                <a:spcPts val="0"/>
              </a:spcAft>
              <a:buNone/>
            </a:pPr>
            <a:r>
              <a:rPr lang="en-SG" sz="2400" dirty="0"/>
              <a:t>Data and Feature Visualizations</a:t>
            </a:r>
            <a:endParaRPr sz="2400" dirty="0"/>
          </a:p>
          <a:p>
            <a:pPr marL="457200" lvl="0" indent="0" algn="l" rtl="0">
              <a:lnSpc>
                <a:spcPct val="100000"/>
              </a:lnSpc>
              <a:spcBef>
                <a:spcPts val="960"/>
              </a:spcBef>
              <a:spcAft>
                <a:spcPts val="0"/>
              </a:spcAft>
              <a:buNone/>
            </a:pPr>
            <a:r>
              <a:rPr lang="en-SG" sz="2400" dirty="0"/>
              <a:t>Arguments and Hypothesis</a:t>
            </a:r>
            <a:endParaRPr sz="2400" dirty="0"/>
          </a:p>
          <a:p>
            <a:pPr marL="306000" lvl="0" indent="-353244" algn="l" rtl="0">
              <a:lnSpc>
                <a:spcPct val="100000"/>
              </a:lnSpc>
              <a:spcBef>
                <a:spcPts val="960"/>
              </a:spcBef>
              <a:spcAft>
                <a:spcPts val="0"/>
              </a:spcAft>
              <a:buSzPts val="2400"/>
              <a:buChar char="◼"/>
            </a:pPr>
            <a:r>
              <a:rPr lang="en-SG" sz="2400" b="1" dirty="0"/>
              <a:t>3. Machine Learning Methodology</a:t>
            </a:r>
            <a:endParaRPr sz="2400" dirty="0"/>
          </a:p>
          <a:p>
            <a:pPr marL="306000" lvl="0" indent="-353244" algn="l" rtl="0">
              <a:lnSpc>
                <a:spcPct val="100000"/>
              </a:lnSpc>
              <a:spcBef>
                <a:spcPts val="960"/>
              </a:spcBef>
              <a:spcAft>
                <a:spcPts val="0"/>
              </a:spcAft>
              <a:buSzPts val="2400"/>
              <a:buChar char="◼"/>
            </a:pPr>
            <a:r>
              <a:rPr lang="en-SG" sz="2400" b="1" dirty="0"/>
              <a:t>4. Business Solution Proposal</a:t>
            </a:r>
            <a:endParaRPr sz="2400" b="1" dirty="0"/>
          </a:p>
        </p:txBody>
      </p:sp>
      <p:pic>
        <p:nvPicPr>
          <p:cNvPr id="104" name="Google Shape;104;p14"/>
          <p:cNvPicPr preferRelativeResize="0"/>
          <p:nvPr/>
        </p:nvPicPr>
        <p:blipFill>
          <a:blip r:embed="rId3">
            <a:alphaModFix/>
          </a:blip>
          <a:stretch>
            <a:fillRect/>
          </a:stretch>
        </p:blipFill>
        <p:spPr>
          <a:xfrm>
            <a:off x="5641925" y="2291452"/>
            <a:ext cx="6550063" cy="382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SG"/>
              <a:t>Dealing with class imbalance - adjusting class weights</a:t>
            </a:r>
            <a:endParaRPr/>
          </a:p>
        </p:txBody>
      </p:sp>
      <p:pic>
        <p:nvPicPr>
          <p:cNvPr id="244" name="Google Shape;244;p31"/>
          <p:cNvPicPr preferRelativeResize="0"/>
          <p:nvPr/>
        </p:nvPicPr>
        <p:blipFill rotWithShape="1">
          <a:blip r:embed="rId3">
            <a:alphaModFix/>
          </a:blip>
          <a:srcRect/>
          <a:stretch/>
        </p:blipFill>
        <p:spPr>
          <a:xfrm>
            <a:off x="224600" y="2360300"/>
            <a:ext cx="7074249" cy="3809400"/>
          </a:xfrm>
          <a:prstGeom prst="rect">
            <a:avLst/>
          </a:prstGeom>
          <a:noFill/>
          <a:ln>
            <a:noFill/>
          </a:ln>
        </p:spPr>
      </p:pic>
      <p:sp>
        <p:nvSpPr>
          <p:cNvPr id="245" name="Google Shape;245;p31"/>
          <p:cNvSpPr txBox="1">
            <a:spLocks noGrp="1"/>
          </p:cNvSpPr>
          <p:nvPr>
            <p:ph type="body" idx="1"/>
          </p:nvPr>
        </p:nvSpPr>
        <p:spPr>
          <a:xfrm>
            <a:off x="6849775" y="1909025"/>
            <a:ext cx="4969500" cy="494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56"/>
              <a:buNone/>
            </a:pPr>
            <a:r>
              <a:rPr lang="en-SG" dirty="0"/>
              <a:t>Adjusting class weights</a:t>
            </a:r>
            <a:endParaRPr dirty="0"/>
          </a:p>
          <a:p>
            <a:pPr marL="457200" lvl="0" indent="-333756" algn="l" rtl="0">
              <a:lnSpc>
                <a:spcPct val="115000"/>
              </a:lnSpc>
              <a:spcBef>
                <a:spcPts val="1100"/>
              </a:spcBef>
              <a:spcAft>
                <a:spcPts val="0"/>
              </a:spcAft>
              <a:buClr>
                <a:schemeClr val="dk1"/>
              </a:buClr>
              <a:buSzPts val="1656"/>
              <a:buChar char="◼"/>
            </a:pPr>
            <a:r>
              <a:rPr lang="en-SG" dirty="0">
                <a:solidFill>
                  <a:schemeClr val="dk1"/>
                </a:solidFill>
              </a:rPr>
              <a:t>By adjusting the class-weights of fraudulent transactions, the model will pay more attention to these fraudulent transactions and try to optimize to detect these.</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The figure illustrates how with greater emphasis on fraudulent transaction (higher ratio of weights) , the model is able to capture more </a:t>
            </a:r>
            <a:r>
              <a:rPr lang="en-SG" dirty="0" err="1">
                <a:solidFill>
                  <a:schemeClr val="dk1"/>
                </a:solidFill>
              </a:rPr>
              <a:t>fradulent</a:t>
            </a:r>
            <a:r>
              <a:rPr lang="en-SG" dirty="0">
                <a:solidFill>
                  <a:schemeClr val="dk1"/>
                </a:solidFill>
              </a:rPr>
              <a:t> transactions (recall)</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This graph also illustrates the precision-recall trade off whereby by predicting more </a:t>
            </a:r>
            <a:r>
              <a:rPr lang="en-SG" dirty="0" err="1">
                <a:solidFill>
                  <a:schemeClr val="dk1"/>
                </a:solidFill>
              </a:rPr>
              <a:t>fradulent</a:t>
            </a:r>
            <a:r>
              <a:rPr lang="en-SG" dirty="0">
                <a:solidFill>
                  <a:schemeClr val="dk1"/>
                </a:solidFill>
              </a:rPr>
              <a:t> transactions, the accuracy of each prediction will fall.</a:t>
            </a:r>
            <a:endParaRPr dirty="0">
              <a:solidFill>
                <a:schemeClr val="dk1"/>
              </a:solidFill>
            </a:endParaRPr>
          </a:p>
          <a:p>
            <a:pPr marL="457200" lvl="0" indent="-333756" algn="l" rtl="0">
              <a:lnSpc>
                <a:spcPct val="115000"/>
              </a:lnSpc>
              <a:spcBef>
                <a:spcPts val="0"/>
              </a:spcBef>
              <a:spcAft>
                <a:spcPts val="0"/>
              </a:spcAft>
              <a:buClr>
                <a:schemeClr val="dk1"/>
              </a:buClr>
              <a:buSzPts val="1656"/>
              <a:buChar char="◼"/>
            </a:pPr>
            <a:r>
              <a:rPr lang="en-SG" dirty="0">
                <a:solidFill>
                  <a:schemeClr val="dk1"/>
                </a:solidFill>
              </a:rPr>
              <a:t>We will tune the class weight of fraud treating it as a hyper-parameter</a:t>
            </a:r>
            <a:endParaRPr dirty="0">
              <a:solidFill>
                <a:schemeClr val="dk1"/>
              </a:solidFill>
            </a:endParaRPr>
          </a:p>
          <a:p>
            <a:pPr marL="306000" lvl="0" indent="-200844" algn="l" rtl="0">
              <a:lnSpc>
                <a:spcPct val="100000"/>
              </a:lnSpc>
              <a:spcBef>
                <a:spcPts val="0"/>
              </a:spcBef>
              <a:spcAft>
                <a:spcPts val="0"/>
              </a:spcAft>
              <a:buSzPts val="1656"/>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PROPER ACCURACY METRICS USED WITH JUSTIFICATIONS</a:t>
            </a:r>
            <a:endParaRPr/>
          </a:p>
        </p:txBody>
      </p:sp>
      <p:sp>
        <p:nvSpPr>
          <p:cNvPr id="251" name="Google Shape;251;p32"/>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t" anchorCtr="0">
            <a:noAutofit/>
          </a:bodyPr>
          <a:lstStyle/>
          <a:p>
            <a:pPr marL="457200" lvl="0" indent="-333756" algn="l" rtl="0">
              <a:lnSpc>
                <a:spcPct val="100000"/>
              </a:lnSpc>
              <a:spcBef>
                <a:spcPts val="0"/>
              </a:spcBef>
              <a:spcAft>
                <a:spcPts val="0"/>
              </a:spcAft>
              <a:buSzPts val="1656"/>
              <a:buChar char="◼"/>
            </a:pPr>
            <a:r>
              <a:rPr lang="en-SG" b="1"/>
              <a:t>Accuracy</a:t>
            </a:r>
            <a:r>
              <a:rPr lang="en-SG"/>
              <a:t> metric chosen is </a:t>
            </a:r>
            <a:r>
              <a:rPr lang="en-SG" b="1"/>
              <a:t>F-1 Score</a:t>
            </a:r>
            <a:r>
              <a:rPr lang="en-SG"/>
              <a:t>, the weighted average of </a:t>
            </a:r>
            <a:r>
              <a:rPr lang="en-SG" b="1"/>
              <a:t>Precision</a:t>
            </a:r>
            <a:r>
              <a:rPr lang="en-SG"/>
              <a:t> and </a:t>
            </a:r>
            <a:r>
              <a:rPr lang="en-SG" b="1"/>
              <a:t>Recall</a:t>
            </a:r>
            <a:r>
              <a:rPr lang="en-SG"/>
              <a:t>, as it takes both false positives and false negatives into account.</a:t>
            </a:r>
            <a:br>
              <a:rPr lang="en-SG"/>
            </a:br>
            <a:endParaRPr/>
          </a:p>
          <a:p>
            <a:pPr marL="457200" lvl="0" indent="-333756" algn="l" rtl="0">
              <a:lnSpc>
                <a:spcPct val="100000"/>
              </a:lnSpc>
              <a:spcBef>
                <a:spcPts val="0"/>
              </a:spcBef>
              <a:spcAft>
                <a:spcPts val="0"/>
              </a:spcAft>
              <a:buSzPts val="1656"/>
              <a:buChar char="◼"/>
            </a:pPr>
            <a:r>
              <a:rPr lang="en-SG" b="1"/>
              <a:t>Precision </a:t>
            </a:r>
            <a:r>
              <a:rPr lang="en-SG"/>
              <a:t>is the ratio of </a:t>
            </a:r>
            <a:r>
              <a:rPr lang="en-SG" b="1"/>
              <a:t>correctly predicted fraudulent transactions</a:t>
            </a:r>
            <a:r>
              <a:rPr lang="en-SG"/>
              <a:t> to </a:t>
            </a:r>
            <a:r>
              <a:rPr lang="en-SG" b="1"/>
              <a:t>all predicted fraudulent transactions</a:t>
            </a:r>
            <a:r>
              <a:rPr lang="en-SG"/>
              <a:t>.</a:t>
            </a:r>
            <a:br>
              <a:rPr lang="en-SG"/>
            </a:br>
            <a:endParaRPr/>
          </a:p>
          <a:p>
            <a:pPr marL="457200" lvl="0" indent="-333756" algn="l" rtl="0">
              <a:lnSpc>
                <a:spcPct val="100000"/>
              </a:lnSpc>
              <a:spcBef>
                <a:spcPts val="0"/>
              </a:spcBef>
              <a:spcAft>
                <a:spcPts val="0"/>
              </a:spcAft>
              <a:buSzPts val="1656"/>
              <a:buChar char="◼"/>
            </a:pPr>
            <a:r>
              <a:rPr lang="en-SG" b="1"/>
              <a:t>Recall</a:t>
            </a:r>
            <a:r>
              <a:rPr lang="en-SG"/>
              <a:t> is the ratio of </a:t>
            </a:r>
            <a:r>
              <a:rPr lang="en-SG" b="1"/>
              <a:t>correctly predicted fraudulent transactions</a:t>
            </a:r>
            <a:r>
              <a:rPr lang="en-SG"/>
              <a:t> to </a:t>
            </a:r>
            <a:r>
              <a:rPr lang="en-SG" b="1"/>
              <a:t>all actual fraudulent transactions.</a:t>
            </a:r>
            <a:br>
              <a:rPr lang="en-SG"/>
            </a:br>
            <a:endParaRPr/>
          </a:p>
          <a:p>
            <a:pPr marL="457200" lvl="0" indent="-333756" algn="l" rtl="0">
              <a:lnSpc>
                <a:spcPct val="100000"/>
              </a:lnSpc>
              <a:spcBef>
                <a:spcPts val="0"/>
              </a:spcBef>
              <a:spcAft>
                <a:spcPts val="0"/>
              </a:spcAft>
              <a:buSzPts val="1656"/>
              <a:buChar char="◼"/>
            </a:pPr>
            <a:r>
              <a:rPr lang="en-SG" b="1"/>
              <a:t>Accuracy</a:t>
            </a:r>
            <a:r>
              <a:rPr lang="en-SG"/>
              <a:t> is the ratio of </a:t>
            </a:r>
            <a:r>
              <a:rPr lang="en-SG" b="1"/>
              <a:t>correctly predicted transactions</a:t>
            </a:r>
            <a:r>
              <a:rPr lang="en-SG"/>
              <a:t> to </a:t>
            </a:r>
            <a:r>
              <a:rPr lang="en-SG" b="1"/>
              <a:t>all transactions</a:t>
            </a:r>
            <a:r>
              <a:rPr lang="en-SG"/>
              <a:t>. By predicting all fraud cases, we were able to obtain an accuracy of 99.8%. This illustrates why accuracy is not useful as a metric</a:t>
            </a:r>
            <a:endParaRPr/>
          </a:p>
          <a:p>
            <a:pPr marL="306000" lvl="0" indent="-200844" algn="l" rtl="0">
              <a:lnSpc>
                <a:spcPct val="100000"/>
              </a:lnSpc>
              <a:spcBef>
                <a:spcPts val="0"/>
              </a:spcBef>
              <a:spcAft>
                <a:spcPts val="0"/>
              </a:spcAft>
              <a:buSzPts val="1656"/>
              <a:buNone/>
            </a:pPr>
            <a:endParaRPr/>
          </a:p>
          <a:p>
            <a:pPr marL="105156" lvl="0" indent="0" algn="l" rtl="0">
              <a:lnSpc>
                <a:spcPct val="100000"/>
              </a:lnSpc>
              <a:spcBef>
                <a:spcPts val="0"/>
              </a:spcBef>
              <a:spcAft>
                <a:spcPts val="0"/>
              </a:spcAft>
              <a:buSzPts val="1656"/>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DECISION OF PARAMETER VALUES EMPLOYED </a:t>
            </a:r>
            <a:endParaRPr/>
          </a:p>
        </p:txBody>
      </p:sp>
      <p:sp>
        <p:nvSpPr>
          <p:cNvPr id="263" name="Google Shape;263;p3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457200" lvl="0" indent="-333756" algn="l" rtl="0">
              <a:lnSpc>
                <a:spcPct val="100000"/>
              </a:lnSpc>
              <a:spcBef>
                <a:spcPts val="0"/>
              </a:spcBef>
              <a:spcAft>
                <a:spcPts val="0"/>
              </a:spcAft>
              <a:buSzPts val="1656"/>
              <a:buChar char="◼"/>
            </a:pPr>
            <a:r>
              <a:rPr lang="en-SG" sz="2400" b="1" dirty="0"/>
              <a:t>Randomized search</a:t>
            </a:r>
            <a:r>
              <a:rPr lang="en-SG" sz="2400" dirty="0"/>
              <a:t>: Try out random combination of hyperparameters used to train the model</a:t>
            </a:r>
            <a:endParaRPr sz="2400" dirty="0"/>
          </a:p>
          <a:p>
            <a:pPr marL="457200" lvl="0" indent="-333756" algn="l" rtl="0">
              <a:lnSpc>
                <a:spcPct val="100000"/>
              </a:lnSpc>
              <a:spcBef>
                <a:spcPts val="0"/>
              </a:spcBef>
              <a:spcAft>
                <a:spcPts val="0"/>
              </a:spcAft>
              <a:buSzPts val="1656"/>
              <a:buChar char="◼"/>
            </a:pPr>
            <a:r>
              <a:rPr lang="en-SG" sz="2400" b="1" dirty="0"/>
              <a:t>Grid search</a:t>
            </a:r>
            <a:r>
              <a:rPr lang="en-SG" sz="2400" dirty="0"/>
              <a:t>: Try out fixed combinations of hyperparameters</a:t>
            </a:r>
          </a:p>
          <a:p>
            <a:pPr marL="123444" lvl="0" indent="0" algn="l" rtl="0">
              <a:lnSpc>
                <a:spcPct val="100000"/>
              </a:lnSpc>
              <a:spcBef>
                <a:spcPts val="0"/>
              </a:spcBef>
              <a:spcAft>
                <a:spcPts val="0"/>
              </a:spcAft>
              <a:buSzPts val="1656"/>
              <a:buNone/>
            </a:pPr>
            <a:endParaRPr sz="2400" dirty="0"/>
          </a:p>
          <a:p>
            <a:pPr marL="457200" lvl="0" indent="-333756" algn="l" rtl="0">
              <a:lnSpc>
                <a:spcPct val="100000"/>
              </a:lnSpc>
              <a:spcBef>
                <a:spcPts val="0"/>
              </a:spcBef>
              <a:spcAft>
                <a:spcPts val="0"/>
              </a:spcAft>
              <a:buSzPts val="1656"/>
              <a:buChar char="◼"/>
            </a:pPr>
            <a:r>
              <a:rPr lang="en-SG" sz="2400" dirty="0"/>
              <a:t>We utilized a </a:t>
            </a:r>
            <a:r>
              <a:rPr lang="en-SG" sz="2400" b="1" dirty="0"/>
              <a:t>randomized search </a:t>
            </a:r>
            <a:r>
              <a:rPr lang="en-SG" sz="2400" dirty="0"/>
              <a:t>as often it is hard to guess accurately before-hand what features are important and what are the range of scale these values should take</a:t>
            </a:r>
            <a:endParaRPr sz="2400" dirty="0"/>
          </a:p>
          <a:p>
            <a:pPr marL="457200" lvl="0" indent="-333756" algn="l" rtl="0">
              <a:lnSpc>
                <a:spcPct val="100000"/>
              </a:lnSpc>
              <a:spcBef>
                <a:spcPts val="0"/>
              </a:spcBef>
              <a:spcAft>
                <a:spcPts val="0"/>
              </a:spcAft>
              <a:buSzPts val="1656"/>
              <a:buChar char="◼"/>
            </a:pPr>
            <a:r>
              <a:rPr lang="en-SG" sz="2400" b="1" dirty="0"/>
              <a:t>Randomized search </a:t>
            </a:r>
            <a:r>
              <a:rPr lang="en-SG" sz="2400" dirty="0"/>
              <a:t>also allows us to specify our compute duration more clearly</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ASSUMPTIONS USED FOR FORMULATION</a:t>
            </a:r>
            <a:endParaRPr/>
          </a:p>
        </p:txBody>
      </p:sp>
      <p:sp>
        <p:nvSpPr>
          <p:cNvPr id="269" name="Google Shape;269;p3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lnSpc>
                <a:spcPct val="100000"/>
              </a:lnSpc>
              <a:spcBef>
                <a:spcPts val="0"/>
              </a:spcBef>
              <a:spcAft>
                <a:spcPts val="0"/>
              </a:spcAft>
              <a:buSzPts val="1656"/>
              <a:buChar char="◼"/>
            </a:pPr>
            <a:r>
              <a:rPr lang="en-SG" sz="2400" dirty="0"/>
              <a:t>The data is correctly inputted and outliers are not a result of incorrect input of data.</a:t>
            </a:r>
            <a:endParaRPr sz="2400" dirty="0"/>
          </a:p>
          <a:p>
            <a:pPr marL="306000" lvl="0" indent="-306000" algn="l" rtl="0">
              <a:lnSpc>
                <a:spcPct val="100000"/>
              </a:lnSpc>
              <a:spcBef>
                <a:spcPts val="0"/>
              </a:spcBef>
              <a:spcAft>
                <a:spcPts val="0"/>
              </a:spcAft>
              <a:buSzPts val="1656"/>
              <a:buChar char="◼"/>
            </a:pPr>
            <a:r>
              <a:rPr lang="en-SG" sz="2400" dirty="0"/>
              <a:t>Outliers have an impact on the dependent variables (E.g. Fraud).</a:t>
            </a:r>
            <a:endParaRPr sz="2400" dirty="0"/>
          </a:p>
          <a:p>
            <a:pPr marL="306000" lvl="0" indent="-306000" algn="l" rtl="0">
              <a:lnSpc>
                <a:spcPct val="100000"/>
              </a:lnSpc>
              <a:spcBef>
                <a:spcPts val="0"/>
              </a:spcBef>
              <a:spcAft>
                <a:spcPts val="0"/>
              </a:spcAft>
              <a:buSzPts val="1656"/>
              <a:buChar char="◼"/>
            </a:pPr>
            <a:r>
              <a:rPr lang="en-SG" sz="2400" dirty="0"/>
              <a:t>The data generated using SMOTE does not distort the underlying distribution of the data.</a:t>
            </a:r>
            <a:endParaRPr sz="2400" dirty="0"/>
          </a:p>
          <a:p>
            <a:pPr marL="306000" lvl="0" indent="-306000" algn="l" rtl="0">
              <a:lnSpc>
                <a:spcPct val="100000"/>
              </a:lnSpc>
              <a:spcBef>
                <a:spcPts val="0"/>
              </a:spcBef>
              <a:spcAft>
                <a:spcPts val="0"/>
              </a:spcAft>
              <a:buSzPts val="1656"/>
              <a:buChar char="◼"/>
            </a:pPr>
            <a:r>
              <a:rPr lang="en-SG" sz="2400" dirty="0"/>
              <a:t>All features are contributing evenly in the decision and prediction model.</a:t>
            </a:r>
            <a:endParaRPr sz="2400" dirty="0"/>
          </a:p>
          <a:p>
            <a:pPr marL="306000" lvl="0" indent="-306000" algn="l" rtl="0">
              <a:lnSpc>
                <a:spcPct val="100000"/>
              </a:lnSpc>
              <a:spcBef>
                <a:spcPts val="0"/>
              </a:spcBef>
              <a:spcAft>
                <a:spcPts val="0"/>
              </a:spcAft>
              <a:buSzPts val="1656"/>
              <a:buChar char="◼"/>
            </a:pPr>
            <a:r>
              <a:rPr lang="en-SG" sz="2400" dirty="0"/>
              <a:t>All attributes are statistically independent.</a:t>
            </a:r>
            <a:endParaRPr sz="2400" dirty="0"/>
          </a:p>
          <a:p>
            <a:pPr marL="105156" lvl="0" indent="0" algn="l" rtl="0">
              <a:lnSpc>
                <a:spcPct val="100000"/>
              </a:lnSpc>
              <a:spcBef>
                <a:spcPts val="960"/>
              </a:spcBef>
              <a:spcAft>
                <a:spcPts val="0"/>
              </a:spcAft>
              <a:buSzPts val="1656"/>
              <a:buNone/>
            </a:pP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Gill Sans"/>
              <a:buNone/>
            </a:pPr>
            <a:r>
              <a:rPr lang="en-SG"/>
              <a:t>BUSINESS SOLUTION PROPOSAL</a:t>
            </a:r>
            <a:endParaRPr/>
          </a:p>
        </p:txBody>
      </p:sp>
      <p:sp>
        <p:nvSpPr>
          <p:cNvPr id="275" name="Google Shape;275;p3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72"/>
              <a:buNone/>
            </a:pPr>
            <a:r>
              <a:rPr lang="en-SG"/>
              <a:t>TEAM 0K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RECOMMENDATIONS FOR APPLICATION OF MODEL</a:t>
            </a:r>
            <a:endParaRPr/>
          </a:p>
        </p:txBody>
      </p:sp>
      <p:pic>
        <p:nvPicPr>
          <p:cNvPr id="281" name="Google Shape;281;p37"/>
          <p:cNvPicPr preferRelativeResize="0"/>
          <p:nvPr/>
        </p:nvPicPr>
        <p:blipFill>
          <a:blip r:embed="rId3">
            <a:alphaModFix/>
          </a:blip>
          <a:stretch>
            <a:fillRect/>
          </a:stretch>
        </p:blipFill>
        <p:spPr>
          <a:xfrm>
            <a:off x="1831425" y="2196288"/>
            <a:ext cx="2057100" cy="2214474"/>
          </a:xfrm>
          <a:prstGeom prst="rect">
            <a:avLst/>
          </a:prstGeom>
          <a:noFill/>
          <a:ln>
            <a:noFill/>
          </a:ln>
        </p:spPr>
      </p:pic>
      <p:sp>
        <p:nvSpPr>
          <p:cNvPr id="282" name="Google Shape;282;p37"/>
          <p:cNvSpPr txBox="1">
            <a:spLocks noGrp="1"/>
          </p:cNvSpPr>
          <p:nvPr>
            <p:ph type="body" idx="1"/>
          </p:nvPr>
        </p:nvSpPr>
        <p:spPr>
          <a:xfrm>
            <a:off x="459825" y="4806500"/>
            <a:ext cx="4800300" cy="1966800"/>
          </a:xfrm>
          <a:prstGeom prst="rect">
            <a:avLst/>
          </a:prstGeom>
          <a:noFill/>
          <a:ln>
            <a:noFill/>
          </a:ln>
        </p:spPr>
        <p:txBody>
          <a:bodyPr spcFirstLastPara="1" wrap="square" lIns="91425" tIns="45700" rIns="91425" bIns="45700" anchor="ctr" anchorCtr="0">
            <a:noAutofit/>
          </a:bodyPr>
          <a:lstStyle/>
          <a:p>
            <a:pPr marL="457200" lvl="0" indent="0" algn="ctr" rtl="0">
              <a:lnSpc>
                <a:spcPct val="100000"/>
              </a:lnSpc>
              <a:spcBef>
                <a:spcPts val="960"/>
              </a:spcBef>
              <a:spcAft>
                <a:spcPts val="0"/>
              </a:spcAft>
              <a:buNone/>
            </a:pPr>
            <a:r>
              <a:rPr lang="en-SG" sz="2200" b="1" u="sng" dirty="0"/>
              <a:t>Classifications of transactions</a:t>
            </a:r>
            <a:r>
              <a:rPr lang="en-SG" sz="2200" dirty="0"/>
              <a:t> Detecting and flagging potential fraudulent transactions, setting threshold score for which transaction the model considers to be a fraud</a:t>
            </a:r>
            <a:endParaRPr sz="2200" dirty="0"/>
          </a:p>
          <a:p>
            <a:pPr marL="306000" lvl="0" indent="-200844" algn="l" rtl="0">
              <a:lnSpc>
                <a:spcPct val="100000"/>
              </a:lnSpc>
              <a:spcBef>
                <a:spcPts val="960"/>
              </a:spcBef>
              <a:spcAft>
                <a:spcPts val="0"/>
              </a:spcAft>
              <a:buSzPts val="1656"/>
              <a:buNone/>
            </a:pPr>
            <a:endParaRPr dirty="0"/>
          </a:p>
        </p:txBody>
      </p:sp>
      <p:pic>
        <p:nvPicPr>
          <p:cNvPr id="283" name="Google Shape;283;p37"/>
          <p:cNvPicPr preferRelativeResize="0"/>
          <p:nvPr/>
        </p:nvPicPr>
        <p:blipFill>
          <a:blip r:embed="rId4">
            <a:alphaModFix/>
          </a:blip>
          <a:stretch>
            <a:fillRect/>
          </a:stretch>
        </p:blipFill>
        <p:spPr>
          <a:xfrm>
            <a:off x="7683500" y="2132374"/>
            <a:ext cx="2342300" cy="2342300"/>
          </a:xfrm>
          <a:prstGeom prst="rect">
            <a:avLst/>
          </a:prstGeom>
          <a:noFill/>
          <a:ln>
            <a:noFill/>
          </a:ln>
        </p:spPr>
      </p:pic>
      <p:sp>
        <p:nvSpPr>
          <p:cNvPr id="284" name="Google Shape;284;p37"/>
          <p:cNvSpPr txBox="1">
            <a:spLocks noGrp="1"/>
          </p:cNvSpPr>
          <p:nvPr>
            <p:ph type="body" idx="1"/>
          </p:nvPr>
        </p:nvSpPr>
        <p:spPr>
          <a:xfrm>
            <a:off x="6322525" y="4806500"/>
            <a:ext cx="4651500" cy="1966800"/>
          </a:xfrm>
          <a:prstGeom prst="rect">
            <a:avLst/>
          </a:prstGeom>
          <a:noFill/>
          <a:ln>
            <a:noFill/>
          </a:ln>
        </p:spPr>
        <p:txBody>
          <a:bodyPr spcFirstLastPara="1" wrap="square" lIns="91425" tIns="45700" rIns="91425" bIns="45700" anchor="ctr" anchorCtr="0">
            <a:noAutofit/>
          </a:bodyPr>
          <a:lstStyle/>
          <a:p>
            <a:pPr marL="457200" lvl="0" indent="0" algn="ctr" rtl="0">
              <a:spcBef>
                <a:spcPts val="960"/>
              </a:spcBef>
              <a:spcAft>
                <a:spcPts val="0"/>
              </a:spcAft>
              <a:buNone/>
            </a:pPr>
            <a:r>
              <a:rPr lang="en-SG" sz="2200" b="1" u="sng" dirty="0"/>
              <a:t>Selection of Features </a:t>
            </a:r>
            <a:r>
              <a:rPr lang="en-SG" sz="2200" dirty="0"/>
              <a:t>                Choosing important features to input - such as distance between previous and current transactions, transaction medium</a:t>
            </a:r>
            <a:endParaRPr sz="2200" dirty="0"/>
          </a:p>
          <a:p>
            <a:pPr marL="306000" lvl="0" indent="-200844" algn="l" rtl="0">
              <a:lnSpc>
                <a:spcPct val="100000"/>
              </a:lnSpc>
              <a:spcBef>
                <a:spcPts val="960"/>
              </a:spcBef>
              <a:spcAft>
                <a:spcPts val="0"/>
              </a:spcAft>
              <a:buSzPts val="1656"/>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SG"/>
              <a:t>MACHINE LEARNING MODEL VS MANUAL EXPERT RULES MODEL</a:t>
            </a:r>
            <a:endParaRPr/>
          </a:p>
        </p:txBody>
      </p:sp>
      <p:graphicFrame>
        <p:nvGraphicFramePr>
          <p:cNvPr id="290" name="Google Shape;290;p38"/>
          <p:cNvGraphicFramePr/>
          <p:nvPr/>
        </p:nvGraphicFramePr>
        <p:xfrm>
          <a:off x="581200" y="2476500"/>
          <a:ext cx="11029500" cy="3496660"/>
        </p:xfrm>
        <a:graphic>
          <a:graphicData uri="http://schemas.openxmlformats.org/drawingml/2006/table">
            <a:tbl>
              <a:tblPr>
                <a:noFill/>
                <a:tableStyleId>{C5D3DBC0-145E-48D2-9607-8E588CF9D150}</a:tableStyleId>
              </a:tblPr>
              <a:tblGrid>
                <a:gridCol w="5514750">
                  <a:extLst>
                    <a:ext uri="{9D8B030D-6E8A-4147-A177-3AD203B41FA5}">
                      <a16:colId xmlns:a16="http://schemas.microsoft.com/office/drawing/2014/main" val="20000"/>
                    </a:ext>
                  </a:extLst>
                </a:gridCol>
                <a:gridCol w="5514750">
                  <a:extLst>
                    <a:ext uri="{9D8B030D-6E8A-4147-A177-3AD203B41FA5}">
                      <a16:colId xmlns:a16="http://schemas.microsoft.com/office/drawing/2014/main" val="20001"/>
                    </a:ext>
                  </a:extLst>
                </a:gridCol>
              </a:tblGrid>
              <a:tr h="601150">
                <a:tc>
                  <a:txBody>
                    <a:bodyPr/>
                    <a:lstStyle/>
                    <a:p>
                      <a:pPr marL="0" lvl="0" indent="0" algn="ctr" rtl="0">
                        <a:spcBef>
                          <a:spcPts val="0"/>
                        </a:spcBef>
                        <a:spcAft>
                          <a:spcPts val="0"/>
                        </a:spcAft>
                        <a:buNone/>
                      </a:pPr>
                      <a:r>
                        <a:rPr lang="en-SG" sz="2400" b="1">
                          <a:solidFill>
                            <a:schemeClr val="accent2"/>
                          </a:solidFill>
                          <a:latin typeface="Gill Sans"/>
                          <a:ea typeface="Gill Sans"/>
                          <a:cs typeface="Gill Sans"/>
                          <a:sym typeface="Gill Sans"/>
                        </a:rPr>
                        <a:t>MACHINE LEARNING MODEL</a:t>
                      </a:r>
                      <a:endParaRPr sz="2400" b="1">
                        <a:solidFill>
                          <a:schemeClr val="accent2"/>
                        </a:solidFill>
                        <a:latin typeface="Gill Sans"/>
                        <a:ea typeface="Gill Sans"/>
                        <a:cs typeface="Gill Sans"/>
                        <a:sym typeface="Gill Sans"/>
                      </a:endParaRPr>
                    </a:p>
                  </a:txBody>
                  <a:tcPr marL="91425" marR="91425" marT="91425" marB="91425"/>
                </a:tc>
                <a:tc>
                  <a:txBody>
                    <a:bodyPr/>
                    <a:lstStyle/>
                    <a:p>
                      <a:pPr marL="0" lvl="0" indent="0" algn="ctr" rtl="0">
                        <a:spcBef>
                          <a:spcPts val="0"/>
                        </a:spcBef>
                        <a:spcAft>
                          <a:spcPts val="0"/>
                        </a:spcAft>
                        <a:buNone/>
                      </a:pPr>
                      <a:r>
                        <a:rPr lang="en-SG" sz="2400" b="1">
                          <a:solidFill>
                            <a:schemeClr val="accent1"/>
                          </a:solidFill>
                          <a:latin typeface="Gill Sans"/>
                          <a:ea typeface="Gill Sans"/>
                          <a:cs typeface="Gill Sans"/>
                          <a:sym typeface="Gill Sans"/>
                        </a:rPr>
                        <a:t>EXPERT RULES MODEL</a:t>
                      </a:r>
                      <a:endParaRPr b="1">
                        <a:solidFill>
                          <a:schemeClr val="accent1"/>
                        </a:solidFill>
                      </a:endParaRPr>
                    </a:p>
                  </a:txBody>
                  <a:tcPr marL="91425" marR="91425" marT="91425" marB="91425"/>
                </a:tc>
                <a:extLst>
                  <a:ext uri="{0D108BD9-81ED-4DB2-BD59-A6C34878D82A}">
                    <a16:rowId xmlns:a16="http://schemas.microsoft.com/office/drawing/2014/main" val="10000"/>
                  </a:ext>
                </a:extLst>
              </a:tr>
              <a:tr h="601150">
                <a:tc>
                  <a:txBody>
                    <a:bodyPr/>
                    <a:lstStyle/>
                    <a:p>
                      <a:pPr marL="0" lvl="0" indent="0" algn="ctr" rtl="0">
                        <a:spcBef>
                          <a:spcPts val="0"/>
                        </a:spcBef>
                        <a:spcAft>
                          <a:spcPts val="0"/>
                        </a:spcAft>
                        <a:buNone/>
                      </a:pPr>
                      <a:r>
                        <a:rPr lang="en-SG" sz="2200">
                          <a:solidFill>
                            <a:schemeClr val="accent2"/>
                          </a:solidFill>
                          <a:latin typeface="Gill Sans"/>
                          <a:ea typeface="Gill Sans"/>
                          <a:cs typeface="Gill Sans"/>
                          <a:sym typeface="Gill Sans"/>
                        </a:rPr>
                        <a:t>ACCURACY INCREASES OVER TIME</a:t>
                      </a:r>
                      <a:endParaRPr sz="2200">
                        <a:solidFill>
                          <a:schemeClr val="accent2"/>
                        </a:solidFill>
                      </a:endParaRPr>
                    </a:p>
                  </a:txBody>
                  <a:tcPr marL="91425" marR="91425" marT="91425" marB="91425"/>
                </a:tc>
                <a:tc>
                  <a:txBody>
                    <a:bodyPr/>
                    <a:lstStyle/>
                    <a:p>
                      <a:pPr marL="0" lvl="0" indent="0" algn="ctr" rtl="0">
                        <a:spcBef>
                          <a:spcPts val="0"/>
                        </a:spcBef>
                        <a:spcAft>
                          <a:spcPts val="0"/>
                        </a:spcAft>
                        <a:buNone/>
                      </a:pPr>
                      <a:r>
                        <a:rPr lang="en-SG" sz="2200">
                          <a:solidFill>
                            <a:schemeClr val="accent1"/>
                          </a:solidFill>
                          <a:latin typeface="Gill Sans"/>
                          <a:ea typeface="Gill Sans"/>
                          <a:cs typeface="Gill Sans"/>
                          <a:sym typeface="Gill Sans"/>
                        </a:rPr>
                        <a:t>ACCURACY BASED OFF HUMAN INTERPRETATION AND SUPERVISION</a:t>
                      </a:r>
                      <a:endParaRPr sz="2200">
                        <a:solidFill>
                          <a:schemeClr val="accent1"/>
                        </a:solidFill>
                      </a:endParaRPr>
                    </a:p>
                  </a:txBody>
                  <a:tcPr marL="91425" marR="91425" marT="91425" marB="91425"/>
                </a:tc>
                <a:extLst>
                  <a:ext uri="{0D108BD9-81ED-4DB2-BD59-A6C34878D82A}">
                    <a16:rowId xmlns:a16="http://schemas.microsoft.com/office/drawing/2014/main" val="10001"/>
                  </a:ext>
                </a:extLst>
              </a:tr>
              <a:tr h="601150">
                <a:tc>
                  <a:txBody>
                    <a:bodyPr/>
                    <a:lstStyle/>
                    <a:p>
                      <a:pPr marL="0" lvl="0" indent="0" algn="ctr" rtl="0">
                        <a:spcBef>
                          <a:spcPts val="0"/>
                        </a:spcBef>
                        <a:spcAft>
                          <a:spcPts val="0"/>
                        </a:spcAft>
                        <a:buClr>
                          <a:schemeClr val="dk1"/>
                        </a:buClr>
                        <a:buSzPts val="1100"/>
                        <a:buFont typeface="Arial"/>
                        <a:buNone/>
                      </a:pPr>
                      <a:r>
                        <a:rPr lang="en-SG" sz="2200">
                          <a:solidFill>
                            <a:schemeClr val="accent2"/>
                          </a:solidFill>
                          <a:latin typeface="Gill Sans"/>
                          <a:ea typeface="Gill Sans"/>
                          <a:cs typeface="Gill Sans"/>
                          <a:sym typeface="Gill Sans"/>
                        </a:rPr>
                        <a:t>MODEL IMPROVES BY ITSELF </a:t>
                      </a:r>
                      <a:endParaRPr sz="2200">
                        <a:solidFill>
                          <a:schemeClr val="accent2"/>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SG" sz="2200">
                          <a:solidFill>
                            <a:schemeClr val="accent1"/>
                          </a:solidFill>
                          <a:latin typeface="Gill Sans"/>
                          <a:ea typeface="Gill Sans"/>
                          <a:cs typeface="Gill Sans"/>
                          <a:sym typeface="Gill Sans"/>
                        </a:rPr>
                        <a:t>REQUIRES TIME, RESEARCH AND STATISTICAL EXPERTISE TO TUNE</a:t>
                      </a:r>
                      <a:endParaRPr sz="2200">
                        <a:solidFill>
                          <a:schemeClr val="accent1"/>
                        </a:solidFill>
                      </a:endParaRPr>
                    </a:p>
                  </a:txBody>
                  <a:tcPr marL="91425" marR="91425" marT="91425" marB="91425"/>
                </a:tc>
                <a:extLst>
                  <a:ext uri="{0D108BD9-81ED-4DB2-BD59-A6C34878D82A}">
                    <a16:rowId xmlns:a16="http://schemas.microsoft.com/office/drawing/2014/main" val="10002"/>
                  </a:ext>
                </a:extLst>
              </a:tr>
              <a:tr h="601150">
                <a:tc>
                  <a:txBody>
                    <a:bodyPr/>
                    <a:lstStyle/>
                    <a:p>
                      <a:pPr marL="0" lvl="0" indent="0" algn="ctr" rtl="0">
                        <a:spcBef>
                          <a:spcPts val="0"/>
                        </a:spcBef>
                        <a:spcAft>
                          <a:spcPts val="0"/>
                        </a:spcAft>
                        <a:buClr>
                          <a:schemeClr val="dk1"/>
                        </a:buClr>
                        <a:buSzPts val="1100"/>
                        <a:buFont typeface="Arial"/>
                        <a:buNone/>
                      </a:pPr>
                      <a:r>
                        <a:rPr lang="en-SG" sz="2200">
                          <a:solidFill>
                            <a:schemeClr val="accent2"/>
                          </a:solidFill>
                          <a:latin typeface="Gill Sans"/>
                          <a:ea typeface="Gill Sans"/>
                          <a:cs typeface="Gill Sans"/>
                          <a:sym typeface="Gill Sans"/>
                        </a:rPr>
                        <a:t>MODEL IS MORE SCALABLE AS IT CAN BE TRAINED ON THE DATASET WHICH WILL FACTOR IN DIFFERENCES IN VARIABLES </a:t>
                      </a:r>
                      <a:endParaRPr>
                        <a:solidFill>
                          <a:schemeClr val="accent2"/>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SG" sz="2200">
                          <a:solidFill>
                            <a:schemeClr val="accent1"/>
                          </a:solidFill>
                          <a:latin typeface="Gill Sans"/>
                          <a:ea typeface="Gill Sans"/>
                          <a:cs typeface="Gill Sans"/>
                          <a:sym typeface="Gill Sans"/>
                        </a:rPr>
                        <a:t>MODEL REQUIRES MANUAL FINE TUNING AND MAY NOT ALWAYS FIND THE OPTIMAL RESULTS DESIRED</a:t>
                      </a:r>
                      <a:endParaRPr>
                        <a:solidFill>
                          <a:schemeClr val="accent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SG"/>
              <a:t>APPLICATIONS OF INSIGHT TO REAL LIFE BUSINESS CONTEXT</a:t>
            </a:r>
            <a:endParaRPr/>
          </a:p>
        </p:txBody>
      </p:sp>
      <p:pic>
        <p:nvPicPr>
          <p:cNvPr id="296" name="Google Shape;296;p39"/>
          <p:cNvPicPr preferRelativeResize="0"/>
          <p:nvPr/>
        </p:nvPicPr>
        <p:blipFill>
          <a:blip r:embed="rId3">
            <a:alphaModFix/>
          </a:blip>
          <a:stretch>
            <a:fillRect/>
          </a:stretch>
        </p:blipFill>
        <p:spPr>
          <a:xfrm>
            <a:off x="581200" y="2547762"/>
            <a:ext cx="2876100" cy="1339775"/>
          </a:xfrm>
          <a:prstGeom prst="rect">
            <a:avLst/>
          </a:prstGeom>
          <a:noFill/>
          <a:ln>
            <a:noFill/>
          </a:ln>
        </p:spPr>
      </p:pic>
      <p:pic>
        <p:nvPicPr>
          <p:cNvPr id="297" name="Google Shape;297;p39"/>
          <p:cNvPicPr preferRelativeResize="0"/>
          <p:nvPr/>
        </p:nvPicPr>
        <p:blipFill>
          <a:blip r:embed="rId4">
            <a:alphaModFix/>
          </a:blip>
          <a:stretch>
            <a:fillRect/>
          </a:stretch>
        </p:blipFill>
        <p:spPr>
          <a:xfrm>
            <a:off x="4887551" y="2119100"/>
            <a:ext cx="2416800" cy="2197100"/>
          </a:xfrm>
          <a:prstGeom prst="rect">
            <a:avLst/>
          </a:prstGeom>
          <a:noFill/>
          <a:ln>
            <a:noFill/>
          </a:ln>
        </p:spPr>
      </p:pic>
      <p:pic>
        <p:nvPicPr>
          <p:cNvPr id="298" name="Google Shape;298;p39"/>
          <p:cNvPicPr preferRelativeResize="0"/>
          <p:nvPr/>
        </p:nvPicPr>
        <p:blipFill>
          <a:blip r:embed="rId5">
            <a:alphaModFix/>
          </a:blip>
          <a:stretch>
            <a:fillRect/>
          </a:stretch>
        </p:blipFill>
        <p:spPr>
          <a:xfrm>
            <a:off x="8559325" y="2202375"/>
            <a:ext cx="3051381" cy="2030550"/>
          </a:xfrm>
          <a:prstGeom prst="rect">
            <a:avLst/>
          </a:prstGeom>
          <a:noFill/>
          <a:ln>
            <a:noFill/>
          </a:ln>
        </p:spPr>
      </p:pic>
      <p:sp>
        <p:nvSpPr>
          <p:cNvPr id="299" name="Google Shape;299;p39"/>
          <p:cNvSpPr txBox="1">
            <a:spLocks noGrp="1"/>
          </p:cNvSpPr>
          <p:nvPr>
            <p:ph type="body" idx="1"/>
          </p:nvPr>
        </p:nvSpPr>
        <p:spPr>
          <a:xfrm>
            <a:off x="203800" y="4232925"/>
            <a:ext cx="3253500" cy="1699200"/>
          </a:xfrm>
          <a:prstGeom prst="rect">
            <a:avLst/>
          </a:prstGeom>
          <a:noFill/>
          <a:ln>
            <a:noFill/>
          </a:ln>
        </p:spPr>
        <p:txBody>
          <a:bodyPr spcFirstLastPara="1" wrap="square" lIns="91425" tIns="45700" rIns="91425" bIns="45700" anchor="ctr" anchorCtr="0">
            <a:noAutofit/>
          </a:bodyPr>
          <a:lstStyle/>
          <a:p>
            <a:pPr marL="457200" lvl="0" indent="0" algn="l" rtl="0">
              <a:lnSpc>
                <a:spcPct val="100000"/>
              </a:lnSpc>
              <a:spcBef>
                <a:spcPts val="960"/>
              </a:spcBef>
              <a:spcAft>
                <a:spcPts val="0"/>
              </a:spcAft>
              <a:buNone/>
            </a:pPr>
            <a:r>
              <a:rPr lang="en-SG" sz="2000" dirty="0"/>
              <a:t>Automate response/investigation of high risk transaction</a:t>
            </a:r>
            <a:endParaRPr sz="2000" dirty="0"/>
          </a:p>
        </p:txBody>
      </p:sp>
      <p:sp>
        <p:nvSpPr>
          <p:cNvPr id="300" name="Google Shape;300;p39"/>
          <p:cNvSpPr txBox="1">
            <a:spLocks noGrp="1"/>
          </p:cNvSpPr>
          <p:nvPr>
            <p:ph type="body" idx="1"/>
          </p:nvPr>
        </p:nvSpPr>
        <p:spPr>
          <a:xfrm>
            <a:off x="4280500" y="4316200"/>
            <a:ext cx="3253500" cy="1699200"/>
          </a:xfrm>
          <a:prstGeom prst="rect">
            <a:avLst/>
          </a:prstGeom>
          <a:noFill/>
          <a:ln>
            <a:noFill/>
          </a:ln>
        </p:spPr>
        <p:txBody>
          <a:bodyPr spcFirstLastPara="1" wrap="square" lIns="91425" tIns="45700" rIns="91425" bIns="45700" anchor="ctr" anchorCtr="0">
            <a:noAutofit/>
          </a:bodyPr>
          <a:lstStyle/>
          <a:p>
            <a:pPr marL="457200" lvl="0" indent="0" algn="ctr" rtl="0">
              <a:spcBef>
                <a:spcPts val="960"/>
              </a:spcBef>
              <a:spcAft>
                <a:spcPts val="0"/>
              </a:spcAft>
              <a:buNone/>
            </a:pPr>
            <a:r>
              <a:rPr lang="en-SG" sz="2000" dirty="0" err="1"/>
              <a:t>Analyze</a:t>
            </a:r>
            <a:r>
              <a:rPr lang="en-SG" sz="2000" dirty="0"/>
              <a:t> different periods of fraud - high alert system based on time and location </a:t>
            </a:r>
            <a:endParaRPr sz="2000" dirty="0"/>
          </a:p>
        </p:txBody>
      </p:sp>
      <p:sp>
        <p:nvSpPr>
          <p:cNvPr id="301" name="Google Shape;301;p39"/>
          <p:cNvSpPr txBox="1">
            <a:spLocks noGrp="1"/>
          </p:cNvSpPr>
          <p:nvPr>
            <p:ph type="body" idx="1"/>
          </p:nvPr>
        </p:nvSpPr>
        <p:spPr>
          <a:xfrm>
            <a:off x="8357192" y="4292545"/>
            <a:ext cx="3253500" cy="1699200"/>
          </a:xfrm>
          <a:prstGeom prst="rect">
            <a:avLst/>
          </a:prstGeom>
          <a:noFill/>
          <a:ln>
            <a:noFill/>
          </a:ln>
        </p:spPr>
        <p:txBody>
          <a:bodyPr spcFirstLastPara="1" wrap="square" lIns="91425" tIns="45700" rIns="91425" bIns="45700" anchor="ctr" anchorCtr="0">
            <a:noAutofit/>
          </a:bodyPr>
          <a:lstStyle/>
          <a:p>
            <a:pPr marL="457200" lvl="0" indent="0" algn="r" rtl="0">
              <a:spcBef>
                <a:spcPts val="960"/>
              </a:spcBef>
              <a:spcAft>
                <a:spcPts val="0"/>
              </a:spcAft>
              <a:buNone/>
            </a:pPr>
            <a:r>
              <a:rPr lang="en-SG" sz="2000" dirty="0"/>
              <a:t>Main problem of lag time and speed - tackling the response to fraud</a:t>
            </a:r>
            <a:endParaRP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SG"/>
              <a:t>APPLICATIONS OF INSIGHT TO REAL LIFE BUSINESS CONTEXT</a:t>
            </a:r>
            <a:endParaRPr/>
          </a:p>
        </p:txBody>
      </p:sp>
      <p:pic>
        <p:nvPicPr>
          <p:cNvPr id="307" name="Google Shape;307;p40"/>
          <p:cNvPicPr preferRelativeResize="0"/>
          <p:nvPr/>
        </p:nvPicPr>
        <p:blipFill>
          <a:blip r:embed="rId3">
            <a:alphaModFix/>
          </a:blip>
          <a:stretch>
            <a:fillRect/>
          </a:stretch>
        </p:blipFill>
        <p:spPr>
          <a:xfrm>
            <a:off x="581200" y="2547762"/>
            <a:ext cx="2876100" cy="1339775"/>
          </a:xfrm>
          <a:prstGeom prst="rect">
            <a:avLst/>
          </a:prstGeom>
          <a:noFill/>
          <a:ln>
            <a:noFill/>
          </a:ln>
        </p:spPr>
      </p:pic>
      <p:pic>
        <p:nvPicPr>
          <p:cNvPr id="308" name="Google Shape;308;p40"/>
          <p:cNvPicPr preferRelativeResize="0"/>
          <p:nvPr/>
        </p:nvPicPr>
        <p:blipFill>
          <a:blip r:embed="rId4">
            <a:alphaModFix/>
          </a:blip>
          <a:stretch>
            <a:fillRect/>
          </a:stretch>
        </p:blipFill>
        <p:spPr>
          <a:xfrm>
            <a:off x="4887551" y="2119100"/>
            <a:ext cx="2416800" cy="2197100"/>
          </a:xfrm>
          <a:prstGeom prst="rect">
            <a:avLst/>
          </a:prstGeom>
          <a:noFill/>
          <a:ln>
            <a:noFill/>
          </a:ln>
        </p:spPr>
      </p:pic>
      <p:pic>
        <p:nvPicPr>
          <p:cNvPr id="309" name="Google Shape;309;p40"/>
          <p:cNvPicPr preferRelativeResize="0"/>
          <p:nvPr/>
        </p:nvPicPr>
        <p:blipFill>
          <a:blip r:embed="rId5">
            <a:alphaModFix/>
          </a:blip>
          <a:stretch>
            <a:fillRect/>
          </a:stretch>
        </p:blipFill>
        <p:spPr>
          <a:xfrm>
            <a:off x="8559325" y="2202375"/>
            <a:ext cx="3051381" cy="2030550"/>
          </a:xfrm>
          <a:prstGeom prst="rect">
            <a:avLst/>
          </a:prstGeom>
          <a:noFill/>
          <a:ln>
            <a:noFill/>
          </a:ln>
        </p:spPr>
      </p:pic>
      <p:sp>
        <p:nvSpPr>
          <p:cNvPr id="310" name="Google Shape;310;p40"/>
          <p:cNvSpPr txBox="1">
            <a:spLocks noGrp="1"/>
          </p:cNvSpPr>
          <p:nvPr>
            <p:ph type="body" idx="1"/>
          </p:nvPr>
        </p:nvSpPr>
        <p:spPr>
          <a:xfrm>
            <a:off x="203800" y="4659775"/>
            <a:ext cx="3253500" cy="1961100"/>
          </a:xfrm>
          <a:prstGeom prst="rect">
            <a:avLst/>
          </a:prstGeom>
          <a:noFill/>
          <a:ln>
            <a:noFill/>
          </a:ln>
        </p:spPr>
        <p:txBody>
          <a:bodyPr spcFirstLastPara="1" wrap="square" lIns="91425" tIns="45700" rIns="91425" bIns="45700" anchor="ctr" anchorCtr="0">
            <a:noAutofit/>
          </a:bodyPr>
          <a:lstStyle/>
          <a:p>
            <a:pPr marL="457200" lvl="0" indent="0" algn="l" rtl="0">
              <a:lnSpc>
                <a:spcPct val="100000"/>
              </a:lnSpc>
              <a:spcBef>
                <a:spcPts val="960"/>
              </a:spcBef>
              <a:spcAft>
                <a:spcPts val="0"/>
              </a:spcAft>
              <a:buNone/>
            </a:pPr>
            <a:r>
              <a:rPr lang="en-SG" dirty="0">
                <a:solidFill>
                  <a:schemeClr val="accent6"/>
                </a:solidFill>
              </a:rPr>
              <a:t>Consider implementing the machine learning model together with automated response system to provide immediate investigation and responses on suspicious transactions</a:t>
            </a:r>
            <a:endParaRPr dirty="0">
              <a:solidFill>
                <a:schemeClr val="accent6"/>
              </a:solidFill>
            </a:endParaRPr>
          </a:p>
        </p:txBody>
      </p:sp>
      <p:sp>
        <p:nvSpPr>
          <p:cNvPr id="311" name="Google Shape;311;p40"/>
          <p:cNvSpPr txBox="1">
            <a:spLocks noGrp="1"/>
          </p:cNvSpPr>
          <p:nvPr>
            <p:ph type="body" idx="1"/>
          </p:nvPr>
        </p:nvSpPr>
        <p:spPr>
          <a:xfrm>
            <a:off x="4469192" y="4719444"/>
            <a:ext cx="3253500" cy="1699200"/>
          </a:xfrm>
          <a:prstGeom prst="rect">
            <a:avLst/>
          </a:prstGeom>
          <a:noFill/>
          <a:ln>
            <a:noFill/>
          </a:ln>
        </p:spPr>
        <p:txBody>
          <a:bodyPr spcFirstLastPara="1" wrap="square" lIns="91425" tIns="45700" rIns="91425" bIns="45700" anchor="ctr" anchorCtr="0">
            <a:noAutofit/>
          </a:bodyPr>
          <a:lstStyle/>
          <a:p>
            <a:pPr marL="457200" lvl="0" indent="0" algn="ctr" rtl="0">
              <a:spcBef>
                <a:spcPts val="960"/>
              </a:spcBef>
              <a:spcAft>
                <a:spcPts val="0"/>
              </a:spcAft>
              <a:buNone/>
            </a:pPr>
            <a:r>
              <a:rPr lang="en-SG" dirty="0">
                <a:solidFill>
                  <a:schemeClr val="accent6"/>
                </a:solidFill>
              </a:rPr>
              <a:t>Consider various layers of threshold based on potential risks of transactions which provides different alert layers.</a:t>
            </a:r>
            <a:endParaRPr dirty="0">
              <a:solidFill>
                <a:schemeClr val="accent6"/>
              </a:solidFill>
            </a:endParaRPr>
          </a:p>
        </p:txBody>
      </p:sp>
      <p:sp>
        <p:nvSpPr>
          <p:cNvPr id="312" name="Google Shape;312;p40"/>
          <p:cNvSpPr txBox="1">
            <a:spLocks noGrp="1"/>
          </p:cNvSpPr>
          <p:nvPr>
            <p:ph type="body" idx="1"/>
          </p:nvPr>
        </p:nvSpPr>
        <p:spPr>
          <a:xfrm>
            <a:off x="8357200" y="4659775"/>
            <a:ext cx="3253500" cy="1699200"/>
          </a:xfrm>
          <a:prstGeom prst="rect">
            <a:avLst/>
          </a:prstGeom>
          <a:noFill/>
          <a:ln>
            <a:noFill/>
          </a:ln>
        </p:spPr>
        <p:txBody>
          <a:bodyPr spcFirstLastPara="1" wrap="square" lIns="91425" tIns="45700" rIns="91425" bIns="45700" anchor="ctr" anchorCtr="0">
            <a:noAutofit/>
          </a:bodyPr>
          <a:lstStyle/>
          <a:p>
            <a:pPr marL="457200" lvl="0" indent="0" algn="r" rtl="0">
              <a:spcBef>
                <a:spcPts val="960"/>
              </a:spcBef>
              <a:spcAft>
                <a:spcPts val="0"/>
              </a:spcAft>
              <a:buNone/>
            </a:pPr>
            <a:r>
              <a:rPr lang="en-SG" dirty="0">
                <a:solidFill>
                  <a:schemeClr val="accent6"/>
                </a:solidFill>
              </a:rPr>
              <a:t>Consider the implementation of alert systems to credit card users to allow quick notifications for immediate actions</a:t>
            </a:r>
            <a:endParaRPr dirty="0">
              <a:solidFill>
                <a:schemeClr val="accent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SG"/>
              <a:t>IMPORTANT CONSIDERATIONS</a:t>
            </a:r>
            <a:endParaRPr/>
          </a:p>
        </p:txBody>
      </p:sp>
      <p:pic>
        <p:nvPicPr>
          <p:cNvPr id="318" name="Google Shape;318;p41"/>
          <p:cNvPicPr preferRelativeResize="0"/>
          <p:nvPr/>
        </p:nvPicPr>
        <p:blipFill>
          <a:blip r:embed="rId3">
            <a:alphaModFix/>
          </a:blip>
          <a:stretch>
            <a:fillRect/>
          </a:stretch>
        </p:blipFill>
        <p:spPr>
          <a:xfrm>
            <a:off x="736313" y="2445771"/>
            <a:ext cx="1750950" cy="1750950"/>
          </a:xfrm>
          <a:prstGeom prst="rect">
            <a:avLst/>
          </a:prstGeom>
          <a:noFill/>
          <a:ln>
            <a:noFill/>
          </a:ln>
        </p:spPr>
      </p:pic>
      <p:sp>
        <p:nvSpPr>
          <p:cNvPr id="319" name="Google Shape;319;p41"/>
          <p:cNvSpPr txBox="1">
            <a:spLocks noGrp="1"/>
          </p:cNvSpPr>
          <p:nvPr>
            <p:ph type="body" idx="1"/>
          </p:nvPr>
        </p:nvSpPr>
        <p:spPr>
          <a:xfrm>
            <a:off x="2832974" y="2471650"/>
            <a:ext cx="7953000" cy="1699200"/>
          </a:xfrm>
          <a:prstGeom prst="rect">
            <a:avLst/>
          </a:prstGeom>
          <a:noFill/>
          <a:ln>
            <a:noFill/>
          </a:ln>
        </p:spPr>
        <p:txBody>
          <a:bodyPr spcFirstLastPara="1" wrap="square" lIns="91425" tIns="45700" rIns="91425" bIns="45700" anchor="ctr" anchorCtr="0">
            <a:noAutofit/>
          </a:bodyPr>
          <a:lstStyle/>
          <a:p>
            <a:pPr marL="457200" lvl="0" indent="0" algn="l" rtl="0">
              <a:lnSpc>
                <a:spcPct val="100000"/>
              </a:lnSpc>
              <a:spcBef>
                <a:spcPts val="960"/>
              </a:spcBef>
              <a:spcAft>
                <a:spcPts val="0"/>
              </a:spcAft>
              <a:buNone/>
            </a:pPr>
            <a:r>
              <a:rPr lang="en-SG" sz="2200" dirty="0"/>
              <a:t>No ensemble should be used since there will be an increase lag time. A simpler model will result in more efficient analysis which will quicken the response time against a fraudulent transaction.</a:t>
            </a:r>
            <a:endParaRPr sz="2200" dirty="0"/>
          </a:p>
        </p:txBody>
      </p:sp>
      <p:pic>
        <p:nvPicPr>
          <p:cNvPr id="320" name="Google Shape;320;p41"/>
          <p:cNvPicPr preferRelativeResize="0"/>
          <p:nvPr/>
        </p:nvPicPr>
        <p:blipFill>
          <a:blip r:embed="rId4">
            <a:alphaModFix/>
          </a:blip>
          <a:stretch>
            <a:fillRect/>
          </a:stretch>
        </p:blipFill>
        <p:spPr>
          <a:xfrm>
            <a:off x="0" y="4386425"/>
            <a:ext cx="3223575" cy="2145350"/>
          </a:xfrm>
          <a:prstGeom prst="rect">
            <a:avLst/>
          </a:prstGeom>
          <a:noFill/>
          <a:ln>
            <a:noFill/>
          </a:ln>
        </p:spPr>
      </p:pic>
      <p:sp>
        <p:nvSpPr>
          <p:cNvPr id="321" name="Google Shape;321;p41"/>
          <p:cNvSpPr txBox="1">
            <a:spLocks noGrp="1"/>
          </p:cNvSpPr>
          <p:nvPr>
            <p:ph type="body" idx="1"/>
          </p:nvPr>
        </p:nvSpPr>
        <p:spPr>
          <a:xfrm>
            <a:off x="2832974" y="4609500"/>
            <a:ext cx="7953000" cy="1699200"/>
          </a:xfrm>
          <a:prstGeom prst="rect">
            <a:avLst/>
          </a:prstGeom>
          <a:noFill/>
          <a:ln>
            <a:noFill/>
          </a:ln>
        </p:spPr>
        <p:txBody>
          <a:bodyPr spcFirstLastPara="1" wrap="square" lIns="91425" tIns="45700" rIns="91425" bIns="45700" anchor="ctr" anchorCtr="0">
            <a:noAutofit/>
          </a:bodyPr>
          <a:lstStyle/>
          <a:p>
            <a:pPr marL="457200" lvl="0" indent="0" algn="l" rtl="0">
              <a:lnSpc>
                <a:spcPct val="100000"/>
              </a:lnSpc>
              <a:spcBef>
                <a:spcPts val="960"/>
              </a:spcBef>
              <a:spcAft>
                <a:spcPts val="0"/>
              </a:spcAft>
              <a:buNone/>
            </a:pPr>
            <a:r>
              <a:rPr lang="en-SG" sz="2200" dirty="0"/>
              <a:t>The probability of a fraudulent transaction can be classified into different layers where each demand a particular response. This can be done through immediate calls, messages and notifications through credit card (or bank) smartphone applications.</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THE PROBLEM</a:t>
            </a:r>
            <a:endParaRPr/>
          </a:p>
        </p:txBody>
      </p:sp>
      <p:sp>
        <p:nvSpPr>
          <p:cNvPr id="110" name="Google Shape;110;p15"/>
          <p:cNvSpPr txBox="1">
            <a:spLocks noGrp="1"/>
          </p:cNvSpPr>
          <p:nvPr>
            <p:ph type="body" idx="1"/>
          </p:nvPr>
        </p:nvSpPr>
        <p:spPr>
          <a:xfrm>
            <a:off x="872804" y="4936755"/>
            <a:ext cx="4471891" cy="14769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Courier New"/>
              <a:buNone/>
            </a:pPr>
            <a:r>
              <a:rPr lang="en-SG" sz="2400" b="1" i="0" u="none" strike="noStrike" cap="none" dirty="0">
                <a:solidFill>
                  <a:srgbClr val="000000"/>
                </a:solidFill>
                <a:latin typeface="Arial"/>
                <a:ea typeface="Arial"/>
                <a:cs typeface="Arial"/>
                <a:sym typeface="Arial"/>
              </a:rPr>
              <a:t>145245 Seconds</a:t>
            </a:r>
            <a:r>
              <a:rPr lang="en-SG" sz="2400" b="1" dirty="0">
                <a:solidFill>
                  <a:srgbClr val="000000"/>
                </a:solidFill>
                <a:latin typeface="Arial"/>
                <a:ea typeface="Arial"/>
                <a:cs typeface="Arial"/>
                <a:sym typeface="Arial"/>
              </a:rPr>
              <a:t> = </a:t>
            </a:r>
            <a:r>
              <a:rPr lang="en-SG" sz="2400" b="1" i="0" u="none" strike="noStrike" cap="none" dirty="0">
                <a:solidFill>
                  <a:srgbClr val="000000"/>
                </a:solidFill>
                <a:latin typeface="Arial"/>
                <a:ea typeface="Arial"/>
                <a:cs typeface="Arial"/>
                <a:sym typeface="Arial"/>
              </a:rPr>
              <a:t>1.68 Days </a:t>
            </a:r>
            <a:endParaRPr sz="2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Courier New"/>
              <a:buNone/>
            </a:pPr>
            <a:endParaRPr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Courier New"/>
              <a:buNone/>
            </a:pPr>
            <a:r>
              <a:rPr lang="en-SG" i="0" u="none" strike="noStrike" cap="none" dirty="0">
                <a:solidFill>
                  <a:schemeClr val="dk1"/>
                </a:solidFill>
                <a:latin typeface="Arial"/>
                <a:ea typeface="Arial"/>
                <a:cs typeface="Arial"/>
                <a:sym typeface="Arial"/>
              </a:rPr>
              <a:t> </a:t>
            </a:r>
            <a:endParaRPr i="0" u="none" strike="noStrike" cap="none" dirty="0">
              <a:solidFill>
                <a:schemeClr val="dk1"/>
              </a:solidFill>
              <a:latin typeface="Arial"/>
              <a:ea typeface="Arial"/>
              <a:cs typeface="Arial"/>
              <a:sym typeface="Arial"/>
            </a:endParaRPr>
          </a:p>
        </p:txBody>
      </p:sp>
      <p:pic>
        <p:nvPicPr>
          <p:cNvPr id="111" name="Google Shape;111;p15"/>
          <p:cNvPicPr preferRelativeResize="0"/>
          <p:nvPr/>
        </p:nvPicPr>
        <p:blipFill>
          <a:blip r:embed="rId3">
            <a:alphaModFix/>
          </a:blip>
          <a:stretch>
            <a:fillRect/>
          </a:stretch>
        </p:blipFill>
        <p:spPr>
          <a:xfrm>
            <a:off x="1617225" y="1937475"/>
            <a:ext cx="2983050" cy="2983050"/>
          </a:xfrm>
          <a:prstGeom prst="rect">
            <a:avLst/>
          </a:prstGeom>
          <a:noFill/>
          <a:ln>
            <a:noFill/>
          </a:ln>
        </p:spPr>
      </p:pic>
      <p:pic>
        <p:nvPicPr>
          <p:cNvPr id="112" name="Google Shape;112;p15"/>
          <p:cNvPicPr preferRelativeResize="0"/>
          <p:nvPr/>
        </p:nvPicPr>
        <p:blipFill>
          <a:blip r:embed="rId4">
            <a:alphaModFix/>
          </a:blip>
          <a:stretch>
            <a:fillRect/>
          </a:stretch>
        </p:blipFill>
        <p:spPr>
          <a:xfrm>
            <a:off x="7672100" y="2034080"/>
            <a:ext cx="2902675" cy="2902675"/>
          </a:xfrm>
          <a:prstGeom prst="rect">
            <a:avLst/>
          </a:prstGeom>
          <a:noFill/>
          <a:ln>
            <a:noFill/>
          </a:ln>
        </p:spPr>
      </p:pic>
      <p:sp>
        <p:nvSpPr>
          <p:cNvPr id="113" name="Google Shape;113;p15"/>
          <p:cNvSpPr txBox="1">
            <a:spLocks noGrp="1"/>
          </p:cNvSpPr>
          <p:nvPr>
            <p:ph type="body" idx="1"/>
          </p:nvPr>
        </p:nvSpPr>
        <p:spPr>
          <a:xfrm>
            <a:off x="8416520" y="4936755"/>
            <a:ext cx="1668300" cy="14769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00"/>
              <a:buFont typeface="Courier New"/>
              <a:buNone/>
            </a:pPr>
            <a:r>
              <a:rPr lang="en-SG" sz="2400" b="1" dirty="0">
                <a:solidFill>
                  <a:srgbClr val="000000"/>
                </a:solidFill>
                <a:latin typeface="Arial"/>
                <a:ea typeface="Arial"/>
                <a:cs typeface="Arial"/>
                <a:sym typeface="Arial"/>
              </a:rPr>
              <a:t>$</a:t>
            </a:r>
            <a:r>
              <a:rPr lang="en-SG" sz="2400" b="1" dirty="0">
                <a:solidFill>
                  <a:schemeClr val="dk1"/>
                </a:solidFill>
                <a:latin typeface="Arial"/>
                <a:ea typeface="Arial"/>
                <a:cs typeface="Arial"/>
                <a:sym typeface="Arial"/>
              </a:rPr>
              <a:t>31169.74</a:t>
            </a:r>
            <a:endParaRPr sz="2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Courier New"/>
              <a:buNone/>
            </a:pPr>
            <a:endParaRPr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Courier New"/>
              <a:buNone/>
            </a:pPr>
            <a:r>
              <a:rPr lang="en-SG" i="0" u="none" strike="noStrike" cap="none" dirty="0">
                <a:solidFill>
                  <a:schemeClr val="dk1"/>
                </a:solidFill>
                <a:latin typeface="Arial"/>
                <a:ea typeface="Arial"/>
                <a:cs typeface="Arial"/>
                <a:sym typeface="Arial"/>
              </a:rPr>
              <a:t> </a:t>
            </a:r>
            <a:endParaRPr i="0" u="none" strike="noStrike" cap="none" dirty="0">
              <a:solidFill>
                <a:schemeClr val="dk1"/>
              </a:solidFill>
              <a:latin typeface="Arial"/>
              <a:ea typeface="Arial"/>
              <a:cs typeface="Arial"/>
              <a:sym typeface="Arial"/>
            </a:endParaRPr>
          </a:p>
        </p:txBody>
      </p:sp>
      <p:pic>
        <p:nvPicPr>
          <p:cNvPr id="3" name="Picture 2" descr="A close up of a logo&#10;&#10;Description automatically generated">
            <a:extLst>
              <a:ext uri="{FF2B5EF4-FFF2-40B4-BE49-F238E27FC236}">
                <a16:creationId xmlns:a16="http://schemas.microsoft.com/office/drawing/2014/main" id="{EF41282F-9C63-4610-BF45-50A33816C2DF}"/>
              </a:ext>
            </a:extLst>
          </p:cNvPr>
          <p:cNvPicPr>
            <a:picLocks noChangeAspect="1"/>
          </p:cNvPicPr>
          <p:nvPr/>
        </p:nvPicPr>
        <p:blipFill>
          <a:blip r:embed="rId5"/>
          <a:stretch>
            <a:fillRect/>
          </a:stretch>
        </p:blipFill>
        <p:spPr>
          <a:xfrm>
            <a:off x="5183638" y="3144454"/>
            <a:ext cx="1905098" cy="15494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SG"/>
              <a:t>THE END</a:t>
            </a:r>
            <a:endParaRPr/>
          </a:p>
        </p:txBody>
      </p:sp>
      <p:sp>
        <p:nvSpPr>
          <p:cNvPr id="327" name="Google Shape;327;p42"/>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VISUALIZATIONS</a:t>
            </a:r>
            <a:endParaRPr/>
          </a:p>
        </p:txBody>
      </p:sp>
      <p:pic>
        <p:nvPicPr>
          <p:cNvPr id="119" name="Google Shape;119;p16"/>
          <p:cNvPicPr preferRelativeResize="0"/>
          <p:nvPr/>
        </p:nvPicPr>
        <p:blipFill rotWithShape="1">
          <a:blip r:embed="rId3">
            <a:alphaModFix/>
          </a:blip>
          <a:srcRect/>
          <a:stretch/>
        </p:blipFill>
        <p:spPr>
          <a:xfrm>
            <a:off x="0" y="3733250"/>
            <a:ext cx="5025975" cy="3146250"/>
          </a:xfrm>
          <a:prstGeom prst="rect">
            <a:avLst/>
          </a:prstGeom>
          <a:noFill/>
          <a:ln>
            <a:noFill/>
          </a:ln>
        </p:spPr>
      </p:pic>
      <p:pic>
        <p:nvPicPr>
          <p:cNvPr id="120" name="Google Shape;120;p16"/>
          <p:cNvPicPr preferRelativeResize="0"/>
          <p:nvPr/>
        </p:nvPicPr>
        <p:blipFill rotWithShape="1">
          <a:blip r:embed="rId4">
            <a:alphaModFix/>
          </a:blip>
          <a:srcRect/>
          <a:stretch/>
        </p:blipFill>
        <p:spPr>
          <a:xfrm>
            <a:off x="5025975" y="3856875"/>
            <a:ext cx="7166025" cy="3022624"/>
          </a:xfrm>
          <a:prstGeom prst="rect">
            <a:avLst/>
          </a:prstGeom>
          <a:noFill/>
          <a:ln>
            <a:noFill/>
          </a:ln>
        </p:spPr>
      </p:pic>
      <p:sp>
        <p:nvSpPr>
          <p:cNvPr id="121" name="Google Shape;121;p16"/>
          <p:cNvSpPr txBox="1"/>
          <p:nvPr/>
        </p:nvSpPr>
        <p:spPr>
          <a:xfrm>
            <a:off x="445949" y="2000775"/>
            <a:ext cx="11309275" cy="185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Gill Sans"/>
              <a:buChar char="●"/>
            </a:pPr>
            <a:r>
              <a:rPr lang="en-SG" sz="1800" dirty="0">
                <a:latin typeface="Gill Sans"/>
                <a:ea typeface="Gill Sans"/>
                <a:cs typeface="Gill Sans"/>
                <a:sym typeface="Gill Sans"/>
              </a:rPr>
              <a:t>There are </a:t>
            </a:r>
            <a:r>
              <a:rPr lang="en-SG" sz="1800" b="1" dirty="0">
                <a:latin typeface="Gill Sans"/>
                <a:ea typeface="Gill Sans"/>
                <a:cs typeface="Gill Sans"/>
                <a:sym typeface="Gill Sans"/>
              </a:rPr>
              <a:t>227351 non-fraudulent </a:t>
            </a:r>
            <a:r>
              <a:rPr lang="en-SG" sz="1800" dirty="0">
                <a:latin typeface="Gill Sans"/>
                <a:ea typeface="Gill Sans"/>
                <a:cs typeface="Gill Sans"/>
                <a:sym typeface="Gill Sans"/>
              </a:rPr>
              <a:t>transactions and only </a:t>
            </a:r>
            <a:r>
              <a:rPr lang="en-SG" sz="1800" b="1" dirty="0">
                <a:latin typeface="Gill Sans"/>
                <a:ea typeface="Gill Sans"/>
                <a:cs typeface="Gill Sans"/>
                <a:sym typeface="Gill Sans"/>
              </a:rPr>
              <a:t>411 fraudulent transactions</a:t>
            </a:r>
            <a:r>
              <a:rPr lang="en-SG" sz="1800" dirty="0">
                <a:latin typeface="Gill Sans"/>
                <a:ea typeface="Gill Sans"/>
                <a:cs typeface="Gill Sans"/>
                <a:sym typeface="Gill Sans"/>
              </a:rPr>
              <a:t>. </a:t>
            </a:r>
            <a:br>
              <a:rPr lang="en-SG" sz="1800" dirty="0">
                <a:latin typeface="Gill Sans"/>
                <a:ea typeface="Gill Sans"/>
                <a:cs typeface="Gill Sans"/>
                <a:sym typeface="Gill Sans"/>
              </a:rPr>
            </a:br>
            <a:endParaRPr sz="1800" dirty="0">
              <a:latin typeface="Gill Sans"/>
              <a:ea typeface="Gill Sans"/>
              <a:cs typeface="Gill Sans"/>
              <a:sym typeface="Gill Sans"/>
            </a:endParaRPr>
          </a:p>
          <a:p>
            <a:pPr marL="457200" lvl="0" indent="-317500" algn="l" rtl="0">
              <a:spcBef>
                <a:spcPts val="0"/>
              </a:spcBef>
              <a:spcAft>
                <a:spcPts val="0"/>
              </a:spcAft>
              <a:buSzPts val="1400"/>
              <a:buFont typeface="Gill Sans"/>
              <a:buChar char="●"/>
            </a:pPr>
            <a:r>
              <a:rPr lang="en-SG" sz="1800" dirty="0">
                <a:latin typeface="Gill Sans"/>
                <a:ea typeface="Gill Sans"/>
                <a:cs typeface="Gill Sans"/>
                <a:sym typeface="Gill Sans"/>
              </a:rPr>
              <a:t>Percentage of fraudulent transactions only make up</a:t>
            </a:r>
            <a:r>
              <a:rPr lang="en-SG" sz="1800" b="1" dirty="0">
                <a:latin typeface="Gill Sans"/>
                <a:ea typeface="Gill Sans"/>
                <a:cs typeface="Gill Sans"/>
                <a:sym typeface="Gill Sans"/>
              </a:rPr>
              <a:t> 0.18% </a:t>
            </a:r>
            <a:r>
              <a:rPr lang="en-SG" sz="1800" dirty="0">
                <a:latin typeface="Gill Sans"/>
                <a:ea typeface="Gill Sans"/>
                <a:cs typeface="Gill Sans"/>
                <a:sym typeface="Gill Sans"/>
              </a:rPr>
              <a:t>of the entire dataset.</a:t>
            </a:r>
            <a:br>
              <a:rPr lang="en-SG" sz="1800" dirty="0">
                <a:latin typeface="Gill Sans"/>
                <a:ea typeface="Gill Sans"/>
                <a:cs typeface="Gill Sans"/>
                <a:sym typeface="Gill Sans"/>
              </a:rPr>
            </a:br>
            <a:endParaRPr sz="1800" dirty="0">
              <a:latin typeface="Gill Sans"/>
              <a:ea typeface="Gill Sans"/>
              <a:cs typeface="Gill Sans"/>
              <a:sym typeface="Gill Sans"/>
            </a:endParaRPr>
          </a:p>
          <a:p>
            <a:pPr marL="457200" lvl="0" indent="-317500" algn="l" rtl="0">
              <a:spcBef>
                <a:spcPts val="0"/>
              </a:spcBef>
              <a:spcAft>
                <a:spcPts val="0"/>
              </a:spcAft>
              <a:buSzPts val="1400"/>
              <a:buFont typeface="Gill Sans"/>
              <a:buChar char="●"/>
            </a:pPr>
            <a:r>
              <a:rPr lang="en-SG" sz="1800" dirty="0">
                <a:latin typeface="Gill Sans"/>
                <a:ea typeface="Gill Sans"/>
                <a:cs typeface="Gill Sans"/>
                <a:sym typeface="Gill Sans"/>
              </a:rPr>
              <a:t>From the Kernel Density Estimate and Histograms, the dataset seems to have a degree of imbalance which will be explored later.</a:t>
            </a:r>
            <a:endParaRPr sz="1800" dirty="0">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VISUALIZATIONS</a:t>
            </a:r>
            <a:endParaRPr/>
          </a:p>
        </p:txBody>
      </p:sp>
      <p:sp>
        <p:nvSpPr>
          <p:cNvPr id="127" name="Google Shape;127;p17"/>
          <p:cNvSpPr txBox="1">
            <a:spLocks noGrp="1"/>
          </p:cNvSpPr>
          <p:nvPr>
            <p:ph type="body" idx="1"/>
          </p:nvPr>
        </p:nvSpPr>
        <p:spPr>
          <a:xfrm>
            <a:off x="400392" y="1891721"/>
            <a:ext cx="11029500" cy="3678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56"/>
              <a:buNone/>
            </a:pPr>
            <a:r>
              <a:rPr lang="en-SG" dirty="0"/>
              <a:t>Kurtosis: Measure of a probability distribution’s “</a:t>
            </a:r>
            <a:r>
              <a:rPr lang="en-SG" dirty="0" err="1"/>
              <a:t>tailedness</a:t>
            </a:r>
            <a:r>
              <a:rPr lang="en-SG" dirty="0"/>
              <a:t>” and the sharpness of the peaks. </a:t>
            </a:r>
            <a:endParaRPr dirty="0"/>
          </a:p>
          <a:p>
            <a:pPr marL="0" lvl="0" indent="0" algn="l" rtl="0">
              <a:lnSpc>
                <a:spcPct val="100000"/>
              </a:lnSpc>
              <a:spcBef>
                <a:spcPts val="0"/>
              </a:spcBef>
              <a:spcAft>
                <a:spcPts val="0"/>
              </a:spcAft>
              <a:buSzPts val="1656"/>
              <a:buNone/>
            </a:pPr>
            <a:r>
              <a:rPr lang="en-SG" dirty="0"/>
              <a:t>Skewness: Asymmetry of probability distribution</a:t>
            </a:r>
            <a:endParaRPr dirty="0"/>
          </a:p>
          <a:p>
            <a:pPr marL="0" lvl="0" indent="0" algn="l" rtl="0">
              <a:lnSpc>
                <a:spcPct val="100000"/>
              </a:lnSpc>
              <a:spcBef>
                <a:spcPts val="0"/>
              </a:spcBef>
              <a:spcAft>
                <a:spcPts val="0"/>
              </a:spcAft>
              <a:buSzPts val="1656"/>
              <a:buNone/>
            </a:pPr>
            <a:endParaRPr dirty="0"/>
          </a:p>
          <a:p>
            <a:pPr marL="0" lvl="0" indent="0" algn="l" rtl="0">
              <a:lnSpc>
                <a:spcPct val="100000"/>
              </a:lnSpc>
              <a:spcBef>
                <a:spcPts val="0"/>
              </a:spcBef>
              <a:spcAft>
                <a:spcPts val="0"/>
              </a:spcAft>
              <a:buSzPts val="1656"/>
              <a:buNone/>
            </a:pPr>
            <a:r>
              <a:rPr lang="en-SG" dirty="0"/>
              <a:t>Skewness and Kurtosis violates the assumption of multivariate normality under regression models. This could distort the training of linear or logistic regression models.</a:t>
            </a:r>
            <a:endParaRPr dirty="0"/>
          </a:p>
        </p:txBody>
      </p:sp>
      <p:pic>
        <p:nvPicPr>
          <p:cNvPr id="128" name="Google Shape;128;p17"/>
          <p:cNvPicPr preferRelativeResize="0"/>
          <p:nvPr/>
        </p:nvPicPr>
        <p:blipFill rotWithShape="1">
          <a:blip r:embed="rId3">
            <a:alphaModFix/>
          </a:blip>
          <a:srcRect/>
          <a:stretch/>
        </p:blipFill>
        <p:spPr>
          <a:xfrm>
            <a:off x="520700" y="3584575"/>
            <a:ext cx="11029600" cy="2651600"/>
          </a:xfrm>
          <a:prstGeom prst="rect">
            <a:avLst/>
          </a:prstGeom>
          <a:noFill/>
          <a:ln>
            <a:noFill/>
          </a:ln>
        </p:spPr>
      </p:pic>
      <p:sp>
        <p:nvSpPr>
          <p:cNvPr id="129" name="Google Shape;129;p17"/>
          <p:cNvSpPr txBox="1"/>
          <p:nvPr/>
        </p:nvSpPr>
        <p:spPr>
          <a:xfrm>
            <a:off x="2374225" y="6127900"/>
            <a:ext cx="1536000" cy="6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a:latin typeface="Gill Sans"/>
                <a:ea typeface="Gill Sans"/>
                <a:cs typeface="Gill Sans"/>
                <a:sym typeface="Gill Sans"/>
              </a:rPr>
              <a:t>Skewness: 14.07</a:t>
            </a:r>
            <a:endParaRPr>
              <a:latin typeface="Gill Sans"/>
              <a:ea typeface="Gill Sans"/>
              <a:cs typeface="Gill Sans"/>
              <a:sym typeface="Gill Sans"/>
            </a:endParaRPr>
          </a:p>
          <a:p>
            <a:pPr marL="0" lvl="0" indent="0" algn="l" rtl="0">
              <a:spcBef>
                <a:spcPts val="0"/>
              </a:spcBef>
              <a:spcAft>
                <a:spcPts val="0"/>
              </a:spcAft>
              <a:buNone/>
            </a:pPr>
            <a:r>
              <a:rPr lang="en-SG">
                <a:latin typeface="Gill Sans"/>
                <a:ea typeface="Gill Sans"/>
                <a:cs typeface="Gill Sans"/>
                <a:sym typeface="Gill Sans"/>
              </a:rPr>
              <a:t>Kurtosis: 514.37</a:t>
            </a:r>
            <a:endParaRPr>
              <a:latin typeface="Gill Sans"/>
              <a:ea typeface="Gill Sans"/>
              <a:cs typeface="Gill Sans"/>
              <a:sym typeface="Gill Sans"/>
            </a:endParaRPr>
          </a:p>
        </p:txBody>
      </p:sp>
      <p:sp>
        <p:nvSpPr>
          <p:cNvPr id="130" name="Google Shape;130;p17"/>
          <p:cNvSpPr txBox="1"/>
          <p:nvPr/>
        </p:nvSpPr>
        <p:spPr>
          <a:xfrm>
            <a:off x="8325875" y="6127900"/>
            <a:ext cx="1536000" cy="6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a:latin typeface="Gill Sans"/>
                <a:ea typeface="Gill Sans"/>
                <a:cs typeface="Gill Sans"/>
                <a:sym typeface="Gill Sans"/>
              </a:rPr>
              <a:t>Skewness: 0.12</a:t>
            </a:r>
            <a:endParaRPr>
              <a:latin typeface="Gill Sans"/>
              <a:ea typeface="Gill Sans"/>
              <a:cs typeface="Gill Sans"/>
              <a:sym typeface="Gill Sans"/>
            </a:endParaRPr>
          </a:p>
          <a:p>
            <a:pPr marL="0" lvl="0" indent="0" algn="l" rtl="0">
              <a:spcBef>
                <a:spcPts val="0"/>
              </a:spcBef>
              <a:spcAft>
                <a:spcPts val="0"/>
              </a:spcAft>
              <a:buNone/>
            </a:pPr>
            <a:r>
              <a:rPr lang="en-SG">
                <a:latin typeface="Gill Sans"/>
                <a:ea typeface="Gill Sans"/>
                <a:cs typeface="Gill Sans"/>
                <a:sym typeface="Gill Sans"/>
              </a:rPr>
              <a:t>Kurtosis: -1.11</a:t>
            </a:r>
            <a:endParaRPr>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VISUALIZATIONS: HEATMAP CORRELATIONS</a:t>
            </a:r>
            <a:endParaRPr/>
          </a:p>
        </p:txBody>
      </p:sp>
      <p:sp>
        <p:nvSpPr>
          <p:cNvPr id="136" name="Google Shape;136;p18"/>
          <p:cNvSpPr txBox="1">
            <a:spLocks noGrp="1"/>
          </p:cNvSpPr>
          <p:nvPr>
            <p:ph type="body" idx="1"/>
          </p:nvPr>
        </p:nvSpPr>
        <p:spPr>
          <a:xfrm>
            <a:off x="581196" y="2180500"/>
            <a:ext cx="5783400" cy="3678300"/>
          </a:xfrm>
          <a:prstGeom prst="rect">
            <a:avLst/>
          </a:prstGeom>
          <a:noFill/>
          <a:ln>
            <a:noFill/>
          </a:ln>
        </p:spPr>
        <p:txBody>
          <a:bodyPr spcFirstLastPara="1" wrap="square" lIns="91425" tIns="45700" rIns="91425" bIns="45700" anchor="t" anchorCtr="0">
            <a:noAutofit/>
          </a:bodyPr>
          <a:lstStyle/>
          <a:p>
            <a:pPr marL="457200" lvl="0" indent="-333756" algn="l" rtl="0">
              <a:lnSpc>
                <a:spcPct val="100000"/>
              </a:lnSpc>
              <a:spcBef>
                <a:spcPts val="0"/>
              </a:spcBef>
              <a:spcAft>
                <a:spcPts val="0"/>
              </a:spcAft>
              <a:buSzPts val="1656"/>
              <a:buChar char="◼"/>
            </a:pPr>
            <a:r>
              <a:rPr lang="en-SG" sz="2000" dirty="0"/>
              <a:t>From the heatmap, it can be observed that there are few strong correlations among the variables.</a:t>
            </a:r>
            <a:br>
              <a:rPr lang="en-SG" sz="2000" dirty="0"/>
            </a:br>
            <a:endParaRPr sz="2000" dirty="0"/>
          </a:p>
          <a:p>
            <a:pPr marL="457200" lvl="0" indent="-333756" algn="l" rtl="0">
              <a:lnSpc>
                <a:spcPct val="100000"/>
              </a:lnSpc>
              <a:spcBef>
                <a:spcPts val="0"/>
              </a:spcBef>
              <a:spcAft>
                <a:spcPts val="0"/>
              </a:spcAft>
              <a:buSzPts val="1656"/>
              <a:buChar char="◼"/>
            </a:pPr>
            <a:r>
              <a:rPr lang="en-SG" sz="2000" dirty="0"/>
              <a:t>This could be the result of the severely imbalanced dataset.</a:t>
            </a:r>
            <a:br>
              <a:rPr lang="en-SG" sz="2000" dirty="0"/>
            </a:br>
            <a:endParaRPr sz="2000" dirty="0"/>
          </a:p>
          <a:p>
            <a:pPr marL="457200" lvl="0" indent="-333756" algn="l" rtl="0">
              <a:lnSpc>
                <a:spcPct val="100000"/>
              </a:lnSpc>
              <a:spcBef>
                <a:spcPts val="0"/>
              </a:spcBef>
              <a:spcAft>
                <a:spcPts val="0"/>
              </a:spcAft>
              <a:buSzPts val="1656"/>
              <a:buChar char="◼"/>
            </a:pPr>
            <a:r>
              <a:rPr lang="en-SG" sz="2000" dirty="0"/>
              <a:t>The correlations will be explored later on after balancing out the dataset.</a:t>
            </a:r>
            <a:endParaRPr sz="2000" dirty="0"/>
          </a:p>
          <a:p>
            <a:pPr marL="0" lvl="0" indent="0" algn="l" rtl="0">
              <a:lnSpc>
                <a:spcPct val="100000"/>
              </a:lnSpc>
              <a:spcBef>
                <a:spcPts val="0"/>
              </a:spcBef>
              <a:spcAft>
                <a:spcPts val="0"/>
              </a:spcAft>
              <a:buSzPts val="1656"/>
              <a:buNone/>
            </a:pPr>
            <a:endParaRPr dirty="0"/>
          </a:p>
          <a:p>
            <a:pPr marL="0" lvl="0" indent="0" algn="l" rtl="0">
              <a:lnSpc>
                <a:spcPct val="100000"/>
              </a:lnSpc>
              <a:spcBef>
                <a:spcPts val="0"/>
              </a:spcBef>
              <a:spcAft>
                <a:spcPts val="0"/>
              </a:spcAft>
              <a:buSzPts val="1656"/>
              <a:buNone/>
            </a:pPr>
            <a:endParaRPr dirty="0"/>
          </a:p>
        </p:txBody>
      </p:sp>
      <p:pic>
        <p:nvPicPr>
          <p:cNvPr id="137" name="Google Shape;137;p18"/>
          <p:cNvPicPr preferRelativeResize="0"/>
          <p:nvPr/>
        </p:nvPicPr>
        <p:blipFill rotWithShape="1">
          <a:blip r:embed="rId3">
            <a:alphaModFix/>
          </a:blip>
          <a:srcRect/>
          <a:stretch/>
        </p:blipFill>
        <p:spPr>
          <a:xfrm>
            <a:off x="6308224" y="1845900"/>
            <a:ext cx="5699274" cy="481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FEATURE VISUALISATION</a:t>
            </a:r>
            <a:endParaRPr/>
          </a:p>
        </p:txBody>
      </p:sp>
      <p:pic>
        <p:nvPicPr>
          <p:cNvPr id="143" name="Google Shape;143;p19"/>
          <p:cNvPicPr preferRelativeResize="0"/>
          <p:nvPr/>
        </p:nvPicPr>
        <p:blipFill rotWithShape="1">
          <a:blip r:embed="rId3">
            <a:alphaModFix/>
          </a:blip>
          <a:srcRect/>
          <a:stretch/>
        </p:blipFill>
        <p:spPr>
          <a:xfrm>
            <a:off x="481500" y="1804725"/>
            <a:ext cx="5534299" cy="3796050"/>
          </a:xfrm>
          <a:prstGeom prst="rect">
            <a:avLst/>
          </a:prstGeom>
          <a:noFill/>
          <a:ln>
            <a:noFill/>
          </a:ln>
        </p:spPr>
      </p:pic>
      <p:pic>
        <p:nvPicPr>
          <p:cNvPr id="144" name="Google Shape;144;p19"/>
          <p:cNvPicPr preferRelativeResize="0"/>
          <p:nvPr/>
        </p:nvPicPr>
        <p:blipFill rotWithShape="1">
          <a:blip r:embed="rId4">
            <a:alphaModFix/>
          </a:blip>
          <a:srcRect/>
          <a:stretch/>
        </p:blipFill>
        <p:spPr>
          <a:xfrm>
            <a:off x="6015800" y="1804725"/>
            <a:ext cx="5727025" cy="3796049"/>
          </a:xfrm>
          <a:prstGeom prst="rect">
            <a:avLst/>
          </a:prstGeom>
          <a:noFill/>
          <a:ln>
            <a:noFill/>
          </a:ln>
        </p:spPr>
      </p:pic>
      <p:pic>
        <p:nvPicPr>
          <p:cNvPr id="145" name="Google Shape;145;p19"/>
          <p:cNvPicPr preferRelativeResize="0"/>
          <p:nvPr/>
        </p:nvPicPr>
        <p:blipFill rotWithShape="1">
          <a:blip r:embed="rId5">
            <a:alphaModFix/>
          </a:blip>
          <a:srcRect/>
          <a:stretch/>
        </p:blipFill>
        <p:spPr>
          <a:xfrm>
            <a:off x="581195" y="5600775"/>
            <a:ext cx="11029501" cy="125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FEATURE VISUALISATION</a:t>
            </a:r>
            <a:endParaRPr/>
          </a:p>
        </p:txBody>
      </p:sp>
      <p:pic>
        <p:nvPicPr>
          <p:cNvPr id="151" name="Google Shape;151;p20"/>
          <p:cNvPicPr preferRelativeResize="0"/>
          <p:nvPr/>
        </p:nvPicPr>
        <p:blipFill rotWithShape="1">
          <a:blip r:embed="rId3">
            <a:alphaModFix/>
          </a:blip>
          <a:srcRect/>
          <a:stretch/>
        </p:blipFill>
        <p:spPr>
          <a:xfrm>
            <a:off x="5816550" y="1949150"/>
            <a:ext cx="6375450" cy="4908849"/>
          </a:xfrm>
          <a:prstGeom prst="rect">
            <a:avLst/>
          </a:prstGeom>
          <a:noFill/>
          <a:ln>
            <a:noFill/>
          </a:ln>
        </p:spPr>
      </p:pic>
      <p:pic>
        <p:nvPicPr>
          <p:cNvPr id="152" name="Google Shape;152;p20"/>
          <p:cNvPicPr preferRelativeResize="0"/>
          <p:nvPr/>
        </p:nvPicPr>
        <p:blipFill rotWithShape="1">
          <a:blip r:embed="rId4">
            <a:alphaModFix/>
          </a:blip>
          <a:srcRect/>
          <a:stretch/>
        </p:blipFill>
        <p:spPr>
          <a:xfrm>
            <a:off x="0" y="1949150"/>
            <a:ext cx="6136099" cy="2386250"/>
          </a:xfrm>
          <a:prstGeom prst="rect">
            <a:avLst/>
          </a:prstGeom>
          <a:noFill/>
          <a:ln>
            <a:noFill/>
          </a:ln>
        </p:spPr>
      </p:pic>
      <p:pic>
        <p:nvPicPr>
          <p:cNvPr id="153" name="Google Shape;153;p20"/>
          <p:cNvPicPr preferRelativeResize="0"/>
          <p:nvPr/>
        </p:nvPicPr>
        <p:blipFill rotWithShape="1">
          <a:blip r:embed="rId5">
            <a:alphaModFix/>
          </a:blip>
          <a:srcRect/>
          <a:stretch/>
        </p:blipFill>
        <p:spPr>
          <a:xfrm>
            <a:off x="0" y="4283250"/>
            <a:ext cx="6136099" cy="257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800"/>
              <a:buFont typeface="Gill Sans"/>
              <a:buNone/>
            </a:pPr>
            <a:r>
              <a:rPr lang="en-SG"/>
              <a:t>FEATURE ENGINEERING</a:t>
            </a:r>
            <a:endParaRPr/>
          </a:p>
        </p:txBody>
      </p:sp>
      <p:pic>
        <p:nvPicPr>
          <p:cNvPr id="159" name="Google Shape;159;p21"/>
          <p:cNvPicPr preferRelativeResize="0"/>
          <p:nvPr/>
        </p:nvPicPr>
        <p:blipFill rotWithShape="1">
          <a:blip r:embed="rId3">
            <a:alphaModFix/>
          </a:blip>
          <a:srcRect/>
          <a:stretch/>
        </p:blipFill>
        <p:spPr>
          <a:xfrm>
            <a:off x="2378225" y="2147887"/>
            <a:ext cx="6858000" cy="2105025"/>
          </a:xfrm>
          <a:prstGeom prst="rect">
            <a:avLst/>
          </a:prstGeom>
          <a:noFill/>
          <a:ln>
            <a:noFill/>
          </a:ln>
        </p:spPr>
      </p:pic>
      <p:sp>
        <p:nvSpPr>
          <p:cNvPr id="160" name="Google Shape;160;p21"/>
          <p:cNvSpPr txBox="1"/>
          <p:nvPr/>
        </p:nvSpPr>
        <p:spPr>
          <a:xfrm>
            <a:off x="1258550" y="4777988"/>
            <a:ext cx="8741100" cy="17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2000" dirty="0">
                <a:latin typeface="Gill Sans"/>
                <a:ea typeface="Gill Sans"/>
                <a:cs typeface="Gill Sans"/>
                <a:sym typeface="Gill Sans"/>
              </a:rPr>
              <a:t>For example, in Feature 27</a:t>
            </a:r>
            <a:endParaRPr sz="2000" dirty="0">
              <a:latin typeface="Gill Sans"/>
              <a:ea typeface="Gill Sans"/>
              <a:cs typeface="Gill Sans"/>
              <a:sym typeface="Gill Sans"/>
            </a:endParaRPr>
          </a:p>
          <a:p>
            <a:pPr marL="457200" lvl="0" indent="-342900" algn="l" rtl="0">
              <a:spcBef>
                <a:spcPts val="0"/>
              </a:spcBef>
              <a:spcAft>
                <a:spcPts val="0"/>
              </a:spcAft>
              <a:buSzPts val="1800"/>
              <a:buFont typeface="Gill Sans"/>
              <a:buAutoNum type="arabicParenR"/>
            </a:pPr>
            <a:r>
              <a:rPr lang="en-SG" sz="2000" dirty="0">
                <a:latin typeface="Gill Sans"/>
                <a:ea typeface="Gill Sans"/>
                <a:cs typeface="Gill Sans"/>
                <a:sym typeface="Gill Sans"/>
              </a:rPr>
              <a:t>Most of the non-fraud samples have a Feature 27 value of less than 4.</a:t>
            </a:r>
            <a:endParaRPr sz="2000" dirty="0">
              <a:latin typeface="Gill Sans"/>
              <a:ea typeface="Gill Sans"/>
              <a:cs typeface="Gill Sans"/>
              <a:sym typeface="Gill Sans"/>
            </a:endParaRPr>
          </a:p>
          <a:p>
            <a:pPr marL="457200" lvl="0" indent="-342900" algn="l" rtl="0">
              <a:spcBef>
                <a:spcPts val="0"/>
              </a:spcBef>
              <a:spcAft>
                <a:spcPts val="0"/>
              </a:spcAft>
              <a:buSzPts val="1800"/>
              <a:buFont typeface="Gill Sans"/>
              <a:buAutoNum type="arabicParenR"/>
            </a:pPr>
            <a:r>
              <a:rPr lang="en-SG" sz="2000" dirty="0">
                <a:latin typeface="Gill Sans"/>
                <a:ea typeface="Gill Sans"/>
                <a:cs typeface="Gill Sans"/>
                <a:sym typeface="Gill Sans"/>
              </a:rPr>
              <a:t>Hence, we classify those with Feature 27 values of higher than 4 to be fraudulent and the others as non-fraudulent.</a:t>
            </a:r>
            <a:endParaRPr sz="2000" dirty="0">
              <a:latin typeface="Gill Sans"/>
              <a:ea typeface="Gill Sans"/>
              <a:cs typeface="Gill Sans"/>
              <a:sym typeface="Gill Sans"/>
            </a:endParaRPr>
          </a:p>
          <a:p>
            <a:pPr marL="457200" lvl="0" indent="-342900" algn="l" rtl="0">
              <a:spcBef>
                <a:spcPts val="0"/>
              </a:spcBef>
              <a:spcAft>
                <a:spcPts val="0"/>
              </a:spcAft>
              <a:buSzPts val="1800"/>
              <a:buFont typeface="Gill Sans"/>
              <a:buAutoNum type="arabicParenR"/>
            </a:pPr>
            <a:r>
              <a:rPr lang="en-SG" sz="2000" dirty="0">
                <a:latin typeface="Gill Sans"/>
                <a:ea typeface="Gill Sans"/>
                <a:cs typeface="Gill Sans"/>
                <a:sym typeface="Gill Sans"/>
              </a:rPr>
              <a:t>This is to signal to the machine learning model of this information, hence enhancing information gain.</a:t>
            </a:r>
            <a:endParaRPr sz="2000" dirty="0">
              <a:latin typeface="Gill Sans"/>
              <a:ea typeface="Gill Sans"/>
              <a:cs typeface="Gill Sans"/>
              <a:sym typeface="Gill Sans"/>
            </a:endParaRPr>
          </a:p>
        </p:txBody>
      </p:sp>
      <p:cxnSp>
        <p:nvCxnSpPr>
          <p:cNvPr id="161" name="Google Shape;161;p21"/>
          <p:cNvCxnSpPr/>
          <p:nvPr/>
        </p:nvCxnSpPr>
        <p:spPr>
          <a:xfrm>
            <a:off x="5629100" y="2236937"/>
            <a:ext cx="0" cy="2105100"/>
          </a:xfrm>
          <a:prstGeom prst="straightConnector1">
            <a:avLst/>
          </a:prstGeom>
          <a:noFill/>
          <a:ln w="76200" cap="flat" cmpd="sng">
            <a:solidFill>
              <a:schemeClr val="dk2"/>
            </a:solidFill>
            <a:prstDash val="solid"/>
            <a:round/>
            <a:headEnd type="none" w="med" len="med"/>
            <a:tailEnd type="none" w="med" len="med"/>
          </a:ln>
        </p:spPr>
      </p:cxnSp>
      <p:sp>
        <p:nvSpPr>
          <p:cNvPr id="162" name="Google Shape;162;p21"/>
          <p:cNvSpPr txBox="1"/>
          <p:nvPr/>
        </p:nvSpPr>
        <p:spPr>
          <a:xfrm>
            <a:off x="5317400" y="4379374"/>
            <a:ext cx="623400" cy="43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sz="1800" b="1">
                <a:latin typeface="Gill Sans"/>
                <a:ea typeface="Gill Sans"/>
                <a:cs typeface="Gill Sans"/>
                <a:sym typeface="Gill Sans"/>
              </a:rPr>
              <a:t>4.0</a:t>
            </a:r>
            <a:endParaRPr sz="1800" b="1">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1528</Words>
  <Application>Microsoft Office PowerPoint</Application>
  <PresentationFormat>Widescreen</PresentationFormat>
  <Paragraphs>216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Gill Sans</vt:lpstr>
      <vt:lpstr>Noto Sans Symbols</vt:lpstr>
      <vt:lpstr>Arial</vt:lpstr>
      <vt:lpstr>Courier New</vt:lpstr>
      <vt:lpstr>Dividend</vt:lpstr>
      <vt:lpstr>TEAM 0K </vt:lpstr>
      <vt:lpstr>TABLE OF CONTENTS</vt:lpstr>
      <vt:lpstr>THE PROBLEM</vt:lpstr>
      <vt:lpstr>VISUALIZATIONS</vt:lpstr>
      <vt:lpstr>VISUALIZATIONS</vt:lpstr>
      <vt:lpstr>VISUALIZATIONS: HEATMAP CORRELATIONS</vt:lpstr>
      <vt:lpstr>FEATURE VISUALISATION</vt:lpstr>
      <vt:lpstr>FEATURE VISUALISATION</vt:lpstr>
      <vt:lpstr>FEATURE ENGINEERING</vt:lpstr>
      <vt:lpstr>FEATURE ENGINEERING RESULTS</vt:lpstr>
      <vt:lpstr>ARGUMENTS AND CONCLUSIONS</vt:lpstr>
      <vt:lpstr>MACHINE LEARNING METHODOLOGY</vt:lpstr>
      <vt:lpstr>Selection of models</vt:lpstr>
      <vt:lpstr>Dealing with class imbalances</vt:lpstr>
      <vt:lpstr>Robust scaling</vt:lpstr>
      <vt:lpstr>Dealing with class imbalance - Random undersampling</vt:lpstr>
      <vt:lpstr>Dealing with class imbalance - Random undersampling</vt:lpstr>
      <vt:lpstr>Dealing with class imbalance - Minority oversampling (SMOTE)</vt:lpstr>
      <vt:lpstr>Dealing with class imbalance - SMOTE results</vt:lpstr>
      <vt:lpstr>Dealing with class imbalance - adjusting class weights</vt:lpstr>
      <vt:lpstr>PROPER ACCURACY METRICS USED WITH JUSTIFICATIONS</vt:lpstr>
      <vt:lpstr>DECISION OF PARAMETER VALUES EMPLOYED </vt:lpstr>
      <vt:lpstr>ASSUMPTIONS USED FOR FORMULATION</vt:lpstr>
      <vt:lpstr>BUSINESS SOLUTION PROPOSAL</vt:lpstr>
      <vt:lpstr>RECOMMENDATIONS FOR APPLICATION OF MODEL</vt:lpstr>
      <vt:lpstr>MACHINE LEARNING MODEL VS MANUAL EXPERT RULES MODEL</vt:lpstr>
      <vt:lpstr>APPLICATIONS OF INSIGHT TO REAL LIFE BUSINESS CONTEXT</vt:lpstr>
      <vt:lpstr>APPLICATIONS OF INSIGHT TO REAL LIFE BUSINESS CONTEXT</vt:lpstr>
      <vt:lpstr>IMPORTANT CONSIDERATIONS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0K </dc:title>
  <dc:creator>Gabriel Sze</dc:creator>
  <cp:lastModifiedBy>Gabriel Sze</cp:lastModifiedBy>
  <cp:revision>4</cp:revision>
  <dcterms:modified xsi:type="dcterms:W3CDTF">2019-03-18T15:53:17Z</dcterms:modified>
</cp:coreProperties>
</file>