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Unbounded"/>
      <p:regular r:id="rId15"/>
    </p:embeddedFont>
    <p:embeddedFont>
      <p:font typeface="Unbounded"/>
      <p:regular r:id="rId16"/>
    </p:embeddedFont>
    <p:embeddedFont>
      <p:font typeface="Open Sans"/>
      <p:regular r:id="rId17"/>
    </p:embeddedFont>
    <p:embeddedFont>
      <p:font typeface="Open Sans"/>
      <p:regular r:id="rId18"/>
    </p:embeddedFont>
    <p:embeddedFont>
      <p:font typeface="Open Sans"/>
      <p:regular r:id="rId19"/>
    </p:embeddedFont>
    <p:embeddedFont>
      <p:font typeface="Open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30091" y="1024890"/>
            <a:ext cx="7683817" cy="3598545"/>
          </a:xfrm>
          <a:prstGeom prst="rect">
            <a:avLst/>
          </a:prstGeom>
          <a:noFill/>
          <a:ln/>
        </p:spPr>
        <p:txBody>
          <a:bodyPr wrap="square" lIns="0" tIns="0" rIns="0" bIns="0" rtlCol="0" anchor="t"/>
          <a:lstStyle/>
          <a:p>
            <a:pPr indent="0" marL="0">
              <a:lnSpc>
                <a:spcPts val="7050"/>
              </a:lnSpc>
              <a:buNone/>
            </a:pPr>
            <a:r>
              <a:rPr lang="en-US" sz="5650" b="1" dirty="0">
                <a:solidFill>
                  <a:srgbClr val="333F70"/>
                </a:solidFill>
                <a:latin typeface="Unbounded" pitchFamily="34" charset="0"/>
                <a:ea typeface="Unbounded" pitchFamily="34" charset="-122"/>
                <a:cs typeface="Unbounded" pitchFamily="34" charset="-120"/>
              </a:rPr>
              <a:t>Exploratory Analysis of Parch and Posey Database</a:t>
            </a:r>
            <a:endParaRPr lang="en-US" sz="5650" dirty="0"/>
          </a:p>
        </p:txBody>
      </p:sp>
      <p:sp>
        <p:nvSpPr>
          <p:cNvPr id="4" name="Text 1"/>
          <p:cNvSpPr/>
          <p:nvPr/>
        </p:nvSpPr>
        <p:spPr>
          <a:xfrm>
            <a:off x="730091" y="4936331"/>
            <a:ext cx="7683817" cy="1668661"/>
          </a:xfrm>
          <a:prstGeom prst="rect">
            <a:avLst/>
          </a:prstGeom>
          <a:noFill/>
          <a:ln/>
        </p:spPr>
        <p:txBody>
          <a:bodyPr wrap="square" lIns="0" tIns="0" rIns="0" bIns="0" rtlCol="0" anchor="t"/>
          <a:lstStyle/>
          <a:p>
            <a:pPr indent="0" marL="0">
              <a:lnSpc>
                <a:spcPts val="2600"/>
              </a:lnSpc>
              <a:buNone/>
            </a:pPr>
            <a:r>
              <a:rPr lang="en-US" sz="1600" dirty="0">
                <a:solidFill>
                  <a:srgbClr val="333F70"/>
                </a:solidFill>
                <a:latin typeface="Open Sans" pitchFamily="34" charset="0"/>
                <a:ea typeface="Open Sans" pitchFamily="34" charset="-122"/>
                <a:cs typeface="Open Sans" pitchFamily="34" charset="-120"/>
              </a:rPr>
              <a:t>This presentation provides a comprehensive analysis of sales data from Parch and Posey, a leading provider of high-quality paper products. The analysis examines sales performance across various channels, regions, and customer segments, highlighting key insights and actionable recommendations for optimizing business strategies and achieving growth.</a:t>
            </a:r>
            <a:endParaRPr lang="en-US" sz="1600" dirty="0"/>
          </a:p>
        </p:txBody>
      </p:sp>
      <p:sp>
        <p:nvSpPr>
          <p:cNvPr id="5" name="Shape 2"/>
          <p:cNvSpPr/>
          <p:nvPr/>
        </p:nvSpPr>
        <p:spPr>
          <a:xfrm>
            <a:off x="730091" y="6855262"/>
            <a:ext cx="333732" cy="333732"/>
          </a:xfrm>
          <a:prstGeom prst="roundRect">
            <a:avLst>
              <a:gd name="adj" fmla="val 27396491"/>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737711" y="6862882"/>
            <a:ext cx="318492" cy="318492"/>
          </a:xfrm>
          <a:prstGeom prst="rect">
            <a:avLst/>
          </a:prstGeom>
        </p:spPr>
      </p:pic>
      <p:sp>
        <p:nvSpPr>
          <p:cNvPr id="7" name="Text 3"/>
          <p:cNvSpPr/>
          <p:nvPr/>
        </p:nvSpPr>
        <p:spPr>
          <a:xfrm>
            <a:off x="1168122" y="6839664"/>
            <a:ext cx="2440305" cy="365046"/>
          </a:xfrm>
          <a:prstGeom prst="rect">
            <a:avLst/>
          </a:prstGeom>
          <a:noFill/>
          <a:ln/>
        </p:spPr>
        <p:txBody>
          <a:bodyPr wrap="none" lIns="0" tIns="0" rIns="0" bIns="0" rtlCol="0" anchor="t"/>
          <a:lstStyle/>
          <a:p>
            <a:pPr algn="l" indent="0" marL="0">
              <a:lnSpc>
                <a:spcPts val="2850"/>
              </a:lnSpc>
              <a:buNone/>
            </a:pPr>
            <a:r>
              <a:rPr lang="en-US" sz="2050" b="1" dirty="0">
                <a:solidFill>
                  <a:srgbClr val="333F70"/>
                </a:solidFill>
                <a:latin typeface="Open Sans" pitchFamily="34" charset="0"/>
                <a:ea typeface="Open Sans" pitchFamily="34" charset="-122"/>
                <a:cs typeface="Open Sans" pitchFamily="34" charset="-120"/>
              </a:rPr>
              <a:t>by Lawal Kaosarah</a:t>
            </a:r>
            <a:endParaRPr lang="en-US" sz="2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3550" y="796409"/>
            <a:ext cx="13063299" cy="1399222"/>
          </a:xfrm>
          <a:prstGeom prst="rect">
            <a:avLst/>
          </a:prstGeom>
          <a:noFill/>
          <a:ln/>
        </p:spPr>
        <p:txBody>
          <a:bodyPr wrap="square" lIns="0" tIns="0" rIns="0" bIns="0" rtlCol="0" anchor="t"/>
          <a:lstStyle/>
          <a:p>
            <a:pPr indent="0" marL="0">
              <a:lnSpc>
                <a:spcPts val="5500"/>
              </a:lnSpc>
              <a:buNone/>
            </a:pPr>
            <a:r>
              <a:rPr lang="en-US" sz="4400" b="1" dirty="0">
                <a:solidFill>
                  <a:srgbClr val="333F70"/>
                </a:solidFill>
                <a:latin typeface="Unbounded" pitchFamily="34" charset="0"/>
                <a:ea typeface="Unbounded" pitchFamily="34" charset="-122"/>
                <a:cs typeface="Unbounded" pitchFamily="34" charset="-120"/>
              </a:rPr>
              <a:t>Objective: Uncover Key Insights for Enhanced Decision-Making</a:t>
            </a:r>
            <a:endParaRPr lang="en-US" sz="4400" dirty="0"/>
          </a:p>
        </p:txBody>
      </p:sp>
      <p:sp>
        <p:nvSpPr>
          <p:cNvPr id="3" name="Shape 1"/>
          <p:cNvSpPr/>
          <p:nvPr/>
        </p:nvSpPr>
        <p:spPr>
          <a:xfrm>
            <a:off x="783550" y="2783205"/>
            <a:ext cx="503634" cy="503634"/>
          </a:xfrm>
          <a:prstGeom prst="roundRect">
            <a:avLst>
              <a:gd name="adj" fmla="val 18670"/>
            </a:avLst>
          </a:prstGeom>
          <a:solidFill>
            <a:srgbClr val="D6F5EE"/>
          </a:solidFill>
          <a:ln w="7620">
            <a:solidFill>
              <a:srgbClr val="BCDBD4"/>
            </a:solidFill>
            <a:prstDash val="solid"/>
          </a:ln>
        </p:spPr>
      </p:sp>
      <p:sp>
        <p:nvSpPr>
          <p:cNvPr id="4" name="Text 2"/>
          <p:cNvSpPr/>
          <p:nvPr/>
        </p:nvSpPr>
        <p:spPr>
          <a:xfrm>
            <a:off x="947976" y="2867025"/>
            <a:ext cx="174665" cy="335875"/>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pitchFamily="34" charset="0"/>
                <a:ea typeface="Unbounded" pitchFamily="34" charset="-122"/>
                <a:cs typeface="Unbounded" pitchFamily="34" charset="-120"/>
              </a:rPr>
              <a:t>1</a:t>
            </a:r>
            <a:endParaRPr lang="en-US" sz="2600" dirty="0"/>
          </a:p>
        </p:txBody>
      </p:sp>
      <p:sp>
        <p:nvSpPr>
          <p:cNvPr id="5" name="Text 3"/>
          <p:cNvSpPr/>
          <p:nvPr/>
        </p:nvSpPr>
        <p:spPr>
          <a:xfrm>
            <a:off x="1511022" y="2783205"/>
            <a:ext cx="3477697" cy="699373"/>
          </a:xfrm>
          <a:prstGeom prst="rect">
            <a:avLst/>
          </a:prstGeom>
          <a:noFill/>
          <a:ln/>
        </p:spPr>
        <p:txBody>
          <a:bodyPr wrap="square" lIns="0" tIns="0" rIns="0" bIns="0" rtlCol="0" anchor="t"/>
          <a:lstStyle/>
          <a:p>
            <a:pPr indent="0" marL="0">
              <a:lnSpc>
                <a:spcPts val="2750"/>
              </a:lnSpc>
              <a:buNone/>
            </a:pPr>
            <a:r>
              <a:rPr lang="en-US" sz="2200" b="1" dirty="0">
                <a:solidFill>
                  <a:srgbClr val="333F70"/>
                </a:solidFill>
                <a:latin typeface="Unbounded" pitchFamily="34" charset="0"/>
                <a:ea typeface="Unbounded" pitchFamily="34" charset="-122"/>
                <a:cs typeface="Unbounded" pitchFamily="34" charset="-120"/>
              </a:rPr>
              <a:t>Sales Channel Analysis</a:t>
            </a:r>
            <a:endParaRPr lang="en-US" sz="2200" dirty="0"/>
          </a:p>
        </p:txBody>
      </p:sp>
      <p:sp>
        <p:nvSpPr>
          <p:cNvPr id="6" name="Text 4"/>
          <p:cNvSpPr/>
          <p:nvPr/>
        </p:nvSpPr>
        <p:spPr>
          <a:xfrm>
            <a:off x="1511022" y="3616881"/>
            <a:ext cx="3477697" cy="1790700"/>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Evaluate the performance of different sales channels, identifying strengths, weaknesses, and opportunities for optimization.</a:t>
            </a:r>
            <a:endParaRPr lang="en-US" sz="1750" dirty="0"/>
          </a:p>
        </p:txBody>
      </p:sp>
      <p:sp>
        <p:nvSpPr>
          <p:cNvPr id="7" name="Shape 5"/>
          <p:cNvSpPr/>
          <p:nvPr/>
        </p:nvSpPr>
        <p:spPr>
          <a:xfrm>
            <a:off x="5212556" y="2783205"/>
            <a:ext cx="503634" cy="503634"/>
          </a:xfrm>
          <a:prstGeom prst="roundRect">
            <a:avLst>
              <a:gd name="adj" fmla="val 18670"/>
            </a:avLst>
          </a:prstGeom>
          <a:solidFill>
            <a:srgbClr val="D6F5EE"/>
          </a:solidFill>
          <a:ln w="7620">
            <a:solidFill>
              <a:srgbClr val="BCDBD4"/>
            </a:solidFill>
            <a:prstDash val="solid"/>
          </a:ln>
        </p:spPr>
      </p:sp>
      <p:sp>
        <p:nvSpPr>
          <p:cNvPr id="8" name="Text 6"/>
          <p:cNvSpPr/>
          <p:nvPr/>
        </p:nvSpPr>
        <p:spPr>
          <a:xfrm>
            <a:off x="5324118" y="2867025"/>
            <a:ext cx="280392" cy="335875"/>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pitchFamily="34" charset="0"/>
                <a:ea typeface="Unbounded" pitchFamily="34" charset="-122"/>
                <a:cs typeface="Unbounded" pitchFamily="34" charset="-120"/>
              </a:rPr>
              <a:t>2</a:t>
            </a:r>
            <a:endParaRPr lang="en-US" sz="2600" dirty="0"/>
          </a:p>
        </p:txBody>
      </p:sp>
      <p:sp>
        <p:nvSpPr>
          <p:cNvPr id="9" name="Text 7"/>
          <p:cNvSpPr/>
          <p:nvPr/>
        </p:nvSpPr>
        <p:spPr>
          <a:xfrm>
            <a:off x="5940028" y="2783205"/>
            <a:ext cx="3477697" cy="1049060"/>
          </a:xfrm>
          <a:prstGeom prst="rect">
            <a:avLst/>
          </a:prstGeom>
          <a:noFill/>
          <a:ln/>
        </p:spPr>
        <p:txBody>
          <a:bodyPr wrap="square" lIns="0" tIns="0" rIns="0" bIns="0" rtlCol="0" anchor="t"/>
          <a:lstStyle/>
          <a:p>
            <a:pPr indent="0" marL="0">
              <a:lnSpc>
                <a:spcPts val="2750"/>
              </a:lnSpc>
              <a:buNone/>
            </a:pPr>
            <a:r>
              <a:rPr lang="en-US" sz="2200" b="1" dirty="0">
                <a:solidFill>
                  <a:srgbClr val="333F70"/>
                </a:solidFill>
                <a:latin typeface="Unbounded" pitchFamily="34" charset="0"/>
                <a:ea typeface="Unbounded" pitchFamily="34" charset="-122"/>
                <a:cs typeface="Unbounded" pitchFamily="34" charset="-120"/>
              </a:rPr>
              <a:t>Product Performance Evaluation</a:t>
            </a:r>
            <a:endParaRPr lang="en-US" sz="2200" dirty="0"/>
          </a:p>
        </p:txBody>
      </p:sp>
      <p:sp>
        <p:nvSpPr>
          <p:cNvPr id="10" name="Text 8"/>
          <p:cNvSpPr/>
          <p:nvPr/>
        </p:nvSpPr>
        <p:spPr>
          <a:xfrm>
            <a:off x="5940028" y="3966567"/>
            <a:ext cx="3477697" cy="1790700"/>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Analyze the revenue generated by each product category, highlighting top performers and areas requiring increased marketing efforts.</a:t>
            </a:r>
            <a:endParaRPr lang="en-US" sz="1750" dirty="0"/>
          </a:p>
        </p:txBody>
      </p:sp>
      <p:sp>
        <p:nvSpPr>
          <p:cNvPr id="11" name="Shape 9"/>
          <p:cNvSpPr/>
          <p:nvPr/>
        </p:nvSpPr>
        <p:spPr>
          <a:xfrm>
            <a:off x="9641562" y="2783205"/>
            <a:ext cx="503634" cy="503634"/>
          </a:xfrm>
          <a:prstGeom prst="roundRect">
            <a:avLst>
              <a:gd name="adj" fmla="val 18670"/>
            </a:avLst>
          </a:prstGeom>
          <a:solidFill>
            <a:srgbClr val="D6F5EE"/>
          </a:solidFill>
          <a:ln w="7620">
            <a:solidFill>
              <a:srgbClr val="BCDBD4"/>
            </a:solidFill>
            <a:prstDash val="solid"/>
          </a:ln>
        </p:spPr>
      </p:sp>
      <p:sp>
        <p:nvSpPr>
          <p:cNvPr id="12" name="Text 10"/>
          <p:cNvSpPr/>
          <p:nvPr/>
        </p:nvSpPr>
        <p:spPr>
          <a:xfrm>
            <a:off x="9752528" y="2867025"/>
            <a:ext cx="281702" cy="335875"/>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pitchFamily="34" charset="0"/>
                <a:ea typeface="Unbounded" pitchFamily="34" charset="-122"/>
                <a:cs typeface="Unbounded" pitchFamily="34" charset="-120"/>
              </a:rPr>
              <a:t>3</a:t>
            </a:r>
            <a:endParaRPr lang="en-US" sz="2600" dirty="0"/>
          </a:p>
        </p:txBody>
      </p:sp>
      <p:sp>
        <p:nvSpPr>
          <p:cNvPr id="13" name="Text 11"/>
          <p:cNvSpPr/>
          <p:nvPr/>
        </p:nvSpPr>
        <p:spPr>
          <a:xfrm>
            <a:off x="10369034" y="2783205"/>
            <a:ext cx="3477697" cy="699373"/>
          </a:xfrm>
          <a:prstGeom prst="rect">
            <a:avLst/>
          </a:prstGeom>
          <a:noFill/>
          <a:ln/>
        </p:spPr>
        <p:txBody>
          <a:bodyPr wrap="square" lIns="0" tIns="0" rIns="0" bIns="0" rtlCol="0" anchor="t"/>
          <a:lstStyle/>
          <a:p>
            <a:pPr indent="0" marL="0">
              <a:lnSpc>
                <a:spcPts val="2750"/>
              </a:lnSpc>
              <a:buNone/>
            </a:pPr>
            <a:r>
              <a:rPr lang="en-US" sz="2200" b="1" dirty="0">
                <a:solidFill>
                  <a:srgbClr val="333F70"/>
                </a:solidFill>
                <a:latin typeface="Unbounded" pitchFamily="34" charset="0"/>
                <a:ea typeface="Unbounded" pitchFamily="34" charset="-122"/>
                <a:cs typeface="Unbounded" pitchFamily="34" charset="-120"/>
              </a:rPr>
              <a:t>Regional Sales Assessment</a:t>
            </a:r>
            <a:endParaRPr lang="en-US" sz="2200" dirty="0"/>
          </a:p>
        </p:txBody>
      </p:sp>
      <p:sp>
        <p:nvSpPr>
          <p:cNvPr id="14" name="Text 12"/>
          <p:cNvSpPr/>
          <p:nvPr/>
        </p:nvSpPr>
        <p:spPr>
          <a:xfrm>
            <a:off x="10369034" y="3616881"/>
            <a:ext cx="3477697" cy="1790700"/>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Examine sales performance across different geographic regions, identifying areas with high growth potential and those needing strategic adjustments.</a:t>
            </a:r>
            <a:endParaRPr lang="en-US" sz="1750" dirty="0"/>
          </a:p>
        </p:txBody>
      </p:sp>
      <p:sp>
        <p:nvSpPr>
          <p:cNvPr id="15" name="Shape 13"/>
          <p:cNvSpPr/>
          <p:nvPr/>
        </p:nvSpPr>
        <p:spPr>
          <a:xfrm>
            <a:off x="783550" y="6232922"/>
            <a:ext cx="503634" cy="503634"/>
          </a:xfrm>
          <a:prstGeom prst="roundRect">
            <a:avLst>
              <a:gd name="adj" fmla="val 18670"/>
            </a:avLst>
          </a:prstGeom>
          <a:solidFill>
            <a:srgbClr val="D6F5EE"/>
          </a:solidFill>
          <a:ln w="7620">
            <a:solidFill>
              <a:srgbClr val="BCDBD4"/>
            </a:solidFill>
            <a:prstDash val="solid"/>
          </a:ln>
        </p:spPr>
      </p:sp>
      <p:sp>
        <p:nvSpPr>
          <p:cNvPr id="16" name="Text 14"/>
          <p:cNvSpPr/>
          <p:nvPr/>
        </p:nvSpPr>
        <p:spPr>
          <a:xfrm>
            <a:off x="890707" y="6316742"/>
            <a:ext cx="289203" cy="335875"/>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pitchFamily="34" charset="0"/>
                <a:ea typeface="Unbounded" pitchFamily="34" charset="-122"/>
                <a:cs typeface="Unbounded" pitchFamily="34" charset="-120"/>
              </a:rPr>
              <a:t>4</a:t>
            </a:r>
            <a:endParaRPr lang="en-US" sz="2600" dirty="0"/>
          </a:p>
        </p:txBody>
      </p:sp>
      <p:sp>
        <p:nvSpPr>
          <p:cNvPr id="17" name="Text 15"/>
          <p:cNvSpPr/>
          <p:nvPr/>
        </p:nvSpPr>
        <p:spPr>
          <a:xfrm>
            <a:off x="1511022" y="6232922"/>
            <a:ext cx="6688931" cy="349687"/>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pitchFamily="34" charset="0"/>
                <a:ea typeface="Unbounded" pitchFamily="34" charset="-122"/>
                <a:cs typeface="Unbounded" pitchFamily="34" charset="-120"/>
              </a:rPr>
              <a:t>Customer Segmentation and Analysis</a:t>
            </a:r>
            <a:endParaRPr lang="en-US" sz="2200" dirty="0"/>
          </a:p>
        </p:txBody>
      </p:sp>
      <p:sp>
        <p:nvSpPr>
          <p:cNvPr id="18" name="Text 16"/>
          <p:cNvSpPr/>
          <p:nvPr/>
        </p:nvSpPr>
        <p:spPr>
          <a:xfrm>
            <a:off x="1511022" y="6716911"/>
            <a:ext cx="12335828" cy="716280"/>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Identify key customer segments, analyze their purchasing behavior, and develop strategies for maximizing revenue and loyalty.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417558"/>
            <a:ext cx="12425363" cy="771525"/>
          </a:xfrm>
          <a:prstGeom prst="rect">
            <a:avLst/>
          </a:prstGeom>
          <a:noFill/>
          <a:ln/>
        </p:spPr>
        <p:txBody>
          <a:bodyPr wrap="none" lIns="0" tIns="0" rIns="0" bIns="0" rtlCol="0" anchor="t"/>
          <a:lstStyle/>
          <a:p>
            <a:pPr indent="0" marL="0">
              <a:lnSpc>
                <a:spcPts val="6050"/>
              </a:lnSpc>
              <a:buNone/>
            </a:pPr>
            <a:r>
              <a:rPr lang="en-US" sz="4850" b="1" dirty="0">
                <a:solidFill>
                  <a:srgbClr val="333F70"/>
                </a:solidFill>
                <a:latin typeface="Unbounded" pitchFamily="34" charset="0"/>
                <a:ea typeface="Unbounded" pitchFamily="34" charset="-122"/>
                <a:cs typeface="Unbounded" pitchFamily="34" charset="-120"/>
              </a:rPr>
              <a:t>Sales and Channel Performance</a:t>
            </a:r>
            <a:endParaRPr lang="en-US" sz="4850" dirty="0"/>
          </a:p>
        </p:txBody>
      </p:sp>
      <p:sp>
        <p:nvSpPr>
          <p:cNvPr id="3" name="Text 1"/>
          <p:cNvSpPr/>
          <p:nvPr/>
        </p:nvSpPr>
        <p:spPr>
          <a:xfrm>
            <a:off x="864037" y="2806184"/>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333F70"/>
                </a:solidFill>
                <a:latin typeface="Unbounded" pitchFamily="34" charset="0"/>
                <a:ea typeface="Unbounded" pitchFamily="34" charset="-122"/>
                <a:cs typeface="Unbounded" pitchFamily="34" charset="-120"/>
              </a:rPr>
              <a:t>Direct Channel</a:t>
            </a:r>
            <a:endParaRPr lang="en-US" sz="2400" dirty="0"/>
          </a:p>
        </p:txBody>
      </p:sp>
      <p:sp>
        <p:nvSpPr>
          <p:cNvPr id="4" name="Text 2"/>
          <p:cNvSpPr/>
          <p:nvPr/>
        </p:nvSpPr>
        <p:spPr>
          <a:xfrm>
            <a:off x="864037" y="3438763"/>
            <a:ext cx="3898821" cy="2370296"/>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The direct channel remains the dominant sales channel for Parch and Posey, generating 102 million units sold. This indicates strong customer relationships and efficient distribution strategies.</a:t>
            </a:r>
            <a:endParaRPr lang="en-US" sz="1900" dirty="0"/>
          </a:p>
        </p:txBody>
      </p:sp>
      <p:sp>
        <p:nvSpPr>
          <p:cNvPr id="5" name="Text 3"/>
          <p:cNvSpPr/>
          <p:nvPr/>
        </p:nvSpPr>
        <p:spPr>
          <a:xfrm>
            <a:off x="5372695" y="2806184"/>
            <a:ext cx="3898821" cy="771525"/>
          </a:xfrm>
          <a:prstGeom prst="rect">
            <a:avLst/>
          </a:prstGeom>
          <a:noFill/>
          <a:ln/>
        </p:spPr>
        <p:txBody>
          <a:bodyPr wrap="square" lIns="0" tIns="0" rIns="0" bIns="0" rtlCol="0" anchor="t"/>
          <a:lstStyle/>
          <a:p>
            <a:pPr indent="0" marL="0">
              <a:lnSpc>
                <a:spcPts val="3000"/>
              </a:lnSpc>
              <a:buNone/>
            </a:pPr>
            <a:r>
              <a:rPr lang="en-US" sz="2400" b="1" dirty="0">
                <a:solidFill>
                  <a:srgbClr val="333F70"/>
                </a:solidFill>
                <a:latin typeface="Unbounded" pitchFamily="34" charset="0"/>
                <a:ea typeface="Unbounded" pitchFamily="34" charset="-122"/>
                <a:cs typeface="Unbounded" pitchFamily="34" charset="-120"/>
              </a:rPr>
              <a:t>Social Media Channels</a:t>
            </a:r>
            <a:endParaRPr lang="en-US" sz="2400" dirty="0"/>
          </a:p>
        </p:txBody>
      </p:sp>
      <p:sp>
        <p:nvSpPr>
          <p:cNvPr id="6" name="Text 4"/>
          <p:cNvSpPr/>
          <p:nvPr/>
        </p:nvSpPr>
        <p:spPr>
          <a:xfrm>
            <a:off x="5372695" y="3824526"/>
            <a:ext cx="3898821" cy="2765346"/>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Facebook contributes significantly with 16.6 million units sold, followed by Organic channels with another 16.6 million units. This underscores the importance of social media marketing for reaching a broader audience.</a:t>
            </a:r>
            <a:endParaRPr lang="en-US" sz="1900" dirty="0"/>
          </a:p>
        </p:txBody>
      </p:sp>
      <p:sp>
        <p:nvSpPr>
          <p:cNvPr id="7" name="Text 5"/>
          <p:cNvSpPr/>
          <p:nvPr/>
        </p:nvSpPr>
        <p:spPr>
          <a:xfrm>
            <a:off x="9881354" y="2806184"/>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333F70"/>
                </a:solidFill>
                <a:latin typeface="Unbounded" pitchFamily="34" charset="0"/>
                <a:ea typeface="Unbounded" pitchFamily="34" charset="-122"/>
                <a:cs typeface="Unbounded" pitchFamily="34" charset="-120"/>
              </a:rPr>
              <a:t>Other Channels</a:t>
            </a:r>
            <a:endParaRPr lang="en-US" sz="2400" dirty="0"/>
          </a:p>
        </p:txBody>
      </p:sp>
      <p:sp>
        <p:nvSpPr>
          <p:cNvPr id="8" name="Text 6"/>
          <p:cNvSpPr/>
          <p:nvPr/>
        </p:nvSpPr>
        <p:spPr>
          <a:xfrm>
            <a:off x="9881354" y="3438763"/>
            <a:ext cx="3898821" cy="2765346"/>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Banner Ads perform relatively well with 7 million units sold. Twitter, however, underperforms with only 5 million units sold, highlighting the need for targeted marketing efforts to improve its effectiveness.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115622"/>
            <a:ext cx="8434983" cy="771525"/>
          </a:xfrm>
          <a:prstGeom prst="rect">
            <a:avLst/>
          </a:prstGeom>
          <a:noFill/>
          <a:ln/>
        </p:spPr>
        <p:txBody>
          <a:bodyPr wrap="none" lIns="0" tIns="0" rIns="0" bIns="0" rtlCol="0" anchor="t"/>
          <a:lstStyle/>
          <a:p>
            <a:pPr indent="0" marL="0">
              <a:lnSpc>
                <a:spcPts val="6050"/>
              </a:lnSpc>
              <a:buNone/>
            </a:pPr>
            <a:r>
              <a:rPr lang="en-US" sz="4850" b="1" dirty="0">
                <a:solidFill>
                  <a:srgbClr val="333F70"/>
                </a:solidFill>
                <a:latin typeface="Unbounded" pitchFamily="34" charset="0"/>
                <a:ea typeface="Unbounded" pitchFamily="34" charset="-122"/>
                <a:cs typeface="Unbounded" pitchFamily="34" charset="-120"/>
              </a:rPr>
              <a:t>Product Performance</a:t>
            </a:r>
            <a:endParaRPr lang="en-US" sz="4850" dirty="0"/>
          </a:p>
        </p:txBody>
      </p:sp>
      <p:sp>
        <p:nvSpPr>
          <p:cNvPr id="3" name="Shape 1"/>
          <p:cNvSpPr/>
          <p:nvPr/>
        </p:nvSpPr>
        <p:spPr>
          <a:xfrm>
            <a:off x="864037" y="3257431"/>
            <a:ext cx="12902327" cy="2856547"/>
          </a:xfrm>
          <a:prstGeom prst="roundRect">
            <a:avLst>
              <a:gd name="adj" fmla="val 3630"/>
            </a:avLst>
          </a:prstGeom>
          <a:noFill/>
          <a:ln w="15240">
            <a:solidFill>
              <a:srgbClr val="000000">
                <a:alpha val="8000"/>
              </a:srgbClr>
            </a:solidFill>
            <a:prstDash val="solid"/>
          </a:ln>
        </p:spPr>
      </p:sp>
      <p:sp>
        <p:nvSpPr>
          <p:cNvPr id="4" name="Shape 2"/>
          <p:cNvSpPr/>
          <p:nvPr/>
        </p:nvSpPr>
        <p:spPr>
          <a:xfrm>
            <a:off x="879277" y="3272671"/>
            <a:ext cx="12871847" cy="706517"/>
          </a:xfrm>
          <a:prstGeom prst="rect">
            <a:avLst/>
          </a:prstGeom>
          <a:solidFill>
            <a:srgbClr val="FFFFFF">
              <a:alpha val="4000"/>
            </a:srgbClr>
          </a:solidFill>
          <a:ln/>
        </p:spPr>
      </p:sp>
      <p:sp>
        <p:nvSpPr>
          <p:cNvPr id="5" name="Text 3"/>
          <p:cNvSpPr/>
          <p:nvPr/>
        </p:nvSpPr>
        <p:spPr>
          <a:xfrm>
            <a:off x="1126093" y="3428405"/>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Product</a:t>
            </a:r>
            <a:endParaRPr lang="en-US" sz="1900" dirty="0"/>
          </a:p>
        </p:txBody>
      </p:sp>
      <p:sp>
        <p:nvSpPr>
          <p:cNvPr id="6" name="Text 4"/>
          <p:cNvSpPr/>
          <p:nvPr/>
        </p:nvSpPr>
        <p:spPr>
          <a:xfrm>
            <a:off x="7565827" y="3428405"/>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Revenue (Millions)</a:t>
            </a:r>
            <a:endParaRPr lang="en-US" sz="1900" dirty="0"/>
          </a:p>
        </p:txBody>
      </p:sp>
      <p:sp>
        <p:nvSpPr>
          <p:cNvPr id="7" name="Shape 5"/>
          <p:cNvSpPr/>
          <p:nvPr/>
        </p:nvSpPr>
        <p:spPr>
          <a:xfrm>
            <a:off x="879277" y="3979188"/>
            <a:ext cx="12871847" cy="706517"/>
          </a:xfrm>
          <a:prstGeom prst="rect">
            <a:avLst/>
          </a:prstGeom>
          <a:solidFill>
            <a:srgbClr val="000000">
              <a:alpha val="4000"/>
            </a:srgbClr>
          </a:solidFill>
          <a:ln/>
        </p:spPr>
      </p:sp>
      <p:sp>
        <p:nvSpPr>
          <p:cNvPr id="8" name="Text 6"/>
          <p:cNvSpPr/>
          <p:nvPr/>
        </p:nvSpPr>
        <p:spPr>
          <a:xfrm>
            <a:off x="1126093" y="4134922"/>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Standard Paper</a:t>
            </a:r>
            <a:endParaRPr lang="en-US" sz="1900" dirty="0"/>
          </a:p>
        </p:txBody>
      </p:sp>
      <p:sp>
        <p:nvSpPr>
          <p:cNvPr id="9" name="Text 7"/>
          <p:cNvSpPr/>
          <p:nvPr/>
        </p:nvSpPr>
        <p:spPr>
          <a:xfrm>
            <a:off x="7565827" y="4134922"/>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$9.67</a:t>
            </a:r>
            <a:endParaRPr lang="en-US" sz="1900" dirty="0"/>
          </a:p>
        </p:txBody>
      </p:sp>
      <p:sp>
        <p:nvSpPr>
          <p:cNvPr id="10" name="Shape 8"/>
          <p:cNvSpPr/>
          <p:nvPr/>
        </p:nvSpPr>
        <p:spPr>
          <a:xfrm>
            <a:off x="879277" y="4685705"/>
            <a:ext cx="12871847" cy="706517"/>
          </a:xfrm>
          <a:prstGeom prst="rect">
            <a:avLst/>
          </a:prstGeom>
          <a:solidFill>
            <a:srgbClr val="FFFFFF">
              <a:alpha val="4000"/>
            </a:srgbClr>
          </a:solidFill>
          <a:ln/>
        </p:spPr>
      </p:sp>
      <p:sp>
        <p:nvSpPr>
          <p:cNvPr id="11" name="Text 9"/>
          <p:cNvSpPr/>
          <p:nvPr/>
        </p:nvSpPr>
        <p:spPr>
          <a:xfrm>
            <a:off x="1126093" y="4841438"/>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Gloss Paper</a:t>
            </a:r>
            <a:endParaRPr lang="en-US" sz="1900" dirty="0"/>
          </a:p>
        </p:txBody>
      </p:sp>
      <p:sp>
        <p:nvSpPr>
          <p:cNvPr id="12" name="Text 10"/>
          <p:cNvSpPr/>
          <p:nvPr/>
        </p:nvSpPr>
        <p:spPr>
          <a:xfrm>
            <a:off x="7565827" y="4841438"/>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$7.59</a:t>
            </a:r>
            <a:endParaRPr lang="en-US" sz="1900" dirty="0"/>
          </a:p>
        </p:txBody>
      </p:sp>
      <p:sp>
        <p:nvSpPr>
          <p:cNvPr id="13" name="Shape 11"/>
          <p:cNvSpPr/>
          <p:nvPr/>
        </p:nvSpPr>
        <p:spPr>
          <a:xfrm>
            <a:off x="879277" y="5392222"/>
            <a:ext cx="12871847" cy="706517"/>
          </a:xfrm>
          <a:prstGeom prst="rect">
            <a:avLst/>
          </a:prstGeom>
          <a:solidFill>
            <a:srgbClr val="000000">
              <a:alpha val="4000"/>
            </a:srgbClr>
          </a:solidFill>
          <a:ln/>
        </p:spPr>
      </p:sp>
      <p:sp>
        <p:nvSpPr>
          <p:cNvPr id="14" name="Text 12"/>
          <p:cNvSpPr/>
          <p:nvPr/>
        </p:nvSpPr>
        <p:spPr>
          <a:xfrm>
            <a:off x="1126093" y="5547955"/>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Poster Paper</a:t>
            </a:r>
            <a:endParaRPr lang="en-US" sz="1900" dirty="0"/>
          </a:p>
        </p:txBody>
      </p:sp>
      <p:sp>
        <p:nvSpPr>
          <p:cNvPr id="15" name="Text 13"/>
          <p:cNvSpPr/>
          <p:nvPr/>
        </p:nvSpPr>
        <p:spPr>
          <a:xfrm>
            <a:off x="7565827" y="5547955"/>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$1.22</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20698" y="645557"/>
            <a:ext cx="10365462" cy="732830"/>
          </a:xfrm>
          <a:prstGeom prst="rect">
            <a:avLst/>
          </a:prstGeom>
          <a:noFill/>
          <a:ln/>
        </p:spPr>
        <p:txBody>
          <a:bodyPr wrap="none" lIns="0" tIns="0" rIns="0" bIns="0" rtlCol="0" anchor="t"/>
          <a:lstStyle/>
          <a:p>
            <a:pPr indent="0" marL="0">
              <a:lnSpc>
                <a:spcPts val="5750"/>
              </a:lnSpc>
              <a:buNone/>
            </a:pPr>
            <a:r>
              <a:rPr lang="en-US" sz="4600" b="1" dirty="0">
                <a:solidFill>
                  <a:srgbClr val="333F70"/>
                </a:solidFill>
                <a:latin typeface="Unbounded" pitchFamily="34" charset="0"/>
                <a:ea typeface="Unbounded" pitchFamily="34" charset="-122"/>
                <a:cs typeface="Unbounded" pitchFamily="34" charset="-120"/>
              </a:rPr>
              <a:t>Regional Sales Performance</a:t>
            </a:r>
            <a:endParaRPr lang="en-US" sz="4600" dirty="0"/>
          </a:p>
        </p:txBody>
      </p:sp>
      <p:pic>
        <p:nvPicPr>
          <p:cNvPr id="3" name="Image 0" descr="preencoded.png">    </p:cNvPr>
          <p:cNvPicPr>
            <a:picLocks noChangeAspect="1"/>
          </p:cNvPicPr>
          <p:nvPr/>
        </p:nvPicPr>
        <p:blipFill>
          <a:blip r:embed="rId1"/>
          <a:stretch>
            <a:fillRect/>
          </a:stretch>
        </p:blipFill>
        <p:spPr>
          <a:xfrm>
            <a:off x="820698" y="1730097"/>
            <a:ext cx="1172528" cy="1876068"/>
          </a:xfrm>
          <a:prstGeom prst="rect">
            <a:avLst/>
          </a:prstGeom>
        </p:spPr>
      </p:pic>
      <p:sp>
        <p:nvSpPr>
          <p:cNvPr id="4" name="Text 1"/>
          <p:cNvSpPr/>
          <p:nvPr/>
        </p:nvSpPr>
        <p:spPr>
          <a:xfrm>
            <a:off x="2344936" y="1964531"/>
            <a:ext cx="3253026" cy="366355"/>
          </a:xfrm>
          <a:prstGeom prst="rect">
            <a:avLst/>
          </a:prstGeom>
          <a:noFill/>
          <a:ln/>
        </p:spPr>
        <p:txBody>
          <a:bodyPr wrap="none" lIns="0" tIns="0" rIns="0" bIns="0" rtlCol="0" anchor="t"/>
          <a:lstStyle/>
          <a:p>
            <a:pPr algn="l" indent="0" marL="0">
              <a:lnSpc>
                <a:spcPts val="2850"/>
              </a:lnSpc>
              <a:buNone/>
            </a:pPr>
            <a:r>
              <a:rPr lang="en-US" sz="2300" b="1" dirty="0">
                <a:solidFill>
                  <a:srgbClr val="333F70"/>
                </a:solidFill>
                <a:latin typeface="Unbounded" pitchFamily="34" charset="0"/>
                <a:ea typeface="Unbounded" pitchFamily="34" charset="-122"/>
                <a:cs typeface="Unbounded" pitchFamily="34" charset="-120"/>
              </a:rPr>
              <a:t>Northeast Region</a:t>
            </a:r>
            <a:endParaRPr lang="en-US" sz="2300" dirty="0"/>
          </a:p>
        </p:txBody>
      </p:sp>
      <p:sp>
        <p:nvSpPr>
          <p:cNvPr id="5" name="Text 2"/>
          <p:cNvSpPr/>
          <p:nvPr/>
        </p:nvSpPr>
        <p:spPr>
          <a:xfrm>
            <a:off x="2344936" y="2471499"/>
            <a:ext cx="11464766" cy="750570"/>
          </a:xfrm>
          <a:prstGeom prst="rect">
            <a:avLst/>
          </a:prstGeom>
          <a:noFill/>
          <a:ln/>
        </p:spPr>
        <p:txBody>
          <a:bodyPr wrap="square" lIns="0" tIns="0" rIns="0" bIns="0" rtlCol="0" anchor="t"/>
          <a:lstStyle/>
          <a:p>
            <a:pPr algn="l" indent="0" marL="0">
              <a:lnSpc>
                <a:spcPts val="2950"/>
              </a:lnSpc>
              <a:buNone/>
            </a:pPr>
            <a:r>
              <a:rPr lang="en-US" sz="1800" dirty="0">
                <a:solidFill>
                  <a:srgbClr val="333F70"/>
                </a:solidFill>
                <a:latin typeface="Open Sans" pitchFamily="34" charset="0"/>
                <a:ea typeface="Open Sans" pitchFamily="34" charset="-122"/>
                <a:cs typeface="Open Sans" pitchFamily="34" charset="-120"/>
              </a:rPr>
              <a:t>The Northeast region leads in sales revenue, generating $45 million. This strong performance indicates a robust customer base and effective sales strategies in the region.</a:t>
            </a:r>
            <a:endParaRPr lang="en-US" sz="1800" dirty="0"/>
          </a:p>
        </p:txBody>
      </p:sp>
      <p:pic>
        <p:nvPicPr>
          <p:cNvPr id="6" name="Image 1" descr="preencoded.png">    </p:cNvPr>
          <p:cNvPicPr>
            <a:picLocks noChangeAspect="1"/>
          </p:cNvPicPr>
          <p:nvPr/>
        </p:nvPicPr>
        <p:blipFill>
          <a:blip r:embed="rId2"/>
          <a:stretch>
            <a:fillRect/>
          </a:stretch>
        </p:blipFill>
        <p:spPr>
          <a:xfrm>
            <a:off x="820698" y="3606165"/>
            <a:ext cx="1172528" cy="1876068"/>
          </a:xfrm>
          <a:prstGeom prst="rect">
            <a:avLst/>
          </a:prstGeom>
        </p:spPr>
      </p:pic>
      <p:sp>
        <p:nvSpPr>
          <p:cNvPr id="7" name="Text 3"/>
          <p:cNvSpPr/>
          <p:nvPr/>
        </p:nvSpPr>
        <p:spPr>
          <a:xfrm>
            <a:off x="2344936" y="3840599"/>
            <a:ext cx="3282077" cy="366355"/>
          </a:xfrm>
          <a:prstGeom prst="rect">
            <a:avLst/>
          </a:prstGeom>
          <a:noFill/>
          <a:ln/>
        </p:spPr>
        <p:txBody>
          <a:bodyPr wrap="none" lIns="0" tIns="0" rIns="0" bIns="0" rtlCol="0" anchor="t"/>
          <a:lstStyle/>
          <a:p>
            <a:pPr algn="l" indent="0" marL="0">
              <a:lnSpc>
                <a:spcPts val="2850"/>
              </a:lnSpc>
              <a:buNone/>
            </a:pPr>
            <a:r>
              <a:rPr lang="en-US" sz="2300" b="1" dirty="0">
                <a:solidFill>
                  <a:srgbClr val="333F70"/>
                </a:solidFill>
                <a:latin typeface="Unbounded" pitchFamily="34" charset="0"/>
                <a:ea typeface="Unbounded" pitchFamily="34" charset="-122"/>
                <a:cs typeface="Unbounded" pitchFamily="34" charset="-120"/>
              </a:rPr>
              <a:t>Southeast Region</a:t>
            </a:r>
            <a:endParaRPr lang="en-US" sz="2300" dirty="0"/>
          </a:p>
        </p:txBody>
      </p:sp>
      <p:sp>
        <p:nvSpPr>
          <p:cNvPr id="8" name="Text 4"/>
          <p:cNvSpPr/>
          <p:nvPr/>
        </p:nvSpPr>
        <p:spPr>
          <a:xfrm>
            <a:off x="2344936" y="4347567"/>
            <a:ext cx="11464766" cy="750570"/>
          </a:xfrm>
          <a:prstGeom prst="rect">
            <a:avLst/>
          </a:prstGeom>
          <a:noFill/>
          <a:ln/>
        </p:spPr>
        <p:txBody>
          <a:bodyPr wrap="square" lIns="0" tIns="0" rIns="0" bIns="0" rtlCol="0" anchor="t"/>
          <a:lstStyle/>
          <a:p>
            <a:pPr algn="l" indent="0" marL="0">
              <a:lnSpc>
                <a:spcPts val="2950"/>
              </a:lnSpc>
              <a:buNone/>
            </a:pPr>
            <a:r>
              <a:rPr lang="en-US" sz="1800" dirty="0">
                <a:solidFill>
                  <a:srgbClr val="333F70"/>
                </a:solidFill>
                <a:latin typeface="Open Sans" pitchFamily="34" charset="0"/>
                <a:ea typeface="Open Sans" pitchFamily="34" charset="-122"/>
                <a:cs typeface="Open Sans" pitchFamily="34" charset="-120"/>
              </a:rPr>
              <a:t>The Southeast region also shows strong performance, contributing $40 million to overall sales. This region holds significant growth potential and deserves continued investment.</a:t>
            </a:r>
            <a:endParaRPr lang="en-US" sz="1800" dirty="0"/>
          </a:p>
        </p:txBody>
      </p:sp>
      <p:pic>
        <p:nvPicPr>
          <p:cNvPr id="9" name="Image 2" descr="preencoded.png">    </p:cNvPr>
          <p:cNvPicPr>
            <a:picLocks noChangeAspect="1"/>
          </p:cNvPicPr>
          <p:nvPr/>
        </p:nvPicPr>
        <p:blipFill>
          <a:blip r:embed="rId3"/>
          <a:stretch>
            <a:fillRect/>
          </a:stretch>
        </p:blipFill>
        <p:spPr>
          <a:xfrm>
            <a:off x="820698" y="5482233"/>
            <a:ext cx="1172528" cy="2101691"/>
          </a:xfrm>
          <a:prstGeom prst="rect">
            <a:avLst/>
          </a:prstGeom>
        </p:spPr>
      </p:pic>
      <p:sp>
        <p:nvSpPr>
          <p:cNvPr id="10" name="Text 5"/>
          <p:cNvSpPr/>
          <p:nvPr/>
        </p:nvSpPr>
        <p:spPr>
          <a:xfrm>
            <a:off x="2344936" y="5716667"/>
            <a:ext cx="5024318" cy="366355"/>
          </a:xfrm>
          <a:prstGeom prst="rect">
            <a:avLst/>
          </a:prstGeom>
          <a:noFill/>
          <a:ln/>
        </p:spPr>
        <p:txBody>
          <a:bodyPr wrap="none" lIns="0" tIns="0" rIns="0" bIns="0" rtlCol="0" anchor="t"/>
          <a:lstStyle/>
          <a:p>
            <a:pPr algn="l" indent="0" marL="0">
              <a:lnSpc>
                <a:spcPts val="2850"/>
              </a:lnSpc>
              <a:buNone/>
            </a:pPr>
            <a:r>
              <a:rPr lang="en-US" sz="2300" b="1" dirty="0">
                <a:solidFill>
                  <a:srgbClr val="333F70"/>
                </a:solidFill>
                <a:latin typeface="Unbounded" pitchFamily="34" charset="0"/>
                <a:ea typeface="Unbounded" pitchFamily="34" charset="-122"/>
                <a:cs typeface="Unbounded" pitchFamily="34" charset="-120"/>
              </a:rPr>
              <a:t>West and Midwest Regions</a:t>
            </a:r>
            <a:endParaRPr lang="en-US" sz="2300" dirty="0"/>
          </a:p>
        </p:txBody>
      </p:sp>
      <p:sp>
        <p:nvSpPr>
          <p:cNvPr id="11" name="Text 6"/>
          <p:cNvSpPr/>
          <p:nvPr/>
        </p:nvSpPr>
        <p:spPr>
          <a:xfrm>
            <a:off x="2344936" y="6223635"/>
            <a:ext cx="11464766" cy="1125855"/>
          </a:xfrm>
          <a:prstGeom prst="rect">
            <a:avLst/>
          </a:prstGeom>
          <a:noFill/>
          <a:ln/>
        </p:spPr>
        <p:txBody>
          <a:bodyPr wrap="square" lIns="0" tIns="0" rIns="0" bIns="0" rtlCol="0" anchor="t"/>
          <a:lstStyle/>
          <a:p>
            <a:pPr algn="l" indent="0" marL="0">
              <a:lnSpc>
                <a:spcPts val="2950"/>
              </a:lnSpc>
              <a:buNone/>
            </a:pPr>
            <a:r>
              <a:rPr lang="en-US" sz="1800" dirty="0">
                <a:solidFill>
                  <a:srgbClr val="333F70"/>
                </a:solidFill>
                <a:latin typeface="Open Sans" pitchFamily="34" charset="0"/>
                <a:ea typeface="Open Sans" pitchFamily="34" charset="-122"/>
                <a:cs typeface="Open Sans" pitchFamily="34" charset="-120"/>
              </a:rPr>
              <a:t>The West and Midwest regions, despite lower sales revenue of $25 million and $20 million, respectively, offer untapped potential for growth. Implementing tailored strategies can significantly boost sales in these regions.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2027277"/>
            <a:ext cx="7375208" cy="771525"/>
          </a:xfrm>
          <a:prstGeom prst="rect">
            <a:avLst/>
          </a:prstGeom>
          <a:noFill/>
          <a:ln/>
        </p:spPr>
        <p:txBody>
          <a:bodyPr wrap="none" lIns="0" tIns="0" rIns="0" bIns="0" rtlCol="0" anchor="t"/>
          <a:lstStyle/>
          <a:p>
            <a:pPr indent="0" marL="0">
              <a:lnSpc>
                <a:spcPts val="6050"/>
              </a:lnSpc>
              <a:buNone/>
            </a:pPr>
            <a:r>
              <a:rPr lang="en-US" sz="4850" b="1" dirty="0">
                <a:solidFill>
                  <a:srgbClr val="333F70"/>
                </a:solidFill>
                <a:latin typeface="Unbounded" pitchFamily="34" charset="0"/>
                <a:ea typeface="Unbounded" pitchFamily="34" charset="-122"/>
                <a:cs typeface="Unbounded" pitchFamily="34" charset="-120"/>
              </a:rPr>
              <a:t>Customer Analysis</a:t>
            </a:r>
            <a:endParaRPr lang="en-US" sz="4850" dirty="0"/>
          </a:p>
        </p:txBody>
      </p:sp>
      <p:sp>
        <p:nvSpPr>
          <p:cNvPr id="3" name="Shape 1"/>
          <p:cNvSpPr/>
          <p:nvPr/>
        </p:nvSpPr>
        <p:spPr>
          <a:xfrm>
            <a:off x="864037" y="3169087"/>
            <a:ext cx="6327815" cy="3033236"/>
          </a:xfrm>
          <a:prstGeom prst="roundRect">
            <a:avLst>
              <a:gd name="adj" fmla="val 3419"/>
            </a:avLst>
          </a:prstGeom>
          <a:solidFill>
            <a:srgbClr val="D6F5EE"/>
          </a:solidFill>
          <a:ln w="15240">
            <a:solidFill>
              <a:srgbClr val="BCDBD4"/>
            </a:solidFill>
            <a:prstDash val="solid"/>
          </a:ln>
        </p:spPr>
      </p:sp>
      <p:sp>
        <p:nvSpPr>
          <p:cNvPr id="4" name="Text 2"/>
          <p:cNvSpPr/>
          <p:nvPr/>
        </p:nvSpPr>
        <p:spPr>
          <a:xfrm>
            <a:off x="1126093" y="3431143"/>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333F70"/>
                </a:solidFill>
                <a:latin typeface="Unbounded" pitchFamily="34" charset="0"/>
                <a:ea typeface="Unbounded" pitchFamily="34" charset="-122"/>
                <a:cs typeface="Unbounded" pitchFamily="34" charset="-120"/>
              </a:rPr>
              <a:t>Top Customers</a:t>
            </a:r>
            <a:endParaRPr lang="en-US" sz="2400" dirty="0"/>
          </a:p>
        </p:txBody>
      </p:sp>
      <p:sp>
        <p:nvSpPr>
          <p:cNvPr id="5" name="Text 3"/>
          <p:cNvSpPr/>
          <p:nvPr/>
        </p:nvSpPr>
        <p:spPr>
          <a:xfrm>
            <a:off x="1126093" y="3965019"/>
            <a:ext cx="5803702" cy="1975247"/>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EOG Resources, Mosaic, and IBM are Parch and Posey's top customers, contributing $10 million, $8 million, and $7 million in sales revenue, respectively. These customers are critical to overall success.</a:t>
            </a:r>
            <a:endParaRPr lang="en-US" sz="1900" dirty="0"/>
          </a:p>
        </p:txBody>
      </p:sp>
      <p:sp>
        <p:nvSpPr>
          <p:cNvPr id="6" name="Shape 4"/>
          <p:cNvSpPr/>
          <p:nvPr/>
        </p:nvSpPr>
        <p:spPr>
          <a:xfrm>
            <a:off x="7438668" y="3169087"/>
            <a:ext cx="6327815" cy="3033236"/>
          </a:xfrm>
          <a:prstGeom prst="roundRect">
            <a:avLst>
              <a:gd name="adj" fmla="val 3419"/>
            </a:avLst>
          </a:prstGeom>
          <a:solidFill>
            <a:srgbClr val="D6F5EE"/>
          </a:solidFill>
          <a:ln w="15240">
            <a:solidFill>
              <a:srgbClr val="BCDBD4"/>
            </a:solidFill>
            <a:prstDash val="solid"/>
          </a:ln>
        </p:spPr>
      </p:sp>
      <p:sp>
        <p:nvSpPr>
          <p:cNvPr id="7" name="Text 5"/>
          <p:cNvSpPr/>
          <p:nvPr/>
        </p:nvSpPr>
        <p:spPr>
          <a:xfrm>
            <a:off x="7700724" y="3431143"/>
            <a:ext cx="3748087" cy="385763"/>
          </a:xfrm>
          <a:prstGeom prst="rect">
            <a:avLst/>
          </a:prstGeom>
          <a:noFill/>
          <a:ln/>
        </p:spPr>
        <p:txBody>
          <a:bodyPr wrap="none" lIns="0" tIns="0" rIns="0" bIns="0" rtlCol="0" anchor="t"/>
          <a:lstStyle/>
          <a:p>
            <a:pPr indent="0" marL="0">
              <a:lnSpc>
                <a:spcPts val="3000"/>
              </a:lnSpc>
              <a:buNone/>
            </a:pPr>
            <a:r>
              <a:rPr lang="en-US" sz="2400" b="1" dirty="0">
                <a:solidFill>
                  <a:srgbClr val="333F70"/>
                </a:solidFill>
                <a:latin typeface="Unbounded" pitchFamily="34" charset="0"/>
                <a:ea typeface="Unbounded" pitchFamily="34" charset="-122"/>
                <a:cs typeface="Unbounded" pitchFamily="34" charset="-120"/>
              </a:rPr>
              <a:t>Concentration Risk</a:t>
            </a:r>
            <a:endParaRPr lang="en-US" sz="2400" dirty="0"/>
          </a:p>
        </p:txBody>
      </p:sp>
      <p:sp>
        <p:nvSpPr>
          <p:cNvPr id="8" name="Text 6"/>
          <p:cNvSpPr/>
          <p:nvPr/>
        </p:nvSpPr>
        <p:spPr>
          <a:xfrm>
            <a:off x="7700724" y="3965019"/>
            <a:ext cx="5803702" cy="1975247"/>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The company's reliance on a few top customers for a substantial portion of sales revenue, totaling $25 million, presents a concentration risk. Diversifying the customer base can mitigate this risk.</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3311" y="784146"/>
            <a:ext cx="10051375" cy="690563"/>
          </a:xfrm>
          <a:prstGeom prst="rect">
            <a:avLst/>
          </a:prstGeom>
          <a:noFill/>
          <a:ln/>
        </p:spPr>
        <p:txBody>
          <a:bodyPr wrap="none" lIns="0" tIns="0" rIns="0" bIns="0" rtlCol="0" anchor="t"/>
          <a:lstStyle/>
          <a:p>
            <a:pPr indent="0" marL="0">
              <a:lnSpc>
                <a:spcPts val="5400"/>
              </a:lnSpc>
              <a:buNone/>
            </a:pPr>
            <a:r>
              <a:rPr lang="en-US" sz="4300" b="1" dirty="0">
                <a:solidFill>
                  <a:srgbClr val="333F70"/>
                </a:solidFill>
                <a:latin typeface="Unbounded" pitchFamily="34" charset="0"/>
                <a:ea typeface="Unbounded" pitchFamily="34" charset="-122"/>
                <a:cs typeface="Unbounded" pitchFamily="34" charset="-120"/>
              </a:rPr>
              <a:t>Strategic Recommendations</a:t>
            </a:r>
            <a:endParaRPr lang="en-US" sz="4300" dirty="0"/>
          </a:p>
        </p:txBody>
      </p:sp>
      <p:pic>
        <p:nvPicPr>
          <p:cNvPr id="3" name="Image 0" descr="preencoded.png">    </p:cNvPr>
          <p:cNvPicPr>
            <a:picLocks noChangeAspect="1"/>
          </p:cNvPicPr>
          <p:nvPr/>
        </p:nvPicPr>
        <p:blipFill>
          <a:blip r:embed="rId1"/>
          <a:stretch>
            <a:fillRect/>
          </a:stretch>
        </p:blipFill>
        <p:spPr>
          <a:xfrm>
            <a:off x="773311" y="1806059"/>
            <a:ext cx="552331" cy="552331"/>
          </a:xfrm>
          <a:prstGeom prst="rect">
            <a:avLst/>
          </a:prstGeom>
        </p:spPr>
      </p:pic>
      <p:sp>
        <p:nvSpPr>
          <p:cNvPr id="4" name="Text 1"/>
          <p:cNvSpPr/>
          <p:nvPr/>
        </p:nvSpPr>
        <p:spPr>
          <a:xfrm>
            <a:off x="773311" y="2579251"/>
            <a:ext cx="3762613" cy="345281"/>
          </a:xfrm>
          <a:prstGeom prst="rect">
            <a:avLst/>
          </a:prstGeom>
          <a:noFill/>
          <a:ln/>
        </p:spPr>
        <p:txBody>
          <a:bodyPr wrap="none" lIns="0" tIns="0" rIns="0" bIns="0" rtlCol="0" anchor="t"/>
          <a:lstStyle/>
          <a:p>
            <a:pPr algn="l" indent="0" marL="0">
              <a:lnSpc>
                <a:spcPts val="2700"/>
              </a:lnSpc>
              <a:buNone/>
            </a:pPr>
            <a:r>
              <a:rPr lang="en-US" sz="2150" b="1" dirty="0">
                <a:solidFill>
                  <a:srgbClr val="333F70"/>
                </a:solidFill>
                <a:latin typeface="Unbounded" pitchFamily="34" charset="0"/>
                <a:ea typeface="Unbounded" pitchFamily="34" charset="-122"/>
                <a:cs typeface="Unbounded" pitchFamily="34" charset="-120"/>
              </a:rPr>
              <a:t>Channel Optimization</a:t>
            </a:r>
            <a:endParaRPr lang="en-US" sz="2150" dirty="0"/>
          </a:p>
        </p:txBody>
      </p:sp>
      <p:sp>
        <p:nvSpPr>
          <p:cNvPr id="5" name="Text 2"/>
          <p:cNvSpPr/>
          <p:nvPr/>
        </p:nvSpPr>
        <p:spPr>
          <a:xfrm>
            <a:off x="773311" y="3057049"/>
            <a:ext cx="6376154" cy="1413986"/>
          </a:xfrm>
          <a:prstGeom prst="rect">
            <a:avLst/>
          </a:prstGeom>
          <a:noFill/>
          <a:ln/>
        </p:spPr>
        <p:txBody>
          <a:bodyPr wrap="square" lIns="0" tIns="0" rIns="0" bIns="0" rtlCol="0" anchor="t"/>
          <a:lstStyle/>
          <a:p>
            <a:pPr algn="l" indent="0" marL="0">
              <a:lnSpc>
                <a:spcPts val="2750"/>
              </a:lnSpc>
              <a:buNone/>
            </a:pPr>
            <a:r>
              <a:rPr lang="en-US" sz="1700" dirty="0">
                <a:solidFill>
                  <a:srgbClr val="333F70"/>
                </a:solidFill>
                <a:latin typeface="Open Sans" pitchFamily="34" charset="0"/>
                <a:ea typeface="Open Sans" pitchFamily="34" charset="-122"/>
                <a:cs typeface="Open Sans" pitchFamily="34" charset="-120"/>
              </a:rPr>
              <a:t>Optimize underperforming channels like Banner Ads and Twitter by implementing targeted marketing campaigns. Enhance the direct channel by expanding its reach and improving customer service.</a:t>
            </a:r>
            <a:endParaRPr lang="en-US" sz="1700" dirty="0"/>
          </a:p>
        </p:txBody>
      </p:sp>
      <p:pic>
        <p:nvPicPr>
          <p:cNvPr id="6" name="Image 1" descr="preencoded.png">    </p:cNvPr>
          <p:cNvPicPr>
            <a:picLocks noChangeAspect="1"/>
          </p:cNvPicPr>
          <p:nvPr/>
        </p:nvPicPr>
        <p:blipFill>
          <a:blip r:embed="rId2"/>
          <a:stretch>
            <a:fillRect/>
          </a:stretch>
        </p:blipFill>
        <p:spPr>
          <a:xfrm>
            <a:off x="7480816" y="1806059"/>
            <a:ext cx="552331" cy="552331"/>
          </a:xfrm>
          <a:prstGeom prst="rect">
            <a:avLst/>
          </a:prstGeom>
        </p:spPr>
      </p:pic>
      <p:sp>
        <p:nvSpPr>
          <p:cNvPr id="7" name="Text 3"/>
          <p:cNvSpPr/>
          <p:nvPr/>
        </p:nvSpPr>
        <p:spPr>
          <a:xfrm>
            <a:off x="7480816" y="2579251"/>
            <a:ext cx="2762131" cy="345281"/>
          </a:xfrm>
          <a:prstGeom prst="rect">
            <a:avLst/>
          </a:prstGeom>
          <a:noFill/>
          <a:ln/>
        </p:spPr>
        <p:txBody>
          <a:bodyPr wrap="none" lIns="0" tIns="0" rIns="0" bIns="0" rtlCol="0" anchor="t"/>
          <a:lstStyle/>
          <a:p>
            <a:pPr algn="l" indent="0" marL="0">
              <a:lnSpc>
                <a:spcPts val="2700"/>
              </a:lnSpc>
              <a:buNone/>
            </a:pPr>
            <a:r>
              <a:rPr lang="en-US" sz="2150" b="1" dirty="0">
                <a:solidFill>
                  <a:srgbClr val="333F70"/>
                </a:solidFill>
                <a:latin typeface="Unbounded" pitchFamily="34" charset="0"/>
                <a:ea typeface="Unbounded" pitchFamily="34" charset="-122"/>
                <a:cs typeface="Unbounded" pitchFamily="34" charset="-120"/>
              </a:rPr>
              <a:t>Product Focus</a:t>
            </a:r>
            <a:endParaRPr lang="en-US" sz="2150" dirty="0"/>
          </a:p>
        </p:txBody>
      </p:sp>
      <p:sp>
        <p:nvSpPr>
          <p:cNvPr id="8" name="Text 4"/>
          <p:cNvSpPr/>
          <p:nvPr/>
        </p:nvSpPr>
        <p:spPr>
          <a:xfrm>
            <a:off x="7480816" y="3057049"/>
            <a:ext cx="6376273" cy="1060490"/>
          </a:xfrm>
          <a:prstGeom prst="rect">
            <a:avLst/>
          </a:prstGeom>
          <a:noFill/>
          <a:ln/>
        </p:spPr>
        <p:txBody>
          <a:bodyPr wrap="square" lIns="0" tIns="0" rIns="0" bIns="0" rtlCol="0" anchor="t"/>
          <a:lstStyle/>
          <a:p>
            <a:pPr algn="l" indent="0" marL="0">
              <a:lnSpc>
                <a:spcPts val="2750"/>
              </a:lnSpc>
              <a:buNone/>
            </a:pPr>
            <a:r>
              <a:rPr lang="en-US" sz="1700" dirty="0">
                <a:solidFill>
                  <a:srgbClr val="333F70"/>
                </a:solidFill>
                <a:latin typeface="Open Sans" pitchFamily="34" charset="0"/>
                <a:ea typeface="Open Sans" pitchFamily="34" charset="-122"/>
                <a:cs typeface="Open Sans" pitchFamily="34" charset="-120"/>
              </a:rPr>
              <a:t>Continue investing in Standard Paper, leveraging its high revenue potential. Increase marketing efforts for Gloss and Poster papers to boost their market share and profitability.</a:t>
            </a:r>
            <a:endParaRPr lang="en-US" sz="1700" dirty="0"/>
          </a:p>
        </p:txBody>
      </p:sp>
      <p:pic>
        <p:nvPicPr>
          <p:cNvPr id="9" name="Image 2" descr="preencoded.png">    </p:cNvPr>
          <p:cNvPicPr>
            <a:picLocks noChangeAspect="1"/>
          </p:cNvPicPr>
          <p:nvPr/>
        </p:nvPicPr>
        <p:blipFill>
          <a:blip r:embed="rId3"/>
          <a:stretch>
            <a:fillRect/>
          </a:stretch>
        </p:blipFill>
        <p:spPr>
          <a:xfrm>
            <a:off x="773311" y="5133856"/>
            <a:ext cx="552331" cy="552331"/>
          </a:xfrm>
          <a:prstGeom prst="rect">
            <a:avLst/>
          </a:prstGeom>
        </p:spPr>
      </p:pic>
      <p:sp>
        <p:nvSpPr>
          <p:cNvPr id="10" name="Text 5"/>
          <p:cNvSpPr/>
          <p:nvPr/>
        </p:nvSpPr>
        <p:spPr>
          <a:xfrm>
            <a:off x="773311" y="5907048"/>
            <a:ext cx="4811197" cy="345281"/>
          </a:xfrm>
          <a:prstGeom prst="rect">
            <a:avLst/>
          </a:prstGeom>
          <a:noFill/>
          <a:ln/>
        </p:spPr>
        <p:txBody>
          <a:bodyPr wrap="none" lIns="0" tIns="0" rIns="0" bIns="0" rtlCol="0" anchor="t"/>
          <a:lstStyle/>
          <a:p>
            <a:pPr algn="l" indent="0" marL="0">
              <a:lnSpc>
                <a:spcPts val="2700"/>
              </a:lnSpc>
              <a:buNone/>
            </a:pPr>
            <a:r>
              <a:rPr lang="en-US" sz="2150" b="1" dirty="0">
                <a:solidFill>
                  <a:srgbClr val="333F70"/>
                </a:solidFill>
                <a:latin typeface="Unbounded" pitchFamily="34" charset="0"/>
                <a:ea typeface="Unbounded" pitchFamily="34" charset="-122"/>
                <a:cs typeface="Unbounded" pitchFamily="34" charset="-120"/>
              </a:rPr>
              <a:t>Regional Growth Strategies</a:t>
            </a:r>
            <a:endParaRPr lang="en-US" sz="2150" dirty="0"/>
          </a:p>
        </p:txBody>
      </p:sp>
      <p:sp>
        <p:nvSpPr>
          <p:cNvPr id="11" name="Text 6"/>
          <p:cNvSpPr/>
          <p:nvPr/>
        </p:nvSpPr>
        <p:spPr>
          <a:xfrm>
            <a:off x="773311" y="6384846"/>
            <a:ext cx="6376154" cy="1060490"/>
          </a:xfrm>
          <a:prstGeom prst="rect">
            <a:avLst/>
          </a:prstGeom>
          <a:noFill/>
          <a:ln/>
        </p:spPr>
        <p:txBody>
          <a:bodyPr wrap="square" lIns="0" tIns="0" rIns="0" bIns="0" rtlCol="0" anchor="t"/>
          <a:lstStyle/>
          <a:p>
            <a:pPr algn="l" indent="0" marL="0">
              <a:lnSpc>
                <a:spcPts val="2750"/>
              </a:lnSpc>
              <a:buNone/>
            </a:pPr>
            <a:r>
              <a:rPr lang="en-US" sz="1700" dirty="0">
                <a:solidFill>
                  <a:srgbClr val="333F70"/>
                </a:solidFill>
                <a:latin typeface="Open Sans" pitchFamily="34" charset="0"/>
                <a:ea typeface="Open Sans" pitchFamily="34" charset="-122"/>
                <a:cs typeface="Open Sans" pitchFamily="34" charset="-120"/>
              </a:rPr>
              <a:t>Focus on developing targeted sales strategies for the West and Midwest regions, leveraging local market trends and building relationships with key customers.</a:t>
            </a:r>
            <a:endParaRPr lang="en-US" sz="1700" dirty="0"/>
          </a:p>
        </p:txBody>
      </p:sp>
      <p:pic>
        <p:nvPicPr>
          <p:cNvPr id="12" name="Image 3" descr="preencoded.png">    </p:cNvPr>
          <p:cNvPicPr>
            <a:picLocks noChangeAspect="1"/>
          </p:cNvPicPr>
          <p:nvPr/>
        </p:nvPicPr>
        <p:blipFill>
          <a:blip r:embed="rId4"/>
          <a:stretch>
            <a:fillRect/>
          </a:stretch>
        </p:blipFill>
        <p:spPr>
          <a:xfrm>
            <a:off x="7480816" y="5133856"/>
            <a:ext cx="552331" cy="552331"/>
          </a:xfrm>
          <a:prstGeom prst="rect">
            <a:avLst/>
          </a:prstGeom>
        </p:spPr>
      </p:pic>
      <p:sp>
        <p:nvSpPr>
          <p:cNvPr id="13" name="Text 7"/>
          <p:cNvSpPr/>
          <p:nvPr/>
        </p:nvSpPr>
        <p:spPr>
          <a:xfrm>
            <a:off x="7480816" y="5907048"/>
            <a:ext cx="4035623" cy="345281"/>
          </a:xfrm>
          <a:prstGeom prst="rect">
            <a:avLst/>
          </a:prstGeom>
          <a:noFill/>
          <a:ln/>
        </p:spPr>
        <p:txBody>
          <a:bodyPr wrap="none" lIns="0" tIns="0" rIns="0" bIns="0" rtlCol="0" anchor="t"/>
          <a:lstStyle/>
          <a:p>
            <a:pPr algn="l" indent="0" marL="0">
              <a:lnSpc>
                <a:spcPts val="2700"/>
              </a:lnSpc>
              <a:buNone/>
            </a:pPr>
            <a:r>
              <a:rPr lang="en-US" sz="2150" b="1" dirty="0">
                <a:solidFill>
                  <a:srgbClr val="333F70"/>
                </a:solidFill>
                <a:latin typeface="Unbounded" pitchFamily="34" charset="0"/>
                <a:ea typeface="Unbounded" pitchFamily="34" charset="-122"/>
                <a:cs typeface="Unbounded" pitchFamily="34" charset="-120"/>
              </a:rPr>
              <a:t>Customer Engagement</a:t>
            </a:r>
            <a:endParaRPr lang="en-US" sz="2150" dirty="0"/>
          </a:p>
        </p:txBody>
      </p:sp>
      <p:sp>
        <p:nvSpPr>
          <p:cNvPr id="14" name="Text 8"/>
          <p:cNvSpPr/>
          <p:nvPr/>
        </p:nvSpPr>
        <p:spPr>
          <a:xfrm>
            <a:off x="7480816" y="6384846"/>
            <a:ext cx="6376273" cy="1060490"/>
          </a:xfrm>
          <a:prstGeom prst="rect">
            <a:avLst/>
          </a:prstGeom>
          <a:noFill/>
          <a:ln/>
        </p:spPr>
        <p:txBody>
          <a:bodyPr wrap="square" lIns="0" tIns="0" rIns="0" bIns="0" rtlCol="0" anchor="t"/>
          <a:lstStyle/>
          <a:p>
            <a:pPr algn="l" indent="0" marL="0">
              <a:lnSpc>
                <a:spcPts val="2750"/>
              </a:lnSpc>
              <a:buNone/>
            </a:pPr>
            <a:r>
              <a:rPr lang="en-US" sz="1700" dirty="0">
                <a:solidFill>
                  <a:srgbClr val="333F70"/>
                </a:solidFill>
                <a:latin typeface="Open Sans" pitchFamily="34" charset="0"/>
                <a:ea typeface="Open Sans" pitchFamily="34" charset="-122"/>
                <a:cs typeface="Open Sans" pitchFamily="34" charset="-120"/>
              </a:rPr>
              <a:t>Develop engagement strategies for key customers, focusing on building long-term relationships, exploring upselling and cross-selling opportunities, and exceeding their expectations.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4037" y="2358747"/>
            <a:ext cx="6172200" cy="771525"/>
          </a:xfrm>
          <a:prstGeom prst="rect">
            <a:avLst/>
          </a:prstGeom>
          <a:noFill/>
          <a:ln/>
        </p:spPr>
        <p:txBody>
          <a:bodyPr wrap="none" lIns="0" tIns="0" rIns="0" bIns="0" rtlCol="0" anchor="t"/>
          <a:lstStyle/>
          <a:p>
            <a:pPr indent="0" marL="0">
              <a:lnSpc>
                <a:spcPts val="6050"/>
              </a:lnSpc>
              <a:buNone/>
            </a:pPr>
            <a:r>
              <a:rPr lang="en-US" sz="4850" b="1" dirty="0">
                <a:solidFill>
                  <a:srgbClr val="333F70"/>
                </a:solidFill>
                <a:latin typeface="Unbounded" pitchFamily="34" charset="0"/>
                <a:ea typeface="Unbounded" pitchFamily="34" charset="-122"/>
                <a:cs typeface="Unbounded" pitchFamily="34" charset="-120"/>
              </a:rPr>
              <a:t>Conclusion</a:t>
            </a:r>
            <a:endParaRPr lang="en-US" sz="4850" dirty="0"/>
          </a:p>
        </p:txBody>
      </p:sp>
      <p:sp>
        <p:nvSpPr>
          <p:cNvPr id="4" name="Text 1"/>
          <p:cNvSpPr/>
          <p:nvPr/>
        </p:nvSpPr>
        <p:spPr>
          <a:xfrm>
            <a:off x="864037" y="3500557"/>
            <a:ext cx="7415927" cy="2370296"/>
          </a:xfrm>
          <a:prstGeom prst="rect">
            <a:avLst/>
          </a:prstGeom>
          <a:noFill/>
          <a:ln/>
        </p:spPr>
        <p:txBody>
          <a:bodyPr wrap="square" lIns="0" tIns="0" rIns="0" bIns="0" rtlCol="0" anchor="t"/>
          <a:lstStyle/>
          <a:p>
            <a:pPr indent="0" marL="0">
              <a:lnSpc>
                <a:spcPts val="3100"/>
              </a:lnSpc>
              <a:buNone/>
            </a:pPr>
            <a:r>
              <a:rPr lang="en-US" sz="1900" dirty="0">
                <a:solidFill>
                  <a:srgbClr val="333F70"/>
                </a:solidFill>
                <a:latin typeface="Open Sans" pitchFamily="34" charset="0"/>
                <a:ea typeface="Open Sans" pitchFamily="34" charset="-122"/>
                <a:cs typeface="Open Sans" pitchFamily="34" charset="-120"/>
              </a:rPr>
              <a:t>The analysis presented provides actionable insights for optimizing sales and marketing efforts, enhancing regional performance, and strengthening customer relationships. Implementing these recommendations will enable Parch and Posey to drive growth, improve efficiency, and solidify its position as a leader in the paper products industry.</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2024-09-04T18:41:24Z</dcterms:created>
  <dcterms:modified xsi:type="dcterms:W3CDTF">2024-09-04T18:41:24Z</dcterms:modified>
</cp:coreProperties>
</file>