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61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2038985" y="108585"/>
            <a:ext cx="9650730" cy="1200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600" b="1">
                <a:latin typeface="Calibri" panose="020F0502020204030204" charset="0"/>
                <a:cs typeface="Calibri" panose="020F0502020204030204" charset="0"/>
              </a:rPr>
              <a:t>Title</a:t>
            </a:r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: Parch_and_Posey Database Exploratory Analysis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038350" y="1308735"/>
            <a:ext cx="7803515" cy="648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600" b="1">
                <a:latin typeface="Calibri" panose="020F0502020204030204" charset="0"/>
                <a:cs typeface="Calibri" panose="020F0502020204030204" charset="0"/>
              </a:rPr>
              <a:t>Name</a:t>
            </a:r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: Chioma Eboaju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2038985" y="2112645"/>
            <a:ext cx="8761730" cy="5454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600" b="1">
                <a:latin typeface="Calibri" panose="020F0502020204030204" charset="0"/>
                <a:cs typeface="Calibri" panose="020F0502020204030204" charset="0"/>
              </a:rPr>
              <a:t>BootCamp </a:t>
            </a:r>
            <a:r>
              <a:rPr lang="en-US" sz="2800" b="1">
                <a:latin typeface="Calibri" panose="020F0502020204030204" charset="0"/>
                <a:cs typeface="Calibri" panose="020F0502020204030204" charset="0"/>
              </a:rPr>
              <a:t>Name</a:t>
            </a:r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:</a:t>
            </a:r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 CoreDataEngineers </a:t>
            </a:r>
            <a:endParaRPr lang="en-US" sz="32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2038985" y="2813050"/>
            <a:ext cx="10152380" cy="1923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Open Sans" pitchFamily="34" charset="-122"/>
                <a:cs typeface="Calibri" panose="020F0502020204030204" charset="0"/>
                <a:sym typeface="+mn-ea"/>
              </a:rPr>
              <a:t>Highlights</a:t>
            </a:r>
            <a:r>
              <a:rPr lang="en-US" sz="2400" b="1" dirty="0">
                <a:solidFill>
                  <a:srgbClr val="333F70"/>
                </a:solidFill>
                <a:latin typeface="Calibri" panose="020F0502020204030204" charset="0"/>
                <a:ea typeface="Open Sans" pitchFamily="34" charset="-122"/>
                <a:cs typeface="Calibri" panose="020F0502020204030204" charset="0"/>
                <a:sym typeface="+mn-ea"/>
              </a:rPr>
              <a:t>:</a:t>
            </a:r>
            <a:r>
              <a:rPr lang="en-US" sz="3200" b="1" dirty="0">
                <a:solidFill>
                  <a:srgbClr val="333F70"/>
                </a:solidFill>
                <a:latin typeface="Calibri" panose="020F0502020204030204" charset="0"/>
                <a:ea typeface="Open Sans" pitchFamily="34" charset="-122"/>
                <a:cs typeface="Calibri" panose="020F0502020204030204" charset="0"/>
                <a:sym typeface="+mn-ea"/>
              </a:rPr>
              <a:t> </a:t>
            </a:r>
            <a:r>
              <a:rPr lang="en-US" sz="3200" b="1" dirty="0">
                <a:solidFill>
                  <a:schemeClr val="tx2"/>
                </a:solidFill>
                <a:latin typeface="Calibri" panose="020F0502020204030204" charset="0"/>
                <a:ea typeface="Open Sans" pitchFamily="34" charset="-122"/>
                <a:cs typeface="Calibri" panose="020F0502020204030204" charset="0"/>
                <a:sym typeface="+mn-ea"/>
              </a:rPr>
              <a:t>This presentation provides a comprehensive analysis of sales data from Parch and Posey, a leading provider of high-quality paper products. The analysis examines sales performance across various channels</a:t>
            </a:r>
            <a:r>
              <a:rPr lang="en-US" sz="2800" b="1" dirty="0">
                <a:solidFill>
                  <a:schemeClr val="tx2"/>
                </a:solidFill>
                <a:latin typeface="Calibri" panose="020F0502020204030204" charset="0"/>
                <a:ea typeface="Open Sans" pitchFamily="34" charset="-122"/>
                <a:cs typeface="Calibri" panose="020F0502020204030204" charset="0"/>
                <a:sym typeface="+mn-ea"/>
              </a:rPr>
              <a:t>.</a:t>
            </a:r>
            <a:endParaRPr lang="en-US" sz="2800" b="1" dirty="0">
              <a:solidFill>
                <a:schemeClr val="tx2"/>
              </a:solidFill>
              <a:latin typeface="Calibri" panose="020F0502020204030204" charset="0"/>
              <a:ea typeface="Open Sans" pitchFamily="34" charset="-122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dirty="0">
                <a:solidFill>
                  <a:srgbClr val="333F70"/>
                </a:solidFill>
                <a:latin typeface="Calibri" panose="020F0502020204030204" charset="0"/>
                <a:ea typeface="Unbounded" pitchFamily="34" charset="-122"/>
                <a:cs typeface="Calibri" panose="020F0502020204030204" charset="0"/>
                <a:sym typeface="+mn-ea"/>
              </a:rPr>
              <a:t>Strategic Recommendations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13355"/>
            <a:ext cx="10972800" cy="3414395"/>
          </a:xfrm>
        </p:spPr>
        <p:txBody>
          <a:bodyPr/>
          <a:p>
            <a:r>
              <a:rPr lang="en-US" sz="2800" b="1">
                <a:latin typeface="Calibri" panose="020F0502020204030204" charset="0"/>
                <a:cs typeface="Calibri" panose="020F0502020204030204" charset="0"/>
              </a:rPr>
              <a:t>Insight</a:t>
            </a:r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: The North region generates 50% of total sales, while the West region underperforms with just 10% of the total.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800" b="1">
                <a:latin typeface="Calibri" panose="020F0502020204030204" charset="0"/>
                <a:cs typeface="Calibri" panose="020F0502020204030204" charset="0"/>
              </a:rPr>
              <a:t>Suggested Action</a:t>
            </a:r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: Increase sales efforts in the underperforming West region by deploying more sales reps or offering region-specific promotions. Investigate why the North is thriving and replicate successful strategies in other regions.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145790" y="1416685"/>
            <a:ext cx="4982210" cy="826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 b="1">
                <a:latin typeface="Calibri" panose="020F0502020204030204" charset="0"/>
                <a:cs typeface="Calibri" panose="020F0502020204030204" charset="0"/>
              </a:rPr>
              <a:t>Sales by Region:</a:t>
            </a:r>
            <a:endParaRPr lang="en-US" sz="3200" b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dirty="0">
                <a:solidFill>
                  <a:srgbClr val="333F70"/>
                </a:solidFill>
                <a:latin typeface="Calibri" panose="020F0502020204030204" charset="0"/>
                <a:ea typeface="Unbounded" pitchFamily="34" charset="-122"/>
                <a:cs typeface="Calibri" panose="020F0502020204030204" charset="0"/>
                <a:sym typeface="+mn-ea"/>
              </a:rPr>
              <a:t>Strategic Recommendations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55265"/>
            <a:ext cx="10972800" cy="2792095"/>
          </a:xfrm>
        </p:spPr>
        <p:txBody>
          <a:bodyPr/>
          <a:p>
            <a:r>
              <a:rPr lang="en-US" sz="2800" b="1">
                <a:latin typeface="Calibri" panose="020F0502020204030204" charset="0"/>
                <a:cs typeface="Calibri" panose="020F0502020204030204" charset="0"/>
              </a:rPr>
              <a:t>Insight</a:t>
            </a:r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: Rep A is the top performer, generating the highest revenue. The performance of Rep B and C is also commendable.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800" b="1">
                <a:latin typeface="Calibri" panose="020F0502020204030204" charset="0"/>
                <a:cs typeface="Calibri" panose="020F0502020204030204" charset="0"/>
              </a:rPr>
              <a:t>Suggested Action</a:t>
            </a:r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: Recognize and incentivize top-performing sales reps to maintain high performance. Offer additional training or support to lower-performing reps, or redistribute responsibilities for better performance balance.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183130" y="1187450"/>
            <a:ext cx="6898005" cy="629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 b="1">
                <a:latin typeface="Calibri" panose="020F0502020204030204" charset="0"/>
                <a:cs typeface="Calibri" panose="020F0502020204030204" charset="0"/>
              </a:rPr>
              <a:t>Top Performing Sales Reps by Revenue:</a:t>
            </a:r>
            <a:endParaRPr lang="en-US" sz="3200" b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dirty="0">
                <a:solidFill>
                  <a:srgbClr val="333F70"/>
                </a:solidFill>
                <a:latin typeface="Calibri" panose="020F0502020204030204" charset="0"/>
                <a:ea typeface="Unbounded" pitchFamily="34" charset="-122"/>
                <a:cs typeface="Calibri" panose="020F0502020204030204" charset="0"/>
                <a:sym typeface="+mn-ea"/>
              </a:rPr>
              <a:t>Strategic Recommendations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74645"/>
            <a:ext cx="10972800" cy="3253105"/>
          </a:xfrm>
        </p:spPr>
        <p:txBody>
          <a:bodyPr/>
          <a:p>
            <a:r>
              <a:rPr lang="en-US" sz="2800" b="1">
                <a:latin typeface="Calibri" panose="020F0502020204030204" charset="0"/>
                <a:cs typeface="Calibri" panose="020F0502020204030204" charset="0"/>
              </a:rPr>
              <a:t>Insight</a:t>
            </a:r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: Email is the most engaging channel, followed by Facebook. Organic search and direct visits are much lower in engagement.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800" b="1">
                <a:latin typeface="Calibri" panose="020F0502020204030204" charset="0"/>
                <a:cs typeface="Calibri" panose="020F0502020204030204" charset="0"/>
              </a:rPr>
              <a:t>Suggested Action</a:t>
            </a:r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: Double down on email marketing efforts and improve the targeting of campaigns. Experiment with increasing organic search visibility through better SEO or content marketing.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035810" y="1390015"/>
            <a:ext cx="6520815" cy="1015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 b="1">
                <a:latin typeface="Calibri" panose="020F0502020204030204" charset="0"/>
                <a:cs typeface="Calibri" panose="020F0502020204030204" charset="0"/>
              </a:rPr>
              <a:t>Web Event Engagement by Channel:</a:t>
            </a:r>
            <a:endParaRPr lang="en-US" sz="3200" b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                            Objectives: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Bar Chart showing </a:t>
            </a:r>
            <a:r>
              <a:rPr lang="en-US" sz="2800">
                <a:latin typeface="Calibri" panose="020F0502020204030204" charset="0"/>
                <a:cs typeface="Calibri" panose="020F0502020204030204" charset="0"/>
                <a:sym typeface="+mn-ea"/>
              </a:rPr>
              <a:t>Sales by Paper Type</a:t>
            </a:r>
            <a:endParaRPr lang="en-US" sz="28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800">
                <a:latin typeface="Calibri" panose="020F0502020204030204" charset="0"/>
                <a:cs typeface="Calibri" panose="020F0502020204030204" charset="0"/>
                <a:sym typeface="+mn-ea"/>
              </a:rPr>
              <a:t>Bar Chart showing Top 5 Accounts by Sales</a:t>
            </a:r>
            <a:endParaRPr lang="en-US" sz="28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800">
                <a:latin typeface="Calibri" panose="020F0502020204030204" charset="0"/>
                <a:cs typeface="Calibri" panose="020F0502020204030204" charset="0"/>
                <a:sym typeface="+mn-ea"/>
              </a:rPr>
              <a:t>Pie Chart showing Sales by Region</a:t>
            </a:r>
            <a:endParaRPr lang="en-US" sz="28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800">
                <a:latin typeface="Calibri" panose="020F0502020204030204" charset="0"/>
                <a:cs typeface="Calibri" panose="020F0502020204030204" charset="0"/>
                <a:sym typeface="+mn-ea"/>
              </a:rPr>
              <a:t>Bar Chart showing Top Performing Sales Reps by Revenue</a:t>
            </a:r>
            <a:endParaRPr lang="en-US" sz="28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800">
                <a:latin typeface="Calibri" panose="020F0502020204030204" charset="0"/>
                <a:cs typeface="Calibri" panose="020F0502020204030204" charset="0"/>
                <a:sym typeface="+mn-ea"/>
              </a:rPr>
              <a:t>Bar Chart showing Web Event Engagement by Channel</a:t>
            </a:r>
            <a:endParaRPr lang="en-US" sz="28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800" b="1" dirty="0">
                <a:solidFill>
                  <a:srgbClr val="333F70"/>
                </a:solidFill>
                <a:latin typeface="Calibri" panose="020F0502020204030204" charset="0"/>
                <a:ea typeface="Unbounded" pitchFamily="34" charset="-122"/>
                <a:cs typeface="Calibri" panose="020F0502020204030204" charset="0"/>
                <a:sym typeface="+mn-ea"/>
              </a:rPr>
              <a:t>Strategic Recommendations </a:t>
            </a:r>
            <a:r>
              <a:rPr lang="en-US" sz="2800" dirty="0">
                <a:solidFill>
                  <a:schemeClr val="tx1"/>
                </a:solidFill>
                <a:latin typeface="Calibri" panose="020F0502020204030204" charset="0"/>
                <a:ea typeface="Unbounded" pitchFamily="34" charset="-122"/>
                <a:cs typeface="Calibri" panose="020F0502020204030204" charset="0"/>
                <a:sym typeface="+mn-ea"/>
              </a:rPr>
              <a:t>on the above charts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sz="28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pertyp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775" y="1327150"/>
            <a:ext cx="10269855" cy="502983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993140" y="108585"/>
            <a:ext cx="10271125" cy="1218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 b="1">
                <a:cs typeface="+mn-lt"/>
              </a:rPr>
              <a:t>Sales by Paper Type: A bar chart showing that Standard paper is the </a:t>
            </a:r>
            <a:r>
              <a:rPr lang="en-US" sz="2400" b="1">
                <a:cs typeface="+mn-lt"/>
              </a:rPr>
              <a:t>highest seller, followed by Poster and Glossy.</a:t>
            </a:r>
            <a:endParaRPr lang="en-US" sz="2400" b="1">
              <a:cs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490"/>
            <a:ext cx="10515600" cy="984885"/>
          </a:xfrm>
        </p:spPr>
        <p:txBody>
          <a:bodyPr>
            <a:normAutofit/>
          </a:bodyPr>
          <a:p>
            <a:r>
              <a:rPr lang="en-US" sz="2400" b="1">
                <a:latin typeface="+mn-lt"/>
                <a:cs typeface="+mn-lt"/>
              </a:rPr>
              <a:t>Top 5 Accounts by Sales: A bar chart showing the top 5 accounts by total sales, with Account A being the highest contributor.</a:t>
            </a:r>
            <a:endParaRPr lang="en-US" sz="2400" b="1">
              <a:latin typeface="+mn-lt"/>
              <a:cs typeface="+mn-lt"/>
            </a:endParaRPr>
          </a:p>
        </p:txBody>
      </p:sp>
      <p:pic>
        <p:nvPicPr>
          <p:cNvPr id="4" name="Content Placeholder 3" descr="AcctSale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35" y="1095375"/>
            <a:ext cx="10099675" cy="5508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676910"/>
          </a:xfrm>
        </p:spPr>
        <p:txBody>
          <a:bodyPr/>
          <a:p>
            <a:r>
              <a:rPr lang="en-US" sz="2400" b="1">
                <a:latin typeface="+mn-lt"/>
                <a:cs typeface="+mn-lt"/>
              </a:rPr>
              <a:t>Sales by Region: A pie chart illustrating that the North region generates the largest portion of total sales.</a:t>
            </a:r>
            <a:endParaRPr lang="en-US" sz="2400" b="1">
              <a:latin typeface="+mn-lt"/>
              <a:cs typeface="+mn-lt"/>
            </a:endParaRPr>
          </a:p>
        </p:txBody>
      </p:sp>
      <p:pic>
        <p:nvPicPr>
          <p:cNvPr id="4" name="Content Placeholder 3" descr="SalesbyReg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1980" y="1430655"/>
            <a:ext cx="9993630" cy="47231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265" y="123190"/>
            <a:ext cx="10986135" cy="650240"/>
          </a:xfrm>
        </p:spPr>
        <p:txBody>
          <a:bodyPr/>
          <a:p>
            <a:r>
              <a:rPr lang="en-US" sz="2400" b="1">
                <a:latin typeface="+mn-lt"/>
                <a:cs typeface="+mn-lt"/>
              </a:rPr>
              <a:t>Top Performing Sales Reps by Revenue: A bar chart highlighting Rep A as the top performer in terms of revenue</a:t>
            </a:r>
            <a:endParaRPr lang="en-US" sz="2400" b="1">
              <a:latin typeface="+mn-lt"/>
              <a:cs typeface="+mn-lt"/>
            </a:endParaRPr>
          </a:p>
        </p:txBody>
      </p:sp>
      <p:pic>
        <p:nvPicPr>
          <p:cNvPr id="4" name="Content Placeholder 3" descr="TopPerformingSalesbyRev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5225" y="1281430"/>
            <a:ext cx="9324340" cy="51015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latin typeface="+mn-lt"/>
                <a:cs typeface="+mn-lt"/>
              </a:rPr>
              <a:t>Web Event Engagement by Channel: A bar chart showing that Email is the most engaging channel, followed by Facebook.</a:t>
            </a:r>
            <a:endParaRPr lang="en-US" sz="2400" b="1">
              <a:latin typeface="+mn-lt"/>
              <a:cs typeface="+mn-lt"/>
            </a:endParaRPr>
          </a:p>
        </p:txBody>
      </p:sp>
      <p:pic>
        <p:nvPicPr>
          <p:cNvPr id="4" name="Content Placeholder 3" descr="WebEven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3045" y="1353820"/>
            <a:ext cx="10804525" cy="50806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dirty="0">
                <a:solidFill>
                  <a:srgbClr val="333F70"/>
                </a:solidFill>
                <a:latin typeface="Calibri" panose="020F0502020204030204" charset="0"/>
                <a:ea typeface="Unbounded" pitchFamily="34" charset="-122"/>
                <a:cs typeface="Calibri" panose="020F0502020204030204" charset="0"/>
                <a:sym typeface="+mn-ea"/>
              </a:rPr>
              <a:t>Strategic Recommendations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29510"/>
            <a:ext cx="10567670" cy="3319780"/>
          </a:xfrm>
        </p:spPr>
        <p:txBody>
          <a:bodyPr/>
          <a:p>
            <a:r>
              <a:rPr lang="en-US" sz="2800" b="1"/>
              <a:t>Insight</a:t>
            </a:r>
            <a:r>
              <a:rPr lang="en-US" sz="2800"/>
              <a:t>: Standard paper is the highest-selling product, contributing significantly to total sales, while glossy paper lags behind.</a:t>
            </a:r>
            <a:endParaRPr lang="en-US" sz="2800"/>
          </a:p>
          <a:p>
            <a:r>
              <a:rPr lang="en-US" sz="2800" b="1"/>
              <a:t>Suggested Action</a:t>
            </a:r>
            <a:r>
              <a:rPr lang="en-US" sz="2800"/>
              <a:t>: Focus on marketing campaigns that emphasize the benefits of glossy paper to boost sales. Consider bundling it with high-selling standard paper to increase sales.</a:t>
            </a:r>
            <a:endParaRPr lang="en-US" sz="2800"/>
          </a:p>
        </p:txBody>
      </p:sp>
      <p:sp>
        <p:nvSpPr>
          <p:cNvPr id="4" name="Text Box 3"/>
          <p:cNvSpPr txBox="1"/>
          <p:nvPr/>
        </p:nvSpPr>
        <p:spPr>
          <a:xfrm>
            <a:off x="2804160" y="1296035"/>
            <a:ext cx="5198110" cy="893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 b="1">
                <a:latin typeface="Calibri" panose="020F0502020204030204" charset="0"/>
                <a:cs typeface="Calibri" panose="020F0502020204030204" charset="0"/>
              </a:rPr>
              <a:t>Sales by Paper Type:</a:t>
            </a:r>
            <a:endParaRPr lang="en-US" sz="3200" b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dirty="0">
                <a:solidFill>
                  <a:srgbClr val="333F70"/>
                </a:solidFill>
                <a:latin typeface="Calibri" panose="020F0502020204030204" charset="0"/>
                <a:ea typeface="Unbounded" pitchFamily="34" charset="-122"/>
                <a:cs typeface="Calibri" panose="020F0502020204030204" charset="0"/>
                <a:sym typeface="+mn-ea"/>
              </a:rPr>
              <a:t>Strategic Recommendations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40660"/>
            <a:ext cx="10972800" cy="2834005"/>
          </a:xfrm>
        </p:spPr>
        <p:txBody>
          <a:bodyPr/>
          <a:p>
            <a:r>
              <a:rPr lang="en-US" sz="2800" b="1">
                <a:latin typeface="Calibri" panose="020F0502020204030204" charset="0"/>
                <a:cs typeface="Calibri" panose="020F0502020204030204" charset="0"/>
              </a:rPr>
              <a:t>Insight</a:t>
            </a:r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: Account A is the top contributor, followed closely by Accounts B and C. These few accounts generate a substantial portion of revenue.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800" b="1">
                <a:latin typeface="Calibri" panose="020F0502020204030204" charset="0"/>
                <a:cs typeface="Calibri" panose="020F0502020204030204" charset="0"/>
              </a:rPr>
              <a:t>Suggested Action</a:t>
            </a:r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: Strengthen relationships with these key accounts through loyalty programs or personalized offers. Consider diversifying the customer base to reduce dependency on a small number of accounts.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858770" y="1497965"/>
            <a:ext cx="6102350" cy="833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 b="1">
                <a:latin typeface="Calibri" panose="020F0502020204030204" charset="0"/>
                <a:cs typeface="Calibri" panose="020F0502020204030204" charset="0"/>
              </a:rPr>
              <a:t>Top 5 Accounts by Sales:</a:t>
            </a:r>
            <a:endParaRPr lang="en-US" sz="3200" b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3122</Words>
  <Application>WPS Presentation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Open Sans</vt:lpstr>
      <vt:lpstr>Segoe Print</vt:lpstr>
      <vt:lpstr>Open Sans</vt:lpstr>
      <vt:lpstr>Open Sans</vt:lpstr>
      <vt:lpstr>MingLiU-ExtB</vt:lpstr>
      <vt:lpstr>Unbounded</vt:lpstr>
      <vt:lpstr>Unbounded</vt:lpstr>
      <vt:lpstr>Unbounded</vt:lpstr>
      <vt:lpstr>Wingdings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chioma.eboaju</cp:lastModifiedBy>
  <cp:revision>31</cp:revision>
  <dcterms:created xsi:type="dcterms:W3CDTF">2024-09-06T15:31:01Z</dcterms:created>
  <dcterms:modified xsi:type="dcterms:W3CDTF">2024-09-06T19:34:10Z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26A3A8C79BB34B32865E3E084EAAFDCD_11</vt:lpwstr>
  </property>
  <property fmtid="{D5CDD505-2E9C-101B-9397-08002B2CF9AE}" pid="3" name="KSOProductBuildVer">
    <vt:lpwstr>1033-12.2.0.17562</vt:lpwstr>
  </property>
</Properties>
</file>