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59" r:id="rId6"/>
    <p:sldId id="260" r:id="rId7"/>
    <p:sldId id="268" r:id="rId8"/>
    <p:sldId id="261" r:id="rId9"/>
    <p:sldId id="266" r:id="rId10"/>
    <p:sldId id="263" r:id="rId11"/>
    <p:sldId id="267"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1"/>
    <p:restoredTop sz="94667"/>
  </p:normalViewPr>
  <p:slideViewPr>
    <p:cSldViewPr snapToGrid="0" snapToObjects="1">
      <p:cViewPr>
        <p:scale>
          <a:sx n="82" d="100"/>
          <a:sy n="82" d="100"/>
        </p:scale>
        <p:origin x="-40" y="9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12/5/18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12/5/18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12/5/18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12/5/18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12/5/18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12/5/18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12/5/18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12/5/18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12/5/18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12/5/18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B4DD1-B2E7-6B47-AC30-41F396CB434A}"/>
              </a:ext>
            </a:extLst>
          </p:cNvPr>
          <p:cNvSpPr>
            <a:spLocks noGrp="1"/>
          </p:cNvSpPr>
          <p:nvPr>
            <p:ph type="ctrTitle"/>
          </p:nvPr>
        </p:nvSpPr>
        <p:spPr/>
        <p:txBody>
          <a:bodyPr/>
          <a:lstStyle/>
          <a:p>
            <a:r>
              <a:rPr lang="en-US" dirty="0"/>
              <a:t>What Determines a </a:t>
            </a:r>
            <a:r>
              <a:rPr lang="en-US" dirty="0" err="1"/>
              <a:t>Succesful</a:t>
            </a:r>
            <a:r>
              <a:rPr lang="en-US" dirty="0"/>
              <a:t> Movie?</a:t>
            </a:r>
          </a:p>
        </p:txBody>
      </p:sp>
      <p:sp>
        <p:nvSpPr>
          <p:cNvPr id="3" name="Subtitle 2">
            <a:extLst>
              <a:ext uri="{FF2B5EF4-FFF2-40B4-BE49-F238E27FC236}">
                <a16:creationId xmlns:a16="http://schemas.microsoft.com/office/drawing/2014/main" id="{73065934-2D7D-E04F-983D-BE9E041E47DB}"/>
              </a:ext>
            </a:extLst>
          </p:cNvPr>
          <p:cNvSpPr>
            <a:spLocks noGrp="1"/>
          </p:cNvSpPr>
          <p:nvPr>
            <p:ph type="subTitle" idx="1"/>
          </p:nvPr>
        </p:nvSpPr>
        <p:spPr/>
        <p:txBody>
          <a:bodyPr/>
          <a:lstStyle/>
          <a:p>
            <a:r>
              <a:rPr lang="en-US" dirty="0"/>
              <a:t>By </a:t>
            </a:r>
          </a:p>
          <a:p>
            <a:r>
              <a:rPr lang="en-US" dirty="0"/>
              <a:t>Chioma Udokwu </a:t>
            </a:r>
          </a:p>
        </p:txBody>
      </p:sp>
    </p:spTree>
    <p:extLst>
      <p:ext uri="{BB962C8B-B14F-4D97-AF65-F5344CB8AC3E}">
        <p14:creationId xmlns:p14="http://schemas.microsoft.com/office/powerpoint/2010/main" val="2873511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A92EB-E384-4B42-B419-415A4A452386}"/>
              </a:ext>
            </a:extLst>
          </p:cNvPr>
          <p:cNvSpPr>
            <a:spLocks noGrp="1"/>
          </p:cNvSpPr>
          <p:nvPr>
            <p:ph type="title"/>
          </p:nvPr>
        </p:nvSpPr>
        <p:spPr/>
        <p:txBody>
          <a:bodyPr/>
          <a:lstStyle/>
          <a:p>
            <a:r>
              <a:rPr lang="en-US" dirty="0"/>
              <a:t>Recommendation to movie producer</a:t>
            </a:r>
          </a:p>
        </p:txBody>
      </p:sp>
      <p:sp>
        <p:nvSpPr>
          <p:cNvPr id="3" name="Content Placeholder 2">
            <a:extLst>
              <a:ext uri="{FF2B5EF4-FFF2-40B4-BE49-F238E27FC236}">
                <a16:creationId xmlns:a16="http://schemas.microsoft.com/office/drawing/2014/main" id="{8229680C-4B8D-D943-947B-8F0B8AE26673}"/>
              </a:ext>
            </a:extLst>
          </p:cNvPr>
          <p:cNvSpPr>
            <a:spLocks noGrp="1"/>
          </p:cNvSpPr>
          <p:nvPr>
            <p:ph idx="1"/>
          </p:nvPr>
        </p:nvSpPr>
        <p:spPr/>
        <p:txBody>
          <a:bodyPr/>
          <a:lstStyle/>
          <a:p>
            <a:r>
              <a:rPr lang="en-US" dirty="0"/>
              <a:t>I recommend that producers do the following if they want to have  a successful movie:</a:t>
            </a:r>
          </a:p>
          <a:p>
            <a:pPr lvl="1"/>
            <a:r>
              <a:rPr lang="en-US" dirty="0"/>
              <a:t>Make the duration of the movie reasonable and not to long</a:t>
            </a:r>
          </a:p>
          <a:p>
            <a:pPr lvl="1"/>
            <a:r>
              <a:rPr lang="en-US" dirty="0"/>
              <a:t>Have poster that shows the actors faces on it </a:t>
            </a:r>
          </a:p>
          <a:p>
            <a:pPr lvl="1"/>
            <a:r>
              <a:rPr lang="en-US" dirty="0"/>
              <a:t>Keep in mind some of the critics reviews and learn from past mistakes</a:t>
            </a:r>
          </a:p>
          <a:p>
            <a:pPr marL="530352" lvl="1" indent="0">
              <a:buNone/>
            </a:pPr>
            <a:endParaRPr lang="en-US" dirty="0"/>
          </a:p>
        </p:txBody>
      </p:sp>
    </p:spTree>
    <p:extLst>
      <p:ext uri="{BB962C8B-B14F-4D97-AF65-F5344CB8AC3E}">
        <p14:creationId xmlns:p14="http://schemas.microsoft.com/office/powerpoint/2010/main" val="4047165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CFC7C-349F-4348-958A-2F3429661FC2}"/>
              </a:ext>
            </a:extLst>
          </p:cNvPr>
          <p:cNvSpPr>
            <a:spLocks noGrp="1"/>
          </p:cNvSpPr>
          <p:nvPr>
            <p:ph type="title"/>
          </p:nvPr>
        </p:nvSpPr>
        <p:spPr/>
        <p:txBody>
          <a:bodyPr/>
          <a:lstStyle/>
          <a:p>
            <a:r>
              <a:rPr lang="en-US" dirty="0"/>
              <a:t>Additional variables </a:t>
            </a:r>
            <a:r>
              <a:rPr lang="en-US" sz="2000" dirty="0"/>
              <a:t>that would help with prediction…</a:t>
            </a:r>
          </a:p>
        </p:txBody>
      </p:sp>
      <p:sp>
        <p:nvSpPr>
          <p:cNvPr id="3" name="Content Placeholder 2">
            <a:extLst>
              <a:ext uri="{FF2B5EF4-FFF2-40B4-BE49-F238E27FC236}">
                <a16:creationId xmlns:a16="http://schemas.microsoft.com/office/drawing/2014/main" id="{6BC93D6D-CD42-3445-93C9-06F378EFCAB8}"/>
              </a:ext>
            </a:extLst>
          </p:cNvPr>
          <p:cNvSpPr>
            <a:spLocks noGrp="1"/>
          </p:cNvSpPr>
          <p:nvPr>
            <p:ph idx="1"/>
          </p:nvPr>
        </p:nvSpPr>
        <p:spPr/>
        <p:txBody>
          <a:bodyPr/>
          <a:lstStyle/>
          <a:p>
            <a:r>
              <a:rPr lang="en-US" dirty="0"/>
              <a:t>Some additional variables that would have been helpful in predicting a movies successful </a:t>
            </a:r>
          </a:p>
          <a:p>
            <a:pPr lvl="1"/>
            <a:r>
              <a:rPr lang="en-US" dirty="0"/>
              <a:t>Advertisement ( amount spent)</a:t>
            </a:r>
          </a:p>
          <a:p>
            <a:pPr lvl="1"/>
            <a:r>
              <a:rPr lang="en-US" dirty="0"/>
              <a:t>Actual amount spent on the movie</a:t>
            </a:r>
          </a:p>
          <a:p>
            <a:pPr lvl="1"/>
            <a:r>
              <a:rPr lang="en-US" dirty="0"/>
              <a:t>Location where movie where shot</a:t>
            </a:r>
          </a:p>
          <a:p>
            <a:pPr lvl="1"/>
            <a:r>
              <a:rPr lang="en-US" dirty="0"/>
              <a:t>Critically acclaimed actors in the movies</a:t>
            </a:r>
          </a:p>
          <a:p>
            <a:pPr marL="530352" lvl="1" indent="0">
              <a:buNone/>
            </a:pPr>
            <a:endParaRPr lang="en-US" dirty="0"/>
          </a:p>
          <a:p>
            <a:pPr lvl="1"/>
            <a:endParaRPr lang="en-US" dirty="0"/>
          </a:p>
        </p:txBody>
      </p:sp>
    </p:spTree>
    <p:extLst>
      <p:ext uri="{BB962C8B-B14F-4D97-AF65-F5344CB8AC3E}">
        <p14:creationId xmlns:p14="http://schemas.microsoft.com/office/powerpoint/2010/main" val="4189223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06A67-CC5D-8A44-890D-30E79A697D9B}"/>
              </a:ext>
            </a:extLst>
          </p:cNvPr>
          <p:cNvSpPr>
            <a:spLocks noGrp="1"/>
          </p:cNvSpPr>
          <p:nvPr>
            <p:ph type="title"/>
          </p:nvPr>
        </p:nvSpPr>
        <p:spPr/>
        <p:txBody>
          <a:bodyPr/>
          <a:lstStyle/>
          <a:p>
            <a:r>
              <a:rPr lang="en-US" dirty="0"/>
              <a:t>Conclusion:</a:t>
            </a:r>
            <a:br>
              <a:rPr lang="en-US" dirty="0"/>
            </a:br>
            <a:endParaRPr lang="en-US" dirty="0"/>
          </a:p>
        </p:txBody>
      </p:sp>
      <p:sp>
        <p:nvSpPr>
          <p:cNvPr id="3" name="Content Placeholder 2">
            <a:extLst>
              <a:ext uri="{FF2B5EF4-FFF2-40B4-BE49-F238E27FC236}">
                <a16:creationId xmlns:a16="http://schemas.microsoft.com/office/drawing/2014/main" id="{E83DBB1A-6566-7149-9DCF-3B9E1D4065C1}"/>
              </a:ext>
            </a:extLst>
          </p:cNvPr>
          <p:cNvSpPr>
            <a:spLocks noGrp="1"/>
          </p:cNvSpPr>
          <p:nvPr>
            <p:ph idx="1"/>
          </p:nvPr>
        </p:nvSpPr>
        <p:spPr>
          <a:xfrm>
            <a:off x="1371600" y="2286000"/>
            <a:ext cx="9601200" cy="3581400"/>
          </a:xfrm>
        </p:spPr>
        <p:txBody>
          <a:bodyPr/>
          <a:lstStyle/>
          <a:p>
            <a:r>
              <a:rPr lang="en-US" dirty="0"/>
              <a:t>In conclusion the project was very insightful as far as predicating what would be successful. I only wish that some of the programs ran smoother in the process to give me the best possible results.</a:t>
            </a:r>
          </a:p>
          <a:p>
            <a:pPr marL="0" indent="0">
              <a:buNone/>
            </a:pPr>
            <a:endParaRPr lang="en-US" dirty="0"/>
          </a:p>
        </p:txBody>
      </p:sp>
      <p:pic>
        <p:nvPicPr>
          <p:cNvPr id="4" name="Picture 3">
            <a:extLst>
              <a:ext uri="{FF2B5EF4-FFF2-40B4-BE49-F238E27FC236}">
                <a16:creationId xmlns:a16="http://schemas.microsoft.com/office/drawing/2014/main" id="{2BC62689-9212-054B-956F-55AE107633F6}"/>
              </a:ext>
            </a:extLst>
          </p:cNvPr>
          <p:cNvPicPr>
            <a:picLocks noChangeAspect="1"/>
          </p:cNvPicPr>
          <p:nvPr/>
        </p:nvPicPr>
        <p:blipFill>
          <a:blip r:embed="rId2"/>
          <a:stretch>
            <a:fillRect/>
          </a:stretch>
        </p:blipFill>
        <p:spPr>
          <a:xfrm>
            <a:off x="3831625" y="3487119"/>
            <a:ext cx="3878467" cy="2745432"/>
          </a:xfrm>
          <a:prstGeom prst="rect">
            <a:avLst/>
          </a:prstGeom>
        </p:spPr>
      </p:pic>
    </p:spTree>
    <p:extLst>
      <p:ext uri="{BB962C8B-B14F-4D97-AF65-F5344CB8AC3E}">
        <p14:creationId xmlns:p14="http://schemas.microsoft.com/office/powerpoint/2010/main" val="3754959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91C4B-DCA8-1C43-9852-8DDE45E5D510}"/>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312948FF-103C-6B41-A955-A7A7E1258E5E}"/>
              </a:ext>
            </a:extLst>
          </p:cNvPr>
          <p:cNvSpPr>
            <a:spLocks noGrp="1"/>
          </p:cNvSpPr>
          <p:nvPr>
            <p:ph idx="1"/>
          </p:nvPr>
        </p:nvSpPr>
        <p:spPr>
          <a:xfrm>
            <a:off x="1371600" y="1570383"/>
            <a:ext cx="9601200" cy="4297017"/>
          </a:xfrm>
        </p:spPr>
        <p:txBody>
          <a:bodyPr>
            <a:normAutofit/>
          </a:bodyPr>
          <a:lstStyle/>
          <a:p>
            <a:r>
              <a:rPr lang="en-US" dirty="0"/>
              <a:t>For this final project. I needed to analyze the IMDB movie dataset using </a:t>
            </a:r>
            <a:r>
              <a:rPr lang="en-US" b="1" dirty="0"/>
              <a:t>a variety of machine learning models </a:t>
            </a:r>
            <a:r>
              <a:rPr lang="en-US" dirty="0"/>
              <a:t>we have learned. With the hopes of figuring out what attributes makes a movie successful. Through the processes listed below </a:t>
            </a:r>
          </a:p>
          <a:p>
            <a:pPr lvl="1"/>
            <a:r>
              <a:rPr lang="en-US" b="1" dirty="0"/>
              <a:t>Regression: </a:t>
            </a:r>
            <a:r>
              <a:rPr lang="en-US" dirty="0"/>
              <a:t>Build regression models using different regression algorithms. The Y value is </a:t>
            </a:r>
            <a:r>
              <a:rPr lang="en-US" dirty="0" err="1"/>
              <a:t>imdb_score</a:t>
            </a:r>
            <a:r>
              <a:rPr lang="en-US" dirty="0"/>
              <a:t>. It is important you use important features in your models. </a:t>
            </a:r>
          </a:p>
          <a:p>
            <a:pPr lvl="1"/>
            <a:r>
              <a:rPr lang="en-US" b="1" dirty="0"/>
              <a:t>Classification: </a:t>
            </a:r>
            <a:r>
              <a:rPr lang="en-US" dirty="0"/>
              <a:t>The goal is to build a classification model to predict if a movie is good or bad. You need to create a new “categorical” column from </a:t>
            </a:r>
            <a:r>
              <a:rPr lang="en-US" dirty="0" err="1"/>
              <a:t>imdb_score</a:t>
            </a:r>
            <a:r>
              <a:rPr lang="en-US" dirty="0"/>
              <a:t> in order to build classification models. Create the column by “binning” the </a:t>
            </a:r>
            <a:r>
              <a:rPr lang="en-US" dirty="0" err="1"/>
              <a:t>imdb_score</a:t>
            </a:r>
            <a:r>
              <a:rPr lang="en-US" dirty="0"/>
              <a:t> into 4 categories </a:t>
            </a:r>
          </a:p>
          <a:p>
            <a:pPr lvl="1"/>
            <a:r>
              <a:rPr lang="en-US" b="1" dirty="0"/>
              <a:t>Clustering: </a:t>
            </a:r>
            <a:r>
              <a:rPr lang="en-US" dirty="0"/>
              <a:t> Analyze the data using K-means algorithm and Hierarchical clustering algorithm. You determine the optimal K value for K-means. </a:t>
            </a:r>
          </a:p>
          <a:p>
            <a:endParaRPr lang="en-US" dirty="0"/>
          </a:p>
          <a:p>
            <a:endParaRPr lang="en-US" dirty="0"/>
          </a:p>
          <a:p>
            <a:endParaRPr lang="en-US" dirty="0"/>
          </a:p>
        </p:txBody>
      </p:sp>
    </p:spTree>
    <p:extLst>
      <p:ext uri="{BB962C8B-B14F-4D97-AF65-F5344CB8AC3E}">
        <p14:creationId xmlns:p14="http://schemas.microsoft.com/office/powerpoint/2010/main" val="625896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9078F-74C3-EC40-8C5D-6CE82992279F}"/>
              </a:ext>
            </a:extLst>
          </p:cNvPr>
          <p:cNvSpPr>
            <a:spLocks noGrp="1"/>
          </p:cNvSpPr>
          <p:nvPr>
            <p:ph type="title"/>
          </p:nvPr>
        </p:nvSpPr>
        <p:spPr/>
        <p:txBody>
          <a:bodyPr/>
          <a:lstStyle/>
          <a:p>
            <a:r>
              <a:rPr lang="en-US" dirty="0"/>
              <a:t>Introduction</a:t>
            </a:r>
          </a:p>
        </p:txBody>
      </p:sp>
      <p:pic>
        <p:nvPicPr>
          <p:cNvPr id="6" name="Picture Placeholder 5">
            <a:extLst>
              <a:ext uri="{FF2B5EF4-FFF2-40B4-BE49-F238E27FC236}">
                <a16:creationId xmlns:a16="http://schemas.microsoft.com/office/drawing/2014/main" id="{ABFD0E7D-38D7-1446-B434-D482DDDCF164}"/>
              </a:ext>
            </a:extLst>
          </p:cNvPr>
          <p:cNvPicPr>
            <a:picLocks noGrp="1" noChangeAspect="1"/>
          </p:cNvPicPr>
          <p:nvPr>
            <p:ph type="pic" idx="1"/>
          </p:nvPr>
        </p:nvPicPr>
        <p:blipFill>
          <a:blip r:embed="rId2"/>
          <a:srcRect t="136" b="136"/>
          <a:stretch>
            <a:fillRect/>
          </a:stretch>
        </p:blipFill>
        <p:spPr/>
      </p:pic>
      <p:sp>
        <p:nvSpPr>
          <p:cNvPr id="3" name="Content Placeholder 2">
            <a:extLst>
              <a:ext uri="{FF2B5EF4-FFF2-40B4-BE49-F238E27FC236}">
                <a16:creationId xmlns:a16="http://schemas.microsoft.com/office/drawing/2014/main" id="{1AE31C11-561F-DC44-ACE4-F0E799809B12}"/>
              </a:ext>
            </a:extLst>
          </p:cNvPr>
          <p:cNvSpPr>
            <a:spLocks noGrp="1"/>
          </p:cNvSpPr>
          <p:nvPr>
            <p:ph type="body" sz="half" idx="2"/>
          </p:nvPr>
        </p:nvSpPr>
        <p:spPr/>
        <p:txBody>
          <a:bodyPr/>
          <a:lstStyle/>
          <a:p>
            <a:r>
              <a:rPr lang="en-US" dirty="0"/>
              <a:t>In this presentation I will identify my analysis over the </a:t>
            </a:r>
            <a:r>
              <a:rPr lang="en-US" dirty="0" err="1"/>
              <a:t>movie_metadata</a:t>
            </a:r>
            <a:r>
              <a:rPr lang="en-US" dirty="0"/>
              <a:t> file. In this file we were given a lot of information with the hopes of cleaning it up to come up with a conclusive summary of what exactly makes a movie successful. The picture lo the right of this show the breakdown of the csv. file untouched .</a:t>
            </a:r>
          </a:p>
        </p:txBody>
      </p:sp>
    </p:spTree>
    <p:extLst>
      <p:ext uri="{BB962C8B-B14F-4D97-AF65-F5344CB8AC3E}">
        <p14:creationId xmlns:p14="http://schemas.microsoft.com/office/powerpoint/2010/main" val="1023665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EC534-6298-CF40-93E7-C68464C4F061}"/>
              </a:ext>
            </a:extLst>
          </p:cNvPr>
          <p:cNvSpPr>
            <a:spLocks noGrp="1"/>
          </p:cNvSpPr>
          <p:nvPr>
            <p:ph type="title"/>
          </p:nvPr>
        </p:nvSpPr>
        <p:spPr/>
        <p:txBody>
          <a:bodyPr/>
          <a:lstStyle/>
          <a:p>
            <a:r>
              <a:rPr lang="en-US" dirty="0"/>
              <a:t>Variables Consider important</a:t>
            </a:r>
            <a:br>
              <a:rPr lang="en-US" dirty="0"/>
            </a:br>
            <a:endParaRPr lang="en-US" dirty="0"/>
          </a:p>
        </p:txBody>
      </p:sp>
      <p:sp>
        <p:nvSpPr>
          <p:cNvPr id="3" name="Content Placeholder 2">
            <a:extLst>
              <a:ext uri="{FF2B5EF4-FFF2-40B4-BE49-F238E27FC236}">
                <a16:creationId xmlns:a16="http://schemas.microsoft.com/office/drawing/2014/main" id="{724D1A49-31C4-BC42-8AF7-1D4D6C751884}"/>
              </a:ext>
            </a:extLst>
          </p:cNvPr>
          <p:cNvSpPr>
            <a:spLocks noGrp="1"/>
          </p:cNvSpPr>
          <p:nvPr>
            <p:ph idx="1"/>
          </p:nvPr>
        </p:nvSpPr>
        <p:spPr/>
        <p:txBody>
          <a:bodyPr>
            <a:normAutofit lnSpcReduction="10000"/>
          </a:bodyPr>
          <a:lstStyle/>
          <a:p>
            <a:r>
              <a:rPr lang="en-US" dirty="0"/>
              <a:t>Some of the variables that I believe to be important in determining if a movie is successful are as follow:</a:t>
            </a:r>
          </a:p>
          <a:p>
            <a:pPr lvl="1"/>
            <a:r>
              <a:rPr lang="en-US" dirty="0"/>
              <a:t>Number of  critics for reviews</a:t>
            </a:r>
          </a:p>
          <a:p>
            <a:pPr lvl="1"/>
            <a:r>
              <a:rPr lang="en-US" dirty="0"/>
              <a:t>Duration</a:t>
            </a:r>
          </a:p>
          <a:p>
            <a:pPr lvl="1"/>
            <a:r>
              <a:rPr lang="en-US" dirty="0"/>
              <a:t>Gross</a:t>
            </a:r>
          </a:p>
          <a:p>
            <a:pPr lvl="1"/>
            <a:r>
              <a:rPr lang="en-US" dirty="0"/>
              <a:t>Genres</a:t>
            </a:r>
          </a:p>
          <a:p>
            <a:pPr lvl="1"/>
            <a:r>
              <a:rPr lang="en-US" dirty="0"/>
              <a:t>Number of voted users</a:t>
            </a:r>
          </a:p>
          <a:p>
            <a:pPr lvl="1"/>
            <a:r>
              <a:rPr lang="en-US" dirty="0"/>
              <a:t>Content ratings</a:t>
            </a:r>
          </a:p>
          <a:p>
            <a:pPr lvl="1"/>
            <a:r>
              <a:rPr lang="en-US" dirty="0"/>
              <a:t>Budget</a:t>
            </a:r>
          </a:p>
          <a:p>
            <a:pPr lvl="1"/>
            <a:r>
              <a:rPr lang="en-US" dirty="0" err="1"/>
              <a:t>Imdb</a:t>
            </a:r>
            <a:r>
              <a:rPr lang="en-US" dirty="0"/>
              <a:t> score</a:t>
            </a:r>
          </a:p>
        </p:txBody>
      </p:sp>
    </p:spTree>
    <p:extLst>
      <p:ext uri="{BB962C8B-B14F-4D97-AF65-F5344CB8AC3E}">
        <p14:creationId xmlns:p14="http://schemas.microsoft.com/office/powerpoint/2010/main" val="4201159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07120-DFD5-304B-8DE5-829C63672E1B}"/>
              </a:ext>
            </a:extLst>
          </p:cNvPr>
          <p:cNvSpPr>
            <a:spLocks noGrp="1"/>
          </p:cNvSpPr>
          <p:nvPr>
            <p:ph type="title"/>
          </p:nvPr>
        </p:nvSpPr>
        <p:spPr/>
        <p:txBody>
          <a:bodyPr/>
          <a:lstStyle/>
          <a:p>
            <a:r>
              <a:rPr lang="en-US" dirty="0"/>
              <a:t>Regression Analysis</a:t>
            </a:r>
            <a:br>
              <a:rPr lang="en-US" dirty="0"/>
            </a:br>
            <a:endParaRPr lang="en-US" dirty="0"/>
          </a:p>
        </p:txBody>
      </p:sp>
      <p:sp>
        <p:nvSpPr>
          <p:cNvPr id="4" name="Content Placeholder 3">
            <a:extLst>
              <a:ext uri="{FF2B5EF4-FFF2-40B4-BE49-F238E27FC236}">
                <a16:creationId xmlns:a16="http://schemas.microsoft.com/office/drawing/2014/main" id="{DA8273F0-8AF2-8240-B3FC-ADD2E4221D92}"/>
              </a:ext>
            </a:extLst>
          </p:cNvPr>
          <p:cNvSpPr>
            <a:spLocks noGrp="1"/>
          </p:cNvSpPr>
          <p:nvPr>
            <p:ph sz="half" idx="1"/>
          </p:nvPr>
        </p:nvSpPr>
        <p:spPr/>
        <p:txBody>
          <a:bodyPr>
            <a:normAutofit fontScale="92500" lnSpcReduction="20000"/>
          </a:bodyPr>
          <a:lstStyle/>
          <a:p>
            <a:r>
              <a:rPr lang="en-US" dirty="0"/>
              <a:t>  So with the regression Model we were able to predict the  mean square error which was   0.8723374980744721.  This means that are model that we used was really good because of how close it is to being 1. </a:t>
            </a:r>
          </a:p>
          <a:p>
            <a:r>
              <a:rPr lang="en-US" dirty="0"/>
              <a:t>As far as the Recursive Feature Selection  the top features that help predict if a movie will be good is the duration and the  number of faces in a particular poster. </a:t>
            </a:r>
          </a:p>
          <a:p>
            <a:pPr lvl="1"/>
            <a:r>
              <a:rPr lang="en-US" dirty="0"/>
              <a:t>The image to the right shows the performance of our model prediction </a:t>
            </a:r>
          </a:p>
        </p:txBody>
      </p:sp>
      <p:pic>
        <p:nvPicPr>
          <p:cNvPr id="7" name="Content Placeholder 6">
            <a:extLst>
              <a:ext uri="{FF2B5EF4-FFF2-40B4-BE49-F238E27FC236}">
                <a16:creationId xmlns:a16="http://schemas.microsoft.com/office/drawing/2014/main" id="{5359807C-6230-DF4D-83CD-4D1E811B9E20}"/>
              </a:ext>
            </a:extLst>
          </p:cNvPr>
          <p:cNvPicPr>
            <a:picLocks noGrp="1" noChangeAspect="1"/>
          </p:cNvPicPr>
          <p:nvPr>
            <p:ph sz="half" idx="2"/>
          </p:nvPr>
        </p:nvPicPr>
        <p:blipFill>
          <a:blip r:embed="rId2"/>
          <a:stretch>
            <a:fillRect/>
          </a:stretch>
        </p:blipFill>
        <p:spPr>
          <a:xfrm>
            <a:off x="6204507" y="2171700"/>
            <a:ext cx="4768294" cy="3570308"/>
          </a:xfrm>
        </p:spPr>
      </p:pic>
    </p:spTree>
    <p:extLst>
      <p:ext uri="{BB962C8B-B14F-4D97-AF65-F5344CB8AC3E}">
        <p14:creationId xmlns:p14="http://schemas.microsoft.com/office/powerpoint/2010/main" val="2685829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5967-65B5-E144-9E81-9D3D26C35BDA}"/>
              </a:ext>
            </a:extLst>
          </p:cNvPr>
          <p:cNvSpPr>
            <a:spLocks noGrp="1"/>
          </p:cNvSpPr>
          <p:nvPr>
            <p:ph type="title"/>
          </p:nvPr>
        </p:nvSpPr>
        <p:spPr/>
        <p:txBody>
          <a:bodyPr/>
          <a:lstStyle/>
          <a:p>
            <a:r>
              <a:rPr lang="en-US" dirty="0"/>
              <a:t>Classification Analysis</a:t>
            </a:r>
            <a:br>
              <a:rPr lang="en-US" dirty="0"/>
            </a:br>
            <a:endParaRPr lang="en-US" dirty="0"/>
          </a:p>
        </p:txBody>
      </p:sp>
      <p:sp>
        <p:nvSpPr>
          <p:cNvPr id="3" name="Content Placeholder 2">
            <a:extLst>
              <a:ext uri="{FF2B5EF4-FFF2-40B4-BE49-F238E27FC236}">
                <a16:creationId xmlns:a16="http://schemas.microsoft.com/office/drawing/2014/main" id="{ECA0D4BF-13BF-2D4F-9C27-39FEBEFFC50B}"/>
              </a:ext>
            </a:extLst>
          </p:cNvPr>
          <p:cNvSpPr>
            <a:spLocks noGrp="1"/>
          </p:cNvSpPr>
          <p:nvPr>
            <p:ph idx="1"/>
          </p:nvPr>
        </p:nvSpPr>
        <p:spPr/>
        <p:txBody>
          <a:bodyPr/>
          <a:lstStyle/>
          <a:p>
            <a:r>
              <a:rPr lang="en-US" dirty="0"/>
              <a:t>For the classification analysis we needed to create a categorical column that will help keep the </a:t>
            </a:r>
            <a:r>
              <a:rPr lang="en-US" dirty="0" err="1"/>
              <a:t>imdb</a:t>
            </a:r>
            <a:r>
              <a:rPr lang="en-US" dirty="0"/>
              <a:t> score in a specific category and ultimately make the data more clear for understanding and interpreting. With  this specific analysis some of my key finding was that my models that I created were fairly weak in comparison to my regression model.  The only model that was somewhat or was the decision tree model.</a:t>
            </a:r>
          </a:p>
        </p:txBody>
      </p:sp>
      <p:pic>
        <p:nvPicPr>
          <p:cNvPr id="4" name="Picture 3">
            <a:extLst>
              <a:ext uri="{FF2B5EF4-FFF2-40B4-BE49-F238E27FC236}">
                <a16:creationId xmlns:a16="http://schemas.microsoft.com/office/drawing/2014/main" id="{EE823D03-4B2C-2042-8C42-BCC71081E195}"/>
              </a:ext>
            </a:extLst>
          </p:cNvPr>
          <p:cNvPicPr>
            <a:picLocks noChangeAspect="1"/>
          </p:cNvPicPr>
          <p:nvPr/>
        </p:nvPicPr>
        <p:blipFill>
          <a:blip r:embed="rId2"/>
          <a:stretch>
            <a:fillRect/>
          </a:stretch>
        </p:blipFill>
        <p:spPr>
          <a:xfrm>
            <a:off x="3939870" y="3940962"/>
            <a:ext cx="3009900" cy="2705100"/>
          </a:xfrm>
          <a:prstGeom prst="rect">
            <a:avLst/>
          </a:prstGeom>
        </p:spPr>
      </p:pic>
    </p:spTree>
    <p:extLst>
      <p:ext uri="{BB962C8B-B14F-4D97-AF65-F5344CB8AC3E}">
        <p14:creationId xmlns:p14="http://schemas.microsoft.com/office/powerpoint/2010/main" val="1594478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5967-65B5-E144-9E81-9D3D26C35BDA}"/>
              </a:ext>
            </a:extLst>
          </p:cNvPr>
          <p:cNvSpPr>
            <a:spLocks noGrp="1"/>
          </p:cNvSpPr>
          <p:nvPr>
            <p:ph type="title"/>
          </p:nvPr>
        </p:nvSpPr>
        <p:spPr/>
        <p:txBody>
          <a:bodyPr/>
          <a:lstStyle/>
          <a:p>
            <a:r>
              <a:rPr lang="en-US" dirty="0"/>
              <a:t>Classification Analysis continued…</a:t>
            </a:r>
            <a:br>
              <a:rPr lang="en-US" dirty="0"/>
            </a:br>
            <a:endParaRPr lang="en-US" dirty="0"/>
          </a:p>
        </p:txBody>
      </p:sp>
      <p:sp>
        <p:nvSpPr>
          <p:cNvPr id="3" name="Content Placeholder 2">
            <a:extLst>
              <a:ext uri="{FF2B5EF4-FFF2-40B4-BE49-F238E27FC236}">
                <a16:creationId xmlns:a16="http://schemas.microsoft.com/office/drawing/2014/main" id="{ECA0D4BF-13BF-2D4F-9C27-39FEBEFFC50B}"/>
              </a:ext>
            </a:extLst>
          </p:cNvPr>
          <p:cNvSpPr>
            <a:spLocks noGrp="1"/>
          </p:cNvSpPr>
          <p:nvPr>
            <p:ph sz="half" idx="1"/>
          </p:nvPr>
        </p:nvSpPr>
        <p:spPr/>
        <p:txBody>
          <a:bodyPr/>
          <a:lstStyle/>
          <a:p>
            <a:r>
              <a:rPr lang="en-US" dirty="0"/>
              <a:t>Another  thing that I noticed with this analysis is that whenever I tried to evaluate the models the same error message popped up. Which could be another factor as to why these models where so weak.</a:t>
            </a:r>
          </a:p>
        </p:txBody>
      </p:sp>
      <p:pic>
        <p:nvPicPr>
          <p:cNvPr id="5" name="Content Placeholder 4">
            <a:extLst>
              <a:ext uri="{FF2B5EF4-FFF2-40B4-BE49-F238E27FC236}">
                <a16:creationId xmlns:a16="http://schemas.microsoft.com/office/drawing/2014/main" id="{38680DE6-092E-AF47-9506-ED21E77E60D6}"/>
              </a:ext>
            </a:extLst>
          </p:cNvPr>
          <p:cNvPicPr>
            <a:picLocks noGrp="1" noChangeAspect="1"/>
          </p:cNvPicPr>
          <p:nvPr>
            <p:ph sz="half" idx="2"/>
          </p:nvPr>
        </p:nvPicPr>
        <p:blipFill>
          <a:blip r:embed="rId2"/>
          <a:stretch>
            <a:fillRect/>
          </a:stretch>
        </p:blipFill>
        <p:spPr>
          <a:xfrm>
            <a:off x="5951348" y="2285999"/>
            <a:ext cx="4702363" cy="2857501"/>
          </a:xfrm>
          <a:prstGeom prst="rect">
            <a:avLst/>
          </a:prstGeom>
        </p:spPr>
      </p:pic>
    </p:spTree>
    <p:extLst>
      <p:ext uri="{BB962C8B-B14F-4D97-AF65-F5344CB8AC3E}">
        <p14:creationId xmlns:p14="http://schemas.microsoft.com/office/powerpoint/2010/main" val="2755421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61D8973-EAA9-459A-AF59-BBB4233D6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4A826E-CD73-F94D-A2AC-055D42F5C1D5}"/>
              </a:ext>
            </a:extLst>
          </p:cNvPr>
          <p:cNvSpPr>
            <a:spLocks noGrp="1"/>
          </p:cNvSpPr>
          <p:nvPr>
            <p:ph type="title"/>
          </p:nvPr>
        </p:nvSpPr>
        <p:spPr>
          <a:xfrm>
            <a:off x="784743" y="685800"/>
            <a:ext cx="5793475" cy="1485900"/>
          </a:xfrm>
        </p:spPr>
        <p:txBody>
          <a:bodyPr>
            <a:normAutofit/>
          </a:bodyPr>
          <a:lstStyle/>
          <a:p>
            <a:r>
              <a:rPr lang="en-US" dirty="0"/>
              <a:t>Clustering Analysis </a:t>
            </a:r>
          </a:p>
        </p:txBody>
      </p:sp>
      <p:sp>
        <p:nvSpPr>
          <p:cNvPr id="3" name="Content Placeholder 2">
            <a:extLst>
              <a:ext uri="{FF2B5EF4-FFF2-40B4-BE49-F238E27FC236}">
                <a16:creationId xmlns:a16="http://schemas.microsoft.com/office/drawing/2014/main" id="{5B9EA2CF-A402-D749-B9E9-8EAF4C51AEDE}"/>
              </a:ext>
            </a:extLst>
          </p:cNvPr>
          <p:cNvSpPr>
            <a:spLocks noGrp="1"/>
          </p:cNvSpPr>
          <p:nvPr>
            <p:ph idx="1"/>
          </p:nvPr>
        </p:nvSpPr>
        <p:spPr>
          <a:xfrm>
            <a:off x="784743" y="2286000"/>
            <a:ext cx="5793475" cy="3581400"/>
          </a:xfrm>
        </p:spPr>
        <p:txBody>
          <a:bodyPr>
            <a:normAutofit/>
          </a:bodyPr>
          <a:lstStyle/>
          <a:p>
            <a:r>
              <a:rPr lang="en-US" dirty="0"/>
              <a:t>from the cluster analysis we see that category group number 3 is the best option. We can tell this because it comes up the most. Also I did further analysis to see which cluster group was the largest and from the results it seem like cluster 0 is the largest coming in at 4105 cluster. which correlates with category 2.</a:t>
            </a:r>
          </a:p>
        </p:txBody>
      </p:sp>
      <p:sp>
        <p:nvSpPr>
          <p:cNvPr id="11" name="Rectangle 10">
            <a:extLst>
              <a:ext uri="{FF2B5EF4-FFF2-40B4-BE49-F238E27FC236}">
                <a16:creationId xmlns:a16="http://schemas.microsoft.com/office/drawing/2014/main" id="{FBEA8A33-C0D0-416D-8359-724B8828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F6A8C7BE-4597-C64E-A469-CC87A7FDD310}"/>
              </a:ext>
            </a:extLst>
          </p:cNvPr>
          <p:cNvPicPr>
            <a:picLocks noChangeAspect="1"/>
          </p:cNvPicPr>
          <p:nvPr/>
        </p:nvPicPr>
        <p:blipFill rotWithShape="1">
          <a:blip r:embed="rId2"/>
          <a:srcRect l="9186" r="24332"/>
          <a:stretch/>
        </p:blipFill>
        <p:spPr>
          <a:xfrm>
            <a:off x="7612260" y="10"/>
            <a:ext cx="4579739" cy="6857990"/>
          </a:xfrm>
          <a:prstGeom prst="rect">
            <a:avLst/>
          </a:prstGeom>
        </p:spPr>
      </p:pic>
    </p:spTree>
    <p:extLst>
      <p:ext uri="{BB962C8B-B14F-4D97-AF65-F5344CB8AC3E}">
        <p14:creationId xmlns:p14="http://schemas.microsoft.com/office/powerpoint/2010/main" val="462876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F0611-545A-BA4A-8725-072F6DEB49B6}"/>
              </a:ext>
            </a:extLst>
          </p:cNvPr>
          <p:cNvSpPr>
            <a:spLocks noGrp="1"/>
          </p:cNvSpPr>
          <p:nvPr>
            <p:ph type="title"/>
          </p:nvPr>
        </p:nvSpPr>
        <p:spPr/>
        <p:txBody>
          <a:bodyPr/>
          <a:lstStyle/>
          <a:p>
            <a:r>
              <a:rPr lang="en-US" dirty="0"/>
              <a:t>Overall Conclusion for Analysis </a:t>
            </a:r>
          </a:p>
        </p:txBody>
      </p:sp>
      <p:sp>
        <p:nvSpPr>
          <p:cNvPr id="3" name="Content Placeholder 2">
            <a:extLst>
              <a:ext uri="{FF2B5EF4-FFF2-40B4-BE49-F238E27FC236}">
                <a16:creationId xmlns:a16="http://schemas.microsoft.com/office/drawing/2014/main" id="{97B46979-1986-DD44-818F-1A702AE226AD}"/>
              </a:ext>
            </a:extLst>
          </p:cNvPr>
          <p:cNvSpPr>
            <a:spLocks noGrp="1"/>
          </p:cNvSpPr>
          <p:nvPr>
            <p:ph idx="1"/>
          </p:nvPr>
        </p:nvSpPr>
        <p:spPr/>
        <p:txBody>
          <a:bodyPr/>
          <a:lstStyle/>
          <a:p>
            <a:r>
              <a:rPr lang="en-US" dirty="0"/>
              <a:t>Overall I believe the regression analysis was the best method in my case for predicting what attributes made a movie successful. It yield the highest score as well as made it easier to see what exact attributes went into making a movie successful.</a:t>
            </a:r>
          </a:p>
        </p:txBody>
      </p:sp>
    </p:spTree>
    <p:extLst>
      <p:ext uri="{BB962C8B-B14F-4D97-AF65-F5344CB8AC3E}">
        <p14:creationId xmlns:p14="http://schemas.microsoft.com/office/powerpoint/2010/main" val="321854552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102</TotalTime>
  <Words>682</Words>
  <Application>Microsoft Macintosh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Franklin Gothic Book</vt:lpstr>
      <vt:lpstr>Crop</vt:lpstr>
      <vt:lpstr>What Determines a Succesful Movie?</vt:lpstr>
      <vt:lpstr>Project Description:</vt:lpstr>
      <vt:lpstr>Introduction</vt:lpstr>
      <vt:lpstr>Variables Consider important </vt:lpstr>
      <vt:lpstr>Regression Analysis </vt:lpstr>
      <vt:lpstr>Classification Analysis </vt:lpstr>
      <vt:lpstr>Classification Analysis continued… </vt:lpstr>
      <vt:lpstr>Clustering Analysis </vt:lpstr>
      <vt:lpstr>Overall Conclusion for Analysis </vt:lpstr>
      <vt:lpstr>Recommendation to movie producer</vt:lpstr>
      <vt:lpstr>Additional variables that would help with prediction…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Determines a Succesful Movie?</dc:title>
  <dc:creator>Chioma Udokwu</dc:creator>
  <cp:lastModifiedBy>Chioma Udokwu</cp:lastModifiedBy>
  <cp:revision>7</cp:revision>
  <dcterms:created xsi:type="dcterms:W3CDTF">2018-12-06T04:14:59Z</dcterms:created>
  <dcterms:modified xsi:type="dcterms:W3CDTF">2018-12-06T05:57:42Z</dcterms:modified>
</cp:coreProperties>
</file>