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4" r:id="rId1"/>
  </p:sldMasterIdLst>
  <p:sldIdLst>
    <p:sldId id="256" r:id="rId2"/>
    <p:sldId id="258" r:id="rId3"/>
    <p:sldId id="264" r:id="rId4"/>
    <p:sldId id="265" r:id="rId5"/>
    <p:sldId id="257" r:id="rId6"/>
    <p:sldId id="262" r:id="rId7"/>
    <p:sldId id="263" r:id="rId8"/>
    <p:sldId id="267" r:id="rId9"/>
    <p:sldId id="270" r:id="rId10"/>
    <p:sldId id="269" r:id="rId11"/>
    <p:sldId id="266" r:id="rId12"/>
    <p:sldId id="259" r:id="rId13"/>
    <p:sldId id="260" r:id="rId14"/>
    <p:sldId id="261"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2"/>
    <p:restoredTop sz="94607"/>
  </p:normalViewPr>
  <p:slideViewPr>
    <p:cSldViewPr snapToGrid="0" snapToObjects="1">
      <p:cViewPr varScale="1">
        <p:scale>
          <a:sx n="91" d="100"/>
          <a:sy n="91" d="100"/>
        </p:scale>
        <p:origin x="200" y="9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image" Target="../media/image6.jpg"/></Relationships>
</file>

<file path=ppt/diagrams/_rels/data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ata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image" Target="../media/image6.jpg"/></Relationships>
</file>

<file path=ppt/diagrams/_rels/drawing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6FDD4B-7FB4-4C0A-90C5-A0B96D037E51}"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407F1D7-196A-4972-8BEC-807AE50551B0}">
      <dgm:prSet/>
      <dgm:spPr/>
      <dgm:t>
        <a:bodyPr/>
        <a:lstStyle/>
        <a:p>
          <a:pPr>
            <a:defRPr cap="all"/>
          </a:pPr>
          <a:r>
            <a:rPr lang="en-US" b="0" i="0"/>
            <a:t>API: Twitter Analytics</a:t>
          </a:r>
          <a:endParaRPr lang="en-US"/>
        </a:p>
      </dgm:t>
    </dgm:pt>
    <dgm:pt modelId="{0A5D757C-E1A3-4D9C-821F-7CFC0D45B45A}" type="parTrans" cxnId="{923D6956-286E-40C3-9E59-DA1C73B50B1E}">
      <dgm:prSet/>
      <dgm:spPr/>
      <dgm:t>
        <a:bodyPr/>
        <a:lstStyle/>
        <a:p>
          <a:endParaRPr lang="en-US"/>
        </a:p>
      </dgm:t>
    </dgm:pt>
    <dgm:pt modelId="{104DC2BE-1724-4A71-990C-C1D1BAD400C4}" type="sibTrans" cxnId="{923D6956-286E-40C3-9E59-DA1C73B50B1E}">
      <dgm:prSet/>
      <dgm:spPr/>
      <dgm:t>
        <a:bodyPr/>
        <a:lstStyle/>
        <a:p>
          <a:endParaRPr lang="en-US"/>
        </a:p>
      </dgm:t>
    </dgm:pt>
    <dgm:pt modelId="{F97E3D3D-7D19-47CE-9D6E-DE5A3EA84B5A}">
      <dgm:prSet/>
      <dgm:spPr/>
      <dgm:t>
        <a:bodyPr/>
        <a:lstStyle/>
        <a:p>
          <a:pPr>
            <a:defRPr cap="all"/>
          </a:pPr>
          <a:r>
            <a:rPr lang="en-US" b="0" i="0"/>
            <a:t>NodeXL Graph: Excel </a:t>
          </a:r>
          <a:endParaRPr lang="en-US"/>
        </a:p>
      </dgm:t>
    </dgm:pt>
    <dgm:pt modelId="{70E9A788-CC77-4634-8DBD-0D432FF25FD0}" type="parTrans" cxnId="{93944EBE-3F94-4E21-9A48-477BB7F5FFE0}">
      <dgm:prSet/>
      <dgm:spPr/>
      <dgm:t>
        <a:bodyPr/>
        <a:lstStyle/>
        <a:p>
          <a:endParaRPr lang="en-US"/>
        </a:p>
      </dgm:t>
    </dgm:pt>
    <dgm:pt modelId="{26FE4B83-09D4-4C49-BC1C-B824AB6678A1}" type="sibTrans" cxnId="{93944EBE-3F94-4E21-9A48-477BB7F5FFE0}">
      <dgm:prSet/>
      <dgm:spPr/>
      <dgm:t>
        <a:bodyPr/>
        <a:lstStyle/>
        <a:p>
          <a:endParaRPr lang="en-US"/>
        </a:p>
      </dgm:t>
    </dgm:pt>
    <dgm:pt modelId="{2AF2B197-8081-4831-BD2F-39432E37EB5E}">
      <dgm:prSet/>
      <dgm:spPr/>
      <dgm:t>
        <a:bodyPr/>
        <a:lstStyle/>
        <a:p>
          <a:pPr>
            <a:defRPr cap="all"/>
          </a:pPr>
          <a:r>
            <a:rPr lang="en-US" b="0" i="0" dirty="0"/>
            <a:t>GEPHI</a:t>
          </a:r>
          <a:endParaRPr lang="en-US" dirty="0"/>
        </a:p>
      </dgm:t>
    </dgm:pt>
    <dgm:pt modelId="{0D99F0F8-23D4-4142-AFD2-22C65A1A6DB9}" type="parTrans" cxnId="{194286D1-14BD-4448-ADF9-FD61B56FFC9A}">
      <dgm:prSet/>
      <dgm:spPr/>
      <dgm:t>
        <a:bodyPr/>
        <a:lstStyle/>
        <a:p>
          <a:endParaRPr lang="en-US"/>
        </a:p>
      </dgm:t>
    </dgm:pt>
    <dgm:pt modelId="{8E5F6877-1EEC-4C6F-96C2-B9BA02F3FF47}" type="sibTrans" cxnId="{194286D1-14BD-4448-ADF9-FD61B56FFC9A}">
      <dgm:prSet/>
      <dgm:spPr/>
      <dgm:t>
        <a:bodyPr/>
        <a:lstStyle/>
        <a:p>
          <a:endParaRPr lang="en-US"/>
        </a:p>
      </dgm:t>
    </dgm:pt>
    <dgm:pt modelId="{117CD679-807C-49FC-B92E-9C14D5CF59F5}" type="pres">
      <dgm:prSet presAssocID="{D06FDD4B-7FB4-4C0A-90C5-A0B96D037E51}" presName="root" presStyleCnt="0">
        <dgm:presLayoutVars>
          <dgm:dir/>
          <dgm:resizeHandles val="exact"/>
        </dgm:presLayoutVars>
      </dgm:prSet>
      <dgm:spPr/>
    </dgm:pt>
    <dgm:pt modelId="{EB30D33C-D58D-44E3-9A14-608DABF20E7B}" type="pres">
      <dgm:prSet presAssocID="{2407F1D7-196A-4972-8BEC-807AE50551B0}" presName="compNode" presStyleCnt="0"/>
      <dgm:spPr/>
    </dgm:pt>
    <dgm:pt modelId="{C5C9885F-4B5F-44D6-9998-CBA24F778F3F}" type="pres">
      <dgm:prSet presAssocID="{2407F1D7-196A-4972-8BEC-807AE50551B0}" presName="iconBgRect" presStyleLbl="bgShp" presStyleIdx="0" presStyleCnt="3"/>
      <dgm:spPr/>
    </dgm:pt>
    <dgm:pt modelId="{1CA7F7DB-E39B-4E93-B7CE-3BD1AE422840}" type="pres">
      <dgm:prSet presAssocID="{2407F1D7-196A-4972-8BEC-807AE50551B0}" presName="iconRect" presStyleLbl="node1" presStyleIdx="0" presStyleCnt="3" custScaleX="91709" custScaleY="100311"/>
      <dgm:spPr>
        <a:blipFill>
          <a:blip xmlns:r="http://schemas.openxmlformats.org/officeDocument/2006/relationships" r:embed="rId1">
            <a:extLst>
              <a:ext uri="{28A0092B-C50C-407E-A947-70E740481C1C}">
                <a14:useLocalDpi xmlns:a14="http://schemas.microsoft.com/office/drawing/2010/main" val="0"/>
              </a:ext>
            </a:extLst>
          </a:blip>
          <a:srcRect/>
          <a:stretch>
            <a:fillRect l="-10000" r="-10000"/>
          </a:stretch>
        </a:blipFill>
        <a:ln>
          <a:noFill/>
        </a:ln>
      </dgm:spPr>
      <dgm:extLst/>
    </dgm:pt>
    <dgm:pt modelId="{27C4AFED-E6A8-44DD-B9F1-4C2C443ACDA1}" type="pres">
      <dgm:prSet presAssocID="{2407F1D7-196A-4972-8BEC-807AE50551B0}" presName="spaceRect" presStyleCnt="0"/>
      <dgm:spPr/>
    </dgm:pt>
    <dgm:pt modelId="{9CB70F3E-35CF-4EEB-B2E1-830731384B41}" type="pres">
      <dgm:prSet presAssocID="{2407F1D7-196A-4972-8BEC-807AE50551B0}" presName="textRect" presStyleLbl="revTx" presStyleIdx="0" presStyleCnt="3">
        <dgm:presLayoutVars>
          <dgm:chMax val="1"/>
          <dgm:chPref val="1"/>
        </dgm:presLayoutVars>
      </dgm:prSet>
      <dgm:spPr/>
    </dgm:pt>
    <dgm:pt modelId="{B6B64373-EABD-4DB2-A419-612ECC427AC7}" type="pres">
      <dgm:prSet presAssocID="{104DC2BE-1724-4A71-990C-C1D1BAD400C4}" presName="sibTrans" presStyleCnt="0"/>
      <dgm:spPr/>
    </dgm:pt>
    <dgm:pt modelId="{476F6431-AFB9-4831-935D-DA6319E457FF}" type="pres">
      <dgm:prSet presAssocID="{F97E3D3D-7D19-47CE-9D6E-DE5A3EA84B5A}" presName="compNode" presStyleCnt="0"/>
      <dgm:spPr/>
    </dgm:pt>
    <dgm:pt modelId="{577D585F-DB60-405C-9037-C97D02C97A1B}" type="pres">
      <dgm:prSet presAssocID="{F97E3D3D-7D19-47CE-9D6E-DE5A3EA84B5A}" presName="iconBgRect" presStyleLbl="bgShp" presStyleIdx="1" presStyleCnt="3"/>
      <dgm:spPr/>
    </dgm:pt>
    <dgm:pt modelId="{E9124035-0206-41A7-8DC0-2A5EF3F3463C}" type="pres">
      <dgm:prSet presAssocID="{F97E3D3D-7D19-47CE-9D6E-DE5A3EA84B5A}" presName="iconRect" presStyleLbl="node1" presStyleIdx="1" presStyleCnt="3"/>
      <dgm:spPr>
        <a:blipFill>
          <a:blip xmlns:r="http://schemas.openxmlformats.org/officeDocument/2006/relationships" r:embed="rId2"/>
          <a:srcRect/>
          <a:stretch>
            <a:fillRect l="-39000" r="-39000"/>
          </a:stretch>
        </a:blipFill>
        <a:ln>
          <a:noFill/>
        </a:ln>
      </dgm:spPr>
      <dgm:extLst/>
    </dgm:pt>
    <dgm:pt modelId="{6238E455-D619-4E23-B6E9-DD0B07534405}" type="pres">
      <dgm:prSet presAssocID="{F97E3D3D-7D19-47CE-9D6E-DE5A3EA84B5A}" presName="spaceRect" presStyleCnt="0"/>
      <dgm:spPr/>
    </dgm:pt>
    <dgm:pt modelId="{930795D1-F96C-49C5-8EB5-1A07D06C51BC}" type="pres">
      <dgm:prSet presAssocID="{F97E3D3D-7D19-47CE-9D6E-DE5A3EA84B5A}" presName="textRect" presStyleLbl="revTx" presStyleIdx="1" presStyleCnt="3">
        <dgm:presLayoutVars>
          <dgm:chMax val="1"/>
          <dgm:chPref val="1"/>
        </dgm:presLayoutVars>
      </dgm:prSet>
      <dgm:spPr/>
    </dgm:pt>
    <dgm:pt modelId="{507853BE-BA1B-420B-AF72-3B898DE0FB04}" type="pres">
      <dgm:prSet presAssocID="{26FE4B83-09D4-4C49-BC1C-B824AB6678A1}" presName="sibTrans" presStyleCnt="0"/>
      <dgm:spPr/>
    </dgm:pt>
    <dgm:pt modelId="{39A054DD-9967-4B4E-BB67-3D4FFACFFC38}" type="pres">
      <dgm:prSet presAssocID="{2AF2B197-8081-4831-BD2F-39432E37EB5E}" presName="compNode" presStyleCnt="0"/>
      <dgm:spPr/>
    </dgm:pt>
    <dgm:pt modelId="{9AA2604F-836F-4348-B9FF-B018AC17B0CB}" type="pres">
      <dgm:prSet presAssocID="{2AF2B197-8081-4831-BD2F-39432E37EB5E}" presName="iconBgRect" presStyleLbl="bgShp" presStyleIdx="2" presStyleCnt="3"/>
      <dgm:spPr/>
    </dgm:pt>
    <dgm:pt modelId="{C2458A1A-B1C2-4E61-AB5B-DBD9BC8223E4}" type="pres">
      <dgm:prSet presAssocID="{2AF2B197-8081-4831-BD2F-39432E37EB5E}"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dgm:spPr>
      <dgm:extLst/>
    </dgm:pt>
    <dgm:pt modelId="{30CA7971-56DC-4242-A0C3-1AB8A88487AC}" type="pres">
      <dgm:prSet presAssocID="{2AF2B197-8081-4831-BD2F-39432E37EB5E}" presName="spaceRect" presStyleCnt="0"/>
      <dgm:spPr/>
    </dgm:pt>
    <dgm:pt modelId="{DFE7D749-DFBA-4B87-B03B-751950DF3279}" type="pres">
      <dgm:prSet presAssocID="{2AF2B197-8081-4831-BD2F-39432E37EB5E}" presName="textRect" presStyleLbl="revTx" presStyleIdx="2" presStyleCnt="3">
        <dgm:presLayoutVars>
          <dgm:chMax val="1"/>
          <dgm:chPref val="1"/>
        </dgm:presLayoutVars>
      </dgm:prSet>
      <dgm:spPr/>
    </dgm:pt>
  </dgm:ptLst>
  <dgm:cxnLst>
    <dgm:cxn modelId="{DB6F710D-095E-40F0-95F3-82975DC71BFF}" type="presOf" srcId="{2AF2B197-8081-4831-BD2F-39432E37EB5E}" destId="{DFE7D749-DFBA-4B87-B03B-751950DF3279}" srcOrd="0" destOrd="0" presId="urn:microsoft.com/office/officeart/2018/5/layout/IconCircleLabelList"/>
    <dgm:cxn modelId="{F6746625-B2AD-445E-8F8E-1885DC88FA64}" type="presOf" srcId="{2407F1D7-196A-4972-8BEC-807AE50551B0}" destId="{9CB70F3E-35CF-4EEB-B2E1-830731384B41}" srcOrd="0" destOrd="0" presId="urn:microsoft.com/office/officeart/2018/5/layout/IconCircleLabelList"/>
    <dgm:cxn modelId="{923D6956-286E-40C3-9E59-DA1C73B50B1E}" srcId="{D06FDD4B-7FB4-4C0A-90C5-A0B96D037E51}" destId="{2407F1D7-196A-4972-8BEC-807AE50551B0}" srcOrd="0" destOrd="0" parTransId="{0A5D757C-E1A3-4D9C-821F-7CFC0D45B45A}" sibTransId="{104DC2BE-1724-4A71-990C-C1D1BAD400C4}"/>
    <dgm:cxn modelId="{DF59A47C-2947-472D-924D-52E29E5959F0}" type="presOf" srcId="{F97E3D3D-7D19-47CE-9D6E-DE5A3EA84B5A}" destId="{930795D1-F96C-49C5-8EB5-1A07D06C51BC}" srcOrd="0" destOrd="0" presId="urn:microsoft.com/office/officeart/2018/5/layout/IconCircleLabelList"/>
    <dgm:cxn modelId="{78B07CA1-D66C-4245-BDCA-E9928C3836E3}" type="presOf" srcId="{D06FDD4B-7FB4-4C0A-90C5-A0B96D037E51}" destId="{117CD679-807C-49FC-B92E-9C14D5CF59F5}" srcOrd="0" destOrd="0" presId="urn:microsoft.com/office/officeart/2018/5/layout/IconCircleLabelList"/>
    <dgm:cxn modelId="{93944EBE-3F94-4E21-9A48-477BB7F5FFE0}" srcId="{D06FDD4B-7FB4-4C0A-90C5-A0B96D037E51}" destId="{F97E3D3D-7D19-47CE-9D6E-DE5A3EA84B5A}" srcOrd="1" destOrd="0" parTransId="{70E9A788-CC77-4634-8DBD-0D432FF25FD0}" sibTransId="{26FE4B83-09D4-4C49-BC1C-B824AB6678A1}"/>
    <dgm:cxn modelId="{194286D1-14BD-4448-ADF9-FD61B56FFC9A}" srcId="{D06FDD4B-7FB4-4C0A-90C5-A0B96D037E51}" destId="{2AF2B197-8081-4831-BD2F-39432E37EB5E}" srcOrd="2" destOrd="0" parTransId="{0D99F0F8-23D4-4142-AFD2-22C65A1A6DB9}" sibTransId="{8E5F6877-1EEC-4C6F-96C2-B9BA02F3FF47}"/>
    <dgm:cxn modelId="{18424D8F-61C6-4A89-A190-D4E673307C36}" type="presParOf" srcId="{117CD679-807C-49FC-B92E-9C14D5CF59F5}" destId="{EB30D33C-D58D-44E3-9A14-608DABF20E7B}" srcOrd="0" destOrd="0" presId="urn:microsoft.com/office/officeart/2018/5/layout/IconCircleLabelList"/>
    <dgm:cxn modelId="{B5A7F949-01DE-4E5D-8115-663750920EBC}" type="presParOf" srcId="{EB30D33C-D58D-44E3-9A14-608DABF20E7B}" destId="{C5C9885F-4B5F-44D6-9998-CBA24F778F3F}" srcOrd="0" destOrd="0" presId="urn:microsoft.com/office/officeart/2018/5/layout/IconCircleLabelList"/>
    <dgm:cxn modelId="{04CBBA80-6D7C-4156-906A-E4FA155E0742}" type="presParOf" srcId="{EB30D33C-D58D-44E3-9A14-608DABF20E7B}" destId="{1CA7F7DB-E39B-4E93-B7CE-3BD1AE422840}" srcOrd="1" destOrd="0" presId="urn:microsoft.com/office/officeart/2018/5/layout/IconCircleLabelList"/>
    <dgm:cxn modelId="{4E9936C4-10FF-41DC-B8B2-719291BA977B}" type="presParOf" srcId="{EB30D33C-D58D-44E3-9A14-608DABF20E7B}" destId="{27C4AFED-E6A8-44DD-B9F1-4C2C443ACDA1}" srcOrd="2" destOrd="0" presId="urn:microsoft.com/office/officeart/2018/5/layout/IconCircleLabelList"/>
    <dgm:cxn modelId="{4F57CD1C-779E-4084-AB78-674EF695769E}" type="presParOf" srcId="{EB30D33C-D58D-44E3-9A14-608DABF20E7B}" destId="{9CB70F3E-35CF-4EEB-B2E1-830731384B41}" srcOrd="3" destOrd="0" presId="urn:microsoft.com/office/officeart/2018/5/layout/IconCircleLabelList"/>
    <dgm:cxn modelId="{1264F074-00B2-4C4A-86C8-76B807F25231}" type="presParOf" srcId="{117CD679-807C-49FC-B92E-9C14D5CF59F5}" destId="{B6B64373-EABD-4DB2-A419-612ECC427AC7}" srcOrd="1" destOrd="0" presId="urn:microsoft.com/office/officeart/2018/5/layout/IconCircleLabelList"/>
    <dgm:cxn modelId="{A3E68286-FFEC-42C0-B8BF-1A834ED01018}" type="presParOf" srcId="{117CD679-807C-49FC-B92E-9C14D5CF59F5}" destId="{476F6431-AFB9-4831-935D-DA6319E457FF}" srcOrd="2" destOrd="0" presId="urn:microsoft.com/office/officeart/2018/5/layout/IconCircleLabelList"/>
    <dgm:cxn modelId="{D3F043A1-AE29-4DC7-B9D1-6C3F34AF3924}" type="presParOf" srcId="{476F6431-AFB9-4831-935D-DA6319E457FF}" destId="{577D585F-DB60-405C-9037-C97D02C97A1B}" srcOrd="0" destOrd="0" presId="urn:microsoft.com/office/officeart/2018/5/layout/IconCircleLabelList"/>
    <dgm:cxn modelId="{393BE005-414C-4C4A-9C1C-B94D8CA9A61B}" type="presParOf" srcId="{476F6431-AFB9-4831-935D-DA6319E457FF}" destId="{E9124035-0206-41A7-8DC0-2A5EF3F3463C}" srcOrd="1" destOrd="0" presId="urn:microsoft.com/office/officeart/2018/5/layout/IconCircleLabelList"/>
    <dgm:cxn modelId="{AD06EB7D-4E06-48EB-BA56-1F157794C0C6}" type="presParOf" srcId="{476F6431-AFB9-4831-935D-DA6319E457FF}" destId="{6238E455-D619-4E23-B6E9-DD0B07534405}" srcOrd="2" destOrd="0" presId="urn:microsoft.com/office/officeart/2018/5/layout/IconCircleLabelList"/>
    <dgm:cxn modelId="{2C78411C-74CF-4F6F-9674-4D47F746D501}" type="presParOf" srcId="{476F6431-AFB9-4831-935D-DA6319E457FF}" destId="{930795D1-F96C-49C5-8EB5-1A07D06C51BC}" srcOrd="3" destOrd="0" presId="urn:microsoft.com/office/officeart/2018/5/layout/IconCircleLabelList"/>
    <dgm:cxn modelId="{D4FC9FDA-2FE6-4AEE-A23D-41F6647C6192}" type="presParOf" srcId="{117CD679-807C-49FC-B92E-9C14D5CF59F5}" destId="{507853BE-BA1B-420B-AF72-3B898DE0FB04}" srcOrd="3" destOrd="0" presId="urn:microsoft.com/office/officeart/2018/5/layout/IconCircleLabelList"/>
    <dgm:cxn modelId="{A78B438A-D724-48F9-8832-AB63BBD84115}" type="presParOf" srcId="{117CD679-807C-49FC-B92E-9C14D5CF59F5}" destId="{39A054DD-9967-4B4E-BB67-3D4FFACFFC38}" srcOrd="4" destOrd="0" presId="urn:microsoft.com/office/officeart/2018/5/layout/IconCircleLabelList"/>
    <dgm:cxn modelId="{E597C07C-03DA-4232-84D0-3DF1E505266F}" type="presParOf" srcId="{39A054DD-9967-4B4E-BB67-3D4FFACFFC38}" destId="{9AA2604F-836F-4348-B9FF-B018AC17B0CB}" srcOrd="0" destOrd="0" presId="urn:microsoft.com/office/officeart/2018/5/layout/IconCircleLabelList"/>
    <dgm:cxn modelId="{2D110EE4-6130-45B8-9FEF-FF50CE45AC7C}" type="presParOf" srcId="{39A054DD-9967-4B4E-BB67-3D4FFACFFC38}" destId="{C2458A1A-B1C2-4E61-AB5B-DBD9BC8223E4}" srcOrd="1" destOrd="0" presId="urn:microsoft.com/office/officeart/2018/5/layout/IconCircleLabelList"/>
    <dgm:cxn modelId="{F955B2A1-C0B8-456F-8E95-B76AAEB3C931}" type="presParOf" srcId="{39A054DD-9967-4B4E-BB67-3D4FFACFFC38}" destId="{30CA7971-56DC-4242-A0C3-1AB8A88487AC}" srcOrd="2" destOrd="0" presId="urn:microsoft.com/office/officeart/2018/5/layout/IconCircleLabelList"/>
    <dgm:cxn modelId="{380B953C-EE96-4DDC-9033-AF61F977A0FB}" type="presParOf" srcId="{39A054DD-9967-4B4E-BB67-3D4FFACFFC38}" destId="{DFE7D749-DFBA-4B87-B03B-751950DF327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5E4E2D-52C0-4E52-BC21-12094A3CDA8F}" type="doc">
      <dgm:prSet loTypeId="urn:microsoft.com/office/officeart/2005/8/layout/default" loCatId="list" qsTypeId="urn:microsoft.com/office/officeart/2005/8/quickstyle/simple4" qsCatId="simple" csTypeId="urn:microsoft.com/office/officeart/2005/8/colors/colorful1" csCatId="colorful" phldr="1"/>
      <dgm:spPr/>
      <dgm:t>
        <a:bodyPr/>
        <a:lstStyle/>
        <a:p>
          <a:endParaRPr lang="en-US"/>
        </a:p>
      </dgm:t>
    </dgm:pt>
    <dgm:pt modelId="{EBD361DD-83A1-4E44-99E8-434A7A7CF8E7}">
      <dgm:prSet/>
      <dgm:spPr/>
      <dgm:t>
        <a:bodyPr/>
        <a:lstStyle/>
        <a:p>
          <a:r>
            <a:rPr lang="en-US" dirty="0"/>
            <a:t>How people overall feel about K-State as an institution?</a:t>
          </a:r>
        </a:p>
      </dgm:t>
    </dgm:pt>
    <dgm:pt modelId="{318FC44C-58AA-4998-A8BB-C51D71855D8F}" type="parTrans" cxnId="{59CA37EC-D2B5-4269-A4B3-14DCDD7EF477}">
      <dgm:prSet/>
      <dgm:spPr/>
      <dgm:t>
        <a:bodyPr/>
        <a:lstStyle/>
        <a:p>
          <a:endParaRPr lang="en-US"/>
        </a:p>
      </dgm:t>
    </dgm:pt>
    <dgm:pt modelId="{9DF00A22-89C8-416E-8424-77BAEA05733C}" type="sibTrans" cxnId="{59CA37EC-D2B5-4269-A4B3-14DCDD7EF477}">
      <dgm:prSet/>
      <dgm:spPr/>
      <dgm:t>
        <a:bodyPr/>
        <a:lstStyle/>
        <a:p>
          <a:endParaRPr lang="en-US"/>
        </a:p>
      </dgm:t>
    </dgm:pt>
    <dgm:pt modelId="{91CDDE2E-521B-42A3-898B-90FC529CA309}">
      <dgm:prSet/>
      <dgm:spPr/>
      <dgm:t>
        <a:bodyPr/>
        <a:lstStyle/>
        <a:p>
          <a:r>
            <a:rPr lang="en-US" dirty="0"/>
            <a:t> What words are most popular among K-State tweets?</a:t>
          </a:r>
        </a:p>
      </dgm:t>
    </dgm:pt>
    <dgm:pt modelId="{3BFC7C19-CDEB-4F59-8ADB-F8653F7B0A36}" type="parTrans" cxnId="{F3D20ECD-27F3-4DAF-A17E-7EDEA39A5A64}">
      <dgm:prSet/>
      <dgm:spPr/>
      <dgm:t>
        <a:bodyPr/>
        <a:lstStyle/>
        <a:p>
          <a:endParaRPr lang="en-US"/>
        </a:p>
      </dgm:t>
    </dgm:pt>
    <dgm:pt modelId="{4E56DDAC-C2D6-43FA-BBC1-DE8C630A2FD6}" type="sibTrans" cxnId="{F3D20ECD-27F3-4DAF-A17E-7EDEA39A5A64}">
      <dgm:prSet/>
      <dgm:spPr/>
      <dgm:t>
        <a:bodyPr/>
        <a:lstStyle/>
        <a:p>
          <a:endParaRPr lang="en-US"/>
        </a:p>
      </dgm:t>
    </dgm:pt>
    <dgm:pt modelId="{100F0AF0-83B0-4188-8D3E-0E9F39D953E1}">
      <dgm:prSet/>
      <dgm:spPr/>
      <dgm:t>
        <a:bodyPr/>
        <a:lstStyle/>
        <a:p>
          <a:r>
            <a:rPr lang="en-US" dirty="0"/>
            <a:t>Is the new Multicultural Student Center being talked about since it begins</a:t>
          </a:r>
        </a:p>
      </dgm:t>
    </dgm:pt>
    <dgm:pt modelId="{FF3773CF-4178-4532-AB33-1CB159588DC5}" type="parTrans" cxnId="{9B77CB13-B161-42E7-BFAC-5DA4CDE3EE12}">
      <dgm:prSet/>
      <dgm:spPr/>
      <dgm:t>
        <a:bodyPr/>
        <a:lstStyle/>
        <a:p>
          <a:endParaRPr lang="en-US"/>
        </a:p>
      </dgm:t>
    </dgm:pt>
    <dgm:pt modelId="{3FC1985B-A147-4544-82CD-C1B6F62EA578}" type="sibTrans" cxnId="{9B77CB13-B161-42E7-BFAC-5DA4CDE3EE12}">
      <dgm:prSet/>
      <dgm:spPr/>
      <dgm:t>
        <a:bodyPr/>
        <a:lstStyle/>
        <a:p>
          <a:endParaRPr lang="en-US"/>
        </a:p>
      </dgm:t>
    </dgm:pt>
    <dgm:pt modelId="{CC1730BF-81C1-4F04-B952-0CB10F4D2F81}">
      <dgm:prSet/>
      <dgm:spPr/>
      <dgm:t>
        <a:bodyPr/>
        <a:lstStyle/>
        <a:p>
          <a:r>
            <a:rPr lang="en-US" dirty="0"/>
            <a:t>Who are the most visible/popular users?</a:t>
          </a:r>
        </a:p>
      </dgm:t>
    </dgm:pt>
    <dgm:pt modelId="{08693765-DFBF-4E0D-A0A1-0D51FC87551B}" type="parTrans" cxnId="{B9300AF9-ABF1-44A7-876F-82868DCC1EA5}">
      <dgm:prSet/>
      <dgm:spPr/>
      <dgm:t>
        <a:bodyPr/>
        <a:lstStyle/>
        <a:p>
          <a:endParaRPr lang="en-US"/>
        </a:p>
      </dgm:t>
    </dgm:pt>
    <dgm:pt modelId="{A160557B-01F2-4490-B9B6-87EB5C28169B}" type="sibTrans" cxnId="{B9300AF9-ABF1-44A7-876F-82868DCC1EA5}">
      <dgm:prSet/>
      <dgm:spPr/>
      <dgm:t>
        <a:bodyPr/>
        <a:lstStyle/>
        <a:p>
          <a:endParaRPr lang="en-US"/>
        </a:p>
      </dgm:t>
    </dgm:pt>
    <dgm:pt modelId="{7B603BC3-64FB-6A4C-827B-77307FF8FB23}" type="pres">
      <dgm:prSet presAssocID="{435E4E2D-52C0-4E52-BC21-12094A3CDA8F}" presName="diagram" presStyleCnt="0">
        <dgm:presLayoutVars>
          <dgm:dir/>
          <dgm:resizeHandles val="exact"/>
        </dgm:presLayoutVars>
      </dgm:prSet>
      <dgm:spPr/>
    </dgm:pt>
    <dgm:pt modelId="{3DACCA09-5603-5648-837F-1F2722CA1ACF}" type="pres">
      <dgm:prSet presAssocID="{EBD361DD-83A1-4E44-99E8-434A7A7CF8E7}" presName="node" presStyleLbl="node1" presStyleIdx="0" presStyleCnt="4">
        <dgm:presLayoutVars>
          <dgm:bulletEnabled val="1"/>
        </dgm:presLayoutVars>
      </dgm:prSet>
      <dgm:spPr/>
    </dgm:pt>
    <dgm:pt modelId="{9BCA7275-A432-8940-9E05-0272B8CEC42A}" type="pres">
      <dgm:prSet presAssocID="{9DF00A22-89C8-416E-8424-77BAEA05733C}" presName="sibTrans" presStyleCnt="0"/>
      <dgm:spPr/>
    </dgm:pt>
    <dgm:pt modelId="{4125C874-0E01-FB47-84AE-08E1D7C10FB5}" type="pres">
      <dgm:prSet presAssocID="{91CDDE2E-521B-42A3-898B-90FC529CA309}" presName="node" presStyleLbl="node1" presStyleIdx="1" presStyleCnt="4">
        <dgm:presLayoutVars>
          <dgm:bulletEnabled val="1"/>
        </dgm:presLayoutVars>
      </dgm:prSet>
      <dgm:spPr/>
    </dgm:pt>
    <dgm:pt modelId="{DD40BABE-61EA-D947-AE20-8DDAB825E114}" type="pres">
      <dgm:prSet presAssocID="{4E56DDAC-C2D6-43FA-BBC1-DE8C630A2FD6}" presName="sibTrans" presStyleCnt="0"/>
      <dgm:spPr/>
    </dgm:pt>
    <dgm:pt modelId="{4055DE7F-7503-5043-8EB8-05DABF6CC1C4}" type="pres">
      <dgm:prSet presAssocID="{100F0AF0-83B0-4188-8D3E-0E9F39D953E1}" presName="node" presStyleLbl="node1" presStyleIdx="2" presStyleCnt="4">
        <dgm:presLayoutVars>
          <dgm:bulletEnabled val="1"/>
        </dgm:presLayoutVars>
      </dgm:prSet>
      <dgm:spPr/>
    </dgm:pt>
    <dgm:pt modelId="{C772B2E8-A082-8442-ABC2-712F63764973}" type="pres">
      <dgm:prSet presAssocID="{3FC1985B-A147-4544-82CD-C1B6F62EA578}" presName="sibTrans" presStyleCnt="0"/>
      <dgm:spPr/>
    </dgm:pt>
    <dgm:pt modelId="{C9451B5B-567D-8E45-9F63-4E6D4B88AC0C}" type="pres">
      <dgm:prSet presAssocID="{CC1730BF-81C1-4F04-B952-0CB10F4D2F81}" presName="node" presStyleLbl="node1" presStyleIdx="3" presStyleCnt="4">
        <dgm:presLayoutVars>
          <dgm:bulletEnabled val="1"/>
        </dgm:presLayoutVars>
      </dgm:prSet>
      <dgm:spPr/>
    </dgm:pt>
  </dgm:ptLst>
  <dgm:cxnLst>
    <dgm:cxn modelId="{9B77CB13-B161-42E7-BFAC-5DA4CDE3EE12}" srcId="{435E4E2D-52C0-4E52-BC21-12094A3CDA8F}" destId="{100F0AF0-83B0-4188-8D3E-0E9F39D953E1}" srcOrd="2" destOrd="0" parTransId="{FF3773CF-4178-4532-AB33-1CB159588DC5}" sibTransId="{3FC1985B-A147-4544-82CD-C1B6F62EA578}"/>
    <dgm:cxn modelId="{F34F073F-D11A-E24B-830D-C58608D38DCA}" type="presOf" srcId="{CC1730BF-81C1-4F04-B952-0CB10F4D2F81}" destId="{C9451B5B-567D-8E45-9F63-4E6D4B88AC0C}" srcOrd="0" destOrd="0" presId="urn:microsoft.com/office/officeart/2005/8/layout/default"/>
    <dgm:cxn modelId="{6DB06055-6B68-3F46-8B0B-83183A5B4E2F}" type="presOf" srcId="{EBD361DD-83A1-4E44-99E8-434A7A7CF8E7}" destId="{3DACCA09-5603-5648-837F-1F2722CA1ACF}" srcOrd="0" destOrd="0" presId="urn:microsoft.com/office/officeart/2005/8/layout/default"/>
    <dgm:cxn modelId="{FBD30875-EA54-3A42-B46C-0C51C067513B}" type="presOf" srcId="{435E4E2D-52C0-4E52-BC21-12094A3CDA8F}" destId="{7B603BC3-64FB-6A4C-827B-77307FF8FB23}" srcOrd="0" destOrd="0" presId="urn:microsoft.com/office/officeart/2005/8/layout/default"/>
    <dgm:cxn modelId="{458C118C-13A0-B941-8EFD-4CF769399E5C}" type="presOf" srcId="{100F0AF0-83B0-4188-8D3E-0E9F39D953E1}" destId="{4055DE7F-7503-5043-8EB8-05DABF6CC1C4}" srcOrd="0" destOrd="0" presId="urn:microsoft.com/office/officeart/2005/8/layout/default"/>
    <dgm:cxn modelId="{F3D20ECD-27F3-4DAF-A17E-7EDEA39A5A64}" srcId="{435E4E2D-52C0-4E52-BC21-12094A3CDA8F}" destId="{91CDDE2E-521B-42A3-898B-90FC529CA309}" srcOrd="1" destOrd="0" parTransId="{3BFC7C19-CDEB-4F59-8ADB-F8653F7B0A36}" sibTransId="{4E56DDAC-C2D6-43FA-BBC1-DE8C630A2FD6}"/>
    <dgm:cxn modelId="{A4B9A9D8-2E25-834B-9817-28DBD9F1FA61}" type="presOf" srcId="{91CDDE2E-521B-42A3-898B-90FC529CA309}" destId="{4125C874-0E01-FB47-84AE-08E1D7C10FB5}" srcOrd="0" destOrd="0" presId="urn:microsoft.com/office/officeart/2005/8/layout/default"/>
    <dgm:cxn modelId="{59CA37EC-D2B5-4269-A4B3-14DCDD7EF477}" srcId="{435E4E2D-52C0-4E52-BC21-12094A3CDA8F}" destId="{EBD361DD-83A1-4E44-99E8-434A7A7CF8E7}" srcOrd="0" destOrd="0" parTransId="{318FC44C-58AA-4998-A8BB-C51D71855D8F}" sibTransId="{9DF00A22-89C8-416E-8424-77BAEA05733C}"/>
    <dgm:cxn modelId="{B9300AF9-ABF1-44A7-876F-82868DCC1EA5}" srcId="{435E4E2D-52C0-4E52-BC21-12094A3CDA8F}" destId="{CC1730BF-81C1-4F04-B952-0CB10F4D2F81}" srcOrd="3" destOrd="0" parTransId="{08693765-DFBF-4E0D-A0A1-0D51FC87551B}" sibTransId="{A160557B-01F2-4490-B9B6-87EB5C28169B}"/>
    <dgm:cxn modelId="{16D8F946-365D-A14E-9246-3A6AA9481B0F}" type="presParOf" srcId="{7B603BC3-64FB-6A4C-827B-77307FF8FB23}" destId="{3DACCA09-5603-5648-837F-1F2722CA1ACF}" srcOrd="0" destOrd="0" presId="urn:microsoft.com/office/officeart/2005/8/layout/default"/>
    <dgm:cxn modelId="{DDB0D886-B87A-434F-8DE7-9C6550D5A852}" type="presParOf" srcId="{7B603BC3-64FB-6A4C-827B-77307FF8FB23}" destId="{9BCA7275-A432-8940-9E05-0272B8CEC42A}" srcOrd="1" destOrd="0" presId="urn:microsoft.com/office/officeart/2005/8/layout/default"/>
    <dgm:cxn modelId="{5A920109-E819-A548-B062-CE8B462FF8EE}" type="presParOf" srcId="{7B603BC3-64FB-6A4C-827B-77307FF8FB23}" destId="{4125C874-0E01-FB47-84AE-08E1D7C10FB5}" srcOrd="2" destOrd="0" presId="urn:microsoft.com/office/officeart/2005/8/layout/default"/>
    <dgm:cxn modelId="{799FB791-31FB-F04E-8385-AFE6E1EBBC16}" type="presParOf" srcId="{7B603BC3-64FB-6A4C-827B-77307FF8FB23}" destId="{DD40BABE-61EA-D947-AE20-8DDAB825E114}" srcOrd="3" destOrd="0" presId="urn:microsoft.com/office/officeart/2005/8/layout/default"/>
    <dgm:cxn modelId="{D2E08337-28E4-DD47-82D2-467F84944B61}" type="presParOf" srcId="{7B603BC3-64FB-6A4C-827B-77307FF8FB23}" destId="{4055DE7F-7503-5043-8EB8-05DABF6CC1C4}" srcOrd="4" destOrd="0" presId="urn:microsoft.com/office/officeart/2005/8/layout/default"/>
    <dgm:cxn modelId="{0DE0C55A-3617-5C49-9BB1-34F95CF0C66E}" type="presParOf" srcId="{7B603BC3-64FB-6A4C-827B-77307FF8FB23}" destId="{C772B2E8-A082-8442-ABC2-712F63764973}" srcOrd="5" destOrd="0" presId="urn:microsoft.com/office/officeart/2005/8/layout/default"/>
    <dgm:cxn modelId="{5844DCF0-2295-4742-9B0C-016B20F47EC9}" type="presParOf" srcId="{7B603BC3-64FB-6A4C-827B-77307FF8FB23}" destId="{C9451B5B-567D-8E45-9F63-4E6D4B88AC0C}"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2DCA84-7F68-47C3-969F-8E6439440FFE}"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58098D03-7C71-499A-B9D6-4451D89D46AB}">
      <dgm:prSet/>
      <dgm:spPr/>
      <dgm:t>
        <a:bodyPr/>
        <a:lstStyle/>
        <a:p>
          <a:r>
            <a:rPr lang="en-US"/>
            <a:t>Is the new Multicultural Center being talked about?</a:t>
          </a:r>
        </a:p>
      </dgm:t>
    </dgm:pt>
    <dgm:pt modelId="{A80689AA-612D-45F8-8CCD-35B78F88EED9}" type="parTrans" cxnId="{8F59F828-88D4-4B5B-9640-E633495A46F9}">
      <dgm:prSet/>
      <dgm:spPr/>
      <dgm:t>
        <a:bodyPr/>
        <a:lstStyle/>
        <a:p>
          <a:endParaRPr lang="en-US"/>
        </a:p>
      </dgm:t>
    </dgm:pt>
    <dgm:pt modelId="{F702E355-1FA4-450F-ADCE-71D4A6CDEBF9}" type="sibTrans" cxnId="{8F59F828-88D4-4B5B-9640-E633495A46F9}">
      <dgm:prSet/>
      <dgm:spPr/>
      <dgm:t>
        <a:bodyPr/>
        <a:lstStyle/>
        <a:p>
          <a:endParaRPr lang="en-US"/>
        </a:p>
      </dgm:t>
    </dgm:pt>
    <dgm:pt modelId="{960F5AC1-1703-41FB-8828-740322476ED2}">
      <dgm:prSet/>
      <dgm:spPr/>
      <dgm:t>
        <a:bodyPr/>
        <a:lstStyle/>
        <a:p>
          <a:r>
            <a:rPr lang="en-US"/>
            <a:t>*Not as much as it probably should be when it comes to the high investment K-State is making on it. </a:t>
          </a:r>
        </a:p>
      </dgm:t>
    </dgm:pt>
    <dgm:pt modelId="{6802A3FA-293B-4AFA-8AC1-714B19F0EB2F}" type="parTrans" cxnId="{DF6FD5E2-7C40-42C8-9579-2B3DBCC27548}">
      <dgm:prSet/>
      <dgm:spPr/>
      <dgm:t>
        <a:bodyPr/>
        <a:lstStyle/>
        <a:p>
          <a:endParaRPr lang="en-US"/>
        </a:p>
      </dgm:t>
    </dgm:pt>
    <dgm:pt modelId="{3223940C-8ABE-42B7-AF03-8404F25A0F52}" type="sibTrans" cxnId="{DF6FD5E2-7C40-42C8-9579-2B3DBCC27548}">
      <dgm:prSet/>
      <dgm:spPr/>
      <dgm:t>
        <a:bodyPr/>
        <a:lstStyle/>
        <a:p>
          <a:endParaRPr lang="en-US"/>
        </a:p>
      </dgm:t>
    </dgm:pt>
    <dgm:pt modelId="{1A80DA42-60F3-0640-906F-A8F833EC9E28}" type="pres">
      <dgm:prSet presAssocID="{F22DCA84-7F68-47C3-969F-8E6439440FFE}" presName="hierChild1" presStyleCnt="0">
        <dgm:presLayoutVars>
          <dgm:chPref val="1"/>
          <dgm:dir/>
          <dgm:animOne val="branch"/>
          <dgm:animLvl val="lvl"/>
          <dgm:resizeHandles/>
        </dgm:presLayoutVars>
      </dgm:prSet>
      <dgm:spPr/>
    </dgm:pt>
    <dgm:pt modelId="{D398A168-8ACD-6A47-BC7F-B5CC6FC4EFFD}" type="pres">
      <dgm:prSet presAssocID="{58098D03-7C71-499A-B9D6-4451D89D46AB}" presName="hierRoot1" presStyleCnt="0"/>
      <dgm:spPr/>
    </dgm:pt>
    <dgm:pt modelId="{560D660A-DB65-0144-84CE-FE0A57EB8815}" type="pres">
      <dgm:prSet presAssocID="{58098D03-7C71-499A-B9D6-4451D89D46AB}" presName="composite" presStyleCnt="0"/>
      <dgm:spPr/>
    </dgm:pt>
    <dgm:pt modelId="{8E99AB23-D9C4-C847-9C53-7EDCD84C9561}" type="pres">
      <dgm:prSet presAssocID="{58098D03-7C71-499A-B9D6-4451D89D46AB}" presName="background" presStyleLbl="node0" presStyleIdx="0" presStyleCnt="2"/>
      <dgm:spPr/>
    </dgm:pt>
    <dgm:pt modelId="{B60D46C4-B711-2A4D-B545-DE713D1285E8}" type="pres">
      <dgm:prSet presAssocID="{58098D03-7C71-499A-B9D6-4451D89D46AB}" presName="text" presStyleLbl="fgAcc0" presStyleIdx="0" presStyleCnt="2">
        <dgm:presLayoutVars>
          <dgm:chPref val="3"/>
        </dgm:presLayoutVars>
      </dgm:prSet>
      <dgm:spPr/>
    </dgm:pt>
    <dgm:pt modelId="{70E4C6E5-10B8-3E40-B429-DB4084B928C0}" type="pres">
      <dgm:prSet presAssocID="{58098D03-7C71-499A-B9D6-4451D89D46AB}" presName="hierChild2" presStyleCnt="0"/>
      <dgm:spPr/>
    </dgm:pt>
    <dgm:pt modelId="{7545B030-600B-794B-A728-66C189AF8428}" type="pres">
      <dgm:prSet presAssocID="{960F5AC1-1703-41FB-8828-740322476ED2}" presName="hierRoot1" presStyleCnt="0"/>
      <dgm:spPr/>
    </dgm:pt>
    <dgm:pt modelId="{490F6574-4961-7041-A339-AFC03A3052A5}" type="pres">
      <dgm:prSet presAssocID="{960F5AC1-1703-41FB-8828-740322476ED2}" presName="composite" presStyleCnt="0"/>
      <dgm:spPr/>
    </dgm:pt>
    <dgm:pt modelId="{38BB181F-773C-2940-87E5-264A65714953}" type="pres">
      <dgm:prSet presAssocID="{960F5AC1-1703-41FB-8828-740322476ED2}" presName="background" presStyleLbl="node0" presStyleIdx="1" presStyleCnt="2"/>
      <dgm:spPr/>
    </dgm:pt>
    <dgm:pt modelId="{8F1A32DE-932C-D54D-825F-C240A9EFCC81}" type="pres">
      <dgm:prSet presAssocID="{960F5AC1-1703-41FB-8828-740322476ED2}" presName="text" presStyleLbl="fgAcc0" presStyleIdx="1" presStyleCnt="2">
        <dgm:presLayoutVars>
          <dgm:chPref val="3"/>
        </dgm:presLayoutVars>
      </dgm:prSet>
      <dgm:spPr/>
    </dgm:pt>
    <dgm:pt modelId="{FB094B46-6597-8B4C-801B-D58EFAF08B97}" type="pres">
      <dgm:prSet presAssocID="{960F5AC1-1703-41FB-8828-740322476ED2}" presName="hierChild2" presStyleCnt="0"/>
      <dgm:spPr/>
    </dgm:pt>
  </dgm:ptLst>
  <dgm:cxnLst>
    <dgm:cxn modelId="{B0402814-12D4-E743-90AE-95F2544BE3F9}" type="presOf" srcId="{58098D03-7C71-499A-B9D6-4451D89D46AB}" destId="{B60D46C4-B711-2A4D-B545-DE713D1285E8}" srcOrd="0" destOrd="0" presId="urn:microsoft.com/office/officeart/2005/8/layout/hierarchy1"/>
    <dgm:cxn modelId="{8F59F828-88D4-4B5B-9640-E633495A46F9}" srcId="{F22DCA84-7F68-47C3-969F-8E6439440FFE}" destId="{58098D03-7C71-499A-B9D6-4451D89D46AB}" srcOrd="0" destOrd="0" parTransId="{A80689AA-612D-45F8-8CCD-35B78F88EED9}" sibTransId="{F702E355-1FA4-450F-ADCE-71D4A6CDEBF9}"/>
    <dgm:cxn modelId="{705E7F48-12BB-AE41-8BE6-C177DDC75AF7}" type="presOf" srcId="{960F5AC1-1703-41FB-8828-740322476ED2}" destId="{8F1A32DE-932C-D54D-825F-C240A9EFCC81}" srcOrd="0" destOrd="0" presId="urn:microsoft.com/office/officeart/2005/8/layout/hierarchy1"/>
    <dgm:cxn modelId="{2CF1BD65-7865-B74A-89D5-01C9F1A03BD0}" type="presOf" srcId="{F22DCA84-7F68-47C3-969F-8E6439440FFE}" destId="{1A80DA42-60F3-0640-906F-A8F833EC9E28}" srcOrd="0" destOrd="0" presId="urn:microsoft.com/office/officeart/2005/8/layout/hierarchy1"/>
    <dgm:cxn modelId="{DF6FD5E2-7C40-42C8-9579-2B3DBCC27548}" srcId="{F22DCA84-7F68-47C3-969F-8E6439440FFE}" destId="{960F5AC1-1703-41FB-8828-740322476ED2}" srcOrd="1" destOrd="0" parTransId="{6802A3FA-293B-4AFA-8AC1-714B19F0EB2F}" sibTransId="{3223940C-8ABE-42B7-AF03-8404F25A0F52}"/>
    <dgm:cxn modelId="{31D7323F-DC3D-EE4A-93E0-EDA9CD01ECE4}" type="presParOf" srcId="{1A80DA42-60F3-0640-906F-A8F833EC9E28}" destId="{D398A168-8ACD-6A47-BC7F-B5CC6FC4EFFD}" srcOrd="0" destOrd="0" presId="urn:microsoft.com/office/officeart/2005/8/layout/hierarchy1"/>
    <dgm:cxn modelId="{123B6356-805D-8148-9F4D-EA39858E24D7}" type="presParOf" srcId="{D398A168-8ACD-6A47-BC7F-B5CC6FC4EFFD}" destId="{560D660A-DB65-0144-84CE-FE0A57EB8815}" srcOrd="0" destOrd="0" presId="urn:microsoft.com/office/officeart/2005/8/layout/hierarchy1"/>
    <dgm:cxn modelId="{BA2AEB02-5037-7841-980C-94F5BA212EE3}" type="presParOf" srcId="{560D660A-DB65-0144-84CE-FE0A57EB8815}" destId="{8E99AB23-D9C4-C847-9C53-7EDCD84C9561}" srcOrd="0" destOrd="0" presId="urn:microsoft.com/office/officeart/2005/8/layout/hierarchy1"/>
    <dgm:cxn modelId="{E7443EED-BCE8-1644-AC91-EF40ADAC8CE1}" type="presParOf" srcId="{560D660A-DB65-0144-84CE-FE0A57EB8815}" destId="{B60D46C4-B711-2A4D-B545-DE713D1285E8}" srcOrd="1" destOrd="0" presId="urn:microsoft.com/office/officeart/2005/8/layout/hierarchy1"/>
    <dgm:cxn modelId="{C1073D11-FB37-9845-8F53-5D8627B8A782}" type="presParOf" srcId="{D398A168-8ACD-6A47-BC7F-B5CC6FC4EFFD}" destId="{70E4C6E5-10B8-3E40-B429-DB4084B928C0}" srcOrd="1" destOrd="0" presId="urn:microsoft.com/office/officeart/2005/8/layout/hierarchy1"/>
    <dgm:cxn modelId="{7A271808-7CC9-9E4D-AB90-309DE84D7BE9}" type="presParOf" srcId="{1A80DA42-60F3-0640-906F-A8F833EC9E28}" destId="{7545B030-600B-794B-A728-66C189AF8428}" srcOrd="1" destOrd="0" presId="urn:microsoft.com/office/officeart/2005/8/layout/hierarchy1"/>
    <dgm:cxn modelId="{7B07F1C8-CFC4-8549-AEF7-4097D4A9F8B1}" type="presParOf" srcId="{7545B030-600B-794B-A728-66C189AF8428}" destId="{490F6574-4961-7041-A339-AFC03A3052A5}" srcOrd="0" destOrd="0" presId="urn:microsoft.com/office/officeart/2005/8/layout/hierarchy1"/>
    <dgm:cxn modelId="{A88B86E2-1FB3-364D-AF02-73C997112AAA}" type="presParOf" srcId="{490F6574-4961-7041-A339-AFC03A3052A5}" destId="{38BB181F-773C-2940-87E5-264A65714953}" srcOrd="0" destOrd="0" presId="urn:microsoft.com/office/officeart/2005/8/layout/hierarchy1"/>
    <dgm:cxn modelId="{13646E63-2A49-DF4B-B07E-0E00AF49E792}" type="presParOf" srcId="{490F6574-4961-7041-A339-AFC03A3052A5}" destId="{8F1A32DE-932C-D54D-825F-C240A9EFCC81}" srcOrd="1" destOrd="0" presId="urn:microsoft.com/office/officeart/2005/8/layout/hierarchy1"/>
    <dgm:cxn modelId="{AA214E72-2D2E-BF41-8DD2-1EB295BCF179}" type="presParOf" srcId="{7545B030-600B-794B-A728-66C189AF8428}" destId="{FB094B46-6597-8B4C-801B-D58EFAF08B9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A6DF2E6-8F6F-4697-8955-7B74E2E61086}"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5439B8EC-9427-44E5-B13B-6E07749FCF39}">
      <dgm:prSet/>
      <dgm:spPr/>
      <dgm:t>
        <a:bodyPr/>
        <a:lstStyle/>
        <a:p>
          <a:r>
            <a:rPr lang="en-US"/>
            <a:t>How people overall feel about K-State as an institution?</a:t>
          </a:r>
        </a:p>
      </dgm:t>
    </dgm:pt>
    <dgm:pt modelId="{AF5384D7-43D1-454C-8CE0-1C13329CEFE3}" type="parTrans" cxnId="{DE266907-1849-4C26-9262-555DC2A93C07}">
      <dgm:prSet/>
      <dgm:spPr/>
      <dgm:t>
        <a:bodyPr/>
        <a:lstStyle/>
        <a:p>
          <a:endParaRPr lang="en-US"/>
        </a:p>
      </dgm:t>
    </dgm:pt>
    <dgm:pt modelId="{ACCE0FCD-0A55-47D4-808D-24E0499DFF4A}" type="sibTrans" cxnId="{DE266907-1849-4C26-9262-555DC2A93C07}">
      <dgm:prSet/>
      <dgm:spPr/>
      <dgm:t>
        <a:bodyPr/>
        <a:lstStyle/>
        <a:p>
          <a:endParaRPr lang="en-US"/>
        </a:p>
      </dgm:t>
    </dgm:pt>
    <dgm:pt modelId="{CFC5D584-2C40-452F-AF0B-E450805C6F8B}">
      <dgm:prSet/>
      <dgm:spPr/>
      <dgm:t>
        <a:bodyPr/>
        <a:lstStyle/>
        <a:p>
          <a:r>
            <a:rPr lang="en-US"/>
            <a:t>After doing the sentiment analysis we were able to determine that people have a general positive feeling on K-State. We came to this result from the higher number of positive words in the tweets than negative.</a:t>
          </a:r>
        </a:p>
      </dgm:t>
    </dgm:pt>
    <dgm:pt modelId="{5D4246EB-9EA0-4C3E-835D-B4B31D112F5F}" type="parTrans" cxnId="{DF32F8EC-AA00-4DCA-972A-0B85752C9680}">
      <dgm:prSet/>
      <dgm:spPr/>
      <dgm:t>
        <a:bodyPr/>
        <a:lstStyle/>
        <a:p>
          <a:endParaRPr lang="en-US"/>
        </a:p>
      </dgm:t>
    </dgm:pt>
    <dgm:pt modelId="{A3F73FBA-D379-4962-B4E1-B7526FEE32C3}" type="sibTrans" cxnId="{DF32F8EC-AA00-4DCA-972A-0B85752C9680}">
      <dgm:prSet/>
      <dgm:spPr/>
      <dgm:t>
        <a:bodyPr/>
        <a:lstStyle/>
        <a:p>
          <a:endParaRPr lang="en-US"/>
        </a:p>
      </dgm:t>
    </dgm:pt>
    <dgm:pt modelId="{98A50810-D1C6-1440-8C67-09E94E753634}" type="pres">
      <dgm:prSet presAssocID="{2A6DF2E6-8F6F-4697-8955-7B74E2E61086}" presName="hierChild1" presStyleCnt="0">
        <dgm:presLayoutVars>
          <dgm:chPref val="1"/>
          <dgm:dir/>
          <dgm:animOne val="branch"/>
          <dgm:animLvl val="lvl"/>
          <dgm:resizeHandles/>
        </dgm:presLayoutVars>
      </dgm:prSet>
      <dgm:spPr/>
    </dgm:pt>
    <dgm:pt modelId="{1979A362-9EB3-C842-BF09-70AE4867AF5D}" type="pres">
      <dgm:prSet presAssocID="{5439B8EC-9427-44E5-B13B-6E07749FCF39}" presName="hierRoot1" presStyleCnt="0"/>
      <dgm:spPr/>
    </dgm:pt>
    <dgm:pt modelId="{889A15C0-0A65-7A43-A55E-097DDAAD1A8B}" type="pres">
      <dgm:prSet presAssocID="{5439B8EC-9427-44E5-B13B-6E07749FCF39}" presName="composite" presStyleCnt="0"/>
      <dgm:spPr/>
    </dgm:pt>
    <dgm:pt modelId="{BA2C5689-6248-4E42-84D3-03596A0BAE26}" type="pres">
      <dgm:prSet presAssocID="{5439B8EC-9427-44E5-B13B-6E07749FCF39}" presName="background" presStyleLbl="node0" presStyleIdx="0" presStyleCnt="2"/>
      <dgm:spPr/>
    </dgm:pt>
    <dgm:pt modelId="{3627F8F1-11D2-0647-A3B6-028ECD3CE060}" type="pres">
      <dgm:prSet presAssocID="{5439B8EC-9427-44E5-B13B-6E07749FCF39}" presName="text" presStyleLbl="fgAcc0" presStyleIdx="0" presStyleCnt="2">
        <dgm:presLayoutVars>
          <dgm:chPref val="3"/>
        </dgm:presLayoutVars>
      </dgm:prSet>
      <dgm:spPr/>
    </dgm:pt>
    <dgm:pt modelId="{2A9247AD-799F-A845-83DB-8967307EED2D}" type="pres">
      <dgm:prSet presAssocID="{5439B8EC-9427-44E5-B13B-6E07749FCF39}" presName="hierChild2" presStyleCnt="0"/>
      <dgm:spPr/>
    </dgm:pt>
    <dgm:pt modelId="{6A307A35-AC58-E149-9DBF-8B6DA9550EBD}" type="pres">
      <dgm:prSet presAssocID="{CFC5D584-2C40-452F-AF0B-E450805C6F8B}" presName="hierRoot1" presStyleCnt="0"/>
      <dgm:spPr/>
    </dgm:pt>
    <dgm:pt modelId="{77EE56DF-A262-BB49-A066-890264B5F595}" type="pres">
      <dgm:prSet presAssocID="{CFC5D584-2C40-452F-AF0B-E450805C6F8B}" presName="composite" presStyleCnt="0"/>
      <dgm:spPr/>
    </dgm:pt>
    <dgm:pt modelId="{4C51F671-856D-3E4D-B3ED-CD095B5B3AB5}" type="pres">
      <dgm:prSet presAssocID="{CFC5D584-2C40-452F-AF0B-E450805C6F8B}" presName="background" presStyleLbl="node0" presStyleIdx="1" presStyleCnt="2"/>
      <dgm:spPr/>
    </dgm:pt>
    <dgm:pt modelId="{DBF07340-FCF7-A743-B4DE-7136888B8154}" type="pres">
      <dgm:prSet presAssocID="{CFC5D584-2C40-452F-AF0B-E450805C6F8B}" presName="text" presStyleLbl="fgAcc0" presStyleIdx="1" presStyleCnt="2">
        <dgm:presLayoutVars>
          <dgm:chPref val="3"/>
        </dgm:presLayoutVars>
      </dgm:prSet>
      <dgm:spPr/>
    </dgm:pt>
    <dgm:pt modelId="{3B607A7E-7BF9-8E49-954A-F4BA7DB25944}" type="pres">
      <dgm:prSet presAssocID="{CFC5D584-2C40-452F-AF0B-E450805C6F8B}" presName="hierChild2" presStyleCnt="0"/>
      <dgm:spPr/>
    </dgm:pt>
  </dgm:ptLst>
  <dgm:cxnLst>
    <dgm:cxn modelId="{3660E003-55BB-7240-AB94-9FCFD67C5D84}" type="presOf" srcId="{CFC5D584-2C40-452F-AF0B-E450805C6F8B}" destId="{DBF07340-FCF7-A743-B4DE-7136888B8154}" srcOrd="0" destOrd="0" presId="urn:microsoft.com/office/officeart/2005/8/layout/hierarchy1"/>
    <dgm:cxn modelId="{DE266907-1849-4C26-9262-555DC2A93C07}" srcId="{2A6DF2E6-8F6F-4697-8955-7B74E2E61086}" destId="{5439B8EC-9427-44E5-B13B-6E07749FCF39}" srcOrd="0" destOrd="0" parTransId="{AF5384D7-43D1-454C-8CE0-1C13329CEFE3}" sibTransId="{ACCE0FCD-0A55-47D4-808D-24E0499DFF4A}"/>
    <dgm:cxn modelId="{3BB8721F-0F3A-F040-B6E1-CB82DC74E89B}" type="presOf" srcId="{2A6DF2E6-8F6F-4697-8955-7B74E2E61086}" destId="{98A50810-D1C6-1440-8C67-09E94E753634}" srcOrd="0" destOrd="0" presId="urn:microsoft.com/office/officeart/2005/8/layout/hierarchy1"/>
    <dgm:cxn modelId="{DF32F8EC-AA00-4DCA-972A-0B85752C9680}" srcId="{2A6DF2E6-8F6F-4697-8955-7B74E2E61086}" destId="{CFC5D584-2C40-452F-AF0B-E450805C6F8B}" srcOrd="1" destOrd="0" parTransId="{5D4246EB-9EA0-4C3E-835D-B4B31D112F5F}" sibTransId="{A3F73FBA-D379-4962-B4E1-B7526FEE32C3}"/>
    <dgm:cxn modelId="{82AFEBF5-4CB0-D240-9091-9E2C69070883}" type="presOf" srcId="{5439B8EC-9427-44E5-B13B-6E07749FCF39}" destId="{3627F8F1-11D2-0647-A3B6-028ECD3CE060}" srcOrd="0" destOrd="0" presId="urn:microsoft.com/office/officeart/2005/8/layout/hierarchy1"/>
    <dgm:cxn modelId="{DEE24D2B-E144-5C4F-BE64-9FDD886902CD}" type="presParOf" srcId="{98A50810-D1C6-1440-8C67-09E94E753634}" destId="{1979A362-9EB3-C842-BF09-70AE4867AF5D}" srcOrd="0" destOrd="0" presId="urn:microsoft.com/office/officeart/2005/8/layout/hierarchy1"/>
    <dgm:cxn modelId="{D88203E8-DC4B-2C48-B237-AA6FDBD61604}" type="presParOf" srcId="{1979A362-9EB3-C842-BF09-70AE4867AF5D}" destId="{889A15C0-0A65-7A43-A55E-097DDAAD1A8B}" srcOrd="0" destOrd="0" presId="urn:microsoft.com/office/officeart/2005/8/layout/hierarchy1"/>
    <dgm:cxn modelId="{7A6476D9-983D-0144-80F0-C023E8707979}" type="presParOf" srcId="{889A15C0-0A65-7A43-A55E-097DDAAD1A8B}" destId="{BA2C5689-6248-4E42-84D3-03596A0BAE26}" srcOrd="0" destOrd="0" presId="urn:microsoft.com/office/officeart/2005/8/layout/hierarchy1"/>
    <dgm:cxn modelId="{D58AD133-FA63-F34A-A0C1-5F794E6EB8BF}" type="presParOf" srcId="{889A15C0-0A65-7A43-A55E-097DDAAD1A8B}" destId="{3627F8F1-11D2-0647-A3B6-028ECD3CE060}" srcOrd="1" destOrd="0" presId="urn:microsoft.com/office/officeart/2005/8/layout/hierarchy1"/>
    <dgm:cxn modelId="{A3BC8685-F175-3C4A-8422-6DDE1CCB15F5}" type="presParOf" srcId="{1979A362-9EB3-C842-BF09-70AE4867AF5D}" destId="{2A9247AD-799F-A845-83DB-8967307EED2D}" srcOrd="1" destOrd="0" presId="urn:microsoft.com/office/officeart/2005/8/layout/hierarchy1"/>
    <dgm:cxn modelId="{26B96922-53B2-DC40-972B-B380E991DD71}" type="presParOf" srcId="{98A50810-D1C6-1440-8C67-09E94E753634}" destId="{6A307A35-AC58-E149-9DBF-8B6DA9550EBD}" srcOrd="1" destOrd="0" presId="urn:microsoft.com/office/officeart/2005/8/layout/hierarchy1"/>
    <dgm:cxn modelId="{1827F195-6D85-4F44-A920-F2EBBD1F4B80}" type="presParOf" srcId="{6A307A35-AC58-E149-9DBF-8B6DA9550EBD}" destId="{77EE56DF-A262-BB49-A066-890264B5F595}" srcOrd="0" destOrd="0" presId="urn:microsoft.com/office/officeart/2005/8/layout/hierarchy1"/>
    <dgm:cxn modelId="{B46F0F9B-BAEA-ED4E-AEC2-96F08E81B7F2}" type="presParOf" srcId="{77EE56DF-A262-BB49-A066-890264B5F595}" destId="{4C51F671-856D-3E4D-B3ED-CD095B5B3AB5}" srcOrd="0" destOrd="0" presId="urn:microsoft.com/office/officeart/2005/8/layout/hierarchy1"/>
    <dgm:cxn modelId="{E75571BF-2EBF-EE49-8A1A-1AC022332E22}" type="presParOf" srcId="{77EE56DF-A262-BB49-A066-890264B5F595}" destId="{DBF07340-FCF7-A743-B4DE-7136888B8154}" srcOrd="1" destOrd="0" presId="urn:microsoft.com/office/officeart/2005/8/layout/hierarchy1"/>
    <dgm:cxn modelId="{54622084-06B3-5849-89F7-8A6F76A3EA06}" type="presParOf" srcId="{6A307A35-AC58-E149-9DBF-8B6DA9550EBD}" destId="{3B607A7E-7BF9-8E49-954A-F4BA7DB2594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62D48B5-DDD7-41CF-8479-F6B3AAEF61B5}"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6F78C30-76D4-4E68-B11D-5322ADA5C073}">
      <dgm:prSet/>
      <dgm:spPr/>
      <dgm:t>
        <a:bodyPr/>
        <a:lstStyle/>
        <a:p>
          <a:r>
            <a:rPr lang="en-US"/>
            <a:t>Who are the most visible/popular users?</a:t>
          </a:r>
        </a:p>
      </dgm:t>
    </dgm:pt>
    <dgm:pt modelId="{E0CED9C3-F052-438A-A6EB-8936FB9C1CE2}" type="parTrans" cxnId="{C12D85C3-39D6-41C2-9D43-4BDEB3B9841D}">
      <dgm:prSet/>
      <dgm:spPr/>
      <dgm:t>
        <a:bodyPr/>
        <a:lstStyle/>
        <a:p>
          <a:endParaRPr lang="en-US"/>
        </a:p>
      </dgm:t>
    </dgm:pt>
    <dgm:pt modelId="{03601893-548D-41CA-9F21-45ACE6CC4845}" type="sibTrans" cxnId="{C12D85C3-39D6-41C2-9D43-4BDEB3B9841D}">
      <dgm:prSet/>
      <dgm:spPr/>
      <dgm:t>
        <a:bodyPr/>
        <a:lstStyle/>
        <a:p>
          <a:endParaRPr lang="en-US"/>
        </a:p>
      </dgm:t>
    </dgm:pt>
    <dgm:pt modelId="{1D5A5EDC-2D3C-439F-8914-84252AD7CC87}">
      <dgm:prSet/>
      <dgm:spPr/>
      <dgm:t>
        <a:bodyPr/>
        <a:lstStyle/>
        <a:p>
          <a:r>
            <a:rPr lang="en-US"/>
            <a:t>Using Gephi, anything with kstate or ksu involved in the screen name is highly likely to be very popular. The most popular is of course kstate which is the official account for K-State University.</a:t>
          </a:r>
        </a:p>
      </dgm:t>
    </dgm:pt>
    <dgm:pt modelId="{B788ADB8-1982-4067-A2D3-59365F866543}" type="parTrans" cxnId="{FDD783E5-EF41-4DB8-92B4-3285A9B254B3}">
      <dgm:prSet/>
      <dgm:spPr/>
      <dgm:t>
        <a:bodyPr/>
        <a:lstStyle/>
        <a:p>
          <a:endParaRPr lang="en-US"/>
        </a:p>
      </dgm:t>
    </dgm:pt>
    <dgm:pt modelId="{EDBB5731-64B2-487B-804E-450C59BA6302}" type="sibTrans" cxnId="{FDD783E5-EF41-4DB8-92B4-3285A9B254B3}">
      <dgm:prSet/>
      <dgm:spPr/>
      <dgm:t>
        <a:bodyPr/>
        <a:lstStyle/>
        <a:p>
          <a:endParaRPr lang="en-US"/>
        </a:p>
      </dgm:t>
    </dgm:pt>
    <dgm:pt modelId="{470CAC1E-0754-41F1-83A0-9B62A9CC5031}" type="pres">
      <dgm:prSet presAssocID="{262D48B5-DDD7-41CF-8479-F6B3AAEF61B5}" presName="root" presStyleCnt="0">
        <dgm:presLayoutVars>
          <dgm:dir/>
          <dgm:resizeHandles val="exact"/>
        </dgm:presLayoutVars>
      </dgm:prSet>
      <dgm:spPr/>
    </dgm:pt>
    <dgm:pt modelId="{470CB8CE-48C2-464D-A5FF-5F829A130F14}" type="pres">
      <dgm:prSet presAssocID="{96F78C30-76D4-4E68-B11D-5322ADA5C073}" presName="compNode" presStyleCnt="0"/>
      <dgm:spPr/>
    </dgm:pt>
    <dgm:pt modelId="{BB8524CE-C4A5-479B-91E5-5C183BB677F1}" type="pres">
      <dgm:prSet presAssocID="{96F78C30-76D4-4E68-B11D-5322ADA5C07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Japanese Dolls"/>
        </a:ext>
      </dgm:extLst>
    </dgm:pt>
    <dgm:pt modelId="{AFB9F573-5697-4CDD-9C0A-2C2145C03A5C}" type="pres">
      <dgm:prSet presAssocID="{96F78C30-76D4-4E68-B11D-5322ADA5C073}" presName="spaceRect" presStyleCnt="0"/>
      <dgm:spPr/>
    </dgm:pt>
    <dgm:pt modelId="{E670240A-5D70-4F2E-B916-C54208C40ACD}" type="pres">
      <dgm:prSet presAssocID="{96F78C30-76D4-4E68-B11D-5322ADA5C073}" presName="textRect" presStyleLbl="revTx" presStyleIdx="0" presStyleCnt="2">
        <dgm:presLayoutVars>
          <dgm:chMax val="1"/>
          <dgm:chPref val="1"/>
        </dgm:presLayoutVars>
      </dgm:prSet>
      <dgm:spPr/>
    </dgm:pt>
    <dgm:pt modelId="{8525E1FF-B443-4CE8-9C79-3E36949C6E86}" type="pres">
      <dgm:prSet presAssocID="{03601893-548D-41CA-9F21-45ACE6CC4845}" presName="sibTrans" presStyleCnt="0"/>
      <dgm:spPr/>
    </dgm:pt>
    <dgm:pt modelId="{6414C3BA-1861-4734-8603-CBE04C52F34E}" type="pres">
      <dgm:prSet presAssocID="{1D5A5EDC-2D3C-439F-8914-84252AD7CC87}" presName="compNode" presStyleCnt="0"/>
      <dgm:spPr/>
    </dgm:pt>
    <dgm:pt modelId="{4D1D59DA-30E2-4F36-8076-AC62A027ED58}" type="pres">
      <dgm:prSet presAssocID="{1D5A5EDC-2D3C-439F-8914-84252AD7CC8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otes"/>
        </a:ext>
      </dgm:extLst>
    </dgm:pt>
    <dgm:pt modelId="{C8239495-6321-4AA7-B839-DE37567EF32B}" type="pres">
      <dgm:prSet presAssocID="{1D5A5EDC-2D3C-439F-8914-84252AD7CC87}" presName="spaceRect" presStyleCnt="0"/>
      <dgm:spPr/>
    </dgm:pt>
    <dgm:pt modelId="{29EE40B1-0E5B-422E-BCDB-FBAAF52328CB}" type="pres">
      <dgm:prSet presAssocID="{1D5A5EDC-2D3C-439F-8914-84252AD7CC87}" presName="textRect" presStyleLbl="revTx" presStyleIdx="1" presStyleCnt="2">
        <dgm:presLayoutVars>
          <dgm:chMax val="1"/>
          <dgm:chPref val="1"/>
        </dgm:presLayoutVars>
      </dgm:prSet>
      <dgm:spPr/>
    </dgm:pt>
  </dgm:ptLst>
  <dgm:cxnLst>
    <dgm:cxn modelId="{C99AD71B-712D-49D1-B314-0FB70ACB454A}" type="presOf" srcId="{96F78C30-76D4-4E68-B11D-5322ADA5C073}" destId="{E670240A-5D70-4F2E-B916-C54208C40ACD}" srcOrd="0" destOrd="0" presId="urn:microsoft.com/office/officeart/2018/2/layout/IconLabelList"/>
    <dgm:cxn modelId="{C487A498-2DAC-4E7D-AE5F-86609F283696}" type="presOf" srcId="{1D5A5EDC-2D3C-439F-8914-84252AD7CC87}" destId="{29EE40B1-0E5B-422E-BCDB-FBAAF52328CB}" srcOrd="0" destOrd="0" presId="urn:microsoft.com/office/officeart/2018/2/layout/IconLabelList"/>
    <dgm:cxn modelId="{362250C2-DEF3-413B-9547-1AF7441CB241}" type="presOf" srcId="{262D48B5-DDD7-41CF-8479-F6B3AAEF61B5}" destId="{470CAC1E-0754-41F1-83A0-9B62A9CC5031}" srcOrd="0" destOrd="0" presId="urn:microsoft.com/office/officeart/2018/2/layout/IconLabelList"/>
    <dgm:cxn modelId="{C12D85C3-39D6-41C2-9D43-4BDEB3B9841D}" srcId="{262D48B5-DDD7-41CF-8479-F6B3AAEF61B5}" destId="{96F78C30-76D4-4E68-B11D-5322ADA5C073}" srcOrd="0" destOrd="0" parTransId="{E0CED9C3-F052-438A-A6EB-8936FB9C1CE2}" sibTransId="{03601893-548D-41CA-9F21-45ACE6CC4845}"/>
    <dgm:cxn modelId="{FDD783E5-EF41-4DB8-92B4-3285A9B254B3}" srcId="{262D48B5-DDD7-41CF-8479-F6B3AAEF61B5}" destId="{1D5A5EDC-2D3C-439F-8914-84252AD7CC87}" srcOrd="1" destOrd="0" parTransId="{B788ADB8-1982-4067-A2D3-59365F866543}" sibTransId="{EDBB5731-64B2-487B-804E-450C59BA6302}"/>
    <dgm:cxn modelId="{3CDC8221-07E1-4BF4-8BF3-EFE9BDE70455}" type="presParOf" srcId="{470CAC1E-0754-41F1-83A0-9B62A9CC5031}" destId="{470CB8CE-48C2-464D-A5FF-5F829A130F14}" srcOrd="0" destOrd="0" presId="urn:microsoft.com/office/officeart/2018/2/layout/IconLabelList"/>
    <dgm:cxn modelId="{3D24E77C-D9BA-4211-B841-7CD722EF8FA7}" type="presParOf" srcId="{470CB8CE-48C2-464D-A5FF-5F829A130F14}" destId="{BB8524CE-C4A5-479B-91E5-5C183BB677F1}" srcOrd="0" destOrd="0" presId="urn:microsoft.com/office/officeart/2018/2/layout/IconLabelList"/>
    <dgm:cxn modelId="{E5A4447C-B01F-458D-B4E6-ED5FFD83E783}" type="presParOf" srcId="{470CB8CE-48C2-464D-A5FF-5F829A130F14}" destId="{AFB9F573-5697-4CDD-9C0A-2C2145C03A5C}" srcOrd="1" destOrd="0" presId="urn:microsoft.com/office/officeart/2018/2/layout/IconLabelList"/>
    <dgm:cxn modelId="{E4D77DC3-D2E8-4396-A7C6-326F924A36B6}" type="presParOf" srcId="{470CB8CE-48C2-464D-A5FF-5F829A130F14}" destId="{E670240A-5D70-4F2E-B916-C54208C40ACD}" srcOrd="2" destOrd="0" presId="urn:microsoft.com/office/officeart/2018/2/layout/IconLabelList"/>
    <dgm:cxn modelId="{49CDE6A9-BC79-402A-A85B-2FB2617F14F2}" type="presParOf" srcId="{470CAC1E-0754-41F1-83A0-9B62A9CC5031}" destId="{8525E1FF-B443-4CE8-9C79-3E36949C6E86}" srcOrd="1" destOrd="0" presId="urn:microsoft.com/office/officeart/2018/2/layout/IconLabelList"/>
    <dgm:cxn modelId="{483BB2AC-D261-44B9-8809-D7B1F67509FA}" type="presParOf" srcId="{470CAC1E-0754-41F1-83A0-9B62A9CC5031}" destId="{6414C3BA-1861-4734-8603-CBE04C52F34E}" srcOrd="2" destOrd="0" presId="urn:microsoft.com/office/officeart/2018/2/layout/IconLabelList"/>
    <dgm:cxn modelId="{3C7F369C-ACD9-40D5-B7C5-5D2D2441C9E1}" type="presParOf" srcId="{6414C3BA-1861-4734-8603-CBE04C52F34E}" destId="{4D1D59DA-30E2-4F36-8076-AC62A027ED58}" srcOrd="0" destOrd="0" presId="urn:microsoft.com/office/officeart/2018/2/layout/IconLabelList"/>
    <dgm:cxn modelId="{38423376-2E42-4197-BFAB-14C84F048FC1}" type="presParOf" srcId="{6414C3BA-1861-4734-8603-CBE04C52F34E}" destId="{C8239495-6321-4AA7-B839-DE37567EF32B}" srcOrd="1" destOrd="0" presId="urn:microsoft.com/office/officeart/2018/2/layout/IconLabelList"/>
    <dgm:cxn modelId="{826D4478-456F-47D2-9C33-07BEDF52AFDF}" type="presParOf" srcId="{6414C3BA-1861-4734-8603-CBE04C52F34E}" destId="{29EE40B1-0E5B-422E-BCDB-FBAAF52328CB}"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CB743BE-B73F-4D1F-A507-76BA9D0C80FD}"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304D7738-DDBB-4C57-81C5-8458278ECA44}">
      <dgm:prSet/>
      <dgm:spPr/>
      <dgm:t>
        <a:bodyPr/>
        <a:lstStyle/>
        <a:p>
          <a:r>
            <a:rPr lang="en-US"/>
            <a:t>Sentiment analysis</a:t>
          </a:r>
        </a:p>
      </dgm:t>
    </dgm:pt>
    <dgm:pt modelId="{B75CA055-6CDB-4EE5-9947-666AD78769A2}" type="parTrans" cxnId="{ACB73038-3DBA-47DF-BF34-005163A43291}">
      <dgm:prSet/>
      <dgm:spPr/>
      <dgm:t>
        <a:bodyPr/>
        <a:lstStyle/>
        <a:p>
          <a:endParaRPr lang="en-US"/>
        </a:p>
      </dgm:t>
    </dgm:pt>
    <dgm:pt modelId="{6A7F5B53-DB18-42D9-AA7B-F9DA9211038E}" type="sibTrans" cxnId="{ACB73038-3DBA-47DF-BF34-005163A43291}">
      <dgm:prSet/>
      <dgm:spPr/>
      <dgm:t>
        <a:bodyPr/>
        <a:lstStyle/>
        <a:p>
          <a:endParaRPr lang="en-US"/>
        </a:p>
      </dgm:t>
    </dgm:pt>
    <dgm:pt modelId="{310FDF3C-CDCA-48CE-B0BC-4563CE0A45C5}">
      <dgm:prSet/>
      <dgm:spPr/>
      <dgm:t>
        <a:bodyPr/>
        <a:lstStyle/>
        <a:p>
          <a:r>
            <a:rPr lang="en-US"/>
            <a:t>Word frequency analysis</a:t>
          </a:r>
        </a:p>
      </dgm:t>
    </dgm:pt>
    <dgm:pt modelId="{157F04F5-27A0-4537-94C0-BFF3332AB470}" type="parTrans" cxnId="{733AF498-41B5-4D24-8B46-50DB2B8558F3}">
      <dgm:prSet/>
      <dgm:spPr/>
      <dgm:t>
        <a:bodyPr/>
        <a:lstStyle/>
        <a:p>
          <a:endParaRPr lang="en-US"/>
        </a:p>
      </dgm:t>
    </dgm:pt>
    <dgm:pt modelId="{36822D0E-917B-4137-886B-11EDAC8F7A54}" type="sibTrans" cxnId="{733AF498-41B5-4D24-8B46-50DB2B8558F3}">
      <dgm:prSet/>
      <dgm:spPr/>
      <dgm:t>
        <a:bodyPr/>
        <a:lstStyle/>
        <a:p>
          <a:endParaRPr lang="en-US"/>
        </a:p>
      </dgm:t>
    </dgm:pt>
    <dgm:pt modelId="{66624ACD-8855-454D-884E-619FACA9FF98}">
      <dgm:prSet/>
      <dgm:spPr/>
      <dgm:t>
        <a:bodyPr/>
        <a:lstStyle/>
        <a:p>
          <a:r>
            <a:rPr lang="en-US"/>
            <a:t>Network analysis</a:t>
          </a:r>
        </a:p>
      </dgm:t>
    </dgm:pt>
    <dgm:pt modelId="{78208C93-0771-4771-8551-76099466CEE9}" type="parTrans" cxnId="{C097C161-DF08-4492-890E-76CC230F470C}">
      <dgm:prSet/>
      <dgm:spPr/>
      <dgm:t>
        <a:bodyPr/>
        <a:lstStyle/>
        <a:p>
          <a:endParaRPr lang="en-US"/>
        </a:p>
      </dgm:t>
    </dgm:pt>
    <dgm:pt modelId="{08820455-98FC-434F-B6CC-8F9C6554606C}" type="sibTrans" cxnId="{C097C161-DF08-4492-890E-76CC230F470C}">
      <dgm:prSet/>
      <dgm:spPr/>
      <dgm:t>
        <a:bodyPr/>
        <a:lstStyle/>
        <a:p>
          <a:endParaRPr lang="en-US"/>
        </a:p>
      </dgm:t>
    </dgm:pt>
    <dgm:pt modelId="{FA863E17-424B-45AE-8057-5FEC62F26C03}">
      <dgm:prSet/>
      <dgm:spPr/>
      <dgm:t>
        <a:bodyPr/>
        <a:lstStyle/>
        <a:p>
          <a:r>
            <a:rPr lang="en-US"/>
            <a:t>Word cloud</a:t>
          </a:r>
        </a:p>
      </dgm:t>
    </dgm:pt>
    <dgm:pt modelId="{6EC0A7C0-FA5E-4958-A8D0-44888498CC36}" type="parTrans" cxnId="{F573982B-96F3-48BB-A2A6-6CE8AAA26327}">
      <dgm:prSet/>
      <dgm:spPr/>
      <dgm:t>
        <a:bodyPr/>
        <a:lstStyle/>
        <a:p>
          <a:endParaRPr lang="en-US"/>
        </a:p>
      </dgm:t>
    </dgm:pt>
    <dgm:pt modelId="{6F11F9B3-DCAD-4BDB-BA28-D93773CEBB7E}" type="sibTrans" cxnId="{F573982B-96F3-48BB-A2A6-6CE8AAA26327}">
      <dgm:prSet/>
      <dgm:spPr/>
      <dgm:t>
        <a:bodyPr/>
        <a:lstStyle/>
        <a:p>
          <a:endParaRPr lang="en-US"/>
        </a:p>
      </dgm:t>
    </dgm:pt>
    <dgm:pt modelId="{DAAE60B4-A933-B74C-8009-765BA7A43117}" type="pres">
      <dgm:prSet presAssocID="{9CB743BE-B73F-4D1F-A507-76BA9D0C80FD}" presName="matrix" presStyleCnt="0">
        <dgm:presLayoutVars>
          <dgm:chMax val="1"/>
          <dgm:dir/>
          <dgm:resizeHandles val="exact"/>
        </dgm:presLayoutVars>
      </dgm:prSet>
      <dgm:spPr/>
    </dgm:pt>
    <dgm:pt modelId="{35725FF4-E7B4-764D-8D7A-6753E68F41B4}" type="pres">
      <dgm:prSet presAssocID="{9CB743BE-B73F-4D1F-A507-76BA9D0C80FD}" presName="diamond" presStyleLbl="bgShp" presStyleIdx="0" presStyleCnt="1"/>
      <dgm:spPr/>
    </dgm:pt>
    <dgm:pt modelId="{196027D1-9C2A-E84F-8674-9BEF28DFB703}" type="pres">
      <dgm:prSet presAssocID="{9CB743BE-B73F-4D1F-A507-76BA9D0C80FD}" presName="quad1" presStyleLbl="node1" presStyleIdx="0" presStyleCnt="4">
        <dgm:presLayoutVars>
          <dgm:chMax val="0"/>
          <dgm:chPref val="0"/>
          <dgm:bulletEnabled val="1"/>
        </dgm:presLayoutVars>
      </dgm:prSet>
      <dgm:spPr/>
    </dgm:pt>
    <dgm:pt modelId="{EE83FB62-02EC-254F-A2DC-99C98AA0F3EA}" type="pres">
      <dgm:prSet presAssocID="{9CB743BE-B73F-4D1F-A507-76BA9D0C80FD}" presName="quad2" presStyleLbl="node1" presStyleIdx="1" presStyleCnt="4">
        <dgm:presLayoutVars>
          <dgm:chMax val="0"/>
          <dgm:chPref val="0"/>
          <dgm:bulletEnabled val="1"/>
        </dgm:presLayoutVars>
      </dgm:prSet>
      <dgm:spPr/>
    </dgm:pt>
    <dgm:pt modelId="{414A3E9B-AE68-9746-9087-82C51EDCC629}" type="pres">
      <dgm:prSet presAssocID="{9CB743BE-B73F-4D1F-A507-76BA9D0C80FD}" presName="quad3" presStyleLbl="node1" presStyleIdx="2" presStyleCnt="4">
        <dgm:presLayoutVars>
          <dgm:chMax val="0"/>
          <dgm:chPref val="0"/>
          <dgm:bulletEnabled val="1"/>
        </dgm:presLayoutVars>
      </dgm:prSet>
      <dgm:spPr/>
    </dgm:pt>
    <dgm:pt modelId="{27C4D22C-9C01-0D4E-9664-699B16155380}" type="pres">
      <dgm:prSet presAssocID="{9CB743BE-B73F-4D1F-A507-76BA9D0C80FD}" presName="quad4" presStyleLbl="node1" presStyleIdx="3" presStyleCnt="4">
        <dgm:presLayoutVars>
          <dgm:chMax val="0"/>
          <dgm:chPref val="0"/>
          <dgm:bulletEnabled val="1"/>
        </dgm:presLayoutVars>
      </dgm:prSet>
      <dgm:spPr/>
    </dgm:pt>
  </dgm:ptLst>
  <dgm:cxnLst>
    <dgm:cxn modelId="{F573982B-96F3-48BB-A2A6-6CE8AAA26327}" srcId="{9CB743BE-B73F-4D1F-A507-76BA9D0C80FD}" destId="{FA863E17-424B-45AE-8057-5FEC62F26C03}" srcOrd="3" destOrd="0" parTransId="{6EC0A7C0-FA5E-4958-A8D0-44888498CC36}" sibTransId="{6F11F9B3-DCAD-4BDB-BA28-D93773CEBB7E}"/>
    <dgm:cxn modelId="{ACB73038-3DBA-47DF-BF34-005163A43291}" srcId="{9CB743BE-B73F-4D1F-A507-76BA9D0C80FD}" destId="{304D7738-DDBB-4C57-81C5-8458278ECA44}" srcOrd="0" destOrd="0" parTransId="{B75CA055-6CDB-4EE5-9947-666AD78769A2}" sibTransId="{6A7F5B53-DB18-42D9-AA7B-F9DA9211038E}"/>
    <dgm:cxn modelId="{C097C161-DF08-4492-890E-76CC230F470C}" srcId="{9CB743BE-B73F-4D1F-A507-76BA9D0C80FD}" destId="{66624ACD-8855-454D-884E-619FACA9FF98}" srcOrd="2" destOrd="0" parTransId="{78208C93-0771-4771-8551-76099466CEE9}" sibTransId="{08820455-98FC-434F-B6CC-8F9C6554606C}"/>
    <dgm:cxn modelId="{14863480-E843-B946-9814-28725CA58DD6}" type="presOf" srcId="{66624ACD-8855-454D-884E-619FACA9FF98}" destId="{414A3E9B-AE68-9746-9087-82C51EDCC629}" srcOrd="0" destOrd="0" presId="urn:microsoft.com/office/officeart/2005/8/layout/matrix3"/>
    <dgm:cxn modelId="{2790398B-B931-7747-AB89-379CCA41781F}" type="presOf" srcId="{304D7738-DDBB-4C57-81C5-8458278ECA44}" destId="{196027D1-9C2A-E84F-8674-9BEF28DFB703}" srcOrd="0" destOrd="0" presId="urn:microsoft.com/office/officeart/2005/8/layout/matrix3"/>
    <dgm:cxn modelId="{733AF498-41B5-4D24-8B46-50DB2B8558F3}" srcId="{9CB743BE-B73F-4D1F-A507-76BA9D0C80FD}" destId="{310FDF3C-CDCA-48CE-B0BC-4563CE0A45C5}" srcOrd="1" destOrd="0" parTransId="{157F04F5-27A0-4537-94C0-BFF3332AB470}" sibTransId="{36822D0E-917B-4137-886B-11EDAC8F7A54}"/>
    <dgm:cxn modelId="{021306C6-DFE5-2344-97E8-1371DEF7540D}" type="presOf" srcId="{9CB743BE-B73F-4D1F-A507-76BA9D0C80FD}" destId="{DAAE60B4-A933-B74C-8009-765BA7A43117}" srcOrd="0" destOrd="0" presId="urn:microsoft.com/office/officeart/2005/8/layout/matrix3"/>
    <dgm:cxn modelId="{11776ED6-08A3-EA42-B0E8-41521AB9B225}" type="presOf" srcId="{310FDF3C-CDCA-48CE-B0BC-4563CE0A45C5}" destId="{EE83FB62-02EC-254F-A2DC-99C98AA0F3EA}" srcOrd="0" destOrd="0" presId="urn:microsoft.com/office/officeart/2005/8/layout/matrix3"/>
    <dgm:cxn modelId="{7073C0F2-5833-FE4A-8724-6BEE8D85D85D}" type="presOf" srcId="{FA863E17-424B-45AE-8057-5FEC62F26C03}" destId="{27C4D22C-9C01-0D4E-9664-699B16155380}" srcOrd="0" destOrd="0" presId="urn:microsoft.com/office/officeart/2005/8/layout/matrix3"/>
    <dgm:cxn modelId="{25BEBA7E-993E-814C-80A8-B6907C11EA65}" type="presParOf" srcId="{DAAE60B4-A933-B74C-8009-765BA7A43117}" destId="{35725FF4-E7B4-764D-8D7A-6753E68F41B4}" srcOrd="0" destOrd="0" presId="urn:microsoft.com/office/officeart/2005/8/layout/matrix3"/>
    <dgm:cxn modelId="{D56A0626-4D45-A642-96CB-9D03F5B9C3E5}" type="presParOf" srcId="{DAAE60B4-A933-B74C-8009-765BA7A43117}" destId="{196027D1-9C2A-E84F-8674-9BEF28DFB703}" srcOrd="1" destOrd="0" presId="urn:microsoft.com/office/officeart/2005/8/layout/matrix3"/>
    <dgm:cxn modelId="{70EF9AC1-6246-4A45-82B5-F3A9C68DADF0}" type="presParOf" srcId="{DAAE60B4-A933-B74C-8009-765BA7A43117}" destId="{EE83FB62-02EC-254F-A2DC-99C98AA0F3EA}" srcOrd="2" destOrd="0" presId="urn:microsoft.com/office/officeart/2005/8/layout/matrix3"/>
    <dgm:cxn modelId="{955D7089-C551-4A4C-B0A9-9F6AE9D9418D}" type="presParOf" srcId="{DAAE60B4-A933-B74C-8009-765BA7A43117}" destId="{414A3E9B-AE68-9746-9087-82C51EDCC629}" srcOrd="3" destOrd="0" presId="urn:microsoft.com/office/officeart/2005/8/layout/matrix3"/>
    <dgm:cxn modelId="{DD274A63-C415-1F42-AF32-EC8855947B16}" type="presParOf" srcId="{DAAE60B4-A933-B74C-8009-765BA7A43117}" destId="{27C4D22C-9C01-0D4E-9664-699B16155380}"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BA04030-63FE-4C26-A959-2BFB6B1C6B2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1BA9A29-6002-4600-83EB-92820DD96709}">
      <dgm:prSet/>
      <dgm:spPr/>
      <dgm:t>
        <a:bodyPr/>
        <a:lstStyle/>
        <a:p>
          <a:r>
            <a:rPr lang="en-US"/>
            <a:t>We would suggesting the future if one chooses to work on this project to be experienced with NodeXL and how to transfer that data to Python in an effective and user-friendly way. This part we struggled with the most due to it not being a straight-forward CSV file that we could simply upload and work with. It took time to manipulate. </a:t>
          </a:r>
        </a:p>
      </dgm:t>
    </dgm:pt>
    <dgm:pt modelId="{7065406E-8A93-40F6-A40F-09D7A552EC84}" type="parTrans" cxnId="{6B88339B-1704-40D0-A62F-D119A5C2BEAB}">
      <dgm:prSet/>
      <dgm:spPr/>
      <dgm:t>
        <a:bodyPr/>
        <a:lstStyle/>
        <a:p>
          <a:endParaRPr lang="en-US"/>
        </a:p>
      </dgm:t>
    </dgm:pt>
    <dgm:pt modelId="{C52E972D-91F5-4C87-923E-E230847C1A1F}" type="sibTrans" cxnId="{6B88339B-1704-40D0-A62F-D119A5C2BEAB}">
      <dgm:prSet/>
      <dgm:spPr/>
      <dgm:t>
        <a:bodyPr/>
        <a:lstStyle/>
        <a:p>
          <a:endParaRPr lang="en-US"/>
        </a:p>
      </dgm:t>
    </dgm:pt>
    <dgm:pt modelId="{E2F7F324-3216-4402-AFD1-B0A9D8A46578}">
      <dgm:prSet/>
      <dgm:spPr/>
      <dgm:t>
        <a:bodyPr/>
        <a:lstStyle/>
        <a:p>
          <a:r>
            <a:rPr lang="en-US"/>
            <a:t>Having more experience with Gephi is very helpful as well due to the numerous statistics it provides. Being able to articulate what each one means and being able to present the most important ones to specific clients is vital to truly get your point across. </a:t>
          </a:r>
        </a:p>
      </dgm:t>
    </dgm:pt>
    <dgm:pt modelId="{592425B3-FF6A-4066-8E26-9F13688BE0B9}" type="parTrans" cxnId="{9FEA9F4E-5D5B-44F1-A8B7-438EB0C2FF51}">
      <dgm:prSet/>
      <dgm:spPr/>
      <dgm:t>
        <a:bodyPr/>
        <a:lstStyle/>
        <a:p>
          <a:endParaRPr lang="en-US"/>
        </a:p>
      </dgm:t>
    </dgm:pt>
    <dgm:pt modelId="{B8E085AA-CA58-49AD-A302-3CE672CEF549}" type="sibTrans" cxnId="{9FEA9F4E-5D5B-44F1-A8B7-438EB0C2FF51}">
      <dgm:prSet/>
      <dgm:spPr/>
      <dgm:t>
        <a:bodyPr/>
        <a:lstStyle/>
        <a:p>
          <a:endParaRPr lang="en-US"/>
        </a:p>
      </dgm:t>
    </dgm:pt>
    <dgm:pt modelId="{D8189953-D696-4BC4-81D8-9AC1509934C4}" type="pres">
      <dgm:prSet presAssocID="{1BA04030-63FE-4C26-A959-2BFB6B1C6B29}" presName="root" presStyleCnt="0">
        <dgm:presLayoutVars>
          <dgm:dir/>
          <dgm:resizeHandles val="exact"/>
        </dgm:presLayoutVars>
      </dgm:prSet>
      <dgm:spPr/>
    </dgm:pt>
    <dgm:pt modelId="{ECBDB9A5-4115-4C9F-9A3D-CD2884DDBAC8}" type="pres">
      <dgm:prSet presAssocID="{B1BA9A29-6002-4600-83EB-92820DD96709}" presName="compNode" presStyleCnt="0"/>
      <dgm:spPr/>
    </dgm:pt>
    <dgm:pt modelId="{1D286C02-BEEE-4F25-81E6-CDE41E28DED8}" type="pres">
      <dgm:prSet presAssocID="{B1BA9A29-6002-4600-83EB-92820DD9670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02328634-ACB1-46B0-AA3B-8BD908AABA71}" type="pres">
      <dgm:prSet presAssocID="{B1BA9A29-6002-4600-83EB-92820DD96709}" presName="spaceRect" presStyleCnt="0"/>
      <dgm:spPr/>
    </dgm:pt>
    <dgm:pt modelId="{EAFAD4B6-9B96-4135-B489-7D122888966E}" type="pres">
      <dgm:prSet presAssocID="{B1BA9A29-6002-4600-83EB-92820DD96709}" presName="textRect" presStyleLbl="revTx" presStyleIdx="0" presStyleCnt="2">
        <dgm:presLayoutVars>
          <dgm:chMax val="1"/>
          <dgm:chPref val="1"/>
        </dgm:presLayoutVars>
      </dgm:prSet>
      <dgm:spPr/>
    </dgm:pt>
    <dgm:pt modelId="{9C10ED75-EE17-4DEC-9AFA-7542A273BCDF}" type="pres">
      <dgm:prSet presAssocID="{C52E972D-91F5-4C87-923E-E230847C1A1F}" presName="sibTrans" presStyleCnt="0"/>
      <dgm:spPr/>
    </dgm:pt>
    <dgm:pt modelId="{035D8995-6E44-46E2-A602-0A86F0AA4DCC}" type="pres">
      <dgm:prSet presAssocID="{E2F7F324-3216-4402-AFD1-B0A9D8A46578}" presName="compNode" presStyleCnt="0"/>
      <dgm:spPr/>
    </dgm:pt>
    <dgm:pt modelId="{A04853F3-5101-49A2-9A25-7ACA79DDA50F}" type="pres">
      <dgm:prSet presAssocID="{E2F7F324-3216-4402-AFD1-B0A9D8A4657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ximize"/>
        </a:ext>
      </dgm:extLst>
    </dgm:pt>
    <dgm:pt modelId="{F61A8BE3-DEB2-4969-A30B-212C998EE384}" type="pres">
      <dgm:prSet presAssocID="{E2F7F324-3216-4402-AFD1-B0A9D8A46578}" presName="spaceRect" presStyleCnt="0"/>
      <dgm:spPr/>
    </dgm:pt>
    <dgm:pt modelId="{1F4E91FF-FC59-454F-82FF-749C5FA7C831}" type="pres">
      <dgm:prSet presAssocID="{E2F7F324-3216-4402-AFD1-B0A9D8A46578}" presName="textRect" presStyleLbl="revTx" presStyleIdx="1" presStyleCnt="2">
        <dgm:presLayoutVars>
          <dgm:chMax val="1"/>
          <dgm:chPref val="1"/>
        </dgm:presLayoutVars>
      </dgm:prSet>
      <dgm:spPr/>
    </dgm:pt>
  </dgm:ptLst>
  <dgm:cxnLst>
    <dgm:cxn modelId="{3584EE48-EF9B-48C1-A4E6-5239389EC8CE}" type="presOf" srcId="{1BA04030-63FE-4C26-A959-2BFB6B1C6B29}" destId="{D8189953-D696-4BC4-81D8-9AC1509934C4}" srcOrd="0" destOrd="0" presId="urn:microsoft.com/office/officeart/2018/2/layout/IconLabelList"/>
    <dgm:cxn modelId="{9FEA9F4E-5D5B-44F1-A8B7-438EB0C2FF51}" srcId="{1BA04030-63FE-4C26-A959-2BFB6B1C6B29}" destId="{E2F7F324-3216-4402-AFD1-B0A9D8A46578}" srcOrd="1" destOrd="0" parTransId="{592425B3-FF6A-4066-8E26-9F13688BE0B9}" sibTransId="{B8E085AA-CA58-49AD-A302-3CE672CEF549}"/>
    <dgm:cxn modelId="{3B6A8295-2CDC-4AFB-8FCB-7CE0676B780F}" type="presOf" srcId="{E2F7F324-3216-4402-AFD1-B0A9D8A46578}" destId="{1F4E91FF-FC59-454F-82FF-749C5FA7C831}" srcOrd="0" destOrd="0" presId="urn:microsoft.com/office/officeart/2018/2/layout/IconLabelList"/>
    <dgm:cxn modelId="{6B88339B-1704-40D0-A62F-D119A5C2BEAB}" srcId="{1BA04030-63FE-4C26-A959-2BFB6B1C6B29}" destId="{B1BA9A29-6002-4600-83EB-92820DD96709}" srcOrd="0" destOrd="0" parTransId="{7065406E-8A93-40F6-A40F-09D7A552EC84}" sibTransId="{C52E972D-91F5-4C87-923E-E230847C1A1F}"/>
    <dgm:cxn modelId="{BA25A2FF-C2B5-413F-A9F6-0B2EAC660096}" type="presOf" srcId="{B1BA9A29-6002-4600-83EB-92820DD96709}" destId="{EAFAD4B6-9B96-4135-B489-7D122888966E}" srcOrd="0" destOrd="0" presId="urn:microsoft.com/office/officeart/2018/2/layout/IconLabelList"/>
    <dgm:cxn modelId="{9C647976-1139-420C-9D8C-F050BFB8C25C}" type="presParOf" srcId="{D8189953-D696-4BC4-81D8-9AC1509934C4}" destId="{ECBDB9A5-4115-4C9F-9A3D-CD2884DDBAC8}" srcOrd="0" destOrd="0" presId="urn:microsoft.com/office/officeart/2018/2/layout/IconLabelList"/>
    <dgm:cxn modelId="{F37C91F8-6D12-4AC8-ACDF-29688A9F4519}" type="presParOf" srcId="{ECBDB9A5-4115-4C9F-9A3D-CD2884DDBAC8}" destId="{1D286C02-BEEE-4F25-81E6-CDE41E28DED8}" srcOrd="0" destOrd="0" presId="urn:microsoft.com/office/officeart/2018/2/layout/IconLabelList"/>
    <dgm:cxn modelId="{9540C682-CCD0-4325-AE81-AAA2640E060C}" type="presParOf" srcId="{ECBDB9A5-4115-4C9F-9A3D-CD2884DDBAC8}" destId="{02328634-ACB1-46B0-AA3B-8BD908AABA71}" srcOrd="1" destOrd="0" presId="urn:microsoft.com/office/officeart/2018/2/layout/IconLabelList"/>
    <dgm:cxn modelId="{60328C39-447A-4402-97CD-6D1A38B0A2BD}" type="presParOf" srcId="{ECBDB9A5-4115-4C9F-9A3D-CD2884DDBAC8}" destId="{EAFAD4B6-9B96-4135-B489-7D122888966E}" srcOrd="2" destOrd="0" presId="urn:microsoft.com/office/officeart/2018/2/layout/IconLabelList"/>
    <dgm:cxn modelId="{50F3E7E8-3FC4-43FD-B891-35CF90B4050E}" type="presParOf" srcId="{D8189953-D696-4BC4-81D8-9AC1509934C4}" destId="{9C10ED75-EE17-4DEC-9AFA-7542A273BCDF}" srcOrd="1" destOrd="0" presId="urn:microsoft.com/office/officeart/2018/2/layout/IconLabelList"/>
    <dgm:cxn modelId="{C52C5F4F-7E3E-4BA5-9D38-80993109BADB}" type="presParOf" srcId="{D8189953-D696-4BC4-81D8-9AC1509934C4}" destId="{035D8995-6E44-46E2-A602-0A86F0AA4DCC}" srcOrd="2" destOrd="0" presId="urn:microsoft.com/office/officeart/2018/2/layout/IconLabelList"/>
    <dgm:cxn modelId="{68100A0D-8E8D-41D3-9862-D0574849B708}" type="presParOf" srcId="{035D8995-6E44-46E2-A602-0A86F0AA4DCC}" destId="{A04853F3-5101-49A2-9A25-7ACA79DDA50F}" srcOrd="0" destOrd="0" presId="urn:microsoft.com/office/officeart/2018/2/layout/IconLabelList"/>
    <dgm:cxn modelId="{A107AD5D-234D-4623-B156-4CC5703D6BF4}" type="presParOf" srcId="{035D8995-6E44-46E2-A602-0A86F0AA4DCC}" destId="{F61A8BE3-DEB2-4969-A30B-212C998EE384}" srcOrd="1" destOrd="0" presId="urn:microsoft.com/office/officeart/2018/2/layout/IconLabelList"/>
    <dgm:cxn modelId="{53AD2747-98CB-4795-AF1A-D68AB730E548}" type="presParOf" srcId="{035D8995-6E44-46E2-A602-0A86F0AA4DCC}" destId="{1F4E91FF-FC59-454F-82FF-749C5FA7C831}"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9885F-4B5F-44D6-9998-CBA24F778F3F}">
      <dsp:nvSpPr>
        <dsp:cNvPr id="0" name=""/>
        <dsp:cNvSpPr/>
      </dsp:nvSpPr>
      <dsp:spPr>
        <a:xfrm>
          <a:off x="566941" y="35730"/>
          <a:ext cx="1749937" cy="174993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A7F7DB-E39B-4E93-B7CE-3BD1AE422840}">
      <dsp:nvSpPr>
        <dsp:cNvPr id="0" name=""/>
        <dsp:cNvSpPr/>
      </dsp:nvSpPr>
      <dsp:spPr>
        <a:xfrm>
          <a:off x="1019674" y="407106"/>
          <a:ext cx="844470" cy="1007185"/>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0" r="-10000"/>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CB70F3E-35CF-4EEB-B2E1-830731384B41}">
      <dsp:nvSpPr>
        <dsp:cNvPr id="0" name=""/>
        <dsp:cNvSpPr/>
      </dsp:nvSpPr>
      <dsp:spPr>
        <a:xfrm>
          <a:off x="7535" y="2330730"/>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b="0" i="0" kern="1200"/>
            <a:t>API: Twitter Analytics</a:t>
          </a:r>
          <a:endParaRPr lang="en-US" sz="2500" kern="1200"/>
        </a:p>
      </dsp:txBody>
      <dsp:txXfrm>
        <a:off x="7535" y="2330730"/>
        <a:ext cx="2868750" cy="720000"/>
      </dsp:txXfrm>
    </dsp:sp>
    <dsp:sp modelId="{577D585F-DB60-405C-9037-C97D02C97A1B}">
      <dsp:nvSpPr>
        <dsp:cNvPr id="0" name=""/>
        <dsp:cNvSpPr/>
      </dsp:nvSpPr>
      <dsp:spPr>
        <a:xfrm>
          <a:off x="3937722" y="35730"/>
          <a:ext cx="1749937" cy="174993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124035-0206-41A7-8DC0-2A5EF3F3463C}">
      <dsp:nvSpPr>
        <dsp:cNvPr id="0" name=""/>
        <dsp:cNvSpPr/>
      </dsp:nvSpPr>
      <dsp:spPr>
        <a:xfrm>
          <a:off x="4310660" y="408668"/>
          <a:ext cx="1004062" cy="1004062"/>
        </a:xfrm>
        <a:prstGeom prst="rect">
          <a:avLst/>
        </a:prstGeom>
        <a:blipFill>
          <a:blip xmlns:r="http://schemas.openxmlformats.org/officeDocument/2006/relationships" r:embed="rId2"/>
          <a:srcRect/>
          <a:stretch>
            <a:fillRect l="-39000" r="-39000"/>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30795D1-F96C-49C5-8EB5-1A07D06C51BC}">
      <dsp:nvSpPr>
        <dsp:cNvPr id="0" name=""/>
        <dsp:cNvSpPr/>
      </dsp:nvSpPr>
      <dsp:spPr>
        <a:xfrm>
          <a:off x="3378316" y="2330730"/>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b="0" i="0" kern="1200"/>
            <a:t>NodeXL Graph: Excel </a:t>
          </a:r>
          <a:endParaRPr lang="en-US" sz="2500" kern="1200"/>
        </a:p>
      </dsp:txBody>
      <dsp:txXfrm>
        <a:off x="3378316" y="2330730"/>
        <a:ext cx="2868750" cy="720000"/>
      </dsp:txXfrm>
    </dsp:sp>
    <dsp:sp modelId="{9AA2604F-836F-4348-B9FF-B018AC17B0CB}">
      <dsp:nvSpPr>
        <dsp:cNvPr id="0" name=""/>
        <dsp:cNvSpPr/>
      </dsp:nvSpPr>
      <dsp:spPr>
        <a:xfrm>
          <a:off x="7308504" y="35730"/>
          <a:ext cx="1749937" cy="174993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458A1A-B1C2-4E61-AB5B-DBD9BC8223E4}">
      <dsp:nvSpPr>
        <dsp:cNvPr id="0" name=""/>
        <dsp:cNvSpPr/>
      </dsp:nvSpPr>
      <dsp:spPr>
        <a:xfrm>
          <a:off x="7681441" y="408668"/>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FE7D749-DFBA-4B87-B03B-751950DF3279}">
      <dsp:nvSpPr>
        <dsp:cNvPr id="0" name=""/>
        <dsp:cNvSpPr/>
      </dsp:nvSpPr>
      <dsp:spPr>
        <a:xfrm>
          <a:off x="6749097" y="2330730"/>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b="0" i="0" kern="1200" dirty="0"/>
            <a:t>GEPHI</a:t>
          </a:r>
          <a:endParaRPr lang="en-US" sz="2500" kern="1200" dirty="0"/>
        </a:p>
      </dsp:txBody>
      <dsp:txXfrm>
        <a:off x="6749097" y="2330730"/>
        <a:ext cx="2868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ACCA09-5603-5648-837F-1F2722CA1ACF}">
      <dsp:nvSpPr>
        <dsp:cNvPr id="0" name=""/>
        <dsp:cNvSpPr/>
      </dsp:nvSpPr>
      <dsp:spPr>
        <a:xfrm>
          <a:off x="1098555" y="636"/>
          <a:ext cx="3694258" cy="2216554"/>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How people overall feel about K-State as an institution?</a:t>
          </a:r>
        </a:p>
      </dsp:txBody>
      <dsp:txXfrm>
        <a:off x="1098555" y="636"/>
        <a:ext cx="3694258" cy="2216554"/>
      </dsp:txXfrm>
    </dsp:sp>
    <dsp:sp modelId="{4125C874-0E01-FB47-84AE-08E1D7C10FB5}">
      <dsp:nvSpPr>
        <dsp:cNvPr id="0" name=""/>
        <dsp:cNvSpPr/>
      </dsp:nvSpPr>
      <dsp:spPr>
        <a:xfrm>
          <a:off x="5162239" y="636"/>
          <a:ext cx="3694258" cy="2216554"/>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 What words are most popular among K-State tweets?</a:t>
          </a:r>
        </a:p>
      </dsp:txBody>
      <dsp:txXfrm>
        <a:off x="5162239" y="636"/>
        <a:ext cx="3694258" cy="2216554"/>
      </dsp:txXfrm>
    </dsp:sp>
    <dsp:sp modelId="{4055DE7F-7503-5043-8EB8-05DABF6CC1C4}">
      <dsp:nvSpPr>
        <dsp:cNvPr id="0" name=""/>
        <dsp:cNvSpPr/>
      </dsp:nvSpPr>
      <dsp:spPr>
        <a:xfrm>
          <a:off x="1098555" y="2586616"/>
          <a:ext cx="3694258" cy="2216554"/>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Is the new Multicultural Student Center being talked about since it begins</a:t>
          </a:r>
        </a:p>
      </dsp:txBody>
      <dsp:txXfrm>
        <a:off x="1098555" y="2586616"/>
        <a:ext cx="3694258" cy="2216554"/>
      </dsp:txXfrm>
    </dsp:sp>
    <dsp:sp modelId="{C9451B5B-567D-8E45-9F63-4E6D4B88AC0C}">
      <dsp:nvSpPr>
        <dsp:cNvPr id="0" name=""/>
        <dsp:cNvSpPr/>
      </dsp:nvSpPr>
      <dsp:spPr>
        <a:xfrm>
          <a:off x="5162239" y="2586616"/>
          <a:ext cx="3694258" cy="2216554"/>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Who are the most visible/popular users?</a:t>
          </a:r>
        </a:p>
      </dsp:txBody>
      <dsp:txXfrm>
        <a:off x="5162239" y="2586616"/>
        <a:ext cx="3694258" cy="22165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99AB23-D9C4-C847-9C53-7EDCD84C9561}">
      <dsp:nvSpPr>
        <dsp:cNvPr id="0" name=""/>
        <dsp:cNvSpPr/>
      </dsp:nvSpPr>
      <dsp:spPr>
        <a:xfrm>
          <a:off x="1174" y="16146"/>
          <a:ext cx="4124157" cy="261883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0D46C4-B711-2A4D-B545-DE713D1285E8}">
      <dsp:nvSpPr>
        <dsp:cNvPr id="0" name=""/>
        <dsp:cNvSpPr/>
      </dsp:nvSpPr>
      <dsp:spPr>
        <a:xfrm>
          <a:off x="459414" y="451474"/>
          <a:ext cx="4124157" cy="261883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Is the new Multicultural Center being talked about?</a:t>
          </a:r>
        </a:p>
      </dsp:txBody>
      <dsp:txXfrm>
        <a:off x="536117" y="528177"/>
        <a:ext cx="3970751" cy="2465433"/>
      </dsp:txXfrm>
    </dsp:sp>
    <dsp:sp modelId="{38BB181F-773C-2940-87E5-264A65714953}">
      <dsp:nvSpPr>
        <dsp:cNvPr id="0" name=""/>
        <dsp:cNvSpPr/>
      </dsp:nvSpPr>
      <dsp:spPr>
        <a:xfrm>
          <a:off x="5041811" y="16146"/>
          <a:ext cx="4124157" cy="261883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1A32DE-932C-D54D-825F-C240A9EFCC81}">
      <dsp:nvSpPr>
        <dsp:cNvPr id="0" name=""/>
        <dsp:cNvSpPr/>
      </dsp:nvSpPr>
      <dsp:spPr>
        <a:xfrm>
          <a:off x="5500051" y="451474"/>
          <a:ext cx="4124157" cy="261883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*Not as much as it probably should be when it comes to the high investment K-State is making on it. </a:t>
          </a:r>
        </a:p>
      </dsp:txBody>
      <dsp:txXfrm>
        <a:off x="5576754" y="528177"/>
        <a:ext cx="3970751" cy="24654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2C5689-6248-4E42-84D3-03596A0BAE26}">
      <dsp:nvSpPr>
        <dsp:cNvPr id="0" name=""/>
        <dsp:cNvSpPr/>
      </dsp:nvSpPr>
      <dsp:spPr>
        <a:xfrm>
          <a:off x="1174" y="184257"/>
          <a:ext cx="4124157" cy="26188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3627F8F1-11D2-0647-A3B6-028ECD3CE060}">
      <dsp:nvSpPr>
        <dsp:cNvPr id="0" name=""/>
        <dsp:cNvSpPr/>
      </dsp:nvSpPr>
      <dsp:spPr>
        <a:xfrm>
          <a:off x="459414" y="619585"/>
          <a:ext cx="4124157" cy="2618839"/>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How people overall feel about K-State as an institution?</a:t>
          </a:r>
        </a:p>
      </dsp:txBody>
      <dsp:txXfrm>
        <a:off x="536117" y="696288"/>
        <a:ext cx="3970751" cy="2465433"/>
      </dsp:txXfrm>
    </dsp:sp>
    <dsp:sp modelId="{4C51F671-856D-3E4D-B3ED-CD095B5B3AB5}">
      <dsp:nvSpPr>
        <dsp:cNvPr id="0" name=""/>
        <dsp:cNvSpPr/>
      </dsp:nvSpPr>
      <dsp:spPr>
        <a:xfrm>
          <a:off x="5041811" y="184257"/>
          <a:ext cx="4124157" cy="26188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DBF07340-FCF7-A743-B4DE-7136888B8154}">
      <dsp:nvSpPr>
        <dsp:cNvPr id="0" name=""/>
        <dsp:cNvSpPr/>
      </dsp:nvSpPr>
      <dsp:spPr>
        <a:xfrm>
          <a:off x="5500051" y="619585"/>
          <a:ext cx="4124157" cy="2618839"/>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After doing the sentiment analysis we were able to determine that people have a general positive feeling on K-State. We came to this result from the higher number of positive words in the tweets than negative.</a:t>
          </a:r>
        </a:p>
      </dsp:txBody>
      <dsp:txXfrm>
        <a:off x="5576754" y="696288"/>
        <a:ext cx="3970751" cy="24654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8524CE-C4A5-479B-91E5-5C183BB677F1}">
      <dsp:nvSpPr>
        <dsp:cNvPr id="0" name=""/>
        <dsp:cNvSpPr/>
      </dsp:nvSpPr>
      <dsp:spPr>
        <a:xfrm>
          <a:off x="1302691" y="144098"/>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670240A-5D70-4F2E-B916-C54208C40ACD}">
      <dsp:nvSpPr>
        <dsp:cNvPr id="0" name=""/>
        <dsp:cNvSpPr/>
      </dsp:nvSpPr>
      <dsp:spPr>
        <a:xfrm>
          <a:off x="114691" y="255858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Who are the most visible/popular users?</a:t>
          </a:r>
        </a:p>
      </dsp:txBody>
      <dsp:txXfrm>
        <a:off x="114691" y="2558584"/>
        <a:ext cx="4320000" cy="720000"/>
      </dsp:txXfrm>
    </dsp:sp>
    <dsp:sp modelId="{4D1D59DA-30E2-4F36-8076-AC62A027ED58}">
      <dsp:nvSpPr>
        <dsp:cNvPr id="0" name=""/>
        <dsp:cNvSpPr/>
      </dsp:nvSpPr>
      <dsp:spPr>
        <a:xfrm>
          <a:off x="6378691" y="144098"/>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9EE40B1-0E5B-422E-BCDB-FBAAF52328CB}">
      <dsp:nvSpPr>
        <dsp:cNvPr id="0" name=""/>
        <dsp:cNvSpPr/>
      </dsp:nvSpPr>
      <dsp:spPr>
        <a:xfrm>
          <a:off x="5190691" y="255858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Using Gephi, anything with kstate or ksu involved in the screen name is highly likely to be very popular. The most popular is of course kstate which is the official account for K-State University.</a:t>
          </a:r>
        </a:p>
      </dsp:txBody>
      <dsp:txXfrm>
        <a:off x="5190691" y="2558584"/>
        <a:ext cx="43200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725FF4-E7B4-764D-8D7A-6753E68F41B4}">
      <dsp:nvSpPr>
        <dsp:cNvPr id="0" name=""/>
        <dsp:cNvSpPr/>
      </dsp:nvSpPr>
      <dsp:spPr>
        <a:xfrm>
          <a:off x="594033" y="0"/>
          <a:ext cx="4928728" cy="4928728"/>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6027D1-9C2A-E84F-8674-9BEF28DFB703}">
      <dsp:nvSpPr>
        <dsp:cNvPr id="0" name=""/>
        <dsp:cNvSpPr/>
      </dsp:nvSpPr>
      <dsp:spPr>
        <a:xfrm>
          <a:off x="1062262" y="468229"/>
          <a:ext cx="1922203" cy="1922203"/>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Sentiment analysis</a:t>
          </a:r>
        </a:p>
      </dsp:txBody>
      <dsp:txXfrm>
        <a:off x="1156096" y="562063"/>
        <a:ext cx="1734535" cy="1734535"/>
      </dsp:txXfrm>
    </dsp:sp>
    <dsp:sp modelId="{EE83FB62-02EC-254F-A2DC-99C98AA0F3EA}">
      <dsp:nvSpPr>
        <dsp:cNvPr id="0" name=""/>
        <dsp:cNvSpPr/>
      </dsp:nvSpPr>
      <dsp:spPr>
        <a:xfrm>
          <a:off x="3132328" y="468229"/>
          <a:ext cx="1922203" cy="1922203"/>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Word frequency analysis</a:t>
          </a:r>
        </a:p>
      </dsp:txBody>
      <dsp:txXfrm>
        <a:off x="3226162" y="562063"/>
        <a:ext cx="1734535" cy="1734535"/>
      </dsp:txXfrm>
    </dsp:sp>
    <dsp:sp modelId="{414A3E9B-AE68-9746-9087-82C51EDCC629}">
      <dsp:nvSpPr>
        <dsp:cNvPr id="0" name=""/>
        <dsp:cNvSpPr/>
      </dsp:nvSpPr>
      <dsp:spPr>
        <a:xfrm>
          <a:off x="1062262" y="2538294"/>
          <a:ext cx="1922203" cy="1922203"/>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Network analysis</a:t>
          </a:r>
        </a:p>
      </dsp:txBody>
      <dsp:txXfrm>
        <a:off x="1156096" y="2632128"/>
        <a:ext cx="1734535" cy="1734535"/>
      </dsp:txXfrm>
    </dsp:sp>
    <dsp:sp modelId="{27C4D22C-9C01-0D4E-9664-699B16155380}">
      <dsp:nvSpPr>
        <dsp:cNvPr id="0" name=""/>
        <dsp:cNvSpPr/>
      </dsp:nvSpPr>
      <dsp:spPr>
        <a:xfrm>
          <a:off x="3132328" y="2538294"/>
          <a:ext cx="1922203" cy="1922203"/>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Word cloud</a:t>
          </a:r>
        </a:p>
      </dsp:txBody>
      <dsp:txXfrm>
        <a:off x="3226162" y="2632128"/>
        <a:ext cx="1734535" cy="17345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286C02-BEEE-4F25-81E6-CDE41E28DED8}">
      <dsp:nvSpPr>
        <dsp:cNvPr id="0" name=""/>
        <dsp:cNvSpPr/>
      </dsp:nvSpPr>
      <dsp:spPr>
        <a:xfrm>
          <a:off x="1302691" y="1174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FAD4B6-9B96-4135-B489-7D122888966E}">
      <dsp:nvSpPr>
        <dsp:cNvPr id="0" name=""/>
        <dsp:cNvSpPr/>
      </dsp:nvSpPr>
      <dsp:spPr>
        <a:xfrm>
          <a:off x="114691" y="2465938"/>
          <a:ext cx="4320000"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We would suggesting the future if one chooses to work on this project to be experienced with NodeXL and how to transfer that data to Python in an effective and user-friendly way. This part we struggled with the most due to it not being a straight-forward CSV file that we could simply upload and work with. It took time to manipulate. </a:t>
          </a:r>
        </a:p>
      </dsp:txBody>
      <dsp:txXfrm>
        <a:off x="114691" y="2465938"/>
        <a:ext cx="4320000" cy="945000"/>
      </dsp:txXfrm>
    </dsp:sp>
    <dsp:sp modelId="{A04853F3-5101-49A2-9A25-7ACA79DDA50F}">
      <dsp:nvSpPr>
        <dsp:cNvPr id="0" name=""/>
        <dsp:cNvSpPr/>
      </dsp:nvSpPr>
      <dsp:spPr>
        <a:xfrm>
          <a:off x="6378691" y="1174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F4E91FF-FC59-454F-82FF-749C5FA7C831}">
      <dsp:nvSpPr>
        <dsp:cNvPr id="0" name=""/>
        <dsp:cNvSpPr/>
      </dsp:nvSpPr>
      <dsp:spPr>
        <a:xfrm>
          <a:off x="5190691" y="2465938"/>
          <a:ext cx="4320000"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Having more experience with Gephi is very helpful as well due to the numerous statistics it provides. Being able to articulate what each one means and being able to present the most important ones to specific clients is vital to truly get your point across. </a:t>
          </a:r>
        </a:p>
      </dsp:txBody>
      <dsp:txXfrm>
        <a:off x="5190691" y="2465938"/>
        <a:ext cx="4320000" cy="945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5/7/19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9131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9752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0334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0236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0617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5/7/19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9566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5/7/19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2146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smtClean="0"/>
              <a:pPr/>
              <a:t>5/7/19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2294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5/7/19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9646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8142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0513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648719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783242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683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1497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061011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2583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5/7/19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5401999"/>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35742-3A4E-4A40-98DC-533634DE851F}"/>
              </a:ext>
            </a:extLst>
          </p:cNvPr>
          <p:cNvSpPr>
            <a:spLocks noGrp="1"/>
          </p:cNvSpPr>
          <p:nvPr>
            <p:ph type="ctrTitle"/>
          </p:nvPr>
        </p:nvSpPr>
        <p:spPr>
          <a:xfrm>
            <a:off x="649976" y="4174067"/>
            <a:ext cx="10893094" cy="1481440"/>
          </a:xfrm>
        </p:spPr>
        <p:txBody>
          <a:bodyPr>
            <a:normAutofit/>
          </a:bodyPr>
          <a:lstStyle/>
          <a:p>
            <a:pPr algn="ctr"/>
            <a:r>
              <a:rPr lang="en-US" sz="7200" dirty="0"/>
              <a:t>K-State </a:t>
            </a:r>
          </a:p>
        </p:txBody>
      </p:sp>
      <p:sp>
        <p:nvSpPr>
          <p:cNvPr id="3" name="Subtitle 2">
            <a:extLst>
              <a:ext uri="{FF2B5EF4-FFF2-40B4-BE49-F238E27FC236}">
                <a16:creationId xmlns:a16="http://schemas.microsoft.com/office/drawing/2014/main" id="{B2789318-AC4E-E94A-B030-F302F61A9918}"/>
              </a:ext>
            </a:extLst>
          </p:cNvPr>
          <p:cNvSpPr>
            <a:spLocks noGrp="1"/>
          </p:cNvSpPr>
          <p:nvPr>
            <p:ph type="subTitle" idx="1"/>
          </p:nvPr>
        </p:nvSpPr>
        <p:spPr>
          <a:xfrm>
            <a:off x="1258529" y="5656301"/>
            <a:ext cx="9684774" cy="535304"/>
          </a:xfrm>
        </p:spPr>
        <p:txBody>
          <a:bodyPr>
            <a:normAutofit/>
          </a:bodyPr>
          <a:lstStyle/>
          <a:p>
            <a:pPr algn="ctr"/>
            <a:r>
              <a:rPr lang="en-US" dirty="0"/>
              <a:t>Presented by: Chioma udokwu &amp; Francisco </a:t>
            </a:r>
            <a:r>
              <a:rPr lang="en-US" dirty="0" err="1"/>
              <a:t>cardoza</a:t>
            </a:r>
            <a:endParaRPr lang="en-US"/>
          </a:p>
        </p:txBody>
      </p:sp>
      <p:pic>
        <p:nvPicPr>
          <p:cNvPr id="4" name="Picture 3">
            <a:extLst>
              <a:ext uri="{FF2B5EF4-FFF2-40B4-BE49-F238E27FC236}">
                <a16:creationId xmlns:a16="http://schemas.microsoft.com/office/drawing/2014/main" id="{6036039A-424C-ED41-A522-E9CFD20AAA7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013" b="97425" l="6019" r="91204">
                        <a14:foregroundMark x1="33333" y1="51502" x2="33333" y2="51502"/>
                        <a14:foregroundMark x1="24537" y1="52361" x2="28704" y2="46352"/>
                        <a14:foregroundMark x1="9259" y1="69099" x2="9259" y2="69099"/>
                        <a14:foregroundMark x1="39352" y1="25322" x2="39352" y2="25322"/>
                        <a14:foregroundMark x1="16204" y1="9442" x2="16204" y2="9442"/>
                        <a14:foregroundMark x1="85648" y1="29185" x2="85648" y2="29185"/>
                        <a14:foregroundMark x1="90278" y1="29185" x2="90278" y2="29185"/>
                        <a14:foregroundMark x1="33333" y1="80258" x2="33333" y2="80258"/>
                        <a14:foregroundMark x1="28704" y1="75107" x2="28704" y2="75107"/>
                        <a14:foregroundMark x1="63426" y1="87124" x2="63426" y2="87124"/>
                        <a14:foregroundMark x1="65278" y1="83262" x2="65278" y2="83262"/>
                        <a14:foregroundMark x1="57870" y1="91845" x2="57870" y2="91845"/>
                        <a14:foregroundMark x1="55556" y1="98283" x2="55556" y2="98283"/>
                        <a14:foregroundMark x1="9259" y1="92275" x2="9259" y2="92275"/>
                        <a14:foregroundMark x1="6481" y1="88841" x2="6481" y2="88841"/>
                        <a14:foregroundMark x1="10648" y1="66953" x2="10648" y2="66953"/>
                        <a14:foregroundMark x1="91204" y1="36052" x2="91204" y2="36052"/>
                        <a14:foregroundMark x1="72685" y1="60086" x2="72685" y2="60086"/>
                        <a14:foregroundMark x1="9722" y1="29185" x2="9722" y2="29185"/>
                        <a14:foregroundMark x1="11574" y1="33047" x2="11574" y2="33047"/>
                        <a14:foregroundMark x1="13889" y1="89270" x2="13889" y2="89270"/>
                        <a14:backgroundMark x1="6019" y1="95279" x2="6019" y2="95279"/>
                        <a14:backgroundMark x1="6481" y1="94850" x2="6481" y2="94850"/>
                        <a14:backgroundMark x1="6019" y1="94850" x2="6019" y2="94850"/>
                        <a14:backgroundMark x1="10648" y1="31330" x2="10648" y2="31330"/>
                      </a14:backgroundRemoval>
                    </a14:imgEffect>
                  </a14:imgLayer>
                </a14:imgProps>
              </a:ext>
            </a:extLst>
          </a:blip>
          <a:stretch>
            <a:fillRect/>
          </a:stretch>
        </p:blipFill>
        <p:spPr>
          <a:xfrm>
            <a:off x="4612254" y="826144"/>
            <a:ext cx="2967491" cy="3201045"/>
          </a:xfrm>
          <a:prstGeom prst="roundRect">
            <a:avLst>
              <a:gd name="adj" fmla="val 1858"/>
            </a:avLst>
          </a:prstGeom>
          <a:effectLst/>
        </p:spPr>
      </p:pic>
      <p:pic>
        <p:nvPicPr>
          <p:cNvPr id="5" name="Picture 4">
            <a:extLst>
              <a:ext uri="{FF2B5EF4-FFF2-40B4-BE49-F238E27FC236}">
                <a16:creationId xmlns:a16="http://schemas.microsoft.com/office/drawing/2014/main" id="{51056714-DDAD-0C4B-96A2-1381AA834BAC}"/>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1939078" y="3674642"/>
            <a:ext cx="3775725" cy="2383258"/>
          </a:xfrm>
          <a:prstGeom prst="roundRect">
            <a:avLst>
              <a:gd name="adj" fmla="val 1858"/>
            </a:avLst>
          </a:prstGeom>
          <a:effectLst/>
        </p:spPr>
      </p:pic>
    </p:spTree>
    <p:extLst>
      <p:ext uri="{BB962C8B-B14F-4D97-AF65-F5344CB8AC3E}">
        <p14:creationId xmlns:p14="http://schemas.microsoft.com/office/powerpoint/2010/main" val="725220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0EA181D9-D9FB-5345-ADA2-09672458450D}"/>
              </a:ext>
            </a:extLst>
          </p:cNvPr>
          <p:cNvSpPr>
            <a:spLocks noGrp="1"/>
          </p:cNvSpPr>
          <p:nvPr>
            <p:ph type="title"/>
          </p:nvPr>
        </p:nvSpPr>
        <p:spPr>
          <a:xfrm>
            <a:off x="1154954" y="973668"/>
            <a:ext cx="8761413" cy="706964"/>
          </a:xfrm>
        </p:spPr>
        <p:txBody>
          <a:bodyPr>
            <a:normAutofit/>
          </a:bodyPr>
          <a:lstStyle/>
          <a:p>
            <a:endParaRPr lang="en-US">
              <a:solidFill>
                <a:srgbClr val="FFFFFF"/>
              </a:solidFill>
            </a:endParaRPr>
          </a:p>
        </p:txBody>
      </p:sp>
      <p:sp>
        <p:nvSpPr>
          <p:cNvPr id="14" name="Rectangle 13">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DA7DAB87-AA52-4E97-918E-1D31B1026F05}"/>
              </a:ext>
            </a:extLst>
          </p:cNvPr>
          <p:cNvGraphicFramePr>
            <a:graphicFrameLocks noGrp="1"/>
          </p:cNvGraphicFramePr>
          <p:nvPr>
            <p:ph idx="1"/>
            <p:extLst>
              <p:ext uri="{D42A27DB-BD31-4B8C-83A1-F6EECF244321}">
                <p14:modId xmlns:p14="http://schemas.microsoft.com/office/powerpoint/2010/main" val="869508980"/>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611094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000C36E-AAFD-4188-BB55-FAE4A8272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13CB6D4A-4ADE-4BAF-BB67-7E9E8AB2C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343043" y="402165"/>
            <a:ext cx="673865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2065753A-F15B-43F6-B811-03D543426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9519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219AED55-7F29-4A42-9B4E-43EA05510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6355223"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3394EDF3-F539-40F8-9354-FE02885829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4512068"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Oval 19">
            <a:extLst>
              <a:ext uri="{FF2B5EF4-FFF2-40B4-BE49-F238E27FC236}">
                <a16:creationId xmlns:a16="http://schemas.microsoft.com/office/drawing/2014/main" id="{25236E71-242B-4CE7-96BC-B66F91F9D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18848"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a:extLst>
              <a:ext uri="{FF2B5EF4-FFF2-40B4-BE49-F238E27FC236}">
                <a16:creationId xmlns:a16="http://schemas.microsoft.com/office/drawing/2014/main" id="{683A5930-ABB0-4C7A-8E96-AB945DFB0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BD20CCDD-1192-7C47-9B55-DE2D188955E1}"/>
              </a:ext>
            </a:extLst>
          </p:cNvPr>
          <p:cNvSpPr>
            <a:spLocks noGrp="1"/>
          </p:cNvSpPr>
          <p:nvPr>
            <p:ph type="title"/>
          </p:nvPr>
        </p:nvSpPr>
        <p:spPr>
          <a:xfrm>
            <a:off x="8471239" y="973667"/>
            <a:ext cx="2942210" cy="4833745"/>
          </a:xfrm>
        </p:spPr>
        <p:txBody>
          <a:bodyPr>
            <a:normAutofit/>
          </a:bodyPr>
          <a:lstStyle/>
          <a:p>
            <a:r>
              <a:rPr lang="en-US">
                <a:solidFill>
                  <a:srgbClr val="EBEBEB"/>
                </a:solidFill>
              </a:rPr>
              <a:t>Analytical techniques</a:t>
            </a:r>
            <a:br>
              <a:rPr lang="en-US">
                <a:solidFill>
                  <a:srgbClr val="EBEBEB"/>
                </a:solidFill>
              </a:rPr>
            </a:br>
            <a:endParaRPr lang="en-US">
              <a:solidFill>
                <a:srgbClr val="EBEBEB"/>
              </a:solidFill>
            </a:endParaRPr>
          </a:p>
        </p:txBody>
      </p:sp>
      <p:sp>
        <p:nvSpPr>
          <p:cNvPr id="24" name="Rectangle 23">
            <a:extLst>
              <a:ext uri="{FF2B5EF4-FFF2-40B4-BE49-F238E27FC236}">
                <a16:creationId xmlns:a16="http://schemas.microsoft.com/office/drawing/2014/main" id="{33E51D9F-DA72-49DE-9183-76B062B38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3CCDA95E-1113-4200-944C-10956FE0155B}"/>
              </a:ext>
            </a:extLst>
          </p:cNvPr>
          <p:cNvGraphicFramePr>
            <a:graphicFrameLocks noGrp="1"/>
          </p:cNvGraphicFramePr>
          <p:nvPr>
            <p:ph idx="1"/>
            <p:extLst>
              <p:ext uri="{D42A27DB-BD31-4B8C-83A1-F6EECF244321}">
                <p14:modId xmlns:p14="http://schemas.microsoft.com/office/powerpoint/2010/main" val="2825456402"/>
              </p:ext>
            </p:extLst>
          </p:nvPr>
        </p:nvGraphicFramePr>
        <p:xfrm>
          <a:off x="964907" y="973667"/>
          <a:ext cx="6116795" cy="4928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94414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E68BDE76-983F-DB4C-A2D1-716F233EC2F7}"/>
              </a:ext>
            </a:extLst>
          </p:cNvPr>
          <p:cNvSpPr>
            <a:spLocks noGrp="1"/>
          </p:cNvSpPr>
          <p:nvPr>
            <p:ph type="title"/>
          </p:nvPr>
        </p:nvSpPr>
        <p:spPr>
          <a:xfrm>
            <a:off x="1683171" y="1169773"/>
            <a:ext cx="8825658" cy="2870161"/>
          </a:xfrm>
        </p:spPr>
        <p:txBody>
          <a:bodyPr vert="horz" lIns="91440" tIns="45720" rIns="91440" bIns="45720" rtlCol="0" anchor="b">
            <a:normAutofit/>
          </a:bodyPr>
          <a:lstStyle/>
          <a:p>
            <a:pPr algn="ctr"/>
            <a:r>
              <a:rPr lang="en-US" sz="5400">
                <a:solidFill>
                  <a:schemeClr val="tx1"/>
                </a:solidFill>
              </a:rPr>
              <a:t>Overall suggestions and implications </a:t>
            </a:r>
            <a:br>
              <a:rPr lang="en-US" sz="5400">
                <a:solidFill>
                  <a:schemeClr val="tx1"/>
                </a:solidFill>
              </a:rPr>
            </a:br>
            <a:endParaRPr lang="en-US" sz="5400">
              <a:solidFill>
                <a:schemeClr val="tx1"/>
              </a:solidFill>
            </a:endParaRPr>
          </a:p>
        </p:txBody>
      </p:sp>
      <p:cxnSp>
        <p:nvCxnSpPr>
          <p:cNvPr id="18" name="Straight Connector 17">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326201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03ADA250-3274-1D46-8959-79B921BBB503}"/>
              </a:ext>
            </a:extLst>
          </p:cNvPr>
          <p:cNvSpPr>
            <a:spLocks noGrp="1"/>
          </p:cNvSpPr>
          <p:nvPr>
            <p:ph type="title"/>
          </p:nvPr>
        </p:nvSpPr>
        <p:spPr>
          <a:xfrm>
            <a:off x="1154954" y="855481"/>
            <a:ext cx="8761413" cy="898674"/>
          </a:xfrm>
        </p:spPr>
        <p:txBody>
          <a:bodyPr anchor="b">
            <a:normAutofit/>
          </a:bodyPr>
          <a:lstStyle/>
          <a:p>
            <a:endParaRPr lang="en-US">
              <a:solidFill>
                <a:srgbClr val="FFFFFF"/>
              </a:solidFill>
            </a:endParaRPr>
          </a:p>
        </p:txBody>
      </p:sp>
      <p:sp>
        <p:nvSpPr>
          <p:cNvPr id="3" name="Content Placeholder 2">
            <a:extLst>
              <a:ext uri="{FF2B5EF4-FFF2-40B4-BE49-F238E27FC236}">
                <a16:creationId xmlns:a16="http://schemas.microsoft.com/office/drawing/2014/main" id="{A08D28DF-F876-FE40-9221-1173BAC62B79}"/>
              </a:ext>
            </a:extLst>
          </p:cNvPr>
          <p:cNvSpPr>
            <a:spLocks noGrp="1"/>
          </p:cNvSpPr>
          <p:nvPr>
            <p:ph idx="1"/>
          </p:nvPr>
        </p:nvSpPr>
        <p:spPr>
          <a:xfrm>
            <a:off x="1154954" y="2079173"/>
            <a:ext cx="8182191" cy="3730689"/>
          </a:xfrm>
        </p:spPr>
        <p:txBody>
          <a:bodyPr anchor="ctr">
            <a:normAutofit/>
          </a:bodyPr>
          <a:lstStyle/>
          <a:p>
            <a:r>
              <a:rPr lang="en-US">
                <a:solidFill>
                  <a:srgbClr val="EBEBEB"/>
                </a:solidFill>
              </a:rPr>
              <a:t>Some of the things we noticed while we were doing the project was that after looking through our data we found there were many missing values for different variable. After discussing different ways to go about handling the missing information, we concluded the best way to handle it is  by aggressively dropping any column with missing values. We did this in order to keep the authenticity of the data and not manipulate it in a way that would alter the accuracy of our results. Data such as favorites, followers, and those following are unique to each twitter user and can vary highly. Going from 6,591 tweets to 900 filled with complete values.</a:t>
            </a:r>
          </a:p>
        </p:txBody>
      </p:sp>
    </p:spTree>
    <p:extLst>
      <p:ext uri="{BB962C8B-B14F-4D97-AF65-F5344CB8AC3E}">
        <p14:creationId xmlns:p14="http://schemas.microsoft.com/office/powerpoint/2010/main" val="269097763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2FBD1D00-030D-A045-89E5-6FB1264CC349}"/>
              </a:ext>
            </a:extLst>
          </p:cNvPr>
          <p:cNvSpPr>
            <a:spLocks noGrp="1"/>
          </p:cNvSpPr>
          <p:nvPr>
            <p:ph type="title"/>
          </p:nvPr>
        </p:nvSpPr>
        <p:spPr>
          <a:xfrm>
            <a:off x="1154954" y="973668"/>
            <a:ext cx="8761413" cy="706964"/>
          </a:xfrm>
        </p:spPr>
        <p:txBody>
          <a:bodyPr>
            <a:normAutofit/>
          </a:bodyPr>
          <a:lstStyle/>
          <a:p>
            <a:endParaRPr lang="en-US">
              <a:solidFill>
                <a:srgbClr val="FFFFFF"/>
              </a:solidFill>
            </a:endParaRPr>
          </a:p>
        </p:txBody>
      </p:sp>
      <p:sp>
        <p:nvSpPr>
          <p:cNvPr id="14" name="Rectangle 13">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AB3A6225-D4B4-4549-8EA8-6D83B2066BF9}"/>
              </a:ext>
            </a:extLst>
          </p:cNvPr>
          <p:cNvGraphicFramePr>
            <a:graphicFrameLocks noGrp="1"/>
          </p:cNvGraphicFramePr>
          <p:nvPr>
            <p:ph idx="1"/>
            <p:extLst>
              <p:ext uri="{D42A27DB-BD31-4B8C-83A1-F6EECF244321}">
                <p14:modId xmlns:p14="http://schemas.microsoft.com/office/powerpoint/2010/main" val="1928415512"/>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892420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E9BC9E74-D46B-CE4D-A953-94D409EA20DC}"/>
              </a:ext>
            </a:extLst>
          </p:cNvPr>
          <p:cNvSpPr>
            <a:spLocks noGrp="1"/>
          </p:cNvSpPr>
          <p:nvPr>
            <p:ph type="title"/>
          </p:nvPr>
        </p:nvSpPr>
        <p:spPr>
          <a:xfrm>
            <a:off x="1154954" y="855481"/>
            <a:ext cx="8761413" cy="898674"/>
          </a:xfrm>
        </p:spPr>
        <p:txBody>
          <a:bodyPr anchor="b">
            <a:normAutofit/>
          </a:bodyPr>
          <a:lstStyle/>
          <a:p>
            <a:r>
              <a:rPr lang="en-US" dirty="0">
                <a:solidFill>
                  <a:srgbClr val="FFFFFF"/>
                </a:solidFill>
              </a:rPr>
              <a:t>Conclusion </a:t>
            </a:r>
          </a:p>
        </p:txBody>
      </p:sp>
      <p:sp>
        <p:nvSpPr>
          <p:cNvPr id="3" name="Content Placeholder 2">
            <a:extLst>
              <a:ext uri="{FF2B5EF4-FFF2-40B4-BE49-F238E27FC236}">
                <a16:creationId xmlns:a16="http://schemas.microsoft.com/office/drawing/2014/main" id="{FB5EB718-1BDF-7246-A362-64454D13F1D9}"/>
              </a:ext>
            </a:extLst>
          </p:cNvPr>
          <p:cNvSpPr>
            <a:spLocks noGrp="1"/>
          </p:cNvSpPr>
          <p:nvPr>
            <p:ph idx="1"/>
          </p:nvPr>
        </p:nvSpPr>
        <p:spPr>
          <a:xfrm>
            <a:off x="1154954" y="2079173"/>
            <a:ext cx="8182191" cy="3730689"/>
          </a:xfrm>
        </p:spPr>
        <p:txBody>
          <a:bodyPr anchor="ctr">
            <a:normAutofit/>
          </a:bodyPr>
          <a:lstStyle/>
          <a:p>
            <a:r>
              <a:rPr lang="en-US" dirty="0">
                <a:solidFill>
                  <a:srgbClr val="EBEBEB"/>
                </a:solidFill>
              </a:rPr>
              <a:t>This is potential useful to our clients because social media is the main way to reach out to college students. As current students ourselves, we understand how engulfed our generation is on social media and how we use it to discuss what we are thinking and feeling at the moment. K-State can use this to their advantage to increase admission rates </a:t>
            </a:r>
          </a:p>
          <a:p>
            <a:endParaRPr lang="en-US" dirty="0">
              <a:solidFill>
                <a:srgbClr val="EBEBEB"/>
              </a:solidFill>
            </a:endParaRPr>
          </a:p>
        </p:txBody>
      </p:sp>
    </p:spTree>
    <p:extLst>
      <p:ext uri="{BB962C8B-B14F-4D97-AF65-F5344CB8AC3E}">
        <p14:creationId xmlns:p14="http://schemas.microsoft.com/office/powerpoint/2010/main" val="178885300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7"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595A6607-5535-C744-96D4-B1D1420C4593}"/>
              </a:ext>
            </a:extLst>
          </p:cNvPr>
          <p:cNvSpPr>
            <a:spLocks noGrp="1"/>
          </p:cNvSpPr>
          <p:nvPr>
            <p:ph type="title"/>
          </p:nvPr>
        </p:nvSpPr>
        <p:spPr>
          <a:xfrm>
            <a:off x="1000372" y="1209957"/>
            <a:ext cx="3034580" cy="4438087"/>
          </a:xfrm>
        </p:spPr>
        <p:txBody>
          <a:bodyPr anchor="ctr">
            <a:normAutofit/>
          </a:bodyPr>
          <a:lstStyle/>
          <a:p>
            <a:pPr algn="r"/>
            <a:r>
              <a:rPr lang="en-US" sz="3200">
                <a:solidFill>
                  <a:schemeClr val="tx1"/>
                </a:solidFill>
              </a:rPr>
              <a:t>Objective</a:t>
            </a:r>
          </a:p>
        </p:txBody>
      </p:sp>
      <p:cxnSp>
        <p:nvCxnSpPr>
          <p:cNvPr id="9"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A80EE2F-369B-A24F-98BC-F3F3F00E048C}"/>
              </a:ext>
            </a:extLst>
          </p:cNvPr>
          <p:cNvSpPr>
            <a:spLocks noGrp="1"/>
          </p:cNvSpPr>
          <p:nvPr>
            <p:ph idx="1"/>
          </p:nvPr>
        </p:nvSpPr>
        <p:spPr>
          <a:xfrm>
            <a:off x="4657726" y="742950"/>
            <a:ext cx="5322888" cy="5056025"/>
          </a:xfrm>
        </p:spPr>
        <p:txBody>
          <a:bodyPr anchor="ctr">
            <a:normAutofit/>
          </a:bodyPr>
          <a:lstStyle/>
          <a:p>
            <a:r>
              <a:rPr lang="en-US" dirty="0">
                <a:solidFill>
                  <a:schemeClr val="tx1"/>
                </a:solidFill>
              </a:rPr>
              <a:t>The main objective of the project was to solve specific business questions dealing with K-State. In hopes of finding a way to help our potential client… K-State admission see what future student see when the search the university name on social media.</a:t>
            </a:r>
          </a:p>
        </p:txBody>
      </p:sp>
    </p:spTree>
    <p:extLst>
      <p:ext uri="{BB962C8B-B14F-4D97-AF65-F5344CB8AC3E}">
        <p14:creationId xmlns:p14="http://schemas.microsoft.com/office/powerpoint/2010/main" val="62956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427E0A4F-FE1D-4A81-8D8F-986345F71C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a:extLst>
                <a:ext uri="{FF2B5EF4-FFF2-40B4-BE49-F238E27FC236}">
                  <a16:creationId xmlns:a16="http://schemas.microsoft.com/office/drawing/2014/main" id="{77B237C1-E8A0-4DD3-B6C5-F2D54F796F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88D62F0D-6BD4-4DD4-B125-6F7A952A31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F928E8CD-5219-4795-91D4-9618DB8ED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6700828" y="402165"/>
              <a:ext cx="506783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A00A43E1-4FE7-498F-AFFF-FDFC1FAF0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6904F096-11E6-C24B-93DE-54BF5B754318}"/>
              </a:ext>
            </a:extLst>
          </p:cNvPr>
          <p:cNvSpPr>
            <a:spLocks noGrp="1"/>
          </p:cNvSpPr>
          <p:nvPr>
            <p:ph type="title"/>
          </p:nvPr>
        </p:nvSpPr>
        <p:spPr>
          <a:xfrm>
            <a:off x="639098" y="629265"/>
            <a:ext cx="5132438" cy="1622322"/>
          </a:xfrm>
        </p:spPr>
        <p:txBody>
          <a:bodyPr>
            <a:normAutofit/>
          </a:bodyPr>
          <a:lstStyle/>
          <a:p>
            <a:r>
              <a:rPr lang="en-US">
                <a:solidFill>
                  <a:srgbClr val="EBEBEB"/>
                </a:solidFill>
              </a:rPr>
              <a:t>Project Description</a:t>
            </a:r>
          </a:p>
        </p:txBody>
      </p:sp>
      <p:sp>
        <p:nvSpPr>
          <p:cNvPr id="3" name="Content Placeholder 2">
            <a:extLst>
              <a:ext uri="{FF2B5EF4-FFF2-40B4-BE49-F238E27FC236}">
                <a16:creationId xmlns:a16="http://schemas.microsoft.com/office/drawing/2014/main" id="{39F0A68A-6125-0040-9FC9-7B4DEA429B4D}"/>
              </a:ext>
            </a:extLst>
          </p:cNvPr>
          <p:cNvSpPr>
            <a:spLocks noGrp="1"/>
          </p:cNvSpPr>
          <p:nvPr>
            <p:ph idx="1"/>
          </p:nvPr>
        </p:nvSpPr>
        <p:spPr>
          <a:xfrm>
            <a:off x="639099" y="1943099"/>
            <a:ext cx="5131062" cy="4287377"/>
          </a:xfrm>
        </p:spPr>
        <p:txBody>
          <a:bodyPr anchor="ctr">
            <a:normAutofit lnSpcReduction="10000"/>
          </a:bodyPr>
          <a:lstStyle/>
          <a:p>
            <a:pPr>
              <a:lnSpc>
                <a:spcPct val="90000"/>
              </a:lnSpc>
            </a:pPr>
            <a:r>
              <a:rPr lang="en-US" sz="1400">
                <a:solidFill>
                  <a:srgbClr val="FFFFFF"/>
                </a:solidFill>
              </a:rPr>
              <a:t>This is </a:t>
            </a:r>
            <a:r>
              <a:rPr lang="en-US" sz="1400" b="1">
                <a:solidFill>
                  <a:srgbClr val="FFFFFF"/>
                </a:solidFill>
              </a:rPr>
              <a:t>our final project </a:t>
            </a:r>
            <a:r>
              <a:rPr lang="en-US" sz="1400">
                <a:solidFill>
                  <a:srgbClr val="FFFFFF"/>
                </a:solidFill>
              </a:rPr>
              <a:t>in this social media analytics &amp; web mining course </a:t>
            </a:r>
          </a:p>
          <a:p>
            <a:pPr lvl="1">
              <a:lnSpc>
                <a:spcPct val="90000"/>
              </a:lnSpc>
            </a:pPr>
            <a:r>
              <a:rPr lang="en-US" sz="1400">
                <a:solidFill>
                  <a:srgbClr val="FFFFFF"/>
                </a:solidFill>
              </a:rPr>
              <a:t>With this project we needed to integrate all the concepts and techniques we’ve learned throughout this semester and answer meaningful question that could possibly help our potential client.</a:t>
            </a:r>
          </a:p>
          <a:p>
            <a:pPr lvl="1">
              <a:lnSpc>
                <a:spcPct val="90000"/>
              </a:lnSpc>
            </a:pPr>
            <a:r>
              <a:rPr lang="en-US" sz="1400">
                <a:solidFill>
                  <a:srgbClr val="FFFFFF"/>
                </a:solidFill>
              </a:rPr>
              <a:t>The outline we used is as followed:</a:t>
            </a:r>
          </a:p>
          <a:p>
            <a:pPr lvl="2">
              <a:lnSpc>
                <a:spcPct val="90000"/>
              </a:lnSpc>
            </a:pPr>
            <a:r>
              <a:rPr lang="en-US">
                <a:solidFill>
                  <a:srgbClr val="FFFFFF"/>
                </a:solidFill>
              </a:rPr>
              <a:t>data identification and collection </a:t>
            </a:r>
          </a:p>
          <a:p>
            <a:pPr lvl="2">
              <a:lnSpc>
                <a:spcPct val="90000"/>
              </a:lnSpc>
            </a:pPr>
            <a:r>
              <a:rPr lang="en-US">
                <a:solidFill>
                  <a:srgbClr val="FFFFFF"/>
                </a:solidFill>
              </a:rPr>
              <a:t>business and data understanding  </a:t>
            </a:r>
          </a:p>
          <a:p>
            <a:pPr lvl="2">
              <a:lnSpc>
                <a:spcPct val="90000"/>
              </a:lnSpc>
            </a:pPr>
            <a:r>
              <a:rPr lang="en-US">
                <a:solidFill>
                  <a:srgbClr val="FFFFFF"/>
                </a:solidFill>
              </a:rPr>
              <a:t>data cleaning &amp; text preprocessing processing </a:t>
            </a:r>
          </a:p>
          <a:p>
            <a:pPr lvl="2">
              <a:lnSpc>
                <a:spcPct val="90000"/>
              </a:lnSpc>
            </a:pPr>
            <a:r>
              <a:rPr lang="en-US">
                <a:solidFill>
                  <a:srgbClr val="FFFFFF"/>
                </a:solidFill>
              </a:rPr>
              <a:t>descriptive analytics</a:t>
            </a:r>
          </a:p>
          <a:p>
            <a:pPr lvl="2">
              <a:lnSpc>
                <a:spcPct val="90000"/>
              </a:lnSpc>
            </a:pPr>
            <a:r>
              <a:rPr lang="en-US">
                <a:solidFill>
                  <a:srgbClr val="FFFFFF"/>
                </a:solidFill>
              </a:rPr>
              <a:t>content analytics  </a:t>
            </a:r>
          </a:p>
          <a:p>
            <a:pPr lvl="2">
              <a:lnSpc>
                <a:spcPct val="90000"/>
              </a:lnSpc>
            </a:pPr>
            <a:r>
              <a:rPr lang="en-US">
                <a:solidFill>
                  <a:srgbClr val="FFFFFF"/>
                </a:solidFill>
              </a:rPr>
              <a:t>network analytics</a:t>
            </a:r>
          </a:p>
          <a:p>
            <a:pPr lvl="2">
              <a:lnSpc>
                <a:spcPct val="90000"/>
              </a:lnSpc>
            </a:pPr>
            <a:r>
              <a:rPr lang="en-US">
                <a:solidFill>
                  <a:srgbClr val="FFFFFF"/>
                </a:solidFill>
              </a:rPr>
              <a:t>storytelling. </a:t>
            </a:r>
          </a:p>
          <a:p>
            <a:pPr>
              <a:lnSpc>
                <a:spcPct val="90000"/>
              </a:lnSpc>
            </a:pPr>
            <a:endParaRPr lang="en-US" sz="1400">
              <a:solidFill>
                <a:srgbClr val="FFFFFF"/>
              </a:solidFill>
            </a:endParaRPr>
          </a:p>
        </p:txBody>
      </p:sp>
      <p:pic>
        <p:nvPicPr>
          <p:cNvPr id="7" name="Graphic 6" descr="Head with Gears">
            <a:extLst>
              <a:ext uri="{FF2B5EF4-FFF2-40B4-BE49-F238E27FC236}">
                <a16:creationId xmlns:a16="http://schemas.microsoft.com/office/drawing/2014/main" id="{4FD2CD4B-C900-4B2B-BE63-D804B8818D3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14836" y="1023437"/>
            <a:ext cx="4828707" cy="4828707"/>
          </a:xfrm>
          <a:prstGeom prst="rect">
            <a:avLst/>
          </a:prstGeom>
        </p:spPr>
      </p:pic>
      <p:sp>
        <p:nvSpPr>
          <p:cNvPr id="21" name="Rectangle 20">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19385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FAD45-177E-5741-8246-C06685AE7146}"/>
              </a:ext>
            </a:extLst>
          </p:cNvPr>
          <p:cNvSpPr>
            <a:spLocks noGrp="1"/>
          </p:cNvSpPr>
          <p:nvPr>
            <p:ph type="title"/>
          </p:nvPr>
        </p:nvSpPr>
        <p:spPr>
          <a:xfrm>
            <a:off x="1154954" y="973668"/>
            <a:ext cx="8761413" cy="706964"/>
          </a:xfrm>
        </p:spPr>
        <p:txBody>
          <a:bodyPr>
            <a:normAutofit fontScale="90000"/>
          </a:bodyPr>
          <a:lstStyle/>
          <a:p>
            <a:pPr>
              <a:lnSpc>
                <a:spcPct val="90000"/>
              </a:lnSpc>
            </a:pPr>
            <a:r>
              <a:rPr lang="en-US" sz="6700" dirty="0">
                <a:solidFill>
                  <a:srgbClr val="EBEBEB"/>
                </a:solidFill>
              </a:rPr>
              <a:t>Data Collection</a:t>
            </a:r>
            <a:br>
              <a:rPr lang="en-US" sz="2000" dirty="0">
                <a:solidFill>
                  <a:srgbClr val="EBEBEB"/>
                </a:solidFill>
              </a:rPr>
            </a:br>
            <a:endParaRPr lang="en-US" sz="2000" dirty="0">
              <a:solidFill>
                <a:srgbClr val="EBEBEB"/>
              </a:solidFill>
            </a:endParaRPr>
          </a:p>
        </p:txBody>
      </p:sp>
      <p:graphicFrame>
        <p:nvGraphicFramePr>
          <p:cNvPr id="5" name="Content Placeholder 2">
            <a:extLst>
              <a:ext uri="{FF2B5EF4-FFF2-40B4-BE49-F238E27FC236}">
                <a16:creationId xmlns:a16="http://schemas.microsoft.com/office/drawing/2014/main" id="{87A54B43-54CC-48F7-8A5C-7CB49709F452}"/>
              </a:ext>
            </a:extLst>
          </p:cNvPr>
          <p:cNvGraphicFramePr>
            <a:graphicFrameLocks noGrp="1"/>
          </p:cNvGraphicFramePr>
          <p:nvPr>
            <p:ph idx="1"/>
            <p:extLst>
              <p:ext uri="{D42A27DB-BD31-4B8C-83A1-F6EECF244321}">
                <p14:modId xmlns:p14="http://schemas.microsoft.com/office/powerpoint/2010/main" val="2185507645"/>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2789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 name="Group 22">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5" name="Rectangle 26">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A339B24-E34D-F040-8544-79A5A14649A4}"/>
              </a:ext>
            </a:extLst>
          </p:cNvPr>
          <p:cNvSpPr>
            <a:spLocks noGrp="1"/>
          </p:cNvSpPr>
          <p:nvPr>
            <p:ph type="title"/>
          </p:nvPr>
        </p:nvSpPr>
        <p:spPr>
          <a:xfrm>
            <a:off x="5695061" y="1241266"/>
            <a:ext cx="5428551" cy="3153753"/>
          </a:xfrm>
        </p:spPr>
        <p:txBody>
          <a:bodyPr vert="horz" lIns="91440" tIns="45720" rIns="91440" bIns="45720" rtlCol="0" anchor="b">
            <a:normAutofit/>
          </a:bodyPr>
          <a:lstStyle/>
          <a:p>
            <a:r>
              <a:rPr lang="en-US" sz="5400" b="0" i="0" kern="1200" dirty="0">
                <a:solidFill>
                  <a:srgbClr val="EBEBEB"/>
                </a:solidFill>
                <a:latin typeface="+mj-lt"/>
                <a:ea typeface="+mj-ea"/>
                <a:cs typeface="+mj-cs"/>
              </a:rPr>
              <a:t>Business Questions </a:t>
            </a:r>
          </a:p>
        </p:txBody>
      </p:sp>
      <p:grpSp>
        <p:nvGrpSpPr>
          <p:cNvPr id="36" name="Group 28">
            <a:extLst>
              <a:ext uri="{FF2B5EF4-FFF2-40B4-BE49-F238E27FC236}">
                <a16:creationId xmlns:a16="http://schemas.microsoft.com/office/drawing/2014/main" id="{F41F5BDA-0140-462B-933C-538752EEAD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23335" y="396836"/>
            <a:ext cx="4992157" cy="6058999"/>
            <a:chOff x="6776508" y="396836"/>
            <a:chExt cx="4992157" cy="6058999"/>
          </a:xfrm>
        </p:grpSpPr>
        <p:sp>
          <p:nvSpPr>
            <p:cNvPr id="30" name="Rectangle 29">
              <a:extLst>
                <a:ext uri="{FF2B5EF4-FFF2-40B4-BE49-F238E27FC236}">
                  <a16:creationId xmlns:a16="http://schemas.microsoft.com/office/drawing/2014/main" id="{28AE763C-C631-453B-A3A7-09499D0DB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5">
              <a:extLst>
                <a:ext uri="{FF2B5EF4-FFF2-40B4-BE49-F238E27FC236}">
                  <a16:creationId xmlns:a16="http://schemas.microsoft.com/office/drawing/2014/main" id="{C0C2E541-1E75-440D-A59A-C2B3AB867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4436158"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2" name="Freeform 5">
              <a:extLst>
                <a:ext uri="{FF2B5EF4-FFF2-40B4-BE49-F238E27FC236}">
                  <a16:creationId xmlns:a16="http://schemas.microsoft.com/office/drawing/2014/main" id="{481FF14D-53DC-4EA3-8425-26F1B0F08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5347266"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7" name="Graphic 6" descr="Questions">
            <a:extLst>
              <a:ext uri="{FF2B5EF4-FFF2-40B4-BE49-F238E27FC236}">
                <a16:creationId xmlns:a16="http://schemas.microsoft.com/office/drawing/2014/main" id="{DD355D53-4152-4E95-ABF7-E9C5A84D8E1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9764" y="1665878"/>
            <a:ext cx="3526244" cy="3526244"/>
          </a:xfrm>
          <a:prstGeom prst="rect">
            <a:avLst/>
          </a:prstGeom>
        </p:spPr>
      </p:pic>
    </p:spTree>
    <p:extLst>
      <p:ext uri="{BB962C8B-B14F-4D97-AF65-F5344CB8AC3E}">
        <p14:creationId xmlns:p14="http://schemas.microsoft.com/office/powerpoint/2010/main" val="1889112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14" name="Rectangle 13">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3E1AB9F0-6BF9-4950-8DB1-AE457BC6B282}"/>
              </a:ext>
            </a:extLst>
          </p:cNvPr>
          <p:cNvGraphicFramePr>
            <a:graphicFrameLocks noGrp="1"/>
          </p:cNvGraphicFramePr>
          <p:nvPr>
            <p:ph idx="1"/>
            <p:extLst>
              <p:ext uri="{D42A27DB-BD31-4B8C-83A1-F6EECF244321}">
                <p14:modId xmlns:p14="http://schemas.microsoft.com/office/powerpoint/2010/main" val="4191940547"/>
              </p:ext>
            </p:extLst>
          </p:nvPr>
        </p:nvGraphicFramePr>
        <p:xfrm>
          <a:off x="957264" y="942976"/>
          <a:ext cx="9955054" cy="48038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880071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0DC0F2C-5C27-4EC6-9754-B361B0C72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9E77E138-7645-4D07-B09A-9F3642A685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0"/>
            <a:ext cx="12192000" cy="6858000"/>
            <a:chOff x="0" y="0"/>
            <a:chExt cx="12192000" cy="6858000"/>
          </a:xfrm>
        </p:grpSpPr>
        <p:sp>
          <p:nvSpPr>
            <p:cNvPr id="26" name="Rectangle 25">
              <a:extLst>
                <a:ext uri="{FF2B5EF4-FFF2-40B4-BE49-F238E27FC236}">
                  <a16:creationId xmlns:a16="http://schemas.microsoft.com/office/drawing/2014/main" id="{A56C5CFB-285C-4778-978B-B23EF471F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26">
              <a:extLst>
                <a:ext uri="{FF2B5EF4-FFF2-40B4-BE49-F238E27FC236}">
                  <a16:creationId xmlns:a16="http://schemas.microsoft.com/office/drawing/2014/main" id="{50C4BFD8-0A80-40F1-9F9B-E9981F6B7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27">
              <a:extLst>
                <a:ext uri="{FF2B5EF4-FFF2-40B4-BE49-F238E27FC236}">
                  <a16:creationId xmlns:a16="http://schemas.microsoft.com/office/drawing/2014/main" id="{6F080229-11A6-48C1-B5FC-010FF29E7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28">
              <a:extLst>
                <a:ext uri="{FF2B5EF4-FFF2-40B4-BE49-F238E27FC236}">
                  <a16:creationId xmlns:a16="http://schemas.microsoft.com/office/drawing/2014/main" id="{434F3838-F7FD-4275-8FE5-11B53CF38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29">
              <a:extLst>
                <a:ext uri="{FF2B5EF4-FFF2-40B4-BE49-F238E27FC236}">
                  <a16:creationId xmlns:a16="http://schemas.microsoft.com/office/drawing/2014/main" id="{0014878A-F933-408B-A8C5-8853A9EB4D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30">
              <a:extLst>
                <a:ext uri="{FF2B5EF4-FFF2-40B4-BE49-F238E27FC236}">
                  <a16:creationId xmlns:a16="http://schemas.microsoft.com/office/drawing/2014/main" id="{A4358457-400C-407C-B1C7-322E3A951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Freeform 5">
              <a:extLst>
                <a:ext uri="{FF2B5EF4-FFF2-40B4-BE49-F238E27FC236}">
                  <a16:creationId xmlns:a16="http://schemas.microsoft.com/office/drawing/2014/main" id="{BB5C445F-93DC-425D-8531-0B9FF4434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3" name="Freeform 5">
              <a:extLst>
                <a:ext uri="{FF2B5EF4-FFF2-40B4-BE49-F238E27FC236}">
                  <a16:creationId xmlns:a16="http://schemas.microsoft.com/office/drawing/2014/main" id="{FD7CA6C4-0411-42B4-9084-F7340B42A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34" name="Freeform 5">
              <a:extLst>
                <a:ext uri="{FF2B5EF4-FFF2-40B4-BE49-F238E27FC236}">
                  <a16:creationId xmlns:a16="http://schemas.microsoft.com/office/drawing/2014/main" id="{B0122352-D2A8-463A-98F7-51B4C4409D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6" name="Rectangle 35">
            <a:extLst>
              <a:ext uri="{FF2B5EF4-FFF2-40B4-BE49-F238E27FC236}">
                <a16:creationId xmlns:a16="http://schemas.microsoft.com/office/drawing/2014/main" id="{8F6A0E89-562A-4A9E-98AC-2BA897ABB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18" name="Content Placeholder 2">
            <a:extLst>
              <a:ext uri="{FF2B5EF4-FFF2-40B4-BE49-F238E27FC236}">
                <a16:creationId xmlns:a16="http://schemas.microsoft.com/office/drawing/2014/main" id="{3DF3405F-7A53-4D93-8034-47BF3BB8796B}"/>
              </a:ext>
            </a:extLst>
          </p:cNvPr>
          <p:cNvGraphicFramePr>
            <a:graphicFrameLocks noGrp="1"/>
          </p:cNvGraphicFramePr>
          <p:nvPr>
            <p:ph idx="1"/>
            <p:extLst>
              <p:ext uri="{D42A27DB-BD31-4B8C-83A1-F6EECF244321}">
                <p14:modId xmlns:p14="http://schemas.microsoft.com/office/powerpoint/2010/main" val="2264964770"/>
              </p:ext>
            </p:extLst>
          </p:nvPr>
        </p:nvGraphicFramePr>
        <p:xfrm>
          <a:off x="1286934" y="1164592"/>
          <a:ext cx="9625383" cy="30864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05691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14" name="Rectangle 13">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35204489-D88D-49E3-82A5-5AD67E9DBCEE}"/>
              </a:ext>
            </a:extLst>
          </p:cNvPr>
          <p:cNvGraphicFramePr>
            <a:graphicFrameLocks noGrp="1"/>
          </p:cNvGraphicFramePr>
          <p:nvPr>
            <p:ph idx="1"/>
            <p:extLst>
              <p:ext uri="{D42A27DB-BD31-4B8C-83A1-F6EECF244321}">
                <p14:modId xmlns:p14="http://schemas.microsoft.com/office/powerpoint/2010/main" val="3183634908"/>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956837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DD72FDFC-F497-4AA6-85C3-DDF24394D4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4" name="Rectangle 33">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Oval 34">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6" name="Oval 35">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7" name="Rectangle 36">
              <a:extLst>
                <a:ext uri="{FF2B5EF4-FFF2-40B4-BE49-F238E27FC236}">
                  <a16:creationId xmlns:a16="http://schemas.microsoft.com/office/drawing/2014/main" id="{F2FE6764-AB8C-4A7B-90F5-27B8CDC70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5">
              <a:extLst>
                <a:ext uri="{FF2B5EF4-FFF2-40B4-BE49-F238E27FC236}">
                  <a16:creationId xmlns:a16="http://schemas.microsoft.com/office/drawing/2014/main" id="{3BF38357-85E9-42F6-8CF9-02C1FC596B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446565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9"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40"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2DE4C64B-2DC1-6449-9494-8D8933DBAD77}"/>
              </a:ext>
            </a:extLst>
          </p:cNvPr>
          <p:cNvSpPr>
            <a:spLocks noGrp="1"/>
          </p:cNvSpPr>
          <p:nvPr>
            <p:ph type="title"/>
          </p:nvPr>
        </p:nvSpPr>
        <p:spPr>
          <a:xfrm>
            <a:off x="639098" y="629265"/>
            <a:ext cx="6072776" cy="1622322"/>
          </a:xfrm>
        </p:spPr>
        <p:txBody>
          <a:bodyPr>
            <a:normAutofit/>
          </a:bodyPr>
          <a:lstStyle/>
          <a:p>
            <a:pPr>
              <a:lnSpc>
                <a:spcPct val="90000"/>
              </a:lnSpc>
            </a:pPr>
            <a:r>
              <a:rPr lang="en-US" sz="3100">
                <a:solidFill>
                  <a:srgbClr val="EBEBEB"/>
                </a:solidFill>
              </a:rPr>
              <a:t>What words are most popular among K-State tweets?</a:t>
            </a:r>
            <a:br>
              <a:rPr lang="en-US" sz="3100">
                <a:solidFill>
                  <a:srgbClr val="EBEBEB"/>
                </a:solidFill>
              </a:rPr>
            </a:br>
            <a:endParaRPr lang="en-US" sz="3100">
              <a:solidFill>
                <a:srgbClr val="EBEBEB"/>
              </a:solidFill>
            </a:endParaRPr>
          </a:p>
        </p:txBody>
      </p:sp>
      <p:sp>
        <p:nvSpPr>
          <p:cNvPr id="3" name="Content Placeholder 2">
            <a:extLst>
              <a:ext uri="{FF2B5EF4-FFF2-40B4-BE49-F238E27FC236}">
                <a16:creationId xmlns:a16="http://schemas.microsoft.com/office/drawing/2014/main" id="{89047D50-F0E4-2C4C-88E0-18276FBDBD90}"/>
              </a:ext>
            </a:extLst>
          </p:cNvPr>
          <p:cNvSpPr>
            <a:spLocks noGrp="1"/>
          </p:cNvSpPr>
          <p:nvPr>
            <p:ph idx="1"/>
          </p:nvPr>
        </p:nvSpPr>
        <p:spPr>
          <a:xfrm>
            <a:off x="639098" y="2418735"/>
            <a:ext cx="6072776" cy="3811740"/>
          </a:xfrm>
        </p:spPr>
        <p:txBody>
          <a:bodyPr anchor="ctr">
            <a:normAutofit/>
          </a:bodyPr>
          <a:lstStyle/>
          <a:p>
            <a:r>
              <a:rPr lang="en-US">
                <a:solidFill>
                  <a:srgbClr val="FFFFFF"/>
                </a:solidFill>
              </a:rPr>
              <a:t>The most popular ones are listed above. They revolved around the university culture and due to the time we extracted the data, revolved are K-State football recruits for next year. </a:t>
            </a:r>
          </a:p>
          <a:p>
            <a:endParaRPr lang="en-US">
              <a:solidFill>
                <a:srgbClr val="FFFFFF"/>
              </a:solidFill>
            </a:endParaRPr>
          </a:p>
        </p:txBody>
      </p:sp>
      <p:pic>
        <p:nvPicPr>
          <p:cNvPr id="30" name="Graphic 29" descr="Stopwatch">
            <a:extLst>
              <a:ext uri="{FF2B5EF4-FFF2-40B4-BE49-F238E27FC236}">
                <a16:creationId xmlns:a16="http://schemas.microsoft.com/office/drawing/2014/main" id="{66A26FB2-BB11-4BA6-92EF-B9AD5EFAC79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18226" y="1375132"/>
            <a:ext cx="4125317" cy="4125317"/>
          </a:xfrm>
          <a:prstGeom prst="rect">
            <a:avLst/>
          </a:prstGeom>
        </p:spPr>
      </p:pic>
      <p:sp>
        <p:nvSpPr>
          <p:cNvPr id="42" name="Rectangle 41">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877225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0</TotalTime>
  <Words>662</Words>
  <Application>Microsoft Macintosh PowerPoint</Application>
  <PresentationFormat>Widescreen</PresentationFormat>
  <Paragraphs>43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 Boardroom</vt:lpstr>
      <vt:lpstr>K-State </vt:lpstr>
      <vt:lpstr>Objective</vt:lpstr>
      <vt:lpstr>Project Description</vt:lpstr>
      <vt:lpstr>Data Collection </vt:lpstr>
      <vt:lpstr>Business Questions </vt:lpstr>
      <vt:lpstr>PowerPoint Presentation</vt:lpstr>
      <vt:lpstr>PowerPoint Presentation</vt:lpstr>
      <vt:lpstr>PowerPoint Presentation</vt:lpstr>
      <vt:lpstr>What words are most popular among K-State tweets? </vt:lpstr>
      <vt:lpstr>PowerPoint Presentation</vt:lpstr>
      <vt:lpstr>Analytical techniques </vt:lpstr>
      <vt:lpstr>Overall suggestions and implications  </vt:lpstr>
      <vt:lpstr>PowerPoint Presentation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K-State </dc:title>
  <dc:creator>Chioma Udokwu</dc:creator>
  <cp:lastModifiedBy>Chioma Udokwu</cp:lastModifiedBy>
  <cp:revision>1</cp:revision>
  <dcterms:created xsi:type="dcterms:W3CDTF">2019-05-08T04:53:07Z</dcterms:created>
  <dcterms:modified xsi:type="dcterms:W3CDTF">2019-05-08T04:53:38Z</dcterms:modified>
</cp:coreProperties>
</file>