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6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92" r:id="rId6"/>
    <p:sldId id="297" r:id="rId7"/>
    <p:sldId id="300" r:id="rId8"/>
    <p:sldId id="298" r:id="rId9"/>
    <p:sldId id="299" r:id="rId10"/>
    <p:sldId id="264" r:id="rId11"/>
    <p:sldId id="301" r:id="rId12"/>
    <p:sldId id="302" r:id="rId13"/>
    <p:sldId id="303" r:id="rId14"/>
    <p:sldId id="304" r:id="rId15"/>
    <p:sldId id="293" r:id="rId16"/>
    <p:sldId id="296" r:id="rId17"/>
    <p:sldId id="29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388" autoAdjust="0"/>
  </p:normalViewPr>
  <p:slideViewPr>
    <p:cSldViewPr snapToGrid="0" showGuides="1">
      <p:cViewPr varScale="1">
        <p:scale>
          <a:sx n="78" d="100"/>
          <a:sy n="78" d="100"/>
        </p:scale>
        <p:origin x="869" y="72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8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66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04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07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6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2528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DE807-0B0D-AB17-AEC5-973B8468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96F4F-F3DC-87D8-C13D-6619F4CD7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73CFE-935B-6D65-59E2-60B4C0A2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9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7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9580" y="4423702"/>
            <a:ext cx="11292839" cy="1550378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8BC27-38F1-47F3-EC35-7DD8B88A75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9580" y="705104"/>
            <a:ext cx="11292840" cy="3643376"/>
          </a:xfrm>
          <a:custGeom>
            <a:avLst/>
            <a:gdLst>
              <a:gd name="connsiteX0" fmla="*/ 7593576 w 11292840"/>
              <a:gd name="connsiteY0" fmla="*/ 0 h 3643376"/>
              <a:gd name="connsiteX1" fmla="*/ 11292840 w 11292840"/>
              <a:gd name="connsiteY1" fmla="*/ 0 h 3643376"/>
              <a:gd name="connsiteX2" fmla="*/ 11292840 w 11292840"/>
              <a:gd name="connsiteY2" fmla="*/ 3643376 h 3643376"/>
              <a:gd name="connsiteX3" fmla="*/ 7593576 w 11292840"/>
              <a:gd name="connsiteY3" fmla="*/ 3643376 h 3643376"/>
              <a:gd name="connsiteX4" fmla="*/ 0 w 11292840"/>
              <a:gd name="connsiteY4" fmla="*/ 0 h 3643376"/>
              <a:gd name="connsiteX5" fmla="*/ 7489667 w 11292840"/>
              <a:gd name="connsiteY5" fmla="*/ 0 h 3643376"/>
              <a:gd name="connsiteX6" fmla="*/ 7489667 w 11292840"/>
              <a:gd name="connsiteY6" fmla="*/ 3643376 h 3643376"/>
              <a:gd name="connsiteX7" fmla="*/ 0 w 11292840"/>
              <a:gd name="connsiteY7" fmla="*/ 3643376 h 364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92840" h="3643376">
                <a:moveTo>
                  <a:pt x="7593576" y="0"/>
                </a:moveTo>
                <a:lnTo>
                  <a:pt x="11292840" y="0"/>
                </a:lnTo>
                <a:lnTo>
                  <a:pt x="11292840" y="3643376"/>
                </a:lnTo>
                <a:lnTo>
                  <a:pt x="7593576" y="3643376"/>
                </a:lnTo>
                <a:close/>
                <a:moveTo>
                  <a:pt x="0" y="0"/>
                </a:moveTo>
                <a:lnTo>
                  <a:pt x="7489667" y="0"/>
                </a:lnTo>
                <a:lnTo>
                  <a:pt x="7489667" y="3643376"/>
                </a:lnTo>
                <a:lnTo>
                  <a:pt x="0" y="36433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0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2" y="629920"/>
            <a:ext cx="3606800" cy="2809240"/>
          </a:xfrm>
        </p:spPr>
        <p:txBody>
          <a:bodyPr anchor="b">
            <a:no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881" y="3698240"/>
            <a:ext cx="3606800" cy="2271076"/>
          </a:xfrm>
        </p:spPr>
        <p:txBody>
          <a:bodyPr anchor="t">
            <a:no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2608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4FD2A1-D363-7C44-2A72-54E8B397D3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36720" y="650240"/>
            <a:ext cx="7518398" cy="5713918"/>
          </a:xfrm>
          <a:custGeom>
            <a:avLst/>
            <a:gdLst>
              <a:gd name="connsiteX0" fmla="*/ 3806436 w 7518398"/>
              <a:gd name="connsiteY0" fmla="*/ 4479475 h 5713918"/>
              <a:gd name="connsiteX1" fmla="*/ 7518398 w 7518398"/>
              <a:gd name="connsiteY1" fmla="*/ 4479475 h 5713918"/>
              <a:gd name="connsiteX2" fmla="*/ 7518398 w 7518398"/>
              <a:gd name="connsiteY2" fmla="*/ 5713918 h 5713918"/>
              <a:gd name="connsiteX3" fmla="*/ 3806436 w 7518398"/>
              <a:gd name="connsiteY3" fmla="*/ 5713918 h 5713918"/>
              <a:gd name="connsiteX4" fmla="*/ 0 w 7518398"/>
              <a:gd name="connsiteY4" fmla="*/ 4479475 h 5713918"/>
              <a:gd name="connsiteX5" fmla="*/ 3702527 w 7518398"/>
              <a:gd name="connsiteY5" fmla="*/ 4479475 h 5713918"/>
              <a:gd name="connsiteX6" fmla="*/ 3702527 w 7518398"/>
              <a:gd name="connsiteY6" fmla="*/ 5713918 h 5713918"/>
              <a:gd name="connsiteX7" fmla="*/ 0 w 7518398"/>
              <a:gd name="connsiteY7" fmla="*/ 5713918 h 5713918"/>
              <a:gd name="connsiteX8" fmla="*/ 3806436 w 7518398"/>
              <a:gd name="connsiteY8" fmla="*/ 0 h 5713918"/>
              <a:gd name="connsiteX9" fmla="*/ 7518398 w 7518398"/>
              <a:gd name="connsiteY9" fmla="*/ 0 h 5713918"/>
              <a:gd name="connsiteX10" fmla="*/ 7518398 w 7518398"/>
              <a:gd name="connsiteY10" fmla="*/ 4379183 h 5713918"/>
              <a:gd name="connsiteX11" fmla="*/ 3806436 w 7518398"/>
              <a:gd name="connsiteY11" fmla="*/ 4379183 h 5713918"/>
              <a:gd name="connsiteX12" fmla="*/ 0 w 7518398"/>
              <a:gd name="connsiteY12" fmla="*/ 0 h 5713918"/>
              <a:gd name="connsiteX13" fmla="*/ 3702527 w 7518398"/>
              <a:gd name="connsiteY13" fmla="*/ 0 h 5713918"/>
              <a:gd name="connsiteX14" fmla="*/ 3702527 w 7518398"/>
              <a:gd name="connsiteY14" fmla="*/ 4379183 h 5713918"/>
              <a:gd name="connsiteX15" fmla="*/ 0 w 7518398"/>
              <a:gd name="connsiteY15" fmla="*/ 4379183 h 571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18398" h="5713918">
                <a:moveTo>
                  <a:pt x="3806436" y="4479475"/>
                </a:moveTo>
                <a:lnTo>
                  <a:pt x="7518398" y="4479475"/>
                </a:lnTo>
                <a:lnTo>
                  <a:pt x="7518398" y="5713918"/>
                </a:lnTo>
                <a:lnTo>
                  <a:pt x="3806436" y="5713918"/>
                </a:lnTo>
                <a:close/>
                <a:moveTo>
                  <a:pt x="0" y="4479475"/>
                </a:moveTo>
                <a:lnTo>
                  <a:pt x="3702527" y="4479475"/>
                </a:lnTo>
                <a:lnTo>
                  <a:pt x="3702527" y="5713918"/>
                </a:lnTo>
                <a:lnTo>
                  <a:pt x="0" y="5713918"/>
                </a:lnTo>
                <a:close/>
                <a:moveTo>
                  <a:pt x="3806436" y="0"/>
                </a:moveTo>
                <a:lnTo>
                  <a:pt x="7518398" y="0"/>
                </a:lnTo>
                <a:lnTo>
                  <a:pt x="7518398" y="4379183"/>
                </a:lnTo>
                <a:lnTo>
                  <a:pt x="3806436" y="4379183"/>
                </a:lnTo>
                <a:close/>
                <a:moveTo>
                  <a:pt x="0" y="0"/>
                </a:moveTo>
                <a:lnTo>
                  <a:pt x="3702527" y="0"/>
                </a:lnTo>
                <a:lnTo>
                  <a:pt x="3702527" y="4379183"/>
                </a:lnTo>
                <a:lnTo>
                  <a:pt x="0" y="43791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3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78091"/>
            <a:ext cx="3729789" cy="3440485"/>
          </a:xfrm>
        </p:spPr>
        <p:txBody>
          <a:bodyPr tIns="182880" bIns="182880" anchor="ctr" anchorCtr="0">
            <a:noAutofit/>
          </a:bodyPr>
          <a:lstStyle/>
          <a:p>
            <a:r>
              <a:rPr lang="en-US" dirty="0"/>
              <a:t>Click to add title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F1D2B-CBE7-6279-2158-7A9F3B5D5C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57200" y="670560"/>
            <a:ext cx="11267440" cy="2139696"/>
          </a:xfrm>
          <a:custGeom>
            <a:avLst/>
            <a:gdLst>
              <a:gd name="connsiteX0" fmla="*/ 3783068 w 11267440"/>
              <a:gd name="connsiteY0" fmla="*/ 0 h 2139696"/>
              <a:gd name="connsiteX1" fmla="*/ 11267440 w 11267440"/>
              <a:gd name="connsiteY1" fmla="*/ 0 h 2139696"/>
              <a:gd name="connsiteX2" fmla="*/ 11267440 w 11267440"/>
              <a:gd name="connsiteY2" fmla="*/ 2139696 h 2139696"/>
              <a:gd name="connsiteX3" fmla="*/ 3783068 w 11267440"/>
              <a:gd name="connsiteY3" fmla="*/ 2139696 h 2139696"/>
              <a:gd name="connsiteX4" fmla="*/ 0 w 11267440"/>
              <a:gd name="connsiteY4" fmla="*/ 0 h 2139696"/>
              <a:gd name="connsiteX5" fmla="*/ 3677799 w 11267440"/>
              <a:gd name="connsiteY5" fmla="*/ 0 h 2139696"/>
              <a:gd name="connsiteX6" fmla="*/ 3677799 w 11267440"/>
              <a:gd name="connsiteY6" fmla="*/ 2139696 h 2139696"/>
              <a:gd name="connsiteX7" fmla="*/ 0 w 11267440"/>
              <a:gd name="connsiteY7" fmla="*/ 2139696 h 213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67440" h="2139696">
                <a:moveTo>
                  <a:pt x="3783068" y="0"/>
                </a:moveTo>
                <a:lnTo>
                  <a:pt x="11267440" y="0"/>
                </a:lnTo>
                <a:lnTo>
                  <a:pt x="11267440" y="2139696"/>
                </a:lnTo>
                <a:lnTo>
                  <a:pt x="3783068" y="2139696"/>
                </a:lnTo>
                <a:close/>
                <a:moveTo>
                  <a:pt x="0" y="0"/>
                </a:moveTo>
                <a:lnTo>
                  <a:pt x="3677799" y="0"/>
                </a:lnTo>
                <a:lnTo>
                  <a:pt x="3677799" y="2139696"/>
                </a:lnTo>
                <a:lnTo>
                  <a:pt x="0" y="21396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35EE74D-5A60-B83C-5C2D-7B6FEA778FC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305827" y="2878091"/>
            <a:ext cx="7418813" cy="3440485"/>
          </a:xfrm>
        </p:spPr>
        <p:txBody>
          <a:bodyPr anchor="ctr" anchorCtr="0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/>
            </a:lvl1pPr>
            <a:lvl2pPr marL="283464" indent="-283464">
              <a:buFont typeface="Arial" panose="020B0604020202020204" pitchFamily="34" charset="0"/>
              <a:buChar char="•"/>
              <a:defRPr/>
            </a:lvl2pPr>
            <a:lvl3pPr marL="283464" indent="-283464">
              <a:buFont typeface="Arial" panose="020B0604020202020204" pitchFamily="34" charset="0"/>
              <a:buChar char="•"/>
              <a:defRPr/>
            </a:lvl3pPr>
            <a:lvl4pPr marL="283464" indent="-283464">
              <a:buFont typeface="Arial" panose="020B0604020202020204" pitchFamily="34" charset="0"/>
              <a:buChar char="•"/>
              <a:defRPr/>
            </a:lvl4pPr>
            <a:lvl5pPr marL="283464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BCF1FAD-0BAD-2574-3352-B152DF76C1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C328E41-645E-D257-FFF3-93344A8E4FA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EF9E45A-6561-C074-14CE-B3B63476D2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67213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149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A520B1-DC84-A47D-1F5E-CCD567EB2D8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7200" y="2187362"/>
            <a:ext cx="3657600" cy="3633047"/>
          </a:xfrm>
        </p:spPr>
        <p:txBody>
          <a:bodyPr anchor="t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82437" y="2187361"/>
            <a:ext cx="744220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1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" y="725444"/>
            <a:ext cx="11277600" cy="1044253"/>
          </a:xfrm>
        </p:spPr>
        <p:txBody>
          <a:bodyPr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45360"/>
            <a:ext cx="3342640" cy="3992880"/>
          </a:xfrm>
        </p:spPr>
        <p:txBody>
          <a:bodyPr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236720" y="2236109"/>
            <a:ext cx="7498080" cy="40021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2290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7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318490"/>
            <a:ext cx="737108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E6EDC6B-B9AA-A4D9-A782-C38A0F84F63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993378" y="2318490"/>
            <a:ext cx="3731262" cy="3633047"/>
          </a:xfrm>
        </p:spPr>
        <p:txBody>
          <a:bodyPr anchor="t">
            <a:normAutofit/>
          </a:bodyPr>
          <a:lstStyle>
            <a:lvl1pPr marL="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4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51" y="666984"/>
            <a:ext cx="3672970" cy="2125911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endParaRPr lang="en-US" noProof="0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A0AD703-0A43-5323-CCB2-832D424EF2D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2151" y="2862479"/>
            <a:ext cx="3672970" cy="3491849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to add text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27B629-9CBE-3ECF-2D88-F07AACD037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31970" y="666985"/>
            <a:ext cx="7497880" cy="5687344"/>
          </a:xfrm>
          <a:custGeom>
            <a:avLst/>
            <a:gdLst>
              <a:gd name="connsiteX0" fmla="*/ 3803282 w 7497880"/>
              <a:gd name="connsiteY0" fmla="*/ 0 h 5687344"/>
              <a:gd name="connsiteX1" fmla="*/ 7497880 w 7497880"/>
              <a:gd name="connsiteY1" fmla="*/ 0 h 5687344"/>
              <a:gd name="connsiteX2" fmla="*/ 7497880 w 7497880"/>
              <a:gd name="connsiteY2" fmla="*/ 4581885 h 5687344"/>
              <a:gd name="connsiteX3" fmla="*/ 3803282 w 7497880"/>
              <a:gd name="connsiteY3" fmla="*/ 4581885 h 5687344"/>
              <a:gd name="connsiteX4" fmla="*/ 0 w 7497880"/>
              <a:gd name="connsiteY4" fmla="*/ 0 h 5687344"/>
              <a:gd name="connsiteX5" fmla="*/ 3699373 w 7497880"/>
              <a:gd name="connsiteY5" fmla="*/ 0 h 5687344"/>
              <a:gd name="connsiteX6" fmla="*/ 3699373 w 7497880"/>
              <a:gd name="connsiteY6" fmla="*/ 4581885 h 5687344"/>
              <a:gd name="connsiteX7" fmla="*/ 2 w 7497880"/>
              <a:gd name="connsiteY7" fmla="*/ 4581885 h 5687344"/>
              <a:gd name="connsiteX8" fmla="*/ 2 w 7497880"/>
              <a:gd name="connsiteY8" fmla="*/ 4679200 h 5687344"/>
              <a:gd name="connsiteX9" fmla="*/ 3699373 w 7497880"/>
              <a:gd name="connsiteY9" fmla="*/ 4679200 h 5687344"/>
              <a:gd name="connsiteX10" fmla="*/ 3699373 w 7497880"/>
              <a:gd name="connsiteY10" fmla="*/ 5679350 h 5687344"/>
              <a:gd name="connsiteX11" fmla="*/ 3803282 w 7497880"/>
              <a:gd name="connsiteY11" fmla="*/ 5679350 h 5687344"/>
              <a:gd name="connsiteX12" fmla="*/ 3803282 w 7497880"/>
              <a:gd name="connsiteY12" fmla="*/ 4679200 h 5687344"/>
              <a:gd name="connsiteX13" fmla="*/ 7497880 w 7497880"/>
              <a:gd name="connsiteY13" fmla="*/ 4679200 h 5687344"/>
              <a:gd name="connsiteX14" fmla="*/ 7497880 w 7497880"/>
              <a:gd name="connsiteY14" fmla="*/ 5687344 h 5687344"/>
              <a:gd name="connsiteX15" fmla="*/ 0 w 7497880"/>
              <a:gd name="connsiteY15" fmla="*/ 5687344 h 568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97880" h="5687344">
                <a:moveTo>
                  <a:pt x="3803282" y="0"/>
                </a:moveTo>
                <a:lnTo>
                  <a:pt x="7497880" y="0"/>
                </a:lnTo>
                <a:lnTo>
                  <a:pt x="7497880" y="4581885"/>
                </a:lnTo>
                <a:lnTo>
                  <a:pt x="3803282" y="4581885"/>
                </a:lnTo>
                <a:close/>
                <a:moveTo>
                  <a:pt x="0" y="0"/>
                </a:moveTo>
                <a:lnTo>
                  <a:pt x="3699373" y="0"/>
                </a:lnTo>
                <a:lnTo>
                  <a:pt x="3699373" y="4581885"/>
                </a:lnTo>
                <a:lnTo>
                  <a:pt x="2" y="4581885"/>
                </a:lnTo>
                <a:lnTo>
                  <a:pt x="2" y="4679200"/>
                </a:lnTo>
                <a:lnTo>
                  <a:pt x="3699373" y="4679200"/>
                </a:lnTo>
                <a:lnTo>
                  <a:pt x="3699373" y="5679350"/>
                </a:lnTo>
                <a:lnTo>
                  <a:pt x="3803282" y="5679350"/>
                </a:lnTo>
                <a:lnTo>
                  <a:pt x="3803282" y="4679200"/>
                </a:lnTo>
                <a:lnTo>
                  <a:pt x="7497880" y="4679200"/>
                </a:lnTo>
                <a:lnTo>
                  <a:pt x="7497880" y="5687344"/>
                </a:lnTo>
                <a:lnTo>
                  <a:pt x="0" y="56873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DD7D93-4C4D-E385-9F8C-40536F0BDE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20XX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99FA72-244D-9DC3-C9B7-E7DAD50A01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5A4F6F-66FD-CDA5-7F8F-F5FD6382CF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67734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225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E284FBA-8100-A68A-E505-8394037280E3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D76077-2232-20C1-A39F-D53FF37F23AD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E564DB-C879-75FB-127D-6BEDFDDFE5E9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96683C-B322-4FC1-A3A3-337211F501AE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929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80" r:id="rId3"/>
    <p:sldLayoutId id="2147483797" r:id="rId4"/>
    <p:sldLayoutId id="2147483787" r:id="rId5"/>
    <p:sldLayoutId id="2147483766" r:id="rId6"/>
    <p:sldLayoutId id="2147483795" r:id="rId7"/>
    <p:sldLayoutId id="2147483798" r:id="rId8"/>
    <p:sldLayoutId id="2147483779" r:id="rId9"/>
    <p:sldLayoutId id="2147483769" r:id="rId10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617" y="827485"/>
            <a:ext cx="11275990" cy="515367"/>
          </a:xfrm>
        </p:spPr>
        <p:txBody>
          <a:bodyPr/>
          <a:lstStyle/>
          <a:p>
            <a:r>
              <a:rPr lang="en-GB" sz="1800" b="1" dirty="0">
                <a:latin typeface="Arial"/>
                <a:ea typeface="Aptos" panose="020B0004020202020204" pitchFamily="34" charset="0"/>
                <a:cs typeface="Arial"/>
              </a:rPr>
              <a:t>                             </a:t>
            </a:r>
            <a:r>
              <a:rPr lang="en-GB" sz="2400" b="1" dirty="0">
                <a:solidFill>
                  <a:srgbClr val="002060"/>
                </a:solidFill>
                <a:effectLst/>
                <a:latin typeface="Arial"/>
                <a:ea typeface="Aptos" panose="020B0004020202020204" pitchFamily="34" charset="0"/>
                <a:cs typeface="Arial"/>
              </a:rPr>
              <a:t>HOSPITAL DATABASE MANAGEMENT SYSTEM</a:t>
            </a:r>
            <a:r>
              <a:rPr lang="en-GB" sz="2400" b="1" dirty="0">
                <a:solidFill>
                  <a:srgbClr val="002060"/>
                </a:solidFill>
                <a:latin typeface="Arial"/>
                <a:ea typeface="Aptos" panose="020B0004020202020204" pitchFamily="34" charset="0"/>
                <a:cs typeface="Arial"/>
              </a:rPr>
              <a:t> (HDMS)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10" name="Picture Placeholder 9" descr="A stethoscope on a clipboard">
            <a:extLst>
              <a:ext uri="{FF2B5EF4-FFF2-40B4-BE49-F238E27FC236}">
                <a16:creationId xmlns:a16="http://schemas.microsoft.com/office/drawing/2014/main" id="{CC4B82FA-2EA0-5319-6B9C-8D78349FCB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28164" b="28164"/>
          <a:stretch/>
        </p:blipFill>
        <p:spPr>
          <a:xfrm>
            <a:off x="448055" y="1685517"/>
            <a:ext cx="11274551" cy="327738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0E3330-8B0E-E2C7-2997-75F6E4364DF6}"/>
              </a:ext>
            </a:extLst>
          </p:cNvPr>
          <p:cNvSpPr txBox="1"/>
          <p:nvPr/>
        </p:nvSpPr>
        <p:spPr>
          <a:xfrm>
            <a:off x="3598334" y="5217584"/>
            <a:ext cx="4974166" cy="116955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Arial"/>
                <a:cs typeface="Arial"/>
              </a:rPr>
              <a:t>by </a:t>
            </a:r>
          </a:p>
          <a:p>
            <a:pPr algn="ctr"/>
            <a:endParaRPr lang="en-US" sz="2000" b="1" cap="all" dirty="0">
              <a:solidFill>
                <a:srgbClr val="002060"/>
              </a:solidFill>
              <a:latin typeface="Arial" panose="020B0604020202020204" pitchFamily="34" charset="0"/>
              <a:cs typeface="Arial"/>
            </a:endParaRPr>
          </a:p>
          <a:p>
            <a:pPr algn="ctr"/>
            <a:r>
              <a:rPr lang="en-US" sz="1600" b="1" dirty="0">
                <a:solidFill>
                  <a:srgbClr val="002060"/>
                </a:solidFill>
                <a:latin typeface="Arial"/>
                <a:cs typeface="Arial"/>
              </a:rPr>
              <a:t>Chioma Juliet Uche</a:t>
            </a:r>
          </a:p>
          <a:p>
            <a:pPr algn="ctr"/>
            <a:endParaRPr lang="en-US" sz="2000" b="1" dirty="0">
              <a:solidFill>
                <a:srgbClr val="00206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0A26-4D28-6474-905E-0CD9E678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0880"/>
            <a:ext cx="11277209" cy="517770"/>
          </a:xfrm>
        </p:spPr>
        <p:txBody>
          <a:bodyPr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Arial"/>
                <a:cs typeface="Arial"/>
              </a:rPr>
              <a:t>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25735-CCA7-9560-3E23-8764AAB6A36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33375" y="1487428"/>
            <a:ext cx="11423787" cy="898315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400" kern="100" dirty="0">
                <a:effectLst/>
                <a:latin typeface="Arial"/>
                <a:ea typeface="Aptos" panose="020B0004020202020204" pitchFamily="34" charset="0"/>
                <a:cs typeface="Arial"/>
              </a:rPr>
              <a:t>Created a stored procedure named AddingPayment to automatically adjust and update payment status once any patient pays their bills.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400" kern="100" dirty="0">
                <a:effectLst/>
                <a:latin typeface="Arial"/>
                <a:ea typeface="Aptos" panose="020B0004020202020204" pitchFamily="34" charset="0"/>
                <a:cs typeface="Arial"/>
              </a:rPr>
              <a:t>To test the stored procedure, for example, call the AddingPayment procedure to add £100 to bill_id 7</a:t>
            </a:r>
            <a:r>
              <a:rPr lang="en-GB" sz="1400" kern="100" dirty="0">
                <a:latin typeface="Arial"/>
                <a:ea typeface="Aptos" panose="020B0004020202020204" pitchFamily="34" charset="0"/>
                <a:cs typeface="Arial"/>
              </a:rPr>
              <a:t>.</a:t>
            </a:r>
            <a:endParaRPr lang="en-GB" sz="1400" kern="100" dirty="0">
              <a:effectLst/>
              <a:latin typeface="Arial"/>
              <a:ea typeface="Aptos" panose="020B0004020202020204" pitchFamily="34" charset="0"/>
              <a:cs typeface="Arial"/>
            </a:endParaRPr>
          </a:p>
          <a:p>
            <a:pPr marL="0" indent="0">
              <a:buNone/>
            </a:pPr>
            <a:endParaRPr lang="en-US" sz="2000" b="1" cap="all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pic>
        <p:nvPicPr>
          <p:cNvPr id="6" name="Content Placeholder 5" descr="A close up of text&#10;&#10;Description automatically generated">
            <a:extLst>
              <a:ext uri="{FF2B5EF4-FFF2-40B4-BE49-F238E27FC236}">
                <a16:creationId xmlns:a16="http://schemas.microsoft.com/office/drawing/2014/main" id="{743D8832-D7F8-EE29-B070-9408AE6B68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9664" y="3034173"/>
            <a:ext cx="4247975" cy="78965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B1CEA0-B6CD-DA80-F2D3-D42997057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77" y="4713436"/>
            <a:ext cx="11510666" cy="102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40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6371-73AD-855D-6BFF-035B5AA5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0880"/>
            <a:ext cx="11277209" cy="451340"/>
          </a:xfrm>
        </p:spPr>
        <p:txBody>
          <a:bodyPr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Arial"/>
                <a:cs typeface="Arial"/>
              </a:rPr>
              <a:t>TRIGGER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BB798-6055-77F0-AF61-16F93A97B37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88949" y="1269787"/>
            <a:ext cx="10113707" cy="88984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400" kern="100" dirty="0">
                <a:effectLst/>
                <a:latin typeface="Arial"/>
                <a:ea typeface="Aptos" panose="020B0004020202020204" pitchFamily="34" charset="0"/>
                <a:cs typeface="Arial"/>
              </a:rPr>
              <a:t>Created triggers to prevent double appointments booking for patients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400" kern="100" dirty="0">
                <a:effectLst/>
                <a:latin typeface="Arial"/>
                <a:ea typeface="Aptos" panose="020B0004020202020204" pitchFamily="34" charset="0"/>
                <a:cs typeface="Arial"/>
              </a:rPr>
              <a:t>To test if the trigger set works, </a:t>
            </a:r>
            <a:r>
              <a:rPr lang="en-GB" sz="1400" kern="100" dirty="0">
                <a:latin typeface="Arial"/>
                <a:ea typeface="Aptos" panose="020B0004020202020204" pitchFamily="34" charset="0"/>
                <a:cs typeface="Arial"/>
              </a:rPr>
              <a:t>I tried </a:t>
            </a:r>
            <a:r>
              <a:rPr lang="en-GB" sz="1400" kern="100" dirty="0">
                <a:effectLst/>
                <a:latin typeface="Arial"/>
                <a:ea typeface="Aptos" panose="020B0004020202020204" pitchFamily="34" charset="0"/>
                <a:cs typeface="Arial"/>
              </a:rPr>
              <a:t>to book for an appointment for a particular time slot</a:t>
            </a:r>
            <a:r>
              <a:rPr lang="en-GB" sz="1400" kern="100" dirty="0">
                <a:latin typeface="Arial"/>
                <a:ea typeface="Aptos" panose="020B0004020202020204" pitchFamily="34" charset="0"/>
                <a:cs typeface="Arial"/>
              </a:rPr>
              <a:t> </a:t>
            </a:r>
            <a:r>
              <a:rPr lang="en-GB" sz="1400" kern="100" dirty="0">
                <a:effectLst/>
                <a:latin typeface="Arial"/>
                <a:ea typeface="Aptos" panose="020B0004020202020204" pitchFamily="34" charset="0"/>
                <a:cs typeface="Arial"/>
              </a:rPr>
              <a:t> with a staff that is already taken</a:t>
            </a:r>
            <a:r>
              <a:rPr lang="en-GB" sz="1400" kern="100" dirty="0">
                <a:latin typeface="Arial"/>
                <a:ea typeface="Aptos" panose="020B0004020202020204" pitchFamily="34" charset="0"/>
                <a:cs typeface="Arial"/>
              </a:rPr>
              <a:t>.</a:t>
            </a:r>
            <a:endParaRPr lang="en-GB" sz="1400" kern="100" dirty="0">
              <a:effectLst/>
              <a:latin typeface="Arial"/>
              <a:ea typeface="Aptos" panose="020B0004020202020204" pitchFamily="34" charset="0"/>
              <a:cs typeface="Arial"/>
            </a:endParaRPr>
          </a:p>
          <a:p>
            <a:pPr marL="0" indent="0">
              <a:buNone/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98FD6-770F-2303-3D72-BA8B859C1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3495" y="5339848"/>
            <a:ext cx="5419088" cy="389900"/>
          </a:xfrm>
        </p:spPr>
        <p:txBody>
          <a:bodyPr>
            <a:normAutofit/>
          </a:bodyPr>
          <a:lstStyle/>
          <a:p>
            <a:r>
              <a:rPr lang="en-GB" sz="1400" dirty="0">
                <a:latin typeface="Arial"/>
                <a:cs typeface="Arial"/>
              </a:rPr>
              <a:t>Error Code: 1644. This staff is not available at this date and time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B4819A-C59B-840E-E61F-3A5C70F67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788" y="2918079"/>
            <a:ext cx="5081145" cy="1173643"/>
          </a:xfrm>
          <a:prstGeom prst="rect">
            <a:avLst/>
          </a:prstGeom>
        </p:spPr>
      </p:pic>
      <p:pic>
        <p:nvPicPr>
          <p:cNvPr id="5" name="Picture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45DE5243-39F0-20A6-1096-33B064A0B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963" y="2957513"/>
            <a:ext cx="4229100" cy="3552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449D93-D118-3A5F-D31C-4B4F28FD8B74}"/>
              </a:ext>
            </a:extLst>
          </p:cNvPr>
          <p:cNvSpPr txBox="1"/>
          <p:nvPr/>
        </p:nvSpPr>
        <p:spPr>
          <a:xfrm>
            <a:off x="492125" y="2408766"/>
            <a:ext cx="37909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b="1" kern="100" dirty="0">
                <a:latin typeface="Arial"/>
                <a:cs typeface="Arial"/>
              </a:rPr>
              <a:t>Syntax for creating the stored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369FE-CE4B-6FB0-0EC5-6326E7C84AAD}"/>
              </a:ext>
            </a:extLst>
          </p:cNvPr>
          <p:cNvSpPr txBox="1"/>
          <p:nvPr/>
        </p:nvSpPr>
        <p:spPr>
          <a:xfrm>
            <a:off x="6092825" y="2408766"/>
            <a:ext cx="191452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b="1" dirty="0">
                <a:latin typeface="Arial"/>
                <a:cs typeface="Arial"/>
              </a:rPr>
              <a:t>Implementation</a:t>
            </a:r>
            <a:endParaRPr lang="en-US" b="1" dirty="0">
              <a:latin typeface="Gill Sans MT" panose="020B0502020104020203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1D9FD6-3119-1D1D-04A7-2814BA1FD03A}"/>
              </a:ext>
            </a:extLst>
          </p:cNvPr>
          <p:cNvSpPr txBox="1"/>
          <p:nvPr/>
        </p:nvSpPr>
        <p:spPr>
          <a:xfrm>
            <a:off x="6130925" y="4780491"/>
            <a:ext cx="1219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b="1" dirty="0">
                <a:latin typeface="Arial"/>
                <a:cs typeface="Arial"/>
              </a:rPr>
              <a:t>Result</a:t>
            </a:r>
            <a:endParaRPr lang="en-US" b="1" dirty="0">
              <a:latin typeface="Gill Sans MT" panose="020B0502020104020203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6714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A group of surgeons wearing surgical caps and masks">
            <a:extLst>
              <a:ext uri="{FF2B5EF4-FFF2-40B4-BE49-F238E27FC236}">
                <a16:creationId xmlns:a16="http://schemas.microsoft.com/office/drawing/2014/main" id="{6EFD6230-A50E-3A63-7B72-59A8449CAEE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/>
          <a:srcRect t="35757" b="35757"/>
          <a:stretch/>
        </p:blipFill>
        <p:spPr>
          <a:xfrm>
            <a:off x="457200" y="670560"/>
            <a:ext cx="11267440" cy="213969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475E86-FFB0-87BC-084C-C72891615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15861" y="3810603"/>
            <a:ext cx="11370679" cy="2175758"/>
          </a:xfrm>
        </p:spPr>
        <p:txBody>
          <a:bodyPr>
            <a:normAutofit/>
          </a:bodyPr>
          <a:lstStyle/>
          <a:p>
            <a:pPr marL="283210" indent="-283210"/>
            <a:r>
              <a:rPr lang="en-US" sz="1400" dirty="0">
                <a:latin typeface="Arial"/>
                <a:cs typeface="Arial"/>
              </a:rPr>
              <a:t>Generating a small dataset may not expose performance issues that could arise with real-world data volumes.</a:t>
            </a:r>
            <a:endParaRPr lang="en-US" dirty="0"/>
          </a:p>
          <a:p>
            <a:pPr marL="283210" indent="-283210"/>
            <a:r>
              <a:rPr lang="en-US" sz="1400" dirty="0">
                <a:latin typeface="Arial"/>
                <a:cs typeface="Arial"/>
              </a:rPr>
              <a:t>The effectiveness of the DBMS features (trigger, event, and stored function) has been validated only in limited scenarios.</a:t>
            </a:r>
          </a:p>
          <a:p>
            <a:pPr marL="283210" indent="-283210"/>
            <a:r>
              <a:rPr lang="en-US" sz="1400" dirty="0">
                <a:latin typeface="Arial"/>
                <a:cs typeface="Arial"/>
              </a:rPr>
              <a:t>The logic to handle room assignment is based on one patient per room. However, the DBMS does not account for multiple people  staying a general type room.</a:t>
            </a:r>
          </a:p>
          <a:p>
            <a:pPr marL="0" indent="0">
              <a:buNone/>
            </a:pPr>
            <a:endParaRPr lang="en-US" sz="1400" dirty="0">
              <a:latin typeface="Arial"/>
              <a:cs typeface="Arial"/>
            </a:endParaRPr>
          </a:p>
          <a:p>
            <a:pPr marL="283210" indent="-283210"/>
            <a:endParaRPr lang="en-US" sz="1400" dirty="0">
              <a:latin typeface="Arial"/>
              <a:cs typeface="Arial"/>
            </a:endParaRPr>
          </a:p>
          <a:p>
            <a:pPr marL="283210" indent="-28321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59D1B-81D4-7578-A798-45EDBA3507D5}"/>
              </a:ext>
            </a:extLst>
          </p:cNvPr>
          <p:cNvSpPr txBox="1"/>
          <p:nvPr/>
        </p:nvSpPr>
        <p:spPr>
          <a:xfrm>
            <a:off x="4305300" y="3135266"/>
            <a:ext cx="3393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  <a:latin typeface="Arial"/>
                <a:cs typeface="Arial"/>
              </a:rPr>
              <a:t>CHALLENGES / LIMITATION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820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32C6-AEE4-A451-A3C8-7C2C8E2A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614680"/>
            <a:ext cx="7809865" cy="49285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 </a:t>
            </a:r>
            <a:r>
              <a:rPr lang="en-US" dirty="0">
                <a:solidFill>
                  <a:srgbClr val="404040"/>
                </a:solidFill>
                <a:latin typeface="Gill Sans MT"/>
                <a:cs typeface="Arial"/>
              </a:rPr>
              <a:t>                 </a:t>
            </a:r>
            <a:r>
              <a:rPr lang="en-US" sz="2000" b="1" dirty="0">
                <a:solidFill>
                  <a:srgbClr val="002060"/>
                </a:solidFill>
                <a:latin typeface="Arial"/>
                <a:cs typeface="Arial"/>
              </a:rPr>
              <a:t>CONCLUSION</a:t>
            </a:r>
            <a:endParaRPr 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443D9-BCAD-2F33-9DE7-54605EFCC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318490"/>
            <a:ext cx="7371083" cy="3633047"/>
          </a:xfrm>
        </p:spPr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D2219-E3DF-929F-48CC-5C470A21A17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2074606"/>
            <a:ext cx="11267440" cy="1686181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Successfully designed and implemented a comprehensive Hospital management system to streamline hospital operation and enhance patient care.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Demonstrated the power of automation through stored procedure, triggers and events for efficient appointment scheduling, billing management and follow-up processes. 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Recognized the need for expanding the dataset for more robust testing. 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7FCF30-6E19-C7A9-04C4-7C8BF5676ACF}"/>
              </a:ext>
            </a:extLst>
          </p:cNvPr>
          <p:cNvSpPr txBox="1"/>
          <p:nvPr/>
        </p:nvSpPr>
        <p:spPr>
          <a:xfrm>
            <a:off x="4555066" y="4369858"/>
            <a:ext cx="33686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370479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B045D6AF-532B-394C-0C6F-38B6628CE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51" y="666984"/>
            <a:ext cx="3672970" cy="212591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Q&amp;A</a:t>
            </a: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9B25D-9615-9332-C32E-4F458417E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150" y="2862479"/>
            <a:ext cx="4292729" cy="1915261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3" name="Picture Placeholder 22" descr="A group of people giving each other a high five">
            <a:extLst>
              <a:ext uri="{FF2B5EF4-FFF2-40B4-BE49-F238E27FC236}">
                <a16:creationId xmlns:a16="http://schemas.microsoft.com/office/drawing/2014/main" id="{D92A2E6E-E7AB-92FB-0E6F-133483021C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6095" r="6095"/>
          <a:stretch/>
        </p:blipFill>
        <p:spPr>
          <a:xfrm>
            <a:off x="4354830" y="666984"/>
            <a:ext cx="7375020" cy="5687345"/>
          </a:xfrm>
        </p:spPr>
      </p:pic>
    </p:spTree>
    <p:extLst>
      <p:ext uri="{BB962C8B-B14F-4D97-AF65-F5344CB8AC3E}">
        <p14:creationId xmlns:p14="http://schemas.microsoft.com/office/powerpoint/2010/main" val="277095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35" y="1157849"/>
            <a:ext cx="3668183" cy="354602"/>
          </a:xfrm>
        </p:spPr>
        <p:txBody>
          <a:bodyPr/>
          <a:lstStyle/>
          <a:p>
            <a:r>
              <a:rPr lang="en-GB" sz="1600" b="1" dirty="0">
                <a:solidFill>
                  <a:srgbClr val="002060"/>
                </a:solidFill>
                <a:latin typeface="Arial"/>
                <a:cs typeface="Arial"/>
              </a:rPr>
              <a:t>AIM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70092" y="1494778"/>
            <a:ext cx="8250766" cy="388816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sz="1400" kern="100" dirty="0">
                <a:solidFill>
                  <a:schemeClr val="tx1"/>
                </a:solidFill>
                <a:latin typeface="Arial"/>
                <a:ea typeface="Aptos" panose="020B0004020202020204" pitchFamily="34" charset="0"/>
                <a:cs typeface="Arial"/>
              </a:rPr>
              <a:t>To</a:t>
            </a:r>
            <a:r>
              <a:rPr lang="en-GB" sz="1400" kern="100" dirty="0">
                <a:solidFill>
                  <a:schemeClr val="tx1"/>
                </a:solidFill>
                <a:effectLst/>
                <a:latin typeface="Arial"/>
                <a:ea typeface="Aptos" panose="020B0004020202020204" pitchFamily="34" charset="0"/>
                <a:cs typeface="Arial"/>
              </a:rPr>
              <a:t> </a:t>
            </a:r>
            <a:r>
              <a:rPr lang="en-GB" sz="1400" kern="100" dirty="0">
                <a:solidFill>
                  <a:schemeClr val="tx1"/>
                </a:solidFill>
                <a:latin typeface="Arial"/>
                <a:ea typeface="Aptos" panose="020B0004020202020204" pitchFamily="34" charset="0"/>
                <a:cs typeface="Arial"/>
              </a:rPr>
              <a:t>design, develop and implement a robust database to efficiently streamline hospital operations.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34" name="Picture Placeholder 21" descr="A close-up of a stethoscope">
            <a:extLst>
              <a:ext uri="{FF2B5EF4-FFF2-40B4-BE49-F238E27FC236}">
                <a16:creationId xmlns:a16="http://schemas.microsoft.com/office/drawing/2014/main" id="{63F55FD3-B051-BD22-347E-065B72C87E1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48" r="148"/>
          <a:stretch/>
        </p:blipFill>
        <p:spPr>
          <a:xfrm>
            <a:off x="6235740" y="2301664"/>
            <a:ext cx="5678976" cy="4259324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1837E7-FD64-168D-34E3-BB772DA00A95}"/>
              </a:ext>
            </a:extLst>
          </p:cNvPr>
          <p:cNvSpPr txBox="1"/>
          <p:nvPr/>
        </p:nvSpPr>
        <p:spPr>
          <a:xfrm>
            <a:off x="371231" y="2134577"/>
            <a:ext cx="37041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cap="all" dirty="0">
                <a:solidFill>
                  <a:srgbClr val="002060"/>
                </a:solidFill>
                <a:latin typeface="Arial"/>
                <a:ea typeface="+mj-ea"/>
                <a:cs typeface="Arial"/>
              </a:rPr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9AF5D-0CBE-641C-8DD1-B5D129FFA267}"/>
              </a:ext>
            </a:extLst>
          </p:cNvPr>
          <p:cNvSpPr txBox="1"/>
          <p:nvPr/>
        </p:nvSpPr>
        <p:spPr>
          <a:xfrm>
            <a:off x="381814" y="2594545"/>
            <a:ext cx="5683248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GB" sz="1400" dirty="0">
                <a:latin typeface="Arial"/>
                <a:cs typeface="Arial"/>
              </a:rPr>
              <a:t>To design a relational database for all patient-related information.</a:t>
            </a:r>
            <a:endParaRPr lang="en-US" sz="1400" dirty="0">
              <a:latin typeface="Gill Sans MT" panose="020B0502020104020203"/>
              <a:cs typeface="Arial"/>
            </a:endParaRPr>
          </a:p>
          <a:p>
            <a:pPr algn="just"/>
            <a:endParaRPr lang="en-GB" sz="1400" dirty="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1400" dirty="0">
                <a:latin typeface="Arial"/>
                <a:cs typeface="Arial"/>
              </a:rPr>
              <a:t>To retrieve and analyse data from multiple tables using Join and subqueries.</a:t>
            </a:r>
            <a:endParaRPr lang="en-US" sz="1400" dirty="0">
              <a:latin typeface="Gill Sans MT" panose="020B0502020104020203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en-GB" sz="1400" dirty="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1400" dirty="0">
                <a:latin typeface="Arial"/>
                <a:cs typeface="Arial"/>
              </a:rPr>
              <a:t>To automate routine tasks using advanced SQL features like  triggers, views, events, stored function and procedure.</a:t>
            </a:r>
          </a:p>
        </p:txBody>
      </p:sp>
      <p:sp>
        <p:nvSpPr>
          <p:cNvPr id="5" name="Title 12">
            <a:extLst>
              <a:ext uri="{FF2B5EF4-FFF2-40B4-BE49-F238E27FC236}">
                <a16:creationId xmlns:a16="http://schemas.microsoft.com/office/drawing/2014/main" id="{5F731B93-0B82-C07C-3136-A425E8D6817E}"/>
              </a:ext>
            </a:extLst>
          </p:cNvPr>
          <p:cNvSpPr txBox="1">
            <a:spLocks/>
          </p:cNvSpPr>
          <p:nvPr/>
        </p:nvSpPr>
        <p:spPr>
          <a:xfrm>
            <a:off x="4292600" y="733050"/>
            <a:ext cx="3668183" cy="3863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2000" b="1" dirty="0">
                <a:solidFill>
                  <a:srgbClr val="002060"/>
                </a:solidFill>
                <a:latin typeface="Arial"/>
                <a:cs typeface="Arial"/>
              </a:rPr>
              <a:t>PROJECT OVERVIEW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ACEEF-FD21-D756-86AE-7F1446FCE023}"/>
              </a:ext>
            </a:extLst>
          </p:cNvPr>
          <p:cNvSpPr txBox="1"/>
          <p:nvPr/>
        </p:nvSpPr>
        <p:spPr>
          <a:xfrm>
            <a:off x="370416" y="4413250"/>
            <a:ext cx="220133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cap="all" dirty="0">
                <a:solidFill>
                  <a:srgbClr val="002060"/>
                </a:solidFill>
                <a:latin typeface="Arial"/>
                <a:ea typeface="+mj-ea"/>
                <a:cs typeface="Arial"/>
              </a:rPr>
              <a:t>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A9930B-E887-691D-17FA-AEB5839245C6}"/>
              </a:ext>
            </a:extLst>
          </p:cNvPr>
          <p:cNvSpPr txBox="1"/>
          <p:nvPr/>
        </p:nvSpPr>
        <p:spPr>
          <a:xfrm>
            <a:off x="380999" y="4825999"/>
            <a:ext cx="2487083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kern="100" dirty="0">
                <a:latin typeface="Arial"/>
                <a:cs typeface="Arial"/>
              </a:rPr>
              <a:t>Patient management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sz="1400" kern="1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 kern="100" dirty="0">
                <a:latin typeface="Arial"/>
                <a:cs typeface="Arial"/>
              </a:rPr>
              <a:t>Appointment scheduling.</a:t>
            </a:r>
          </a:p>
          <a:p>
            <a:pPr marL="285750" indent="-285750">
              <a:buFont typeface="Arial"/>
              <a:buChar char="•"/>
            </a:pPr>
            <a:endParaRPr lang="en-US" sz="1400" kern="1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 kern="100" dirty="0">
                <a:latin typeface="Arial"/>
                <a:cs typeface="Arial"/>
              </a:rPr>
              <a:t>Billing and payments</a:t>
            </a:r>
          </a:p>
          <a:p>
            <a:pPr marL="285750" indent="-285750">
              <a:buFont typeface="Arial"/>
              <a:buChar char="•"/>
            </a:pPr>
            <a:endParaRPr lang="en-US" sz="1400" kern="1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 kern="100" dirty="0">
                <a:latin typeface="Arial"/>
                <a:cs typeface="Arial"/>
              </a:rPr>
              <a:t>Room allocation</a:t>
            </a:r>
          </a:p>
        </p:txBody>
      </p:sp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CB36-5106-DFB8-6F4C-CBC17968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623" y="725444"/>
            <a:ext cx="11277600" cy="397857"/>
          </a:xfrm>
        </p:spPr>
        <p:txBody>
          <a:bodyPr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Arial"/>
                <a:cs typeface="Arial"/>
              </a:rPr>
              <a:t> DATABASE 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40A0E-F1B3-9BD6-1D97-7AA572BF6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73317"/>
            <a:ext cx="3773300" cy="2107421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This database design consists of 10 entities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: </a:t>
            </a:r>
            <a:endParaRPr lang="en-US" sz="140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Patients  </a:t>
            </a:r>
            <a:endParaRPr lang="en-US" sz="1400"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Staffs  </a:t>
            </a:r>
            <a:endParaRPr lang="en-US" sz="1400"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Medical records </a:t>
            </a:r>
            <a:endParaRPr lang="en-US" sz="1400"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Appointments  </a:t>
            </a:r>
            <a:endParaRPr lang="en-US" sz="1400"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Departments </a:t>
            </a:r>
            <a:endParaRPr lang="en-US" sz="1400"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140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13602-2AC5-3C91-2634-07A45EDC592C}"/>
              </a:ext>
            </a:extLst>
          </p:cNvPr>
          <p:cNvSpPr txBox="1"/>
          <p:nvPr/>
        </p:nvSpPr>
        <p:spPr>
          <a:xfrm>
            <a:off x="461595" y="1371762"/>
            <a:ext cx="40322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cap="all" dirty="0">
                <a:solidFill>
                  <a:srgbClr val="002060"/>
                </a:solidFill>
                <a:latin typeface="Arial"/>
                <a:ea typeface="+mj-ea"/>
                <a:cs typeface="Arial"/>
              </a:rPr>
              <a:t>Conceptual SCHEMA</a:t>
            </a:r>
            <a:endParaRPr lang="en-US" dirty="0">
              <a:ea typeface="+mj-ea"/>
            </a:endParaRPr>
          </a:p>
        </p:txBody>
      </p:sp>
      <p:pic>
        <p:nvPicPr>
          <p:cNvPr id="7" name="Picture 6" descr="A diagram of a patient&#10;&#10;Description automatically generated">
            <a:extLst>
              <a:ext uri="{FF2B5EF4-FFF2-40B4-BE49-F238E27FC236}">
                <a16:creationId xmlns:a16="http://schemas.microsoft.com/office/drawing/2014/main" id="{22A42184-E8E6-0B32-8416-DB2397F26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117" y="1609603"/>
            <a:ext cx="6464302" cy="442033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4421AC-FB3D-B328-D4D4-27AAA7F671F1}"/>
              </a:ext>
            </a:extLst>
          </p:cNvPr>
          <p:cNvSpPr txBox="1">
            <a:spLocks/>
          </p:cNvSpPr>
          <p:nvPr/>
        </p:nvSpPr>
        <p:spPr>
          <a:xfrm>
            <a:off x="492370" y="4858794"/>
            <a:ext cx="5160529" cy="11109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4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30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8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68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One-to-Many - (</a:t>
            </a:r>
            <a:r>
              <a:rPr 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Arial"/>
              </a:rPr>
              <a:t>Patients and Medical Records, Patient and Staff, Patient and Bills)</a:t>
            </a:r>
            <a:endParaRPr lang="en-US" sz="13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+mn-lt"/>
              <a:cs typeface="+mn-lt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1300" dirty="0">
                <a:solidFill>
                  <a:srgbClr val="0D0D0D"/>
                </a:solidFill>
                <a:latin typeface="Arial"/>
                <a:ea typeface="+mn-lt"/>
                <a:cs typeface="+mn-lt"/>
              </a:rPr>
              <a:t>Many-to-One - (</a:t>
            </a:r>
            <a:r>
              <a:rPr lang="en-US" sz="1300" dirty="0">
                <a:solidFill>
                  <a:srgbClr val="0D0D0D"/>
                </a:solidFill>
                <a:latin typeface="Arial"/>
                <a:ea typeface="+mn-lt"/>
                <a:cs typeface="Arial"/>
              </a:rPr>
              <a:t>Staff and Departments, appointments and Patients, Payment and Bills)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1300" b="1" dirty="0">
              <a:solidFill>
                <a:srgbClr val="0D0D0D"/>
              </a:solidFill>
              <a:latin typeface="Gill Sans MT" panose="020B0502020104020203"/>
              <a:ea typeface="+mn-lt"/>
              <a:cs typeface="Arial"/>
            </a:endParaRPr>
          </a:p>
          <a:p>
            <a:endParaRPr lang="en-US" dirty="0">
              <a:solidFill>
                <a:srgbClr val="404040"/>
              </a:solidFill>
              <a:latin typeface="Gill Sans MT" panose="020B0502020104020203"/>
              <a:cs typeface="Arial"/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C91652-CAF5-3234-3EE4-99BA88290705}"/>
              </a:ext>
            </a:extLst>
          </p:cNvPr>
          <p:cNvSpPr txBox="1"/>
          <p:nvPr/>
        </p:nvSpPr>
        <p:spPr>
          <a:xfrm>
            <a:off x="1008672" y="4370916"/>
            <a:ext cx="26645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cap="all" dirty="0">
                <a:solidFill>
                  <a:srgbClr val="002060"/>
                </a:solidFill>
                <a:latin typeface="Arial"/>
                <a:ea typeface="+mj-ea"/>
                <a:cs typeface="Arial"/>
              </a:rPr>
              <a:t>RELATIONSHIPS</a:t>
            </a:r>
            <a:endParaRPr lang="en-US" dirty="0">
              <a:ea typeface="+mj-ea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40555CC-6C52-413F-E67A-0E813679151B}"/>
              </a:ext>
            </a:extLst>
          </p:cNvPr>
          <p:cNvSpPr txBox="1">
            <a:spLocks/>
          </p:cNvSpPr>
          <p:nvPr/>
        </p:nvSpPr>
        <p:spPr>
          <a:xfrm>
            <a:off x="2563446" y="2191794"/>
            <a:ext cx="2591225" cy="17166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4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30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8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68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Patient staff interaction 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Rooms 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Room patient assignment 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Bills 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Payments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2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12B8-EF57-294E-61B9-27F09318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09" y="725444"/>
            <a:ext cx="11277600" cy="409254"/>
          </a:xfrm>
        </p:spPr>
        <p:txBody>
          <a:bodyPr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Arial"/>
                <a:cs typeface="Arial"/>
              </a:rPr>
              <a:t>Logical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68756-1B04-C926-54FE-6688819CD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45360"/>
            <a:ext cx="3590290" cy="1834939"/>
          </a:xfrm>
        </p:spPr>
        <p:txBody>
          <a:bodyPr>
            <a:normAutofit/>
          </a:bodyPr>
          <a:lstStyle/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Added attributes </a:t>
            </a:r>
            <a:endParaRPr lang="en-US" sz="1400">
              <a:solidFill>
                <a:schemeClr val="tx1"/>
              </a:solidFill>
              <a:latin typeface="Gill Sans MT" panose="020B0502020104020203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Added Primary key </a:t>
            </a:r>
            <a:endParaRPr lang="en-US" sz="1400">
              <a:solidFill>
                <a:schemeClr val="tx1"/>
              </a:solidFill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Added Foreign key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Added Unique constraint on the email attribute in the staff and patient entities.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diagram of a patient&#10;&#10;Description automatically generated">
            <a:extLst>
              <a:ext uri="{FF2B5EF4-FFF2-40B4-BE49-F238E27FC236}">
                <a16:creationId xmlns:a16="http://schemas.microsoft.com/office/drawing/2014/main" id="{F31A68F0-151B-9CBA-4BD4-685132708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113" y="1460704"/>
            <a:ext cx="7194841" cy="531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0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BADB-A234-5848-1862-0EF09591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623" y="725444"/>
            <a:ext cx="11277600" cy="441004"/>
          </a:xfrm>
        </p:spPr>
        <p:txBody>
          <a:bodyPr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Arial"/>
                <a:cs typeface="Arial"/>
              </a:rPr>
              <a:t>PHYSICAL SCHEMA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D2A3E47-CE06-F1BC-E7B3-D8B74847ED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74781" y="1358900"/>
            <a:ext cx="8357112" cy="5356532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BCCBA3-55DF-5AD4-FBD6-7A4BB9E2F5AF}"/>
              </a:ext>
            </a:extLst>
          </p:cNvPr>
          <p:cNvSpPr txBox="1">
            <a:spLocks/>
          </p:cNvSpPr>
          <p:nvPr/>
        </p:nvSpPr>
        <p:spPr>
          <a:xfrm>
            <a:off x="245806" y="1324610"/>
            <a:ext cx="3016401" cy="3716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4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30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8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68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srgbClr val="002060"/>
              </a:solidFill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Created tables, specifying the data type and sizes of the attributes.</a:t>
            </a:r>
          </a:p>
          <a:p>
            <a:pPr marL="285750" indent="-285750">
              <a:buFont typeface="Arial,Sans-Serif" panose="05020102010507070707" pitchFamily="18" charset="2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DBMS Features include: </a:t>
            </a:r>
          </a:p>
          <a:p>
            <a:pPr marL="609600" lvl="1" indent="-285750">
              <a:buFont typeface="Courier New,monospace" panose="05020102010507070707" pitchFamily="18" charset="2"/>
              <a:buChar char="o"/>
            </a:pP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Stored Procedures</a:t>
            </a:r>
          </a:p>
          <a:p>
            <a:pPr marL="609600" lvl="1" indent="-285750">
              <a:buFont typeface="Courier New,monospace" panose="05020102010507070707" pitchFamily="18" charset="2"/>
              <a:buChar char="o"/>
            </a:pP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Trigger</a:t>
            </a:r>
          </a:p>
          <a:p>
            <a:pPr marL="609600" lvl="1" indent="-285750">
              <a:buFont typeface="Courier New,monospace" panose="05020102010507070707" pitchFamily="18" charset="2"/>
              <a:buChar char="o"/>
            </a:pP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View </a:t>
            </a:r>
          </a:p>
          <a:p>
            <a:pPr marL="609600" lvl="1" indent="-285750">
              <a:buFont typeface="Courier New,monospace" panose="05020102010507070707" pitchFamily="18" charset="2"/>
              <a:buChar char="o"/>
            </a:pP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Event</a:t>
            </a:r>
            <a:endParaRPr lang="en-US" dirty="0"/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Normalization was done up to the 3rd normal form. 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GB" sz="1100" b="1" kern="100" dirty="0">
              <a:solidFill>
                <a:srgbClr val="404040"/>
              </a:solidFill>
              <a:latin typeface="Arial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404040"/>
              </a:solidFill>
              <a:latin typeface="Gill Sans MT" panose="020B0502020104020203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341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9937-EF5D-FB9E-8C05-C7FA0D0BB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617" y="1070901"/>
            <a:ext cx="11275990" cy="409534"/>
          </a:xfrm>
        </p:spPr>
        <p:txBody>
          <a:bodyPr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Arial"/>
                <a:cs typeface="Arial"/>
              </a:rPr>
              <a:t>IMPORTING DATA INTO THE HOSPITAL MANAGEMENT DATABASE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4E288-0B6E-7C92-259A-E0477C97425C}"/>
              </a:ext>
            </a:extLst>
          </p:cNvPr>
          <p:cNvSpPr txBox="1"/>
          <p:nvPr/>
        </p:nvSpPr>
        <p:spPr>
          <a:xfrm>
            <a:off x="690033" y="1827742"/>
            <a:ext cx="895985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A fictional dataset of 50 records was generated to simulate real-world data for initial testing purposes. 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Data was saved in csv format.</a:t>
            </a:r>
          </a:p>
          <a:p>
            <a:endParaRPr lang="en-US" sz="14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Data was imported using MySQL database management tool.</a:t>
            </a: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5" name="Picture 4" descr="A black and white image of a file&#10;&#10;Description automatically generated">
            <a:extLst>
              <a:ext uri="{FF2B5EF4-FFF2-40B4-BE49-F238E27FC236}">
                <a16:creationId xmlns:a16="http://schemas.microsoft.com/office/drawing/2014/main" id="{3B268BCE-CC79-9BDF-2F2A-59052FB20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782" y="4117223"/>
            <a:ext cx="936381" cy="926612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6A11CDE-7F87-DFCD-90FF-7104E3C5E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943" y="3209503"/>
            <a:ext cx="2823703" cy="337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6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D5FD4F8-B994-2CD3-CA59-A6C617E4D50D}"/>
              </a:ext>
            </a:extLst>
          </p:cNvPr>
          <p:cNvSpPr txBox="1"/>
          <p:nvPr/>
        </p:nvSpPr>
        <p:spPr>
          <a:xfrm>
            <a:off x="356658" y="2728383"/>
            <a:ext cx="3764491" cy="400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25" y="823251"/>
            <a:ext cx="11293982" cy="451866"/>
          </a:xfrm>
        </p:spPr>
        <p:txBody>
          <a:bodyPr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Arial"/>
                <a:cs typeface="Arial"/>
              </a:rPr>
              <a:t>RETRIEVAL AND ANALYSIS OF DATA FROM THE DATABASE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C69167C3-302B-24DE-9CF7-D85D5D5DD20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2187575"/>
            <a:ext cx="3657600" cy="3632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57AE4C-39FC-38F1-3392-8A80628AE7E1}"/>
              </a:ext>
            </a:extLst>
          </p:cNvPr>
          <p:cNvSpPr txBox="1"/>
          <p:nvPr/>
        </p:nvSpPr>
        <p:spPr>
          <a:xfrm>
            <a:off x="425694" y="1526931"/>
            <a:ext cx="361209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What are the top four diagnoses treated in the hospital? </a:t>
            </a:r>
            <a:endParaRPr lang="en-US"/>
          </a:p>
        </p:txBody>
      </p:sp>
      <p:pic>
        <p:nvPicPr>
          <p:cNvPr id="5" name="Picture 4" descr="A screenshot of a medical form&#10;&#10;Description automatically generated">
            <a:extLst>
              <a:ext uri="{FF2B5EF4-FFF2-40B4-BE49-F238E27FC236}">
                <a16:creationId xmlns:a16="http://schemas.microsoft.com/office/drawing/2014/main" id="{5A543AC3-136F-5544-11E1-AE66F7874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68" y="4656870"/>
            <a:ext cx="2397613" cy="16236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A5E078-1A20-DC38-505A-3414F7F500F0}"/>
              </a:ext>
            </a:extLst>
          </p:cNvPr>
          <p:cNvSpPr txBox="1"/>
          <p:nvPr/>
        </p:nvSpPr>
        <p:spPr>
          <a:xfrm>
            <a:off x="4435718" y="1526931"/>
            <a:ext cx="342159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Which room type is frequently occupied?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B57CE-35AC-E63B-442B-EAE084B9FE61}"/>
              </a:ext>
            </a:extLst>
          </p:cNvPr>
          <p:cNvSpPr txBox="1"/>
          <p:nvPr/>
        </p:nvSpPr>
        <p:spPr>
          <a:xfrm>
            <a:off x="8198093" y="1526931"/>
            <a:ext cx="351684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What is the average cost of bills for patients who have occupied a room, with an average cost per patient between £1000 and £1700? 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B429C1-8BA7-57E9-1A68-199C0E71AF60}"/>
              </a:ext>
            </a:extLst>
          </p:cNvPr>
          <p:cNvSpPr txBox="1"/>
          <p:nvPr/>
        </p:nvSpPr>
        <p:spPr>
          <a:xfrm>
            <a:off x="4319058" y="2699808"/>
            <a:ext cx="3650191" cy="400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BE116522-89C3-B746-62A5-A8AB90A9E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050" y="5181600"/>
            <a:ext cx="2162175" cy="7524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5C86989-A4D3-10A5-C460-92442380BCE6}"/>
              </a:ext>
            </a:extLst>
          </p:cNvPr>
          <p:cNvSpPr txBox="1"/>
          <p:nvPr/>
        </p:nvSpPr>
        <p:spPr>
          <a:xfrm>
            <a:off x="8148108" y="2699808"/>
            <a:ext cx="3650191" cy="4000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DBBB4E-9261-1039-523A-3A60B57C6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411" y="2963807"/>
            <a:ext cx="3444538" cy="1089754"/>
          </a:xfrm>
          <a:prstGeom prst="rect">
            <a:avLst/>
          </a:prstGeom>
        </p:spPr>
      </p:pic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4A7F631-894E-0455-B91A-AA0630FBEA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7008" y="2847975"/>
            <a:ext cx="2735817" cy="1668925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2807BD71-F188-E526-642E-8FCFEB9F90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7807" y="5166557"/>
            <a:ext cx="2827265" cy="1021168"/>
          </a:xfrm>
          <a:prstGeom prst="rect">
            <a:avLst/>
          </a:prstGeom>
        </p:spPr>
      </p:pic>
      <p:pic>
        <p:nvPicPr>
          <p:cNvPr id="24" name="Picture 2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E457046-C4BD-34B2-05FF-1BE39D867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8598" y="2728383"/>
            <a:ext cx="3759686" cy="1865638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779879DD-DB6B-6DAA-7A36-FEB3077594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186" y="2962609"/>
            <a:ext cx="3657599" cy="1228375"/>
          </a:xfrm>
          <a:prstGeom prst="rect">
            <a:avLst/>
          </a:prstGeom>
        </p:spPr>
      </p:pic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C04CCA2-846E-3D06-ED58-1D0BE74DBA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7994" y="2627794"/>
            <a:ext cx="4034006" cy="2160516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35DD7C91-B32F-C232-64EA-1FC734ACA2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63492" y="4829905"/>
            <a:ext cx="2575783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69E2-614B-469F-7642-995402B0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0880"/>
            <a:ext cx="11277209" cy="498231"/>
          </a:xfrm>
        </p:spPr>
        <p:txBody>
          <a:bodyPr>
            <a:normAutofit/>
          </a:bodyPr>
          <a:lstStyle/>
          <a:p>
            <a:pPr algn="ctr"/>
            <a:r>
              <a:rPr lang="en-US" sz="2000" b="1">
                <a:solidFill>
                  <a:srgbClr val="002060"/>
                </a:solidFill>
                <a:latin typeface="Arial"/>
                <a:ea typeface="+mn-ea"/>
                <a:cs typeface="Arial"/>
              </a:rPr>
              <a:t>VIEWS</a:t>
            </a:r>
            <a:endParaRPr lang="en-US"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E960A-894B-5C3B-AE2F-CE04349A3F8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199" y="1651820"/>
            <a:ext cx="2944761" cy="2054942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B9E37261-0400-F59A-E91B-F80F460B6D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83519" y="3362061"/>
            <a:ext cx="6052882" cy="167731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B45D65-D5B3-1F98-51AB-AD11915A0974}"/>
              </a:ext>
            </a:extLst>
          </p:cNvPr>
          <p:cNvSpPr txBox="1"/>
          <p:nvPr/>
        </p:nvSpPr>
        <p:spPr>
          <a:xfrm>
            <a:off x="570271" y="1651819"/>
            <a:ext cx="11051764" cy="5366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400" kern="100" dirty="0">
                <a:effectLst/>
                <a:latin typeface="Arial"/>
                <a:ea typeface="Aptos" panose="020B0004020202020204" pitchFamily="34" charset="0"/>
                <a:cs typeface="Arial"/>
              </a:rPr>
              <a:t>Created a virtual table from patients, appointments, departments, and staff tables named “appointmentschedule” for easy access to patients' appointment times and staff they are scheduled to see.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D423F3E-7528-2922-53E6-F593B67F7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8" y="3028950"/>
            <a:ext cx="2505075" cy="3057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C1BDF8-F7A2-C568-16EF-3350568E5C0F}"/>
              </a:ext>
            </a:extLst>
          </p:cNvPr>
          <p:cNvSpPr txBox="1"/>
          <p:nvPr/>
        </p:nvSpPr>
        <p:spPr>
          <a:xfrm>
            <a:off x="568325" y="2523066"/>
            <a:ext cx="3505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b="1" dirty="0">
                <a:latin typeface="Arial"/>
                <a:cs typeface="Arial"/>
              </a:rPr>
              <a:t>Syntax for creating view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C21D5-2CAC-9B86-36FC-89B951819F53}"/>
              </a:ext>
            </a:extLst>
          </p:cNvPr>
          <p:cNvSpPr txBox="1"/>
          <p:nvPr/>
        </p:nvSpPr>
        <p:spPr>
          <a:xfrm>
            <a:off x="6092825" y="2570691"/>
            <a:ext cx="18478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b="1" dirty="0">
                <a:latin typeface="Arial"/>
                <a:cs typeface="Arial"/>
              </a:rPr>
              <a:t>Implementation</a:t>
            </a:r>
            <a:endParaRPr lang="en-US" b="1" dirty="0">
              <a:latin typeface="Gill Sans MT" panose="020B0502020104020203"/>
              <a:cs typeface="Arial"/>
            </a:endParaRP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70FCAB9-FC5E-2D3E-A52F-DF8BF8AD5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49" y="2878468"/>
            <a:ext cx="3471572" cy="3679648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9730ACA-20F9-F527-DABD-28DB3B646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9923" y="3260718"/>
            <a:ext cx="6912077" cy="205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2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B87B-68B0-0EDB-A960-126117BB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0880"/>
            <a:ext cx="11277209" cy="468924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Arial"/>
                <a:ea typeface="+mn-ea"/>
                <a:cs typeface="Arial"/>
              </a:rPr>
              <a:t>STORED FUNCTION</a:t>
            </a:r>
            <a:endParaRPr lang="en-US" dirty="0"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85F1C-EB9B-E8A4-31C4-ED2A482BD45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1503679"/>
            <a:ext cx="11354203" cy="671831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400" kern="100" dirty="0">
                <a:effectLst/>
                <a:latin typeface="Arial"/>
                <a:ea typeface="Aptos" panose="020B0004020202020204" pitchFamily="34" charset="0"/>
                <a:cs typeface="Arial"/>
              </a:rPr>
              <a:t>Created a stored function to calculate age of patients from their date of birth (dob) for further research like knowing the age that is prevalent to cancer and other diseases.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en-GB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en-GB" sz="14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en-GB" sz="14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cap="all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pic>
        <p:nvPicPr>
          <p:cNvPr id="6" name="Content Placeholder 5" descr="A close up of a white background&#10;&#10;Description automatically generated">
            <a:extLst>
              <a:ext uri="{FF2B5EF4-FFF2-40B4-BE49-F238E27FC236}">
                <a16:creationId xmlns:a16="http://schemas.microsoft.com/office/drawing/2014/main" id="{3B1DD39E-23C9-CBE9-FB6D-13DCB77D99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71553" y="3451404"/>
            <a:ext cx="3928906" cy="724234"/>
          </a:xfr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AC9CC45-36E6-782D-2EBB-9C1DA3B18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485" y="4927395"/>
            <a:ext cx="2889831" cy="1562578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6E502B7-EAC3-64C5-9922-1B7E2A341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013" y="3057525"/>
            <a:ext cx="2438400" cy="3438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6995E0-3484-4645-4761-DFDEFB8CBA44}"/>
              </a:ext>
            </a:extLst>
          </p:cNvPr>
          <p:cNvSpPr txBox="1"/>
          <p:nvPr/>
        </p:nvSpPr>
        <p:spPr>
          <a:xfrm>
            <a:off x="6092825" y="2494491"/>
            <a:ext cx="542925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b="1" dirty="0">
                <a:latin typeface="Arial"/>
                <a:cs typeface="Arial"/>
              </a:rPr>
              <a:t>Implementation</a:t>
            </a:r>
            <a:endParaRPr lang="en-US" b="1" dirty="0">
              <a:latin typeface="Gill Sans MT" panose="020B0502020104020203"/>
              <a:cs typeface="Arial"/>
            </a:endParaRPr>
          </a:p>
          <a:p>
            <a:endParaRPr lang="en-US" sz="1400" b="1" dirty="0">
              <a:latin typeface="Arial"/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1400" dirty="0">
                <a:latin typeface="Arial"/>
                <a:cs typeface="Arial"/>
              </a:rPr>
              <a:t>Find the patients who are aged 40 and above.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C862B-07E1-1399-ABE0-8B88A7723AD3}"/>
              </a:ext>
            </a:extLst>
          </p:cNvPr>
          <p:cNvSpPr txBox="1"/>
          <p:nvPr/>
        </p:nvSpPr>
        <p:spPr>
          <a:xfrm>
            <a:off x="6130925" y="4589991"/>
            <a:ext cx="1219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b="1" dirty="0">
                <a:latin typeface="Arial"/>
                <a:cs typeface="Arial"/>
              </a:rPr>
              <a:t>Result</a:t>
            </a:r>
            <a:endParaRPr lang="en-US" b="1" dirty="0">
              <a:latin typeface="Gill Sans MT" panose="020B0502020104020203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D861AD-6867-31A0-FC95-7643A19D19D9}"/>
              </a:ext>
            </a:extLst>
          </p:cNvPr>
          <p:cNvSpPr txBox="1"/>
          <p:nvPr/>
        </p:nvSpPr>
        <p:spPr>
          <a:xfrm>
            <a:off x="454025" y="2494491"/>
            <a:ext cx="37909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b="1" kern="100" dirty="0">
                <a:latin typeface="Arial"/>
                <a:cs typeface="Arial"/>
              </a:rPr>
              <a:t>Syntax for creating the stored function</a:t>
            </a:r>
          </a:p>
        </p:txBody>
      </p:sp>
    </p:spTree>
    <p:extLst>
      <p:ext uri="{BB962C8B-B14F-4D97-AF65-F5344CB8AC3E}">
        <p14:creationId xmlns:p14="http://schemas.microsoft.com/office/powerpoint/2010/main" val="34179041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Custom 10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465359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 design_Win32_SL_V15" id="{2701BB1F-F316-4B75-9491-9CBB0D27A737}" vid="{567D41FF-711B-46C9-BAF2-A20952F37F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679C34-122C-4127-90D9-C271AEE94C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26303C-A89C-422C-9097-BDF7002EFC5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0437772-7826-4CEE-8E78-517B414A42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640</Words>
  <Application>Microsoft Office PowerPoint</Application>
  <PresentationFormat>Widescreen</PresentationFormat>
  <Paragraphs>115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Aptos</vt:lpstr>
      <vt:lpstr>Arial</vt:lpstr>
      <vt:lpstr>Arial,Sans-Serif</vt:lpstr>
      <vt:lpstr>Calibri</vt:lpstr>
      <vt:lpstr>Courier New</vt:lpstr>
      <vt:lpstr>Courier New,monospace</vt:lpstr>
      <vt:lpstr>Gill Sans MT</vt:lpstr>
      <vt:lpstr>Wingdings 2</vt:lpstr>
      <vt:lpstr>DividendVTI</vt:lpstr>
      <vt:lpstr>                             HOSPITAL DATABASE MANAGEMENT SYSTEM (HDMS)</vt:lpstr>
      <vt:lpstr>AIM</vt:lpstr>
      <vt:lpstr> DATABASE MODELLING</vt:lpstr>
      <vt:lpstr>Logical SCHEMA</vt:lpstr>
      <vt:lpstr>PHYSICAL SCHEMA</vt:lpstr>
      <vt:lpstr>IMPORTING DATA INTO THE HOSPITAL MANAGEMENT DATABASE</vt:lpstr>
      <vt:lpstr>RETRIEVAL AND ANALYSIS OF DATA FROM THE DATABASE</vt:lpstr>
      <vt:lpstr>VIEWS</vt:lpstr>
      <vt:lpstr>STORED FUNCTION</vt:lpstr>
      <vt:lpstr>STORED PROCEDURE</vt:lpstr>
      <vt:lpstr>TRIGGER</vt:lpstr>
      <vt:lpstr>PowerPoint Presentation</vt:lpstr>
      <vt:lpstr>                  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      HOSPITAL MANAGEMENT SYSTEM</dc:title>
  <dc:creator/>
  <cp:lastModifiedBy/>
  <cp:revision>1327</cp:revision>
  <dcterms:created xsi:type="dcterms:W3CDTF">2023-12-10T17:10:56Z</dcterms:created>
  <dcterms:modified xsi:type="dcterms:W3CDTF">2024-05-31T04:46:14Z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