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7" r:id="rId7"/>
    <p:sldId id="300" r:id="rId8"/>
    <p:sldId id="298" r:id="rId9"/>
    <p:sldId id="299" r:id="rId10"/>
    <p:sldId id="264" r:id="rId11"/>
    <p:sldId id="301" r:id="rId12"/>
    <p:sldId id="302" r:id="rId13"/>
    <p:sldId id="303" r:id="rId14"/>
    <p:sldId id="304" r:id="rId15"/>
    <p:sldId id="293" r:id="rId16"/>
    <p:sldId id="296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69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E807-0B0D-AB17-AEC5-973B846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6F4F-F3DC-87D8-C13D-6619F4C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3CFE-935B-6D65-59E2-60B4C0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1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7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284FBA-8100-A68A-E505-8394037280E3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D76077-2232-20C1-A39F-D53FF37F23AD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564DB-C879-75FB-127D-6BEDFDDFE5E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96683C-B322-4FC1-A3A3-337211F501AE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0" r:id="rId3"/>
    <p:sldLayoutId id="2147483797" r:id="rId4"/>
    <p:sldLayoutId id="2147483787" r:id="rId5"/>
    <p:sldLayoutId id="2147483766" r:id="rId6"/>
    <p:sldLayoutId id="2147483795" r:id="rId7"/>
    <p:sldLayoutId id="2147483798" r:id="rId8"/>
    <p:sldLayoutId id="2147483779" r:id="rId9"/>
    <p:sldLayoutId id="2147483769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17" y="827485"/>
            <a:ext cx="11275990" cy="515367"/>
          </a:xfrm>
        </p:spPr>
        <p:txBody>
          <a:bodyPr/>
          <a:lstStyle/>
          <a:p>
            <a:r>
              <a:rPr lang="en-GB" sz="1800" b="1" dirty="0">
                <a:latin typeface="Arial"/>
                <a:ea typeface="Aptos" panose="020B0004020202020204" pitchFamily="34" charset="0"/>
                <a:cs typeface="Arial"/>
              </a:rPr>
              <a:t>                                </a:t>
            </a:r>
            <a:r>
              <a:rPr lang="en-GB" sz="2400" b="1" dirty="0">
                <a:solidFill>
                  <a:srgbClr val="002060"/>
                </a:solidFill>
                <a:effectLst/>
                <a:latin typeface="Arial"/>
                <a:ea typeface="Aptos" panose="020B0004020202020204" pitchFamily="34" charset="0"/>
                <a:cs typeface="Arial"/>
              </a:rPr>
              <a:t>HOSPITAL DATABASE MANAGEMENT SYSTEM</a:t>
            </a:r>
            <a:r>
              <a:rPr lang="en-GB" sz="2400" b="1" dirty="0">
                <a:solidFill>
                  <a:srgbClr val="002060"/>
                </a:solidFill>
                <a:latin typeface="Arial"/>
                <a:ea typeface="Aptos" panose="020B0004020202020204" pitchFamily="34" charset="0"/>
                <a:cs typeface="Arial"/>
              </a:rPr>
              <a:t> (HDMS)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>
          <a:xfrm>
            <a:off x="448055" y="1685517"/>
            <a:ext cx="11274551" cy="32773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E3330-8B0E-E2C7-2997-75F6E4364DF6}"/>
              </a:ext>
            </a:extLst>
          </p:cNvPr>
          <p:cNvSpPr txBox="1"/>
          <p:nvPr/>
        </p:nvSpPr>
        <p:spPr>
          <a:xfrm>
            <a:off x="3598334" y="5217584"/>
            <a:ext cx="4974166" cy="141577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Arial"/>
                <a:cs typeface="Arial"/>
              </a:rPr>
              <a:t>by </a:t>
            </a:r>
          </a:p>
          <a:p>
            <a:pPr algn="ctr"/>
            <a:endParaRPr lang="en-US" sz="2000" b="1" cap="all" dirty="0">
              <a:solidFill>
                <a:srgbClr val="00206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Arial"/>
                <a:cs typeface="Arial"/>
              </a:rPr>
              <a:t>Chioma Juliet Uche</a:t>
            </a:r>
          </a:p>
          <a:p>
            <a:pPr algn="ctr"/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0A26-4D28-6474-905E-0CD9E678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51777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5735-CCA7-9560-3E23-8764AAB6A3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3375" y="1487428"/>
            <a:ext cx="11423787" cy="898315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stored procedure named AddingPayment to automatically adjust and update payment status once any patient pays their bills.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test the stored procedure, for example, call the AddingPayment procedure to add £100 to bill_id 7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.</a:t>
            </a:r>
            <a:endParaRPr lang="en-GB" sz="14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  <a:p>
            <a:pPr marL="0" indent="0">
              <a:buNone/>
            </a:pPr>
            <a:endParaRPr lang="en-US" sz="2000" b="1" cap="all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A close up of text&#10;&#10;Description automatically generated">
            <a:extLst>
              <a:ext uri="{FF2B5EF4-FFF2-40B4-BE49-F238E27FC236}">
                <a16:creationId xmlns:a16="http://schemas.microsoft.com/office/drawing/2014/main" id="{743D8832-D7F8-EE29-B070-9408AE6B6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664" y="3034173"/>
            <a:ext cx="4247975" cy="7896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1CEA0-B6CD-DA80-F2D3-D4299705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7" y="4713436"/>
            <a:ext cx="11510666" cy="10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371-73AD-855D-6BFF-035B5AA5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5134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TRIGGER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B798-6055-77F0-AF61-16F93A97B37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8949" y="1269787"/>
            <a:ext cx="10113707" cy="8898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triggers to prevent double appointments booking for patients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test if the trigger set works, 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I tried </a:t>
            </a: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book for an appointment for a particular time slot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 </a:t>
            </a: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 with a staff that is already taken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.</a:t>
            </a:r>
            <a:endParaRPr lang="en-GB" sz="14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  <a:p>
            <a:pPr mar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8FD6-770F-2303-3D72-BA8B859C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495" y="5339848"/>
            <a:ext cx="5419088" cy="389900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rial"/>
                <a:cs typeface="Arial"/>
              </a:rPr>
              <a:t>Error Code: 1644. This staff is not available at this date and time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4819A-C59B-840E-E61F-3A5C70F6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88" y="2918079"/>
            <a:ext cx="5081145" cy="1173643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5DE5243-39F0-20A6-1096-33B064A0B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2957513"/>
            <a:ext cx="4229100" cy="355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49D93-D118-3A5F-D31C-4B4F28FD8B74}"/>
              </a:ext>
            </a:extLst>
          </p:cNvPr>
          <p:cNvSpPr txBox="1"/>
          <p:nvPr/>
        </p:nvSpPr>
        <p:spPr>
          <a:xfrm>
            <a:off x="492125" y="2408766"/>
            <a:ext cx="3790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kern="100" dirty="0">
                <a:latin typeface="Arial"/>
                <a:cs typeface="Arial"/>
              </a:rPr>
              <a:t>Syntax for creating the stored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369FE-CE4B-6FB0-0EC5-6326E7C84AAD}"/>
              </a:ext>
            </a:extLst>
          </p:cNvPr>
          <p:cNvSpPr txBox="1"/>
          <p:nvPr/>
        </p:nvSpPr>
        <p:spPr>
          <a:xfrm>
            <a:off x="6092825" y="2408766"/>
            <a:ext cx="1914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D9FD6-3119-1D1D-04A7-2814BA1FD03A}"/>
              </a:ext>
            </a:extLst>
          </p:cNvPr>
          <p:cNvSpPr txBox="1"/>
          <p:nvPr/>
        </p:nvSpPr>
        <p:spPr>
          <a:xfrm>
            <a:off x="6130925" y="4780491"/>
            <a:ext cx="121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Result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71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5861" y="3810603"/>
            <a:ext cx="11370679" cy="2175758"/>
          </a:xfrm>
        </p:spPr>
        <p:txBody>
          <a:bodyPr>
            <a:normAutofit/>
          </a:bodyPr>
          <a:lstStyle/>
          <a:p>
            <a:pPr marL="283210" indent="-283210"/>
            <a:r>
              <a:rPr lang="en-US" sz="1400" dirty="0">
                <a:latin typeface="Arial"/>
                <a:cs typeface="Arial"/>
              </a:rPr>
              <a:t>Generating a small dataset may not expose performance issues that could arise with real-world data volumes.</a:t>
            </a:r>
            <a:endParaRPr lang="en-US" dirty="0"/>
          </a:p>
          <a:p>
            <a:pPr marL="283210" indent="-283210"/>
            <a:r>
              <a:rPr lang="en-US" sz="1400" dirty="0">
                <a:latin typeface="Arial"/>
                <a:cs typeface="Arial"/>
              </a:rPr>
              <a:t>The effectiveness of the DBMS features (trigger, event, and stored function) has been validated only in limited scenarios.</a:t>
            </a:r>
          </a:p>
          <a:p>
            <a:pPr marL="283210" indent="-283210"/>
            <a:r>
              <a:rPr lang="en-US" sz="1400" dirty="0">
                <a:latin typeface="Arial"/>
                <a:cs typeface="Arial"/>
              </a:rPr>
              <a:t>The logic to handle room assignment is based on one patient per room. However, the DBMS does not account for multiple people  staying a general type room.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283210" indent="-283210"/>
            <a:endParaRPr lang="en-US" sz="1400" dirty="0">
              <a:latin typeface="Arial"/>
              <a:cs typeface="Arial"/>
            </a:endParaRPr>
          </a:p>
          <a:p>
            <a:pPr marL="283210" indent="-28321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59D1B-81D4-7578-A798-45EDBA3507D5}"/>
              </a:ext>
            </a:extLst>
          </p:cNvPr>
          <p:cNvSpPr txBox="1"/>
          <p:nvPr/>
        </p:nvSpPr>
        <p:spPr>
          <a:xfrm>
            <a:off x="4305300" y="3135266"/>
            <a:ext cx="339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Arial"/>
                <a:cs typeface="Arial"/>
              </a:rPr>
              <a:t>CHALLENGES / LIMITATION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614680"/>
            <a:ext cx="7809865" cy="4928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>
                <a:solidFill>
                  <a:srgbClr val="404040"/>
                </a:solidFill>
                <a:latin typeface="Gill Sans MT"/>
                <a:cs typeface="Arial"/>
              </a:rPr>
              <a:t>                 </a:t>
            </a: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CONCLUSION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7371083" cy="363304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074606"/>
            <a:ext cx="11267440" cy="168618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Successfully designed and implemented a comprehensive Hospital management system to streamline hospital operation and enhance patient care.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Demonstrated the power of automation through stored procedure, triggers and events for efficient appointment scheduling, billing management and follow-up processes.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Recognized the need for expanding the dataset for more robust testing.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FCF30-6E19-C7A9-04C4-7C8BF5676ACF}"/>
              </a:ext>
            </a:extLst>
          </p:cNvPr>
          <p:cNvSpPr txBox="1"/>
          <p:nvPr/>
        </p:nvSpPr>
        <p:spPr>
          <a:xfrm>
            <a:off x="4555066" y="4369858"/>
            <a:ext cx="3368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Q&amp;A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150" y="2862479"/>
            <a:ext cx="4292729" cy="1915261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>
          <a:xfrm>
            <a:off x="4354830" y="666984"/>
            <a:ext cx="7375020" cy="5687345"/>
          </a:xfr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35" y="1157849"/>
            <a:ext cx="3668183" cy="354602"/>
          </a:xfrm>
        </p:spPr>
        <p:txBody>
          <a:bodyPr/>
          <a:lstStyle/>
          <a:p>
            <a:r>
              <a:rPr lang="en-GB" sz="1600" b="1" dirty="0">
                <a:solidFill>
                  <a:srgbClr val="002060"/>
                </a:solidFill>
                <a:latin typeface="Arial"/>
                <a:cs typeface="Arial"/>
              </a:rPr>
              <a:t>AIM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092" y="1494778"/>
            <a:ext cx="8250766" cy="38881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400" kern="100" dirty="0">
                <a:solidFill>
                  <a:schemeClr val="tx1"/>
                </a:solidFill>
                <a:latin typeface="Arial"/>
                <a:ea typeface="Aptos" panose="020B0004020202020204" pitchFamily="34" charset="0"/>
                <a:cs typeface="Arial"/>
              </a:rPr>
              <a:t>To</a:t>
            </a:r>
            <a:r>
              <a:rPr lang="en-GB" sz="1400" kern="100" dirty="0">
                <a:solidFill>
                  <a:schemeClr val="tx1"/>
                </a:solidFill>
                <a:effectLst/>
                <a:latin typeface="Arial"/>
                <a:ea typeface="Aptos" panose="020B0004020202020204" pitchFamily="34" charset="0"/>
                <a:cs typeface="Arial"/>
              </a:rPr>
              <a:t> </a:t>
            </a:r>
            <a:r>
              <a:rPr lang="en-GB" sz="1400" kern="100" dirty="0">
                <a:solidFill>
                  <a:schemeClr val="tx1"/>
                </a:solidFill>
                <a:latin typeface="Arial"/>
                <a:ea typeface="Aptos" panose="020B0004020202020204" pitchFamily="34" charset="0"/>
                <a:cs typeface="Arial"/>
              </a:rPr>
              <a:t>design, develop and implement a robust database to efficiently streamline hospital operations.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>
          <a:xfrm>
            <a:off x="6235740" y="2301664"/>
            <a:ext cx="5678976" cy="425932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837E7-FD64-168D-34E3-BB772DA00A95}"/>
              </a:ext>
            </a:extLst>
          </p:cNvPr>
          <p:cNvSpPr txBox="1"/>
          <p:nvPr/>
        </p:nvSpPr>
        <p:spPr>
          <a:xfrm>
            <a:off x="371231" y="2134577"/>
            <a:ext cx="3704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AF5D-0CBE-641C-8DD1-B5D129FFA267}"/>
              </a:ext>
            </a:extLst>
          </p:cNvPr>
          <p:cNvSpPr txBox="1"/>
          <p:nvPr/>
        </p:nvSpPr>
        <p:spPr>
          <a:xfrm>
            <a:off x="381814" y="2594545"/>
            <a:ext cx="568324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design a relational database for all patient-related information.</a:t>
            </a:r>
            <a:endParaRPr lang="en-US" sz="1400" dirty="0">
              <a:latin typeface="Gill Sans MT" panose="020B0502020104020203"/>
              <a:cs typeface="Arial"/>
            </a:endParaRPr>
          </a:p>
          <a:p>
            <a:pPr algn="just"/>
            <a:endParaRPr lang="en-GB" sz="14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retrieve and analyse data from multiple tables using Join and subqueries.</a:t>
            </a:r>
            <a:endParaRPr lang="en-US" sz="1400" dirty="0">
              <a:latin typeface="Gill Sans MT" panose="020B0502020104020203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automate routine tasks using advanced SQL features like  triggers, views, events, stored function and procedure.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5F731B93-0B82-C07C-3136-A425E8D6817E}"/>
              </a:ext>
            </a:extLst>
          </p:cNvPr>
          <p:cNvSpPr txBox="1">
            <a:spLocks/>
          </p:cNvSpPr>
          <p:nvPr/>
        </p:nvSpPr>
        <p:spPr>
          <a:xfrm>
            <a:off x="4292600" y="733050"/>
            <a:ext cx="3668183" cy="38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dirty="0">
                <a:solidFill>
                  <a:srgbClr val="002060"/>
                </a:solidFill>
                <a:latin typeface="Arial"/>
                <a:cs typeface="Arial"/>
              </a:rPr>
              <a:t>PROJECT OVERVIEW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CEEF-FD21-D756-86AE-7F1446FCE023}"/>
              </a:ext>
            </a:extLst>
          </p:cNvPr>
          <p:cNvSpPr txBox="1"/>
          <p:nvPr/>
        </p:nvSpPr>
        <p:spPr>
          <a:xfrm>
            <a:off x="370416" y="4413250"/>
            <a:ext cx="22013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9930B-E887-691D-17FA-AEB5839245C6}"/>
              </a:ext>
            </a:extLst>
          </p:cNvPr>
          <p:cNvSpPr txBox="1"/>
          <p:nvPr/>
        </p:nvSpPr>
        <p:spPr>
          <a:xfrm>
            <a:off x="380999" y="4825999"/>
            <a:ext cx="248708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Patient management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Appointment scheduling.</a:t>
            </a:r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Billing and payments</a:t>
            </a:r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Room allocation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CB36-5106-DFB8-6F4C-CBC17968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3" y="725444"/>
            <a:ext cx="11277600" cy="397857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 DATABASE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0A0E-F1B3-9BD6-1D97-7AA572BF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73317"/>
            <a:ext cx="3773300" cy="210742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This database design consists of 10 entities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 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Patients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Staffs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Medical records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Appointments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Departments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13602-2AC5-3C91-2634-07A45EDC592C}"/>
              </a:ext>
            </a:extLst>
          </p:cNvPr>
          <p:cNvSpPr txBox="1"/>
          <p:nvPr/>
        </p:nvSpPr>
        <p:spPr>
          <a:xfrm>
            <a:off x="461595" y="1371762"/>
            <a:ext cx="4032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Conceptual SCHEMA</a:t>
            </a:r>
            <a:endParaRPr lang="en-US" dirty="0">
              <a:ea typeface="+mj-ea"/>
            </a:endParaRPr>
          </a:p>
        </p:txBody>
      </p:sp>
      <p:pic>
        <p:nvPicPr>
          <p:cNvPr id="7" name="Picture 6" descr="A diagram of a patient&#10;&#10;Description automatically generated">
            <a:extLst>
              <a:ext uri="{FF2B5EF4-FFF2-40B4-BE49-F238E27FC236}">
                <a16:creationId xmlns:a16="http://schemas.microsoft.com/office/drawing/2014/main" id="{22A42184-E8E6-0B32-8416-DB2397F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117" y="1609603"/>
            <a:ext cx="6464302" cy="44203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4421AC-FB3D-B328-D4D4-27AAA7F671F1}"/>
              </a:ext>
            </a:extLst>
          </p:cNvPr>
          <p:cNvSpPr txBox="1">
            <a:spLocks/>
          </p:cNvSpPr>
          <p:nvPr/>
        </p:nvSpPr>
        <p:spPr>
          <a:xfrm>
            <a:off x="492370" y="4858794"/>
            <a:ext cx="5160529" cy="1110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One-to-Many - (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Patients and Medical Records, Patient and Staff, Patient and Bills)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3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Many-to-One - (</a:t>
            </a:r>
            <a:r>
              <a:rPr lang="en-US" sz="1300" dirty="0">
                <a:solidFill>
                  <a:srgbClr val="0D0D0D"/>
                </a:solidFill>
                <a:latin typeface="Arial"/>
                <a:ea typeface="+mn-lt"/>
                <a:cs typeface="Arial"/>
              </a:rPr>
              <a:t>Staff and Departments, appointments and Patients, Payment and Bills)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300" b="1" dirty="0">
              <a:solidFill>
                <a:srgbClr val="0D0D0D"/>
              </a:solidFill>
              <a:latin typeface="Gill Sans MT" panose="020B0502020104020203"/>
              <a:ea typeface="+mn-lt"/>
              <a:cs typeface="Arial"/>
            </a:endParaRPr>
          </a:p>
          <a:p>
            <a:endParaRPr lang="en-US" dirty="0">
              <a:solidFill>
                <a:srgbClr val="404040"/>
              </a:solidFill>
              <a:latin typeface="Gill Sans MT" panose="020B0502020104020203"/>
              <a:cs typeface="Arial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91652-CAF5-3234-3EE4-99BA88290705}"/>
              </a:ext>
            </a:extLst>
          </p:cNvPr>
          <p:cNvSpPr txBox="1"/>
          <p:nvPr/>
        </p:nvSpPr>
        <p:spPr>
          <a:xfrm>
            <a:off x="1008672" y="4370916"/>
            <a:ext cx="2664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RELATIONSHIPS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0555CC-6C52-413F-E67A-0E813679151B}"/>
              </a:ext>
            </a:extLst>
          </p:cNvPr>
          <p:cNvSpPr txBox="1">
            <a:spLocks/>
          </p:cNvSpPr>
          <p:nvPr/>
        </p:nvSpPr>
        <p:spPr>
          <a:xfrm>
            <a:off x="2563446" y="2191794"/>
            <a:ext cx="2591225" cy="1716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Patient staff interaction 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Rooms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Room patient assignment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Bills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Payments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12B8-EF57-294E-61B9-27F09318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9" y="725444"/>
            <a:ext cx="11277600" cy="40925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Logical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8756-1B04-C926-54FE-6688819C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590290" cy="1834939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 attributes </a:t>
            </a:r>
            <a:endParaRPr lang="en-US" sz="1400">
              <a:solidFill>
                <a:schemeClr val="tx1"/>
              </a:solidFill>
              <a:latin typeface="Gill Sans MT" panose="020B0502020104020203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Primary key </a:t>
            </a: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Foreign key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Unique constraint on the email attribute in the staff and patient entities.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patient&#10;&#10;Description automatically generated">
            <a:extLst>
              <a:ext uri="{FF2B5EF4-FFF2-40B4-BE49-F238E27FC236}">
                <a16:creationId xmlns:a16="http://schemas.microsoft.com/office/drawing/2014/main" id="{F31A68F0-151B-9CBA-4BD4-68513270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13" y="1460704"/>
            <a:ext cx="7194841" cy="53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ADB-A234-5848-1862-0EF0959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3" y="725444"/>
            <a:ext cx="11277600" cy="44100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PHYSICAL SCHEMA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2A3E47-CE06-F1BC-E7B3-D8B74847E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4781" y="1358900"/>
            <a:ext cx="8357112" cy="535653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BCCBA3-55DF-5AD4-FBD6-7A4BB9E2F5AF}"/>
              </a:ext>
            </a:extLst>
          </p:cNvPr>
          <p:cNvSpPr txBox="1">
            <a:spLocks/>
          </p:cNvSpPr>
          <p:nvPr/>
        </p:nvSpPr>
        <p:spPr>
          <a:xfrm>
            <a:off x="245806" y="1324610"/>
            <a:ext cx="3016401" cy="371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Created tables, specifying the data type and sizes of the attributes.</a:t>
            </a:r>
          </a:p>
          <a:p>
            <a:pPr marL="285750" indent="-285750">
              <a:buFont typeface="Arial,Sans-Serif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DBMS Features include: 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Stored Procedures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Trigger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View 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Event</a:t>
            </a:r>
            <a:endParaRPr lang="en-US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Normalization was done up to the 3rd normal form.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100" b="1" kern="100" dirty="0">
              <a:solidFill>
                <a:srgbClr val="404040"/>
              </a:solidFill>
              <a:latin typeface="Arial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  <a:latin typeface="Gill Sans MT" panose="020B05020201040202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41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9937-EF5D-FB9E-8C05-C7FA0D0B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17" y="1070901"/>
            <a:ext cx="11275990" cy="40953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IMPORTING DATA INTO THE HOSPITAL MANAGEMENT DATABASE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4E288-0B6E-7C92-259A-E0477C97425C}"/>
              </a:ext>
            </a:extLst>
          </p:cNvPr>
          <p:cNvSpPr txBox="1"/>
          <p:nvPr/>
        </p:nvSpPr>
        <p:spPr>
          <a:xfrm>
            <a:off x="690033" y="1827742"/>
            <a:ext cx="89598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A fictional dataset of 50 records was generated to simulate real-world data for initial testing purposes. 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Data was saved in csv format.</a:t>
            </a:r>
          </a:p>
          <a:p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Data was imported using MySQL database management tool.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Picture 4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3B268BCE-CC79-9BDF-2F2A-59052FB2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82" y="4117223"/>
            <a:ext cx="936381" cy="92661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A11CDE-7F87-DFCD-90FF-7104E3C5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43" y="3209503"/>
            <a:ext cx="2823703" cy="33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5FD4F8-B994-2CD3-CA59-A6C617E4D50D}"/>
              </a:ext>
            </a:extLst>
          </p:cNvPr>
          <p:cNvSpPr txBox="1"/>
          <p:nvPr/>
        </p:nvSpPr>
        <p:spPr>
          <a:xfrm>
            <a:off x="356658" y="2728383"/>
            <a:ext cx="37644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823251"/>
            <a:ext cx="11293982" cy="451866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RETRIEVAL AND ANALYSIS OF DATA FROM THE DATABASE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87575"/>
            <a:ext cx="3657600" cy="3632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7AE4C-39FC-38F1-3392-8A80628AE7E1}"/>
              </a:ext>
            </a:extLst>
          </p:cNvPr>
          <p:cNvSpPr txBox="1"/>
          <p:nvPr/>
        </p:nvSpPr>
        <p:spPr>
          <a:xfrm>
            <a:off x="425694" y="1526931"/>
            <a:ext cx="36120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What are the top four diagnoses treated in the hospital? </a:t>
            </a:r>
            <a:endParaRPr lang="en-US"/>
          </a:p>
        </p:txBody>
      </p:sp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5A543AC3-136F-5544-11E1-AE66F78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8" y="4656870"/>
            <a:ext cx="2397613" cy="1623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5E078-1A20-DC38-505A-3414F7F500F0}"/>
              </a:ext>
            </a:extLst>
          </p:cNvPr>
          <p:cNvSpPr txBox="1"/>
          <p:nvPr/>
        </p:nvSpPr>
        <p:spPr>
          <a:xfrm>
            <a:off x="4435718" y="1526931"/>
            <a:ext cx="34215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Which room type is frequently occupied?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B57CE-35AC-E63B-442B-EAE084B9FE61}"/>
              </a:ext>
            </a:extLst>
          </p:cNvPr>
          <p:cNvSpPr txBox="1"/>
          <p:nvPr/>
        </p:nvSpPr>
        <p:spPr>
          <a:xfrm>
            <a:off x="8198093" y="1526931"/>
            <a:ext cx="35168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What is the average cost of bills for patients who have occupied a room, with an average cost per patient between £1000 and £1700? 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429C1-8BA7-57E9-1A68-199C0E71AF60}"/>
              </a:ext>
            </a:extLst>
          </p:cNvPr>
          <p:cNvSpPr txBox="1"/>
          <p:nvPr/>
        </p:nvSpPr>
        <p:spPr>
          <a:xfrm>
            <a:off x="4319058" y="2699808"/>
            <a:ext cx="36501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E116522-89C3-B746-62A5-A8AB90A9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5181600"/>
            <a:ext cx="2162175" cy="752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C86989-A4D3-10A5-C460-92442380BCE6}"/>
              </a:ext>
            </a:extLst>
          </p:cNvPr>
          <p:cNvSpPr txBox="1"/>
          <p:nvPr/>
        </p:nvSpPr>
        <p:spPr>
          <a:xfrm>
            <a:off x="8148108" y="2699808"/>
            <a:ext cx="36501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2C19EEC-90FA-D36F-F437-54B2A4573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338" y="4876800"/>
            <a:ext cx="1847850" cy="1657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BBB4E-9261-1039-523A-3A60B57C6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47" y="2953527"/>
            <a:ext cx="3444538" cy="1089754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4A7F631-894E-0455-B91A-AA0630FBE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008" y="2847975"/>
            <a:ext cx="2735817" cy="166892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807BD71-F188-E526-642E-8FCFEB9F90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807" y="5166557"/>
            <a:ext cx="2827265" cy="1021168"/>
          </a:xfrm>
          <a:prstGeom prst="rect">
            <a:avLst/>
          </a:prstGeom>
        </p:spPr>
      </p:pic>
      <p:pic>
        <p:nvPicPr>
          <p:cNvPr id="24" name="Picture 2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E457046-C4BD-34B2-05FF-1BE39D867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8598" y="2728383"/>
            <a:ext cx="3759686" cy="18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9E2-614B-469F-7642-995402B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98231"/>
          </a:xfrm>
        </p:spPr>
        <p:txBody>
          <a:bodyPr>
            <a:normAutofit/>
          </a:bodyPr>
          <a:lstStyle/>
          <a:p>
            <a:pPr algn="ctr"/>
            <a:r>
              <a:rPr lang="en-US" sz="2000" b="1">
                <a:solidFill>
                  <a:srgbClr val="002060"/>
                </a:solidFill>
                <a:latin typeface="Arial"/>
                <a:ea typeface="+mn-ea"/>
                <a:cs typeface="Arial"/>
              </a:rPr>
              <a:t>VIEWS</a:t>
            </a:r>
            <a:endParaRPr lang="en-US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960A-894B-5C3B-AE2F-CE04349A3F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1651820"/>
            <a:ext cx="2944761" cy="205494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37261-0400-F59A-E91B-F80F460B6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519" y="3362061"/>
            <a:ext cx="6052882" cy="16773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45D65-D5B3-1F98-51AB-AD11915A0974}"/>
              </a:ext>
            </a:extLst>
          </p:cNvPr>
          <p:cNvSpPr txBox="1"/>
          <p:nvPr/>
        </p:nvSpPr>
        <p:spPr>
          <a:xfrm>
            <a:off x="570271" y="1651819"/>
            <a:ext cx="11051764" cy="5366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virtual table from patients, appointments, departments, and staff tables named “appointmentschedule” for easy access to patients' appointment times and staff they are scheduled to see.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423F3E-7528-2922-53E6-F593B67F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3028950"/>
            <a:ext cx="2505075" cy="3057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1BDF8-F7A2-C568-16EF-3350568E5C0F}"/>
              </a:ext>
            </a:extLst>
          </p:cNvPr>
          <p:cNvSpPr txBox="1"/>
          <p:nvPr/>
        </p:nvSpPr>
        <p:spPr>
          <a:xfrm>
            <a:off x="568325" y="2523066"/>
            <a:ext cx="3505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Syntax for creating view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C21D5-2CAC-9B86-36FC-89B951819F53}"/>
              </a:ext>
            </a:extLst>
          </p:cNvPr>
          <p:cNvSpPr txBox="1"/>
          <p:nvPr/>
        </p:nvSpPr>
        <p:spPr>
          <a:xfrm>
            <a:off x="6092825" y="2570691"/>
            <a:ext cx="1847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0FCAB9-FC5E-2D3E-A52F-DF8BF8AD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49" y="2878468"/>
            <a:ext cx="3471572" cy="367964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9730ACA-20F9-F527-DABD-28DB3B64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23" y="3260718"/>
            <a:ext cx="6912077" cy="2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B87B-68B0-0EDB-A960-126117BB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689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STORED FUNCTION</a:t>
            </a:r>
            <a:endParaRPr lang="en-US" dirty="0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5F1C-EB9B-E8A4-31C4-ED2A482BD45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503679"/>
            <a:ext cx="11354203" cy="67183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stored function to calculate age of patients from their date of birth (dob) for further research like knowing the age that is prevalent to cancer and other diseases.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4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4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cap="all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3B1DD39E-23C9-CBE9-FB6D-13DCB77D99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1553" y="3451404"/>
            <a:ext cx="3928906" cy="724234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C9CC45-36E6-782D-2EBB-9C1DA3B1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85" y="4927395"/>
            <a:ext cx="2889831" cy="1562578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E502B7-EAC3-64C5-9922-1B7E2A34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3" y="3057525"/>
            <a:ext cx="2438400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995E0-3484-4645-4761-DFDEFB8CBA44}"/>
              </a:ext>
            </a:extLst>
          </p:cNvPr>
          <p:cNvSpPr txBox="1"/>
          <p:nvPr/>
        </p:nvSpPr>
        <p:spPr>
          <a:xfrm>
            <a:off x="6092825" y="2494491"/>
            <a:ext cx="5429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  <a:p>
            <a:endParaRPr lang="en-US" sz="1400" b="1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dirty="0">
                <a:latin typeface="Arial"/>
                <a:cs typeface="Arial"/>
              </a:rPr>
              <a:t>Find the patients who are aged 40 and above.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862B-07E1-1399-ABE0-8B88A7723AD3}"/>
              </a:ext>
            </a:extLst>
          </p:cNvPr>
          <p:cNvSpPr txBox="1"/>
          <p:nvPr/>
        </p:nvSpPr>
        <p:spPr>
          <a:xfrm>
            <a:off x="6130925" y="4589991"/>
            <a:ext cx="121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Result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861AD-6867-31A0-FC95-7643A19D19D9}"/>
              </a:ext>
            </a:extLst>
          </p:cNvPr>
          <p:cNvSpPr txBox="1"/>
          <p:nvPr/>
        </p:nvSpPr>
        <p:spPr>
          <a:xfrm>
            <a:off x="454025" y="2494491"/>
            <a:ext cx="3790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kern="100" dirty="0">
                <a:latin typeface="Arial"/>
                <a:cs typeface="Arial"/>
              </a:rPr>
              <a:t>Syntax for creating the stored function</a:t>
            </a:r>
          </a:p>
        </p:txBody>
      </p:sp>
    </p:spTree>
    <p:extLst>
      <p:ext uri="{BB962C8B-B14F-4D97-AF65-F5344CB8AC3E}">
        <p14:creationId xmlns:p14="http://schemas.microsoft.com/office/powerpoint/2010/main" val="341790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_Win32_SL_V15" id="{2701BB1F-F316-4B75-9491-9CBB0D27A737}" vid="{567D41FF-711B-46C9-BAF2-A20952F37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Widescreen</PresentationFormat>
  <Paragraphs>115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Arial,Sans-Serif</vt:lpstr>
      <vt:lpstr>Calibri</vt:lpstr>
      <vt:lpstr>Courier New</vt:lpstr>
      <vt:lpstr>Courier New,monospace</vt:lpstr>
      <vt:lpstr>Gill Sans MT</vt:lpstr>
      <vt:lpstr>Wingdings 2</vt:lpstr>
      <vt:lpstr>DividendVTI</vt:lpstr>
      <vt:lpstr>                                HOSPITAL DATABASE MANAGEMENT SYSTEM (HDMS)</vt:lpstr>
      <vt:lpstr>AIM</vt:lpstr>
      <vt:lpstr> DATABASE MODELLING</vt:lpstr>
      <vt:lpstr>Logical SCHEMA</vt:lpstr>
      <vt:lpstr>PHYSICAL SCHEMA</vt:lpstr>
      <vt:lpstr>IMPORTING DATA INTO THE HOSPITAL MANAGEMENT DATABASE</vt:lpstr>
      <vt:lpstr>RETRIEVAL AND ANALYSIS OF DATA FROM THE DATABASE</vt:lpstr>
      <vt:lpstr>VIEWS</vt:lpstr>
      <vt:lpstr>STORED FUNCTION</vt:lpstr>
      <vt:lpstr>STORED PROCEDURE</vt:lpstr>
      <vt:lpstr>TRIGGER</vt:lpstr>
      <vt:lpstr>PowerPoint Presentation</vt:lpstr>
      <vt:lpstr>                  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HOSPITAL MANAGEMENT SYSTEM</dc:title>
  <dc:creator/>
  <cp:lastModifiedBy/>
  <cp:revision>1327</cp:revision>
  <dcterms:created xsi:type="dcterms:W3CDTF">2023-12-10T17:10:56Z</dcterms:created>
  <dcterms:modified xsi:type="dcterms:W3CDTF">2024-05-31T04:01:17Z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