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9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34" autoAdjust="0"/>
    <p:restoredTop sz="95262" autoAdjust="0"/>
  </p:normalViewPr>
  <p:slideViewPr>
    <p:cSldViewPr snapToGrid="0">
      <p:cViewPr varScale="1">
        <p:scale>
          <a:sx n="98" d="100"/>
          <a:sy n="98" d="100"/>
        </p:scale>
        <p:origin x="28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4475D9FB-7E6E-44AF-A01A-16D51D0C45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41" y="-149889"/>
            <a:ext cx="1933471" cy="193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538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188CB-B83A-444B-A963-5F7A02261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F031D-97F0-4CD3-8A15-9BA98FF9F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612343-D712-4A8E-BEE0-8897DF946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7E42-95D7-4ABB-BE4F-9A3A95200553}" type="datetimeFigureOut">
              <a:rPr lang="zh-CN" altLang="en-US" smtClean="0"/>
              <a:t>2019-10-14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E3E247-D228-4AB4-82E6-2D6DDB7A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5002BC-1207-44C2-9868-A29E59C1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DD82-299E-4573-A936-D5C2E5209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144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F6E01B-FFD6-4767-BB32-2E866E5016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03F185-87D5-432F-989A-F9D92B451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631C3A-0F21-4B80-A28B-E24C49BEE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7E42-95D7-4ABB-BE4F-9A3A95200553}" type="datetimeFigureOut">
              <a:rPr lang="zh-CN" altLang="en-US" smtClean="0"/>
              <a:t>2019-10-14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DACC3D-A3B9-4B1A-9D8B-58E835015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00383B-F130-49AD-8630-3FCE91222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DD82-299E-4573-A936-D5C2E5209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484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3CC34E78-CF26-4711-B6AF-5561E728F2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94" y="0"/>
            <a:ext cx="1496367" cy="149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501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20DCDA-1D3B-4200-B592-6D31E946A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CE0E18-2769-47D4-AC28-9D9422CDD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183332-1245-4A3E-8F5F-38B8BE99A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7E42-95D7-4ABB-BE4F-9A3A95200553}" type="datetimeFigureOut">
              <a:rPr lang="zh-CN" altLang="en-US" smtClean="0"/>
              <a:t>2019-10-14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3539D6-0D27-422D-9F0E-D69E42401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C9EB6D-CFA7-4BD1-8A72-BEA908A73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DD82-299E-4573-A936-D5C2E5209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181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C5F08-8570-483B-B015-241F6525E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E2907C-0304-434A-B198-2D83EE238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39CCD9-8AA2-40B6-8378-D8D861300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EFA644-F239-4D59-9FC3-A10FDB3CC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7E42-95D7-4ABB-BE4F-9A3A95200553}" type="datetimeFigureOut">
              <a:rPr lang="zh-CN" altLang="en-US" smtClean="0"/>
              <a:t>2019-10-14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3ED51D-775E-4838-9940-A983FD43C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65C7EA-8ADD-45AB-A05C-A9E0222B4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DD82-299E-4573-A936-D5C2E5209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720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2BE12E-FC90-4320-9818-8AE88E451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4C23A9-1F54-4ED2-AA42-2A6807818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7A5E41-5422-4054-97F8-0EAC9BED8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0225DD-1F67-45F8-A4A5-A5F9C151D9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CB1C97-A321-4E7F-AC11-679AF98457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29C5CA-C65C-47E1-ADB5-7B49AE38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7E42-95D7-4ABB-BE4F-9A3A95200553}" type="datetimeFigureOut">
              <a:rPr lang="zh-CN" altLang="en-US" smtClean="0"/>
              <a:t>2019-10-14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7F6BD9-2048-4034-818E-DBE20A3EE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3D1B5A-6153-436C-8B94-758D89784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DD82-299E-4573-A936-D5C2E5209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662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25C71-F425-4E51-8030-603104FC2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723DC2-6CA7-4FE1-BE38-A390F124A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7E42-95D7-4ABB-BE4F-9A3A95200553}" type="datetimeFigureOut">
              <a:rPr lang="zh-CN" altLang="en-US" smtClean="0"/>
              <a:t>2019-10-14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190058-827F-41DE-8A84-53A315A1B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FF09EF-8651-4F2F-AD92-A8BA4ECC7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DD82-299E-4573-A936-D5C2E5209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458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3AF30F-0B1B-4C09-A955-3B3DA851E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7E42-95D7-4ABB-BE4F-9A3A95200553}" type="datetimeFigureOut">
              <a:rPr lang="zh-CN" altLang="en-US" smtClean="0"/>
              <a:t>2019-10-14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3DDFC2-02E5-4991-9F70-8D1550637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05A936-2618-4E45-9850-57E57F5B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DD82-299E-4573-A936-D5C2E5209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847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A3107-B018-4FAA-94AD-543F68C9A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C320A4-37AA-4E72-B876-696BC53D2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38C7A8-F9F8-4006-AE85-43A557687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A612B7-6588-4A94-AF56-D1CC20F60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7E42-95D7-4ABB-BE4F-9A3A95200553}" type="datetimeFigureOut">
              <a:rPr lang="zh-CN" altLang="en-US" smtClean="0"/>
              <a:t>2019-10-14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4DDEFE-722D-483E-9DAB-5CB64FB29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CCAAFF-4344-43AE-BD5B-0319C32A6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DD82-299E-4573-A936-D5C2E5209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190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60CE7-AFAE-488E-B180-2D78D859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42A0926-00F9-4864-A061-8EDECECDA1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E70D0D-7A2B-46F4-8383-316999A83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455213-4541-4CC9-A593-D612A1EFC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7E42-95D7-4ABB-BE4F-9A3A95200553}" type="datetimeFigureOut">
              <a:rPr lang="zh-CN" altLang="en-US" smtClean="0"/>
              <a:t>2019-10-14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C2461B-F90B-41CC-A3DF-9392C799D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0F08B7-09A7-4604-B476-52D1C3CC6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DD82-299E-4573-A936-D5C2E5209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635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38946D-A7C2-49C9-81BC-AF9C86294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548AF0-3ABD-4D08-A7E7-B1A59E1F1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87C697-F377-47A8-B4D4-6AF4976FF7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D7E42-95D7-4ABB-BE4F-9A3A95200553}" type="datetimeFigureOut">
              <a:rPr lang="zh-CN" altLang="en-US" smtClean="0"/>
              <a:t>2019-10-14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0C63D4-A806-4854-8F82-27924DD75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430DBA-3C13-453A-844A-3F0A0CEC1F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0DD82-299E-4573-A936-D5C2E5209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60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9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hyperlink" Target="https://jingyan.baidu.com/article/fd8044fa0b46085031137ace.html" TargetMode="External"/><Relationship Id="rId5" Type="http://schemas.openxmlformats.org/officeDocument/2006/relationships/tags" Target="../tags/tag13.xml"/><Relationship Id="rId10" Type="http://schemas.openxmlformats.org/officeDocument/2006/relationships/hyperlink" Target="https://baike.baidu.com/item/c%E8%AF%AD%E8%A8%80/105958?fr=aladdin" TargetMode="External"/><Relationship Id="rId4" Type="http://schemas.openxmlformats.org/officeDocument/2006/relationships/tags" Target="../tags/tag12.xml"/><Relationship Id="rId9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8205722-61CE-4B3A-85D1-4B2C91026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54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707D1BA-A6C2-43DB-A7A8-56BEF53EF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047" y="2833002"/>
            <a:ext cx="4271746" cy="369824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C7F765B-8562-4111-A9C5-55587710CB53}"/>
              </a:ext>
            </a:extLst>
          </p:cNvPr>
          <p:cNvSpPr txBox="1"/>
          <p:nvPr/>
        </p:nvSpPr>
        <p:spPr>
          <a:xfrm>
            <a:off x="6305488" y="29971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olidFill>
                  <a:schemeClr val="bg1"/>
                </a:solidFill>
              </a:rPr>
              <a:t>注释：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474FB4-076D-4A3F-BBF4-554B19CC359B}"/>
              </a:ext>
            </a:extLst>
          </p:cNvPr>
          <p:cNvSpPr txBox="1"/>
          <p:nvPr/>
        </p:nvSpPr>
        <p:spPr>
          <a:xfrm>
            <a:off x="6371208" y="3391110"/>
            <a:ext cx="4743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olidFill>
                  <a:schemeClr val="bg1"/>
                </a:solidFill>
              </a:rPr>
              <a:t>用来对代码进行解释说明。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在程序进行编译时，会将注释替换成空格。</a:t>
            </a:r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075D23DA-2F78-4918-BE4D-DE485A5F5064}"/>
              </a:ext>
            </a:extLst>
          </p:cNvPr>
          <p:cNvSpPr/>
          <p:nvPr/>
        </p:nvSpPr>
        <p:spPr>
          <a:xfrm>
            <a:off x="6371208" y="4682122"/>
            <a:ext cx="251534" cy="923330"/>
          </a:xfrm>
          <a:prstGeom prst="leftBrace">
            <a:avLst>
              <a:gd name="adj1" fmla="val 49637"/>
              <a:gd name="adj2" fmla="val 50000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85616C-1274-4B18-AE00-17E31EB598F8}"/>
              </a:ext>
            </a:extLst>
          </p:cNvPr>
          <p:cNvSpPr txBox="1"/>
          <p:nvPr/>
        </p:nvSpPr>
        <p:spPr>
          <a:xfrm>
            <a:off x="6779579" y="4497456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solidFill>
                  <a:schemeClr val="bg1"/>
                </a:solidFill>
              </a:rPr>
              <a:t>// </a:t>
            </a:r>
            <a:r>
              <a:rPr lang="zh-CN" altLang="en-US">
                <a:solidFill>
                  <a:schemeClr val="bg1"/>
                </a:solidFill>
              </a:rPr>
              <a:t>：单行注释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9CF174D-93CF-4B4F-86F5-994082E1AFB1}"/>
              </a:ext>
            </a:extLst>
          </p:cNvPr>
          <p:cNvSpPr txBox="1"/>
          <p:nvPr/>
        </p:nvSpPr>
        <p:spPr>
          <a:xfrm>
            <a:off x="6779579" y="5305219"/>
            <a:ext cx="36038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solidFill>
                  <a:schemeClr val="bg1"/>
                </a:solidFill>
              </a:rPr>
              <a:t>/</a:t>
            </a:r>
            <a:r>
              <a:rPr lang="zh-CN" altLang="en-US">
                <a:solidFill>
                  <a:schemeClr val="bg1"/>
                </a:solidFill>
              </a:rPr>
              <a:t>*     块式注释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</a:t>
            </a:r>
            <a:r>
              <a:rPr lang="zh-CN" altLang="en-US">
                <a:solidFill>
                  <a:schemeClr val="bg1"/>
                </a:solidFill>
              </a:rPr>
              <a:t>内容可以包含多行，也可以一行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*</a:t>
            </a:r>
            <a:r>
              <a:rPr lang="en-US" altLang="zh-CN">
                <a:solidFill>
                  <a:schemeClr val="bg1"/>
                </a:solidFill>
              </a:rPr>
              <a:t>/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32918FD-3DB2-4D9F-8870-4DD3269FCC53}"/>
              </a:ext>
            </a:extLst>
          </p:cNvPr>
          <p:cNvSpPr/>
          <p:nvPr/>
        </p:nvSpPr>
        <p:spPr>
          <a:xfrm>
            <a:off x="1672824" y="984558"/>
            <a:ext cx="9513902" cy="1477328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#include &lt;stdio.h&gt;                        //这是编译预处理指令</a:t>
            </a:r>
          </a:p>
          <a:p>
            <a:r>
              <a:rPr lang="zh-CN" altLang="en-US">
                <a:solidFill>
                  <a:schemeClr val="bg1"/>
                </a:solidFill>
              </a:rPr>
              <a:t>void main()                                    //定义主函数,程序总是从main函数开始执行</a:t>
            </a:r>
          </a:p>
          <a:p>
            <a:r>
              <a:rPr lang="zh-CN" altLang="en-US">
                <a:solidFill>
                  <a:schemeClr val="bg1"/>
                </a:solidFill>
              </a:rPr>
              <a:t>{                                                    //函数开始标志</a:t>
            </a:r>
          </a:p>
          <a:p>
            <a:r>
              <a:rPr lang="zh-CN" altLang="en-US">
                <a:solidFill>
                  <a:schemeClr val="bg1"/>
                </a:solidFill>
              </a:rPr>
              <a:t>	printf("hello world\n");    //输出所指定的一行信息，分号是一个代码结束标志</a:t>
            </a:r>
          </a:p>
          <a:p>
            <a:r>
              <a:rPr lang="zh-CN" altLang="en-US">
                <a:solidFill>
                  <a:schemeClr val="bg1"/>
                </a:solidFill>
              </a:rPr>
              <a:t>}                                                     //函数结束标志</a:t>
            </a:r>
          </a:p>
        </p:txBody>
      </p:sp>
    </p:spTree>
    <p:extLst>
      <p:ext uri="{BB962C8B-B14F-4D97-AF65-F5344CB8AC3E}">
        <p14:creationId xmlns:p14="http://schemas.microsoft.com/office/powerpoint/2010/main" val="3451572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D8AC36D-A603-4511-8CCB-0AB6CA628127}"/>
              </a:ext>
            </a:extLst>
          </p:cNvPr>
          <p:cNvSpPr txBox="1"/>
          <p:nvPr/>
        </p:nvSpPr>
        <p:spPr>
          <a:xfrm>
            <a:off x="1633491" y="2004588"/>
            <a:ext cx="104223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、上机输入和编辑</a:t>
            </a:r>
            <a:r>
              <a:rPr lang="zh-CN" altLang="en-US">
                <a:solidFill>
                  <a:srgbClr val="FFFF00"/>
                </a:solidFill>
              </a:rPr>
              <a:t>源程序</a:t>
            </a:r>
            <a:r>
              <a:rPr lang="zh-CN" altLang="en-US">
                <a:solidFill>
                  <a:schemeClr val="bg1"/>
                </a:solidFill>
              </a:rPr>
              <a:t>，生成一个</a:t>
            </a:r>
            <a:r>
              <a:rPr lang="en-US" altLang="zh-CN">
                <a:solidFill>
                  <a:schemeClr val="bg1"/>
                </a:solidFill>
              </a:rPr>
              <a:t>.c</a:t>
            </a:r>
            <a:r>
              <a:rPr lang="zh-CN" altLang="en-US">
                <a:solidFill>
                  <a:schemeClr val="bg1"/>
                </a:solidFill>
              </a:rPr>
              <a:t>后缀的文件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、对源程序进行</a:t>
            </a:r>
            <a:r>
              <a:rPr lang="zh-CN" altLang="en-US">
                <a:solidFill>
                  <a:srgbClr val="FFFF00"/>
                </a:solidFill>
              </a:rPr>
              <a:t>编译</a:t>
            </a:r>
            <a:r>
              <a:rPr lang="zh-CN" altLang="en-US">
                <a:solidFill>
                  <a:schemeClr val="bg1"/>
                </a:solidFill>
              </a:rPr>
              <a:t>，编译时会检查代码有无语法错误，无错误时，会把源程序转换为二进制形式的目标程序。生成一个</a:t>
            </a:r>
            <a:r>
              <a:rPr lang="en-US" altLang="zh-CN">
                <a:solidFill>
                  <a:schemeClr val="bg1"/>
                </a:solidFill>
              </a:rPr>
              <a:t>.obj</a:t>
            </a:r>
            <a:r>
              <a:rPr lang="zh-CN" altLang="en-US">
                <a:solidFill>
                  <a:schemeClr val="bg1"/>
                </a:solidFill>
              </a:rPr>
              <a:t>文件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、进行</a:t>
            </a:r>
            <a:r>
              <a:rPr lang="zh-CN" altLang="en-US">
                <a:solidFill>
                  <a:srgbClr val="FFFF00"/>
                </a:solidFill>
              </a:rPr>
              <a:t>连接</a:t>
            </a:r>
            <a:r>
              <a:rPr lang="zh-CN" altLang="en-US">
                <a:solidFill>
                  <a:schemeClr val="bg1"/>
                </a:solidFill>
              </a:rPr>
              <a:t>处理，一个程序可能包含若干个源程序文件，而编译是以源程序文件为对象的，一次编译只能得到与一个源程序文件相对应的目标文件，它只是整个程序的一部分。必须要把所有的编译后得到的目标模块连接装配起来，再与函数库相连接成一个整体，打包成一个整体文件</a:t>
            </a:r>
            <a:r>
              <a:rPr lang="en-US" altLang="zh-CN">
                <a:solidFill>
                  <a:schemeClr val="bg1"/>
                </a:solidFill>
              </a:rPr>
              <a:t>.exe</a:t>
            </a:r>
            <a:r>
              <a:rPr lang="zh-CN" altLang="en-US">
                <a:solidFill>
                  <a:schemeClr val="bg1"/>
                </a:solidFill>
              </a:rPr>
              <a:t>，也称为可执行文件。</a:t>
            </a:r>
          </a:p>
          <a:p>
            <a:pPr algn="l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FB49F26-9F77-406C-8F59-43386DC5B1E7}"/>
              </a:ext>
            </a:extLst>
          </p:cNvPr>
          <p:cNvSpPr txBox="1"/>
          <p:nvPr/>
        </p:nvSpPr>
        <p:spPr>
          <a:xfrm>
            <a:off x="1979720" y="4882599"/>
            <a:ext cx="34163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olidFill>
                  <a:schemeClr val="bg1"/>
                </a:solidFill>
              </a:rPr>
              <a:t>问题分析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设计算法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编写程序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对源程序进行编辑、编译和连接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运行程序，分析结果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编写程序文档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04440C7-DA76-4DDD-AF70-DC706BF0E294}"/>
              </a:ext>
            </a:extLst>
          </p:cNvPr>
          <p:cNvGrpSpPr/>
          <p:nvPr/>
        </p:nvGrpSpPr>
        <p:grpSpPr>
          <a:xfrm>
            <a:off x="1047565" y="1371913"/>
            <a:ext cx="3045181" cy="503002"/>
            <a:chOff x="4793728" y="1533400"/>
            <a:chExt cx="3592262" cy="601141"/>
          </a:xfrm>
        </p:grpSpPr>
        <p:sp>
          <p:nvSpPr>
            <p:cNvPr id="8" name="pa_     _1">
              <a:extLst>
                <a:ext uri="{FF2B5EF4-FFF2-40B4-BE49-F238E27FC236}">
                  <a16:creationId xmlns:a16="http://schemas.microsoft.com/office/drawing/2014/main" id="{C5B7C923-9D9F-461D-B413-83C360191EB8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4927601" y="1565443"/>
              <a:ext cx="3458389" cy="537053"/>
            </a:xfrm>
            <a:prstGeom prst="roundRect">
              <a:avLst/>
            </a:prstGeom>
            <a:noFill/>
            <a:ln w="12700">
              <a:solidFill>
                <a:schemeClr val="accent2"/>
              </a:solidFill>
            </a:ln>
            <a:effectLst>
              <a:innerShdw blurRad="508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44" tIns="60922" rIns="121844" bIns="60922" rtlCol="0" anchor="ctr"/>
            <a:lstStyle/>
            <a:p>
              <a:pPr algn="ctr"/>
              <a:endParaRPr lang="zh-CN" altLang="en-US" dirty="0">
                <a:solidFill>
                  <a:schemeClr val="accent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9" name="pa_     _17">
              <a:extLst>
                <a:ext uri="{FF2B5EF4-FFF2-40B4-BE49-F238E27FC236}">
                  <a16:creationId xmlns:a16="http://schemas.microsoft.com/office/drawing/2014/main" id="{1AA42BE7-21EB-47AA-A970-5722BB252F84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5638752" y="1576156"/>
              <a:ext cx="2684670" cy="528941"/>
            </a:xfrm>
            <a:prstGeom prst="roundRect">
              <a:avLst/>
            </a:prstGeom>
            <a:noFill/>
            <a:ln>
              <a:noFill/>
            </a:ln>
          </p:spPr>
          <p:txBody>
            <a:bodyPr wrap="square" lIns="121844" tIns="60922" rIns="121844" bIns="60922">
              <a:spAutoFit/>
            </a:bodyPr>
            <a:lstStyle/>
            <a:p>
              <a:r>
                <a:rPr lang="en-US" altLang="zh-CN">
                  <a:solidFill>
                    <a:prstClr val="white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rPr>
                <a:t>C</a:t>
              </a:r>
              <a:r>
                <a:rPr lang="zh-CN" altLang="en-US">
                  <a:solidFill>
                    <a:prstClr val="white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rPr>
                <a:t>语言程序制作过程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10" name="pa_     _19">
              <a:extLst>
                <a:ext uri="{FF2B5EF4-FFF2-40B4-BE49-F238E27FC236}">
                  <a16:creationId xmlns:a16="http://schemas.microsoft.com/office/drawing/2014/main" id="{6D2C4A04-47C1-416A-86DA-5EDB78169617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4793728" y="1533400"/>
              <a:ext cx="845027" cy="601141"/>
            </a:xfrm>
            <a:prstGeom prst="roundRect">
              <a:avLst/>
            </a:prstGeom>
            <a:solidFill>
              <a:schemeClr val="accent1"/>
            </a:solidFill>
            <a:ln w="127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18900000" scaled="1"/>
                <a:tileRect/>
              </a:gradFill>
            </a:ln>
            <a:effectLst>
              <a:outerShdw blurRad="190500" dist="76200" dir="8100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44" tIns="60922" rIns="121844" bIns="60922" rtlCol="0" anchor="ctr"/>
            <a:lstStyle/>
            <a:p>
              <a:pPr algn="ctr"/>
              <a:endParaRPr lang="zh-CN" altLang="en-US" dirty="0">
                <a:solidFill>
                  <a:schemeClr val="accent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11" name="pa_     _24">
              <a:extLst>
                <a:ext uri="{FF2B5EF4-FFF2-40B4-BE49-F238E27FC236}">
                  <a16:creationId xmlns:a16="http://schemas.microsoft.com/office/drawing/2014/main" id="{DF0AFF18-FC40-4A96-A1EE-29DD987D7BF6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872078" y="1641360"/>
              <a:ext cx="746311" cy="406956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CN" sz="2000">
                  <a:solidFill>
                    <a:schemeClr val="bg1"/>
                  </a:solidFill>
                  <a:effectLst>
                    <a:innerShdw blurRad="63500" dist="50800" dir="18900000">
                      <a:prstClr val="black">
                        <a:alpha val="50000"/>
                      </a:prstClr>
                    </a:innerShdw>
                  </a:effectLst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微软雅黑" panose="020B0503020204020204" pitchFamily="34" charset="-122"/>
                </a:rPr>
                <a:t>1.5</a:t>
              </a:r>
              <a:endParaRPr lang="zh-CN" altLang="en-US" sz="2000" dirty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0D0A96C-9298-45FD-909B-2AE11FCC1575}"/>
              </a:ext>
            </a:extLst>
          </p:cNvPr>
          <p:cNvGrpSpPr/>
          <p:nvPr/>
        </p:nvGrpSpPr>
        <p:grpSpPr>
          <a:xfrm>
            <a:off x="1104307" y="4210675"/>
            <a:ext cx="3045181" cy="503002"/>
            <a:chOff x="4793728" y="1533400"/>
            <a:chExt cx="3592262" cy="601141"/>
          </a:xfrm>
        </p:grpSpPr>
        <p:sp>
          <p:nvSpPr>
            <p:cNvPr id="13" name="pa_     _1">
              <a:extLst>
                <a:ext uri="{FF2B5EF4-FFF2-40B4-BE49-F238E27FC236}">
                  <a16:creationId xmlns:a16="http://schemas.microsoft.com/office/drawing/2014/main" id="{119BC8AE-93F0-4004-983E-EA10CF04043C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927601" y="1565443"/>
              <a:ext cx="3458389" cy="537053"/>
            </a:xfrm>
            <a:prstGeom prst="roundRect">
              <a:avLst/>
            </a:prstGeom>
            <a:noFill/>
            <a:ln w="12700">
              <a:solidFill>
                <a:schemeClr val="accent2"/>
              </a:solidFill>
            </a:ln>
            <a:effectLst>
              <a:innerShdw blurRad="508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44" tIns="60922" rIns="121844" bIns="60922" rtlCol="0" anchor="ctr"/>
            <a:lstStyle/>
            <a:p>
              <a:pPr algn="ctr"/>
              <a:endParaRPr lang="zh-CN" altLang="en-US" dirty="0">
                <a:solidFill>
                  <a:schemeClr val="accent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14" name="pa_     _17">
              <a:extLst>
                <a:ext uri="{FF2B5EF4-FFF2-40B4-BE49-F238E27FC236}">
                  <a16:creationId xmlns:a16="http://schemas.microsoft.com/office/drawing/2014/main" id="{F3FEB5A7-2EFB-450B-8002-E759C4C73422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5638752" y="1576156"/>
              <a:ext cx="2684670" cy="528941"/>
            </a:xfrm>
            <a:prstGeom prst="roundRect">
              <a:avLst/>
            </a:prstGeom>
            <a:noFill/>
            <a:ln>
              <a:noFill/>
            </a:ln>
          </p:spPr>
          <p:txBody>
            <a:bodyPr wrap="square" lIns="121844" tIns="60922" rIns="121844" bIns="60922">
              <a:spAutoFit/>
            </a:bodyPr>
            <a:lstStyle/>
            <a:p>
              <a:r>
                <a:rPr lang="zh-CN" altLang="en-US">
                  <a:solidFill>
                    <a:prstClr val="white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rPr>
                <a:t>程序设计的任务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15" name="pa_     _19">
              <a:extLst>
                <a:ext uri="{FF2B5EF4-FFF2-40B4-BE49-F238E27FC236}">
                  <a16:creationId xmlns:a16="http://schemas.microsoft.com/office/drawing/2014/main" id="{68193B8F-B813-4A6D-A15D-BD67C35BF8EC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4793728" y="1533400"/>
              <a:ext cx="845027" cy="601141"/>
            </a:xfrm>
            <a:prstGeom prst="roundRect">
              <a:avLst/>
            </a:prstGeom>
            <a:solidFill>
              <a:schemeClr val="accent1"/>
            </a:solidFill>
            <a:ln w="127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18900000" scaled="1"/>
                <a:tileRect/>
              </a:gradFill>
            </a:ln>
            <a:effectLst>
              <a:outerShdw blurRad="190500" dist="76200" dir="8100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44" tIns="60922" rIns="121844" bIns="60922" rtlCol="0" anchor="ctr"/>
            <a:lstStyle/>
            <a:p>
              <a:pPr algn="ctr"/>
              <a:endParaRPr lang="zh-CN" altLang="en-US" dirty="0">
                <a:solidFill>
                  <a:schemeClr val="accent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16" name="pa_     _24">
              <a:extLst>
                <a:ext uri="{FF2B5EF4-FFF2-40B4-BE49-F238E27FC236}">
                  <a16:creationId xmlns:a16="http://schemas.microsoft.com/office/drawing/2014/main" id="{E5A384DF-9330-431C-80A2-B3EAD616425B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872078" y="1641360"/>
              <a:ext cx="746311" cy="406956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CN" sz="2000">
                  <a:solidFill>
                    <a:schemeClr val="bg1"/>
                  </a:solidFill>
                  <a:effectLst>
                    <a:innerShdw blurRad="63500" dist="50800" dir="18900000">
                      <a:prstClr val="black">
                        <a:alpha val="50000"/>
                      </a:prstClr>
                    </a:innerShdw>
                  </a:effectLst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微软雅黑" panose="020B0503020204020204" pitchFamily="34" charset="-122"/>
                </a:rPr>
                <a:t>1.6</a:t>
              </a:r>
              <a:endParaRPr lang="zh-CN" altLang="en-US" sz="2000" dirty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7" name="圆圈2">
            <a:extLst>
              <a:ext uri="{FF2B5EF4-FFF2-40B4-BE49-F238E27FC236}">
                <a16:creationId xmlns:a16="http://schemas.microsoft.com/office/drawing/2014/main" id="{BB3D5CB3-BE83-4840-8039-F53AF36773DB}"/>
              </a:ext>
            </a:extLst>
          </p:cNvPr>
          <p:cNvGrpSpPr>
            <a:grpSpLocks/>
          </p:cNvGrpSpPr>
          <p:nvPr/>
        </p:nvGrpSpPr>
        <p:grpSpPr bwMode="auto">
          <a:xfrm>
            <a:off x="1922361" y="5036538"/>
            <a:ext cx="74818" cy="78594"/>
            <a:chOff x="0" y="0"/>
            <a:chExt cx="262" cy="262"/>
          </a:xfrm>
        </p:grpSpPr>
        <p:sp>
          <p:nvSpPr>
            <p:cNvPr id="18" name="Oval 28">
              <a:extLst>
                <a:ext uri="{FF2B5EF4-FFF2-40B4-BE49-F238E27FC236}">
                  <a16:creationId xmlns:a16="http://schemas.microsoft.com/office/drawing/2014/main" id="{D4B3C627-6C12-4A8F-B8A8-66DFF913B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62" cy="2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 sz="2399" dirty="0"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19" name="Oval 29">
              <a:extLst>
                <a:ext uri="{FF2B5EF4-FFF2-40B4-BE49-F238E27FC236}">
                  <a16:creationId xmlns:a16="http://schemas.microsoft.com/office/drawing/2014/main" id="{6BE66B54-30E0-4954-BBEA-F7D837EFB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" y="22"/>
              <a:ext cx="218" cy="21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 sz="2399" dirty="0"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FZHei-B01S" panose="02010601030101010101" pitchFamily="2" charset="-122"/>
              </a:endParaRPr>
            </a:p>
          </p:txBody>
        </p:sp>
      </p:grpSp>
      <p:grpSp>
        <p:nvGrpSpPr>
          <p:cNvPr id="20" name="圆圈2">
            <a:extLst>
              <a:ext uri="{FF2B5EF4-FFF2-40B4-BE49-F238E27FC236}">
                <a16:creationId xmlns:a16="http://schemas.microsoft.com/office/drawing/2014/main" id="{22378AF1-B080-44D9-8D26-9B3FD30D0774}"/>
              </a:ext>
            </a:extLst>
          </p:cNvPr>
          <p:cNvGrpSpPr>
            <a:grpSpLocks/>
          </p:cNvGrpSpPr>
          <p:nvPr/>
        </p:nvGrpSpPr>
        <p:grpSpPr bwMode="auto">
          <a:xfrm>
            <a:off x="1922361" y="5307017"/>
            <a:ext cx="74818" cy="78594"/>
            <a:chOff x="0" y="0"/>
            <a:chExt cx="262" cy="262"/>
          </a:xfrm>
        </p:grpSpPr>
        <p:sp>
          <p:nvSpPr>
            <p:cNvPr id="21" name="Oval 28">
              <a:extLst>
                <a:ext uri="{FF2B5EF4-FFF2-40B4-BE49-F238E27FC236}">
                  <a16:creationId xmlns:a16="http://schemas.microsoft.com/office/drawing/2014/main" id="{B0357CDF-3D62-42C2-BBA3-CE3F71C2C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62" cy="2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 sz="2399" dirty="0"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22" name="Oval 29">
              <a:extLst>
                <a:ext uri="{FF2B5EF4-FFF2-40B4-BE49-F238E27FC236}">
                  <a16:creationId xmlns:a16="http://schemas.microsoft.com/office/drawing/2014/main" id="{6073CDF6-FB67-43CA-875E-279504386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" y="22"/>
              <a:ext cx="218" cy="21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 sz="2399" dirty="0"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FZHei-B01S" panose="02010601030101010101" pitchFamily="2" charset="-122"/>
              </a:endParaRPr>
            </a:p>
          </p:txBody>
        </p:sp>
      </p:grpSp>
      <p:grpSp>
        <p:nvGrpSpPr>
          <p:cNvPr id="23" name="圆圈2">
            <a:extLst>
              <a:ext uri="{FF2B5EF4-FFF2-40B4-BE49-F238E27FC236}">
                <a16:creationId xmlns:a16="http://schemas.microsoft.com/office/drawing/2014/main" id="{BFCA8B08-D104-4834-8A71-9855D2B6F7BD}"/>
              </a:ext>
            </a:extLst>
          </p:cNvPr>
          <p:cNvGrpSpPr>
            <a:grpSpLocks/>
          </p:cNvGrpSpPr>
          <p:nvPr/>
        </p:nvGrpSpPr>
        <p:grpSpPr bwMode="auto">
          <a:xfrm>
            <a:off x="1922361" y="5589109"/>
            <a:ext cx="74818" cy="78594"/>
            <a:chOff x="0" y="0"/>
            <a:chExt cx="262" cy="262"/>
          </a:xfrm>
        </p:grpSpPr>
        <p:sp>
          <p:nvSpPr>
            <p:cNvPr id="24" name="Oval 28">
              <a:extLst>
                <a:ext uri="{FF2B5EF4-FFF2-40B4-BE49-F238E27FC236}">
                  <a16:creationId xmlns:a16="http://schemas.microsoft.com/office/drawing/2014/main" id="{0036BF04-D4A2-4069-A5D7-70712C08B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62" cy="2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 sz="2399" dirty="0"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25" name="Oval 29">
              <a:extLst>
                <a:ext uri="{FF2B5EF4-FFF2-40B4-BE49-F238E27FC236}">
                  <a16:creationId xmlns:a16="http://schemas.microsoft.com/office/drawing/2014/main" id="{FB5D7607-444B-4C65-8B42-2218726F7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" y="22"/>
              <a:ext cx="218" cy="21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 sz="2399" dirty="0"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FZHei-B01S" panose="02010601030101010101" pitchFamily="2" charset="-122"/>
              </a:endParaRPr>
            </a:p>
          </p:txBody>
        </p:sp>
      </p:grpSp>
      <p:grpSp>
        <p:nvGrpSpPr>
          <p:cNvPr id="26" name="圆圈2">
            <a:extLst>
              <a:ext uri="{FF2B5EF4-FFF2-40B4-BE49-F238E27FC236}">
                <a16:creationId xmlns:a16="http://schemas.microsoft.com/office/drawing/2014/main" id="{C9B01FBB-20DF-4335-A2FF-60B439A41AE8}"/>
              </a:ext>
            </a:extLst>
          </p:cNvPr>
          <p:cNvGrpSpPr>
            <a:grpSpLocks/>
          </p:cNvGrpSpPr>
          <p:nvPr/>
        </p:nvGrpSpPr>
        <p:grpSpPr bwMode="auto">
          <a:xfrm>
            <a:off x="1922361" y="5877947"/>
            <a:ext cx="74818" cy="78594"/>
            <a:chOff x="0" y="0"/>
            <a:chExt cx="262" cy="262"/>
          </a:xfrm>
        </p:grpSpPr>
        <p:sp>
          <p:nvSpPr>
            <p:cNvPr id="27" name="Oval 28">
              <a:extLst>
                <a:ext uri="{FF2B5EF4-FFF2-40B4-BE49-F238E27FC236}">
                  <a16:creationId xmlns:a16="http://schemas.microsoft.com/office/drawing/2014/main" id="{3062AE9D-D039-453A-9D81-90FE16353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62" cy="2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 sz="2399" dirty="0"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28" name="Oval 29">
              <a:extLst>
                <a:ext uri="{FF2B5EF4-FFF2-40B4-BE49-F238E27FC236}">
                  <a16:creationId xmlns:a16="http://schemas.microsoft.com/office/drawing/2014/main" id="{5B8BFB41-73BA-40D8-BB75-D7CFBC5170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" y="22"/>
              <a:ext cx="218" cy="21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 sz="2399" dirty="0"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FZHei-B01S" panose="02010601030101010101" pitchFamily="2" charset="-122"/>
              </a:endParaRPr>
            </a:p>
          </p:txBody>
        </p:sp>
      </p:grpSp>
      <p:grpSp>
        <p:nvGrpSpPr>
          <p:cNvPr id="29" name="圆圈2">
            <a:extLst>
              <a:ext uri="{FF2B5EF4-FFF2-40B4-BE49-F238E27FC236}">
                <a16:creationId xmlns:a16="http://schemas.microsoft.com/office/drawing/2014/main" id="{2FF41AA7-8C48-49D7-9FDA-DA49BC1BD161}"/>
              </a:ext>
            </a:extLst>
          </p:cNvPr>
          <p:cNvGrpSpPr>
            <a:grpSpLocks/>
          </p:cNvGrpSpPr>
          <p:nvPr/>
        </p:nvGrpSpPr>
        <p:grpSpPr bwMode="auto">
          <a:xfrm>
            <a:off x="1922361" y="6141680"/>
            <a:ext cx="74818" cy="78594"/>
            <a:chOff x="0" y="0"/>
            <a:chExt cx="262" cy="262"/>
          </a:xfrm>
        </p:grpSpPr>
        <p:sp>
          <p:nvSpPr>
            <p:cNvPr id="30" name="Oval 28">
              <a:extLst>
                <a:ext uri="{FF2B5EF4-FFF2-40B4-BE49-F238E27FC236}">
                  <a16:creationId xmlns:a16="http://schemas.microsoft.com/office/drawing/2014/main" id="{B4C781B2-5FFE-4FAB-94AE-30045C61C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62" cy="2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 sz="2399" dirty="0"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31" name="Oval 29">
              <a:extLst>
                <a:ext uri="{FF2B5EF4-FFF2-40B4-BE49-F238E27FC236}">
                  <a16:creationId xmlns:a16="http://schemas.microsoft.com/office/drawing/2014/main" id="{52EE4223-276E-4ED0-B8A9-BD122871F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" y="22"/>
              <a:ext cx="218" cy="21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 sz="2399" dirty="0"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FZHei-B01S" panose="02010601030101010101" pitchFamily="2" charset="-122"/>
              </a:endParaRPr>
            </a:p>
          </p:txBody>
        </p:sp>
      </p:grpSp>
      <p:grpSp>
        <p:nvGrpSpPr>
          <p:cNvPr id="32" name="圆圈2">
            <a:extLst>
              <a:ext uri="{FF2B5EF4-FFF2-40B4-BE49-F238E27FC236}">
                <a16:creationId xmlns:a16="http://schemas.microsoft.com/office/drawing/2014/main" id="{9740A931-7E34-4D18-B817-6E3C6122EEDF}"/>
              </a:ext>
            </a:extLst>
          </p:cNvPr>
          <p:cNvGrpSpPr>
            <a:grpSpLocks/>
          </p:cNvGrpSpPr>
          <p:nvPr/>
        </p:nvGrpSpPr>
        <p:grpSpPr bwMode="auto">
          <a:xfrm>
            <a:off x="1914003" y="6423632"/>
            <a:ext cx="74818" cy="78594"/>
            <a:chOff x="0" y="0"/>
            <a:chExt cx="262" cy="262"/>
          </a:xfrm>
        </p:grpSpPr>
        <p:sp>
          <p:nvSpPr>
            <p:cNvPr id="33" name="Oval 28">
              <a:extLst>
                <a:ext uri="{FF2B5EF4-FFF2-40B4-BE49-F238E27FC236}">
                  <a16:creationId xmlns:a16="http://schemas.microsoft.com/office/drawing/2014/main" id="{728FDEF6-D1F6-49A7-A505-A899C504B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62" cy="2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 sz="2399" dirty="0"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34" name="Oval 29">
              <a:extLst>
                <a:ext uri="{FF2B5EF4-FFF2-40B4-BE49-F238E27FC236}">
                  <a16:creationId xmlns:a16="http://schemas.microsoft.com/office/drawing/2014/main" id="{247A5CDC-4CA1-4C5A-A56F-D8979BE25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" y="22"/>
              <a:ext cx="218" cy="21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 sz="2399" dirty="0"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FZHei-B01S" panose="02010601030101010101" pitchFamily="2" charset="-122"/>
              </a:endParaRPr>
            </a:p>
          </p:txBody>
        </p:sp>
      </p:grpSp>
      <p:grpSp>
        <p:nvGrpSpPr>
          <p:cNvPr id="35" name="圆圈2">
            <a:extLst>
              <a:ext uri="{FF2B5EF4-FFF2-40B4-BE49-F238E27FC236}">
                <a16:creationId xmlns:a16="http://schemas.microsoft.com/office/drawing/2014/main" id="{A05AEB76-F834-48EC-B35C-63184880A662}"/>
              </a:ext>
            </a:extLst>
          </p:cNvPr>
          <p:cNvGrpSpPr>
            <a:grpSpLocks/>
          </p:cNvGrpSpPr>
          <p:nvPr/>
        </p:nvGrpSpPr>
        <p:grpSpPr bwMode="auto">
          <a:xfrm>
            <a:off x="1568732" y="2153852"/>
            <a:ext cx="74818" cy="78594"/>
            <a:chOff x="0" y="0"/>
            <a:chExt cx="262" cy="262"/>
          </a:xfrm>
        </p:grpSpPr>
        <p:sp>
          <p:nvSpPr>
            <p:cNvPr id="36" name="Oval 28">
              <a:extLst>
                <a:ext uri="{FF2B5EF4-FFF2-40B4-BE49-F238E27FC236}">
                  <a16:creationId xmlns:a16="http://schemas.microsoft.com/office/drawing/2014/main" id="{7E5C2076-1D45-46DD-92CC-42036F032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62" cy="2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 sz="2399" dirty="0"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37" name="Oval 29">
              <a:extLst>
                <a:ext uri="{FF2B5EF4-FFF2-40B4-BE49-F238E27FC236}">
                  <a16:creationId xmlns:a16="http://schemas.microsoft.com/office/drawing/2014/main" id="{4865A4E2-BD28-4026-A221-08C2B1B1B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" y="22"/>
              <a:ext cx="218" cy="21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 sz="2399" dirty="0"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FZHei-B01S" panose="02010601030101010101" pitchFamily="2" charset="-122"/>
              </a:endParaRPr>
            </a:p>
          </p:txBody>
        </p:sp>
      </p:grpSp>
      <p:grpSp>
        <p:nvGrpSpPr>
          <p:cNvPr id="38" name="圆圈2">
            <a:extLst>
              <a:ext uri="{FF2B5EF4-FFF2-40B4-BE49-F238E27FC236}">
                <a16:creationId xmlns:a16="http://schemas.microsoft.com/office/drawing/2014/main" id="{20775069-316C-4A34-8207-5A74ED8CD476}"/>
              </a:ext>
            </a:extLst>
          </p:cNvPr>
          <p:cNvGrpSpPr>
            <a:grpSpLocks/>
          </p:cNvGrpSpPr>
          <p:nvPr/>
        </p:nvGrpSpPr>
        <p:grpSpPr bwMode="auto">
          <a:xfrm>
            <a:off x="1563703" y="2444758"/>
            <a:ext cx="74818" cy="78594"/>
            <a:chOff x="0" y="0"/>
            <a:chExt cx="262" cy="262"/>
          </a:xfrm>
        </p:grpSpPr>
        <p:sp>
          <p:nvSpPr>
            <p:cNvPr id="39" name="Oval 28">
              <a:extLst>
                <a:ext uri="{FF2B5EF4-FFF2-40B4-BE49-F238E27FC236}">
                  <a16:creationId xmlns:a16="http://schemas.microsoft.com/office/drawing/2014/main" id="{7ED379E5-2531-4A6B-B106-F6B7B89F9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62" cy="2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 sz="2399" dirty="0"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40" name="Oval 29">
              <a:extLst>
                <a:ext uri="{FF2B5EF4-FFF2-40B4-BE49-F238E27FC236}">
                  <a16:creationId xmlns:a16="http://schemas.microsoft.com/office/drawing/2014/main" id="{BA06CB76-9827-41CD-B415-537486ACD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" y="22"/>
              <a:ext cx="218" cy="21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 sz="2399" dirty="0"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FZHei-B01S" panose="02010601030101010101" pitchFamily="2" charset="-122"/>
              </a:endParaRPr>
            </a:p>
          </p:txBody>
        </p:sp>
      </p:grpSp>
      <p:grpSp>
        <p:nvGrpSpPr>
          <p:cNvPr id="41" name="圆圈2">
            <a:extLst>
              <a:ext uri="{FF2B5EF4-FFF2-40B4-BE49-F238E27FC236}">
                <a16:creationId xmlns:a16="http://schemas.microsoft.com/office/drawing/2014/main" id="{C67B4BFC-0E40-479D-AF42-A8578131B860}"/>
              </a:ext>
            </a:extLst>
          </p:cNvPr>
          <p:cNvGrpSpPr>
            <a:grpSpLocks/>
          </p:cNvGrpSpPr>
          <p:nvPr/>
        </p:nvGrpSpPr>
        <p:grpSpPr bwMode="auto">
          <a:xfrm>
            <a:off x="1546812" y="2988296"/>
            <a:ext cx="74818" cy="78594"/>
            <a:chOff x="0" y="0"/>
            <a:chExt cx="262" cy="262"/>
          </a:xfrm>
        </p:grpSpPr>
        <p:sp>
          <p:nvSpPr>
            <p:cNvPr id="42" name="Oval 28">
              <a:extLst>
                <a:ext uri="{FF2B5EF4-FFF2-40B4-BE49-F238E27FC236}">
                  <a16:creationId xmlns:a16="http://schemas.microsoft.com/office/drawing/2014/main" id="{0E2335AA-D5EC-4B3B-A117-ED45942C5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62" cy="2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 sz="2399" dirty="0"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43" name="Oval 29">
              <a:extLst>
                <a:ext uri="{FF2B5EF4-FFF2-40B4-BE49-F238E27FC236}">
                  <a16:creationId xmlns:a16="http://schemas.microsoft.com/office/drawing/2014/main" id="{6137CD17-26D3-4CB0-8503-2E93EC4EC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" y="22"/>
              <a:ext cx="218" cy="21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 sz="2399" dirty="0"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FZHei-B01S" panose="02010601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341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6320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F43CB79-A866-448C-848D-23068FF9F842}"/>
              </a:ext>
            </a:extLst>
          </p:cNvPr>
          <p:cNvSpPr txBox="1"/>
          <p:nvPr/>
        </p:nvSpPr>
        <p:spPr>
          <a:xfrm>
            <a:off x="2018193" y="2565499"/>
            <a:ext cx="8939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chemeClr val="bg1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一组计算机能识别和执行的指令集。每一条指定可以让计算机执行特定的操作。计算机会自动执行各条指令，有条不紊的进行工作。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74A4DA-8095-44EC-8A7E-8651A85336D1}"/>
              </a:ext>
            </a:extLst>
          </p:cNvPr>
          <p:cNvSpPr txBox="1"/>
          <p:nvPr/>
        </p:nvSpPr>
        <p:spPr>
          <a:xfrm>
            <a:off x="2113016" y="4553339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olidFill>
                  <a:schemeClr val="bg1"/>
                </a:solidFill>
              </a:rPr>
              <a:t>计算机和人都能识别的语言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9FCF4D7-48A9-435F-A840-1B49634E753D}"/>
              </a:ext>
            </a:extLst>
          </p:cNvPr>
          <p:cNvSpPr txBox="1"/>
          <p:nvPr/>
        </p:nvSpPr>
        <p:spPr>
          <a:xfrm>
            <a:off x="2113016" y="5080045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olidFill>
                  <a:schemeClr val="bg1"/>
                </a:solidFill>
              </a:rPr>
              <a:t>计算机语言</a:t>
            </a:r>
            <a:r>
              <a:rPr lang="zh-CN" altLang="en-US">
                <a:solidFill>
                  <a:srgbClr val="FFFF00"/>
                </a:solidFill>
              </a:rPr>
              <a:t>发展阶段</a:t>
            </a:r>
            <a:r>
              <a:rPr lang="zh-CN" altLang="en-US">
                <a:solidFill>
                  <a:schemeClr val="bg1"/>
                </a:solidFill>
              </a:rPr>
              <a:t>：机器语言、符号语言、高级语言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DED0450-4938-4D02-8172-07A22976FE00}"/>
              </a:ext>
            </a:extLst>
          </p:cNvPr>
          <p:cNvGrpSpPr/>
          <p:nvPr/>
        </p:nvGrpSpPr>
        <p:grpSpPr>
          <a:xfrm>
            <a:off x="1591228" y="1866274"/>
            <a:ext cx="3045181" cy="503002"/>
            <a:chOff x="4793728" y="1533400"/>
            <a:chExt cx="3592262" cy="601141"/>
          </a:xfrm>
        </p:grpSpPr>
        <p:sp>
          <p:nvSpPr>
            <p:cNvPr id="15" name="pa_     _1">
              <a:extLst>
                <a:ext uri="{FF2B5EF4-FFF2-40B4-BE49-F238E27FC236}">
                  <a16:creationId xmlns:a16="http://schemas.microsoft.com/office/drawing/2014/main" id="{20F657CC-A57C-435A-B55A-17D8E28AB34F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4927601" y="1565443"/>
              <a:ext cx="3458389" cy="537053"/>
            </a:xfrm>
            <a:prstGeom prst="roundRect">
              <a:avLst/>
            </a:prstGeom>
            <a:noFill/>
            <a:ln w="12700">
              <a:solidFill>
                <a:schemeClr val="accent2"/>
              </a:solidFill>
            </a:ln>
            <a:effectLst>
              <a:innerShdw blurRad="508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44" tIns="60922" rIns="121844" bIns="60922" rtlCol="0" anchor="ctr"/>
            <a:lstStyle/>
            <a:p>
              <a:pPr algn="ctr"/>
              <a:endParaRPr lang="zh-CN" altLang="en-US" dirty="0">
                <a:solidFill>
                  <a:schemeClr val="accent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16" name="pa_     _17">
              <a:extLst>
                <a:ext uri="{FF2B5EF4-FFF2-40B4-BE49-F238E27FC236}">
                  <a16:creationId xmlns:a16="http://schemas.microsoft.com/office/drawing/2014/main" id="{5402E0C5-72CC-4396-B089-CE4137A2D9FE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5638752" y="1576156"/>
              <a:ext cx="2684670" cy="528941"/>
            </a:xfrm>
            <a:prstGeom prst="roundRect">
              <a:avLst/>
            </a:prstGeom>
            <a:noFill/>
            <a:ln>
              <a:noFill/>
            </a:ln>
          </p:spPr>
          <p:txBody>
            <a:bodyPr wrap="square" lIns="121844" tIns="60922" rIns="121844" bIns="60922">
              <a:spAutoFit/>
            </a:bodyPr>
            <a:lstStyle/>
            <a:p>
              <a:r>
                <a:rPr lang="zh-CN" altLang="en-US">
                  <a:solidFill>
                    <a:prstClr val="white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rPr>
                <a:t>什么是计算机程序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17" name="pa_     _19">
              <a:extLst>
                <a:ext uri="{FF2B5EF4-FFF2-40B4-BE49-F238E27FC236}">
                  <a16:creationId xmlns:a16="http://schemas.microsoft.com/office/drawing/2014/main" id="{907E5058-6868-4438-B2FF-F80D1E0B69AA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4793728" y="1533400"/>
              <a:ext cx="845027" cy="601141"/>
            </a:xfrm>
            <a:prstGeom prst="roundRect">
              <a:avLst/>
            </a:prstGeom>
            <a:solidFill>
              <a:schemeClr val="accent1"/>
            </a:solidFill>
            <a:ln w="127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18900000" scaled="1"/>
                <a:tileRect/>
              </a:gradFill>
            </a:ln>
            <a:effectLst>
              <a:outerShdw blurRad="190500" dist="76200" dir="8100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44" tIns="60922" rIns="121844" bIns="60922" rtlCol="0" anchor="ctr"/>
            <a:lstStyle/>
            <a:p>
              <a:pPr algn="ctr"/>
              <a:endParaRPr lang="zh-CN" altLang="en-US" dirty="0">
                <a:solidFill>
                  <a:schemeClr val="accent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18" name="pa_     _24">
              <a:extLst>
                <a:ext uri="{FF2B5EF4-FFF2-40B4-BE49-F238E27FC236}">
                  <a16:creationId xmlns:a16="http://schemas.microsoft.com/office/drawing/2014/main" id="{DA0E2D50-4FA5-4DCE-8B9F-1AEE98D9F8B7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872078" y="1641360"/>
              <a:ext cx="746311" cy="406956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CN" sz="2000">
                  <a:solidFill>
                    <a:schemeClr val="bg1"/>
                  </a:solidFill>
                  <a:effectLst>
                    <a:innerShdw blurRad="63500" dist="50800" dir="18900000">
                      <a:prstClr val="black">
                        <a:alpha val="50000"/>
                      </a:prstClr>
                    </a:innerShdw>
                  </a:effectLst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微软雅黑" panose="020B0503020204020204" pitchFamily="34" charset="-122"/>
                </a:rPr>
                <a:t>1.1</a:t>
              </a:r>
              <a:endParaRPr lang="zh-CN" altLang="en-US" sz="2000" dirty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9" name="Oval 6">
            <a:extLst>
              <a:ext uri="{FF2B5EF4-FFF2-40B4-BE49-F238E27FC236}">
                <a16:creationId xmlns:a16="http://schemas.microsoft.com/office/drawing/2014/main" id="{C6BD88C5-15B7-403C-9A5C-84D40C415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7828" y="738918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Oval 3">
            <a:extLst>
              <a:ext uri="{FF2B5EF4-FFF2-40B4-BE49-F238E27FC236}">
                <a16:creationId xmlns:a16="http://schemas.microsoft.com/office/drawing/2014/main" id="{2964E8FE-F0FC-4ED9-BA29-EFAB48FC9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3219" y="877660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Oval 4">
            <a:extLst>
              <a:ext uri="{FF2B5EF4-FFF2-40B4-BE49-F238E27FC236}">
                <a16:creationId xmlns:a16="http://schemas.microsoft.com/office/drawing/2014/main" id="{1A25E4DE-86E7-4DF5-B344-571DE622E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7047" y="1049140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Oval 5">
            <a:extLst>
              <a:ext uri="{FF2B5EF4-FFF2-40B4-BE49-F238E27FC236}">
                <a16:creationId xmlns:a16="http://schemas.microsoft.com/office/drawing/2014/main" id="{ED574DCB-D47A-41F2-ACFE-98E922264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5769" y="860531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CBDB4BE-D1F4-415F-AE13-A669885F660F}"/>
              </a:ext>
            </a:extLst>
          </p:cNvPr>
          <p:cNvSpPr/>
          <p:nvPr/>
        </p:nvSpPr>
        <p:spPr>
          <a:xfrm>
            <a:off x="4301669" y="786817"/>
            <a:ext cx="49503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第一章  </a:t>
            </a:r>
            <a:r>
              <a:rPr lang="en-US" altLang="zh-CN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语言介绍及软件安装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940C8158-FACD-46F7-B5BD-5FBC6CE7C163}"/>
              </a:ext>
            </a:extLst>
          </p:cNvPr>
          <p:cNvGrpSpPr/>
          <p:nvPr/>
        </p:nvGrpSpPr>
        <p:grpSpPr>
          <a:xfrm>
            <a:off x="1624045" y="3732934"/>
            <a:ext cx="3045181" cy="503002"/>
            <a:chOff x="4793728" y="1533400"/>
            <a:chExt cx="3592262" cy="601141"/>
          </a:xfrm>
        </p:grpSpPr>
        <p:sp>
          <p:nvSpPr>
            <p:cNvPr id="25" name="pa_     _1">
              <a:extLst>
                <a:ext uri="{FF2B5EF4-FFF2-40B4-BE49-F238E27FC236}">
                  <a16:creationId xmlns:a16="http://schemas.microsoft.com/office/drawing/2014/main" id="{EAAE252F-8277-4814-AA4A-974AD11F358B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927601" y="1565443"/>
              <a:ext cx="3458389" cy="537053"/>
            </a:xfrm>
            <a:prstGeom prst="roundRect">
              <a:avLst/>
            </a:prstGeom>
            <a:noFill/>
            <a:ln w="12700">
              <a:solidFill>
                <a:schemeClr val="accent2"/>
              </a:solidFill>
            </a:ln>
            <a:effectLst>
              <a:innerShdw blurRad="508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44" tIns="60922" rIns="121844" bIns="60922" rtlCol="0" anchor="ctr"/>
            <a:lstStyle/>
            <a:p>
              <a:pPr algn="ctr"/>
              <a:endParaRPr lang="zh-CN" altLang="en-US" dirty="0">
                <a:solidFill>
                  <a:schemeClr val="accent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26" name="pa_     _17">
              <a:extLst>
                <a:ext uri="{FF2B5EF4-FFF2-40B4-BE49-F238E27FC236}">
                  <a16:creationId xmlns:a16="http://schemas.microsoft.com/office/drawing/2014/main" id="{FEA1ED75-99B2-411B-B73A-84F185EAEF6B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5638752" y="1576156"/>
              <a:ext cx="2684670" cy="528941"/>
            </a:xfrm>
            <a:prstGeom prst="roundRect">
              <a:avLst/>
            </a:prstGeom>
            <a:noFill/>
            <a:ln>
              <a:noFill/>
            </a:ln>
          </p:spPr>
          <p:txBody>
            <a:bodyPr wrap="square" lIns="121844" tIns="60922" rIns="121844" bIns="60922">
              <a:spAutoFit/>
            </a:bodyPr>
            <a:lstStyle/>
            <a:p>
              <a:r>
                <a:rPr lang="zh-CN" altLang="en-US">
                  <a:solidFill>
                    <a:prstClr val="white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rPr>
                <a:t>什么是计算机语言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27" name="pa_     _19">
              <a:extLst>
                <a:ext uri="{FF2B5EF4-FFF2-40B4-BE49-F238E27FC236}">
                  <a16:creationId xmlns:a16="http://schemas.microsoft.com/office/drawing/2014/main" id="{C2A25839-2B29-4A25-BE19-8DDD6E2BF379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4793728" y="1533400"/>
              <a:ext cx="845027" cy="601141"/>
            </a:xfrm>
            <a:prstGeom prst="roundRect">
              <a:avLst/>
            </a:prstGeom>
            <a:solidFill>
              <a:schemeClr val="accent1"/>
            </a:solidFill>
            <a:ln w="127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18900000" scaled="1"/>
                <a:tileRect/>
              </a:gradFill>
            </a:ln>
            <a:effectLst>
              <a:outerShdw blurRad="190500" dist="76200" dir="8100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44" tIns="60922" rIns="121844" bIns="60922" rtlCol="0" anchor="ctr"/>
            <a:lstStyle/>
            <a:p>
              <a:pPr algn="ctr"/>
              <a:endParaRPr lang="zh-CN" altLang="en-US" dirty="0">
                <a:solidFill>
                  <a:schemeClr val="accent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28" name="pa_     _24">
              <a:extLst>
                <a:ext uri="{FF2B5EF4-FFF2-40B4-BE49-F238E27FC236}">
                  <a16:creationId xmlns:a16="http://schemas.microsoft.com/office/drawing/2014/main" id="{D2F38262-174E-47D0-8FEE-93180E801DA0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872078" y="1641360"/>
              <a:ext cx="746311" cy="406956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CN" sz="2000">
                  <a:solidFill>
                    <a:schemeClr val="bg1"/>
                  </a:solidFill>
                  <a:effectLst>
                    <a:innerShdw blurRad="63500" dist="50800" dir="18900000">
                      <a:prstClr val="black">
                        <a:alpha val="50000"/>
                      </a:prstClr>
                    </a:innerShdw>
                  </a:effectLst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微软雅黑" panose="020B0503020204020204" pitchFamily="34" charset="-122"/>
                </a:rPr>
                <a:t>1.2</a:t>
              </a:r>
              <a:endParaRPr lang="zh-CN" altLang="en-US" sz="2000" dirty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944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5" dur="15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22" dur="1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9" dur="150" fill="hold"/>
                                        <p:tgtEl>
                                          <p:spTgt spid="2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6" dur="150" fill="hold"/>
                                        <p:tgtEl>
                                          <p:spTgt spid="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 118">
            <a:extLst>
              <a:ext uri="{FF2B5EF4-FFF2-40B4-BE49-F238E27FC236}">
                <a16:creationId xmlns:a16="http://schemas.microsoft.com/office/drawing/2014/main" id="{FA3E3B3E-61DB-4575-BEA4-A617FAFEE075}"/>
              </a:ext>
            </a:extLst>
          </p:cNvPr>
          <p:cNvGrpSpPr/>
          <p:nvPr/>
        </p:nvGrpSpPr>
        <p:grpSpPr>
          <a:xfrm>
            <a:off x="9072970" y="284165"/>
            <a:ext cx="2914370" cy="2576733"/>
            <a:chOff x="8211887" y="-221648"/>
            <a:chExt cx="5036226" cy="4386805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577FFFF5-DF8B-438D-A93E-1324AF00C5CE}"/>
                </a:ext>
              </a:extLst>
            </p:cNvPr>
            <p:cNvSpPr/>
            <p:nvPr/>
          </p:nvSpPr>
          <p:spPr>
            <a:xfrm>
              <a:off x="10489704" y="-221648"/>
              <a:ext cx="662879" cy="6628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3A2945CD-BC8D-4069-B07F-D9FB81197194}"/>
                </a:ext>
              </a:extLst>
            </p:cNvPr>
            <p:cNvSpPr/>
            <p:nvPr/>
          </p:nvSpPr>
          <p:spPr>
            <a:xfrm>
              <a:off x="9651968" y="2802434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E5375586-B050-4690-A51E-AC0C0F13C3E9}"/>
                </a:ext>
              </a:extLst>
            </p:cNvPr>
            <p:cNvSpPr/>
            <p:nvPr/>
          </p:nvSpPr>
          <p:spPr>
            <a:xfrm>
              <a:off x="10639523" y="2032304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9B4E0D5F-4994-4B97-96B9-BE97A98DBCE7}"/>
                </a:ext>
              </a:extLst>
            </p:cNvPr>
            <p:cNvSpPr/>
            <p:nvPr/>
          </p:nvSpPr>
          <p:spPr>
            <a:xfrm>
              <a:off x="9102910" y="1300795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9D83010E-8AFD-4620-9301-3CF2F05AA92E}"/>
                </a:ext>
              </a:extLst>
            </p:cNvPr>
            <p:cNvSpPr/>
            <p:nvPr/>
          </p:nvSpPr>
          <p:spPr>
            <a:xfrm>
              <a:off x="11508358" y="295596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A76A852E-F607-426B-B024-EF635D3A5D5F}"/>
                </a:ext>
              </a:extLst>
            </p:cNvPr>
            <p:cNvSpPr/>
            <p:nvPr/>
          </p:nvSpPr>
          <p:spPr>
            <a:xfrm>
              <a:off x="11994214" y="1135914"/>
              <a:ext cx="778383" cy="7783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CD293DE8-840A-4037-9AFD-F58A139B8B1B}"/>
                </a:ext>
              </a:extLst>
            </p:cNvPr>
            <p:cNvSpPr/>
            <p:nvPr/>
          </p:nvSpPr>
          <p:spPr>
            <a:xfrm>
              <a:off x="10583784" y="1156965"/>
              <a:ext cx="259511" cy="2595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E51805A3-5641-4BC3-B4B4-A18C8D59DD43}"/>
                </a:ext>
              </a:extLst>
            </p:cNvPr>
            <p:cNvSpPr/>
            <p:nvPr/>
          </p:nvSpPr>
          <p:spPr>
            <a:xfrm>
              <a:off x="11397020" y="2470997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0191C71E-921B-489B-8CB9-31DC14BE130F}"/>
                </a:ext>
              </a:extLst>
            </p:cNvPr>
            <p:cNvSpPr/>
            <p:nvPr/>
          </p:nvSpPr>
          <p:spPr>
            <a:xfrm>
              <a:off x="9937372" y="1963317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2089212A-3CF8-4D78-B7F3-90F22D7A7D70}"/>
                </a:ext>
              </a:extLst>
            </p:cNvPr>
            <p:cNvSpPr/>
            <p:nvPr/>
          </p:nvSpPr>
          <p:spPr>
            <a:xfrm>
              <a:off x="10885843" y="3143928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B4CDED12-5185-4711-BF93-D9E9CBC62140}"/>
                </a:ext>
              </a:extLst>
            </p:cNvPr>
            <p:cNvSpPr/>
            <p:nvPr/>
          </p:nvSpPr>
          <p:spPr>
            <a:xfrm>
              <a:off x="8963628" y="526943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FBC6B29D-A917-432C-A7D1-CEED77AE03C6}"/>
                </a:ext>
              </a:extLst>
            </p:cNvPr>
            <p:cNvSpPr/>
            <p:nvPr/>
          </p:nvSpPr>
          <p:spPr>
            <a:xfrm>
              <a:off x="8211887" y="-76771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30" name="直线连接符 16">
              <a:extLst>
                <a:ext uri="{FF2B5EF4-FFF2-40B4-BE49-F238E27FC236}">
                  <a16:creationId xmlns:a16="http://schemas.microsoft.com/office/drawing/2014/main" id="{FA515833-11C2-4420-B1E3-E1000A1403DB}"/>
                </a:ext>
              </a:extLst>
            </p:cNvPr>
            <p:cNvCxnSpPr>
              <a:stCxn id="18" idx="5"/>
              <a:endCxn id="23" idx="1"/>
            </p:cNvCxnSpPr>
            <p:nvPr/>
          </p:nvCxnSpPr>
          <p:spPr>
            <a:xfrm>
              <a:off x="11055507" y="344156"/>
              <a:ext cx="1052698" cy="90574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17">
              <a:extLst>
                <a:ext uri="{FF2B5EF4-FFF2-40B4-BE49-F238E27FC236}">
                  <a16:creationId xmlns:a16="http://schemas.microsoft.com/office/drawing/2014/main" id="{0E0230B7-C4AA-42DF-902A-55B52F3732F2}"/>
                </a:ext>
              </a:extLst>
            </p:cNvPr>
            <p:cNvCxnSpPr>
              <a:stCxn id="20" idx="7"/>
              <a:endCxn id="23" idx="3"/>
            </p:cNvCxnSpPr>
            <p:nvPr/>
          </p:nvCxnSpPr>
          <p:spPr>
            <a:xfrm flipV="1">
              <a:off x="10949570" y="1800306"/>
              <a:ext cx="1158635" cy="28519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21">
              <a:extLst>
                <a:ext uri="{FF2B5EF4-FFF2-40B4-BE49-F238E27FC236}">
                  <a16:creationId xmlns:a16="http://schemas.microsoft.com/office/drawing/2014/main" id="{5913085D-7C8E-437B-B60B-85AE92D605A0}"/>
                </a:ext>
              </a:extLst>
            </p:cNvPr>
            <p:cNvCxnSpPr>
              <a:stCxn id="25" idx="7"/>
              <a:endCxn id="23" idx="4"/>
            </p:cNvCxnSpPr>
            <p:nvPr/>
          </p:nvCxnSpPr>
          <p:spPr>
            <a:xfrm flipV="1">
              <a:off x="11962824" y="1914297"/>
              <a:ext cx="420583" cy="65377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28">
              <a:extLst>
                <a:ext uri="{FF2B5EF4-FFF2-40B4-BE49-F238E27FC236}">
                  <a16:creationId xmlns:a16="http://schemas.microsoft.com/office/drawing/2014/main" id="{0274226D-80DB-40E9-A280-9A5C2DDCD14C}"/>
                </a:ext>
              </a:extLst>
            </p:cNvPr>
            <p:cNvCxnSpPr>
              <a:stCxn id="19" idx="7"/>
              <a:endCxn id="20" idx="3"/>
            </p:cNvCxnSpPr>
            <p:nvPr/>
          </p:nvCxnSpPr>
          <p:spPr>
            <a:xfrm flipV="1">
              <a:off x="10217772" y="2342352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43">
              <a:extLst>
                <a:ext uri="{FF2B5EF4-FFF2-40B4-BE49-F238E27FC236}">
                  <a16:creationId xmlns:a16="http://schemas.microsoft.com/office/drawing/2014/main" id="{BEC5E448-2772-4B65-A61C-1FBDEEF64E13}"/>
                </a:ext>
              </a:extLst>
            </p:cNvPr>
            <p:cNvCxnSpPr>
              <a:stCxn id="21" idx="7"/>
              <a:endCxn id="18" idx="3"/>
            </p:cNvCxnSpPr>
            <p:nvPr/>
          </p:nvCxnSpPr>
          <p:spPr>
            <a:xfrm flipV="1">
              <a:off x="9485831" y="344156"/>
              <a:ext cx="1100949" cy="10223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47">
              <a:extLst>
                <a:ext uri="{FF2B5EF4-FFF2-40B4-BE49-F238E27FC236}">
                  <a16:creationId xmlns:a16="http://schemas.microsoft.com/office/drawing/2014/main" id="{FF830809-6216-4EEA-85CF-3262007E0D70}"/>
                </a:ext>
              </a:extLst>
            </p:cNvPr>
            <p:cNvCxnSpPr>
              <a:stCxn id="24" idx="0"/>
              <a:endCxn id="18" idx="4"/>
            </p:cNvCxnSpPr>
            <p:nvPr/>
          </p:nvCxnSpPr>
          <p:spPr>
            <a:xfrm flipV="1">
              <a:off x="10713540" y="441231"/>
              <a:ext cx="107605" cy="71573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50">
              <a:extLst>
                <a:ext uri="{FF2B5EF4-FFF2-40B4-BE49-F238E27FC236}">
                  <a16:creationId xmlns:a16="http://schemas.microsoft.com/office/drawing/2014/main" id="{276F8F26-C107-440C-863F-4C36AE5231FA}"/>
                </a:ext>
              </a:extLst>
            </p:cNvPr>
            <p:cNvCxnSpPr>
              <a:stCxn id="23" idx="2"/>
              <a:endCxn id="24" idx="6"/>
            </p:cNvCxnSpPr>
            <p:nvPr/>
          </p:nvCxnSpPr>
          <p:spPr>
            <a:xfrm flipH="1" flipV="1">
              <a:off x="10843295" y="1286721"/>
              <a:ext cx="1150919" cy="23838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54">
              <a:extLst>
                <a:ext uri="{FF2B5EF4-FFF2-40B4-BE49-F238E27FC236}">
                  <a16:creationId xmlns:a16="http://schemas.microsoft.com/office/drawing/2014/main" id="{E4BBDFD8-784F-44B0-8512-07F696A4D423}"/>
                </a:ext>
              </a:extLst>
            </p:cNvPr>
            <p:cNvCxnSpPr>
              <a:stCxn id="24" idx="4"/>
              <a:endCxn id="20" idx="0"/>
            </p:cNvCxnSpPr>
            <p:nvPr/>
          </p:nvCxnSpPr>
          <p:spPr>
            <a:xfrm>
              <a:off x="10713540" y="1416476"/>
              <a:ext cx="107606" cy="6158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连接符 57">
              <a:extLst>
                <a:ext uri="{FF2B5EF4-FFF2-40B4-BE49-F238E27FC236}">
                  <a16:creationId xmlns:a16="http://schemas.microsoft.com/office/drawing/2014/main" id="{02A7741D-B9A5-485F-BC8F-3C58FD847210}"/>
                </a:ext>
              </a:extLst>
            </p:cNvPr>
            <p:cNvCxnSpPr>
              <a:stCxn id="20" idx="5"/>
              <a:endCxn id="25" idx="1"/>
            </p:cNvCxnSpPr>
            <p:nvPr/>
          </p:nvCxnSpPr>
          <p:spPr>
            <a:xfrm>
              <a:off x="10949570" y="2342352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60">
              <a:extLst>
                <a:ext uri="{FF2B5EF4-FFF2-40B4-BE49-F238E27FC236}">
                  <a16:creationId xmlns:a16="http://schemas.microsoft.com/office/drawing/2014/main" id="{25C32AA6-73A5-44D8-8E8E-92F927BD8F0B}"/>
                </a:ext>
              </a:extLst>
            </p:cNvPr>
            <p:cNvCxnSpPr>
              <a:stCxn id="21" idx="7"/>
              <a:endCxn id="24" idx="2"/>
            </p:cNvCxnSpPr>
            <p:nvPr/>
          </p:nvCxnSpPr>
          <p:spPr>
            <a:xfrm flipV="1">
              <a:off x="9485831" y="1286721"/>
              <a:ext cx="1097953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63">
              <a:extLst>
                <a:ext uri="{FF2B5EF4-FFF2-40B4-BE49-F238E27FC236}">
                  <a16:creationId xmlns:a16="http://schemas.microsoft.com/office/drawing/2014/main" id="{96EA1914-3984-41FC-8214-6F8C55B9E08E}"/>
                </a:ext>
              </a:extLst>
            </p:cNvPr>
            <p:cNvCxnSpPr>
              <a:stCxn id="21" idx="4"/>
              <a:endCxn id="19" idx="1"/>
            </p:cNvCxnSpPr>
            <p:nvPr/>
          </p:nvCxnSpPr>
          <p:spPr>
            <a:xfrm>
              <a:off x="9327220" y="1749415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F26EC1C8-151E-4F4B-9A18-E32EA60DE26F}"/>
                </a:ext>
              </a:extLst>
            </p:cNvPr>
            <p:cNvSpPr/>
            <p:nvPr/>
          </p:nvSpPr>
          <p:spPr>
            <a:xfrm>
              <a:off x="10064447" y="3739900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42" name="直线连接符 70">
              <a:extLst>
                <a:ext uri="{FF2B5EF4-FFF2-40B4-BE49-F238E27FC236}">
                  <a16:creationId xmlns:a16="http://schemas.microsoft.com/office/drawing/2014/main" id="{0E3842C8-32A0-43BE-8839-59FCC6101E10}"/>
                </a:ext>
              </a:extLst>
            </p:cNvPr>
            <p:cNvCxnSpPr>
              <a:stCxn id="21" idx="5"/>
              <a:endCxn id="26" idx="1"/>
            </p:cNvCxnSpPr>
            <p:nvPr/>
          </p:nvCxnSpPr>
          <p:spPr>
            <a:xfrm>
              <a:off x="9485831" y="1683716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75">
              <a:extLst>
                <a:ext uri="{FF2B5EF4-FFF2-40B4-BE49-F238E27FC236}">
                  <a16:creationId xmlns:a16="http://schemas.microsoft.com/office/drawing/2014/main" id="{D3789DE2-93FA-4FB3-88AB-59AF7EF0D866}"/>
                </a:ext>
              </a:extLst>
            </p:cNvPr>
            <p:cNvCxnSpPr>
              <a:stCxn id="26" idx="7"/>
              <a:endCxn id="24" idx="3"/>
            </p:cNvCxnSpPr>
            <p:nvPr/>
          </p:nvCxnSpPr>
          <p:spPr>
            <a:xfrm flipV="1">
              <a:off x="10144182" y="1378472"/>
              <a:ext cx="477606" cy="6203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连接符 78">
              <a:extLst>
                <a:ext uri="{FF2B5EF4-FFF2-40B4-BE49-F238E27FC236}">
                  <a16:creationId xmlns:a16="http://schemas.microsoft.com/office/drawing/2014/main" id="{5B763D89-9178-420E-9D59-908698AD2A09}"/>
                </a:ext>
              </a:extLst>
            </p:cNvPr>
            <p:cNvCxnSpPr>
              <a:stCxn id="26" idx="6"/>
              <a:endCxn id="20" idx="2"/>
            </p:cNvCxnSpPr>
            <p:nvPr/>
          </p:nvCxnSpPr>
          <p:spPr>
            <a:xfrm>
              <a:off x="10179665" y="2084463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连接符 84">
              <a:extLst>
                <a:ext uri="{FF2B5EF4-FFF2-40B4-BE49-F238E27FC236}">
                  <a16:creationId xmlns:a16="http://schemas.microsoft.com/office/drawing/2014/main" id="{B2223294-60E3-468D-98DA-CC171C098563}"/>
                </a:ext>
              </a:extLst>
            </p:cNvPr>
            <p:cNvCxnSpPr>
              <a:stCxn id="19" idx="0"/>
              <a:endCxn id="26" idx="4"/>
            </p:cNvCxnSpPr>
            <p:nvPr/>
          </p:nvCxnSpPr>
          <p:spPr>
            <a:xfrm flipV="1">
              <a:off x="9983409" y="2205609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91">
              <a:extLst>
                <a:ext uri="{FF2B5EF4-FFF2-40B4-BE49-F238E27FC236}">
                  <a16:creationId xmlns:a16="http://schemas.microsoft.com/office/drawing/2014/main" id="{BF583F5D-1C60-424C-9A03-55AF09B84E36}"/>
                </a:ext>
              </a:extLst>
            </p:cNvPr>
            <p:cNvCxnSpPr>
              <a:stCxn id="19" idx="6"/>
              <a:endCxn id="25" idx="2"/>
            </p:cNvCxnSpPr>
            <p:nvPr/>
          </p:nvCxnSpPr>
          <p:spPr>
            <a:xfrm flipV="1">
              <a:off x="10314847" y="2802437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08BBE862-26A5-4747-88B1-5A211B0D8982}"/>
                </a:ext>
              </a:extLst>
            </p:cNvPr>
            <p:cNvSpPr/>
            <p:nvPr/>
          </p:nvSpPr>
          <p:spPr>
            <a:xfrm>
              <a:off x="8858139" y="2342352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B51350CD-8190-4079-B469-EDE53B2AADF5}"/>
                </a:ext>
              </a:extLst>
            </p:cNvPr>
            <p:cNvSpPr/>
            <p:nvPr/>
          </p:nvSpPr>
          <p:spPr>
            <a:xfrm>
              <a:off x="12963106" y="1871826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C69160FB-1380-4A18-8357-C486697288A8}"/>
              </a:ext>
            </a:extLst>
          </p:cNvPr>
          <p:cNvSpPr txBox="1"/>
          <p:nvPr/>
        </p:nvSpPr>
        <p:spPr>
          <a:xfrm>
            <a:off x="2292541" y="2491566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olidFill>
                  <a:schemeClr val="bg1"/>
                </a:solidFill>
              </a:rPr>
              <a:t>例如：</a:t>
            </a:r>
            <a:r>
              <a:rPr lang="en-US" altLang="zh-CN">
                <a:solidFill>
                  <a:schemeClr val="bg1"/>
                </a:solidFill>
              </a:rPr>
              <a:t>1010101110010001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485CFE5-8C0E-46DA-B1F3-D8477EA8FC55}"/>
              </a:ext>
            </a:extLst>
          </p:cNvPr>
          <p:cNvSpPr txBox="1"/>
          <p:nvPr/>
        </p:nvSpPr>
        <p:spPr>
          <a:xfrm>
            <a:off x="2292541" y="3111627"/>
            <a:ext cx="7358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olidFill>
                  <a:schemeClr val="bg1"/>
                </a:solidFill>
              </a:rPr>
              <a:t>计算机工作是基于二进制，计算机只能识别和接收由</a:t>
            </a:r>
            <a:r>
              <a:rPr lang="en-US" altLang="zh-CN">
                <a:solidFill>
                  <a:schemeClr val="bg1"/>
                </a:solidFill>
              </a:rPr>
              <a:t>0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组成的指令。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2CE46FF-18F7-4F3E-A2C2-16FD58590C57}"/>
              </a:ext>
            </a:extLst>
          </p:cNvPr>
          <p:cNvSpPr/>
          <p:nvPr/>
        </p:nvSpPr>
        <p:spPr>
          <a:xfrm>
            <a:off x="1954886" y="1537411"/>
            <a:ext cx="5724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计算机能</a:t>
            </a:r>
            <a:r>
              <a:rPr lang="zh-CN" altLang="en-US">
                <a:solidFill>
                  <a:srgbClr val="FFFF00"/>
                </a:solidFill>
              </a:rPr>
              <a:t>直接</a:t>
            </a:r>
            <a:r>
              <a:rPr lang="zh-CN" altLang="en-US">
                <a:solidFill>
                  <a:schemeClr val="bg1"/>
                </a:solidFill>
              </a:rPr>
              <a:t>识别和接受的二进制代码称为</a:t>
            </a:r>
            <a:r>
              <a:rPr lang="zh-CN" altLang="en-US">
                <a:solidFill>
                  <a:srgbClr val="FFFF00"/>
                </a:solidFill>
              </a:rPr>
              <a:t>机器指令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AB0CF7A-16E2-4341-B008-98A13CD14611}"/>
              </a:ext>
            </a:extLst>
          </p:cNvPr>
          <p:cNvSpPr/>
          <p:nvPr/>
        </p:nvSpPr>
        <p:spPr>
          <a:xfrm>
            <a:off x="1954886" y="1968061"/>
            <a:ext cx="4209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机器指令的集合就是计算机的</a:t>
            </a:r>
            <a:r>
              <a:rPr lang="zh-CN" altLang="en-US">
                <a:solidFill>
                  <a:srgbClr val="FFFF00"/>
                </a:solidFill>
              </a:rPr>
              <a:t>机器语言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B73A738-6BC4-4C5F-A4D5-0197203B64A1}"/>
              </a:ext>
            </a:extLst>
          </p:cNvPr>
          <p:cNvSpPr txBox="1"/>
          <p:nvPr/>
        </p:nvSpPr>
        <p:spPr>
          <a:xfrm>
            <a:off x="2292541" y="3567639"/>
            <a:ext cx="8595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olidFill>
                  <a:schemeClr val="bg1"/>
                </a:solidFill>
              </a:rPr>
              <a:t>机器语言的缺点：与人的习惯语言差距大、难记、难写、难检查、难修改、难推广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27E48BA-C650-43FB-A6E7-9E782F0EA6C8}"/>
              </a:ext>
            </a:extLst>
          </p:cNvPr>
          <p:cNvSpPr txBox="1"/>
          <p:nvPr/>
        </p:nvSpPr>
        <p:spPr>
          <a:xfrm>
            <a:off x="2451561" y="5377016"/>
            <a:ext cx="1391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solidFill>
                  <a:schemeClr val="bg1"/>
                </a:solidFill>
              </a:rPr>
              <a:t>ADD</a:t>
            </a:r>
            <a:r>
              <a:rPr lang="zh-CN" altLang="en-US">
                <a:solidFill>
                  <a:schemeClr val="bg1"/>
                </a:solidFill>
              </a:rPr>
              <a:t>代表加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SUB</a:t>
            </a:r>
            <a:r>
              <a:rPr lang="zh-CN" altLang="en-US">
                <a:solidFill>
                  <a:schemeClr val="bg1"/>
                </a:solidFill>
              </a:rPr>
              <a:t>代表减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397EDAD-64E6-4D83-A57A-20CAB87B3BC5}"/>
              </a:ext>
            </a:extLst>
          </p:cNvPr>
          <p:cNvSpPr txBox="1"/>
          <p:nvPr/>
        </p:nvSpPr>
        <p:spPr>
          <a:xfrm>
            <a:off x="4518734" y="5563447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solidFill>
                  <a:schemeClr val="bg1"/>
                </a:solidFill>
              </a:rPr>
              <a:t>ADD A ,</a:t>
            </a:r>
            <a:r>
              <a:rPr lang="zh-CN" altLang="en-US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B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58C5028-895A-4FFF-B861-07BFD7F078E3}"/>
              </a:ext>
            </a:extLst>
          </p:cNvPr>
          <p:cNvSpPr/>
          <p:nvPr/>
        </p:nvSpPr>
        <p:spPr>
          <a:xfrm>
            <a:off x="2477263" y="6061294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符号语言的缺点：通用性差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5506F9D-A583-400F-8825-FDC6535F2062}"/>
              </a:ext>
            </a:extLst>
          </p:cNvPr>
          <p:cNvSpPr txBox="1"/>
          <p:nvPr/>
        </p:nvSpPr>
        <p:spPr>
          <a:xfrm>
            <a:off x="5859837" y="606129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olidFill>
                  <a:schemeClr val="bg1"/>
                </a:solidFill>
              </a:rPr>
              <a:t>也称为低级语言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ABFFAE8-9557-41E5-9DF2-E002F14C6498}"/>
              </a:ext>
            </a:extLst>
          </p:cNvPr>
          <p:cNvSpPr txBox="1"/>
          <p:nvPr/>
        </p:nvSpPr>
        <p:spPr>
          <a:xfrm>
            <a:off x="2340647" y="4614649"/>
            <a:ext cx="7510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chemeClr val="bg1"/>
                </a:solidFill>
              </a:rPr>
              <a:t>计算机并不能直接识别和执行符号语言的指令，需要用一种</a:t>
            </a:r>
            <a:r>
              <a:rPr lang="zh-CN" altLang="en-US">
                <a:solidFill>
                  <a:srgbClr val="FFFF00"/>
                </a:solidFill>
              </a:rPr>
              <a:t>汇编程序</a:t>
            </a:r>
            <a:r>
              <a:rPr lang="zh-CN" altLang="en-US">
                <a:solidFill>
                  <a:schemeClr val="bg1"/>
                </a:solidFill>
              </a:rPr>
              <a:t>的软件把符号语言的指令转换为机器指令。</a:t>
            </a:r>
          </a:p>
        </p:txBody>
      </p:sp>
      <p:sp>
        <p:nvSpPr>
          <p:cNvPr id="96" name="Rectangle: Rounded Corners 6">
            <a:extLst>
              <a:ext uri="{FF2B5EF4-FFF2-40B4-BE49-F238E27FC236}">
                <a16:creationId xmlns:a16="http://schemas.microsoft.com/office/drawing/2014/main" id="{2C001D0A-6211-4502-A5C3-2AD9BB924B06}"/>
              </a:ext>
            </a:extLst>
          </p:cNvPr>
          <p:cNvSpPr/>
          <p:nvPr/>
        </p:nvSpPr>
        <p:spPr>
          <a:xfrm>
            <a:off x="1679666" y="1039945"/>
            <a:ext cx="1225750" cy="406072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 fontScale="85000" lnSpcReduction="10000"/>
          </a:bodyPr>
          <a:lstStyle/>
          <a:p>
            <a:r>
              <a:rPr lang="zh-CN" altLang="en-US" sz="2400" b="1">
                <a:solidFill>
                  <a:schemeClr val="bg1"/>
                </a:solidFill>
              </a:rPr>
              <a:t>机器语言</a:t>
            </a:r>
          </a:p>
        </p:txBody>
      </p:sp>
      <p:sp>
        <p:nvSpPr>
          <p:cNvPr id="97" name="Rectangle: Rounded Corners 6">
            <a:extLst>
              <a:ext uri="{FF2B5EF4-FFF2-40B4-BE49-F238E27FC236}">
                <a16:creationId xmlns:a16="http://schemas.microsoft.com/office/drawing/2014/main" id="{9BEEF674-D91E-45A3-8798-F2100B380C29}"/>
              </a:ext>
            </a:extLst>
          </p:cNvPr>
          <p:cNvSpPr/>
          <p:nvPr/>
        </p:nvSpPr>
        <p:spPr>
          <a:xfrm>
            <a:off x="1679666" y="4032449"/>
            <a:ext cx="1225750" cy="406072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 fontScale="85000" lnSpcReduction="10000"/>
          </a:bodyPr>
          <a:lstStyle/>
          <a:p>
            <a:r>
              <a:rPr lang="zh-CN" altLang="en-US" sz="2400" b="1">
                <a:solidFill>
                  <a:schemeClr val="bg1"/>
                </a:solidFill>
              </a:rPr>
              <a:t>符号语言</a:t>
            </a:r>
          </a:p>
        </p:txBody>
      </p:sp>
    </p:spTree>
    <p:extLst>
      <p:ext uri="{BB962C8B-B14F-4D97-AF65-F5344CB8AC3E}">
        <p14:creationId xmlns:p14="http://schemas.microsoft.com/office/powerpoint/2010/main" val="1535506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 118">
            <a:extLst>
              <a:ext uri="{FF2B5EF4-FFF2-40B4-BE49-F238E27FC236}">
                <a16:creationId xmlns:a16="http://schemas.microsoft.com/office/drawing/2014/main" id="{482D0E62-C991-4B49-9D0B-9D5EA9F73571}"/>
              </a:ext>
            </a:extLst>
          </p:cNvPr>
          <p:cNvGrpSpPr/>
          <p:nvPr/>
        </p:nvGrpSpPr>
        <p:grpSpPr>
          <a:xfrm>
            <a:off x="9614226" y="125065"/>
            <a:ext cx="2521765" cy="2229932"/>
            <a:chOff x="8211887" y="-221648"/>
            <a:chExt cx="5036226" cy="4386805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08992D5A-523B-4EBD-BD86-0B93CFEEB253}"/>
                </a:ext>
              </a:extLst>
            </p:cNvPr>
            <p:cNvSpPr/>
            <p:nvPr/>
          </p:nvSpPr>
          <p:spPr>
            <a:xfrm>
              <a:off x="10489704" y="-221648"/>
              <a:ext cx="662879" cy="6628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164CD504-C819-4D7A-832F-F73B0C0BAE92}"/>
                </a:ext>
              </a:extLst>
            </p:cNvPr>
            <p:cNvSpPr/>
            <p:nvPr/>
          </p:nvSpPr>
          <p:spPr>
            <a:xfrm>
              <a:off x="9651968" y="2802434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DDFCDA92-3AF0-46AD-B21E-78427A12F3E5}"/>
                </a:ext>
              </a:extLst>
            </p:cNvPr>
            <p:cNvSpPr/>
            <p:nvPr/>
          </p:nvSpPr>
          <p:spPr>
            <a:xfrm>
              <a:off x="10639523" y="2032304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BA06FC26-161D-43AA-8703-D47F35D8ED10}"/>
                </a:ext>
              </a:extLst>
            </p:cNvPr>
            <p:cNvSpPr/>
            <p:nvPr/>
          </p:nvSpPr>
          <p:spPr>
            <a:xfrm>
              <a:off x="9102910" y="1300795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49B0B853-F8B9-4535-8268-9DC96F44817A}"/>
                </a:ext>
              </a:extLst>
            </p:cNvPr>
            <p:cNvSpPr/>
            <p:nvPr/>
          </p:nvSpPr>
          <p:spPr>
            <a:xfrm>
              <a:off x="11508358" y="295596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58B47FE3-567C-44B3-9BA3-7BE82213CC76}"/>
                </a:ext>
              </a:extLst>
            </p:cNvPr>
            <p:cNvSpPr/>
            <p:nvPr/>
          </p:nvSpPr>
          <p:spPr>
            <a:xfrm>
              <a:off x="11994214" y="1135914"/>
              <a:ext cx="778383" cy="7783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F984A63D-B2AD-438B-99B8-85BBE6CF4627}"/>
                </a:ext>
              </a:extLst>
            </p:cNvPr>
            <p:cNvSpPr/>
            <p:nvPr/>
          </p:nvSpPr>
          <p:spPr>
            <a:xfrm>
              <a:off x="10583784" y="1156965"/>
              <a:ext cx="259511" cy="2595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3236052B-F69B-4FF3-A9EB-DE0519A9679C}"/>
                </a:ext>
              </a:extLst>
            </p:cNvPr>
            <p:cNvSpPr/>
            <p:nvPr/>
          </p:nvSpPr>
          <p:spPr>
            <a:xfrm>
              <a:off x="11397020" y="2470997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28BA6420-E42F-40E4-AAD2-6C1FF308DA78}"/>
                </a:ext>
              </a:extLst>
            </p:cNvPr>
            <p:cNvSpPr/>
            <p:nvPr/>
          </p:nvSpPr>
          <p:spPr>
            <a:xfrm>
              <a:off x="9937372" y="1963317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35373ABE-670E-4B4C-BAFB-89A9D046401E}"/>
                </a:ext>
              </a:extLst>
            </p:cNvPr>
            <p:cNvSpPr/>
            <p:nvPr/>
          </p:nvSpPr>
          <p:spPr>
            <a:xfrm>
              <a:off x="10885843" y="3143928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AA3D6BE2-1320-410F-9544-3E7AB762C793}"/>
                </a:ext>
              </a:extLst>
            </p:cNvPr>
            <p:cNvSpPr/>
            <p:nvPr/>
          </p:nvSpPr>
          <p:spPr>
            <a:xfrm>
              <a:off x="8963628" y="526943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1E177410-A325-43ED-B4BC-4430AB0CA75E}"/>
                </a:ext>
              </a:extLst>
            </p:cNvPr>
            <p:cNvSpPr/>
            <p:nvPr/>
          </p:nvSpPr>
          <p:spPr>
            <a:xfrm>
              <a:off x="8211887" y="-76771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28" name="直线连接符 16">
              <a:extLst>
                <a:ext uri="{FF2B5EF4-FFF2-40B4-BE49-F238E27FC236}">
                  <a16:creationId xmlns:a16="http://schemas.microsoft.com/office/drawing/2014/main" id="{FEC275DF-9CDF-4D7D-8931-FB8C5548FE9E}"/>
                </a:ext>
              </a:extLst>
            </p:cNvPr>
            <p:cNvCxnSpPr>
              <a:stCxn id="16" idx="5"/>
              <a:endCxn id="21" idx="1"/>
            </p:cNvCxnSpPr>
            <p:nvPr/>
          </p:nvCxnSpPr>
          <p:spPr>
            <a:xfrm>
              <a:off x="11055507" y="344156"/>
              <a:ext cx="1052698" cy="90574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17">
              <a:extLst>
                <a:ext uri="{FF2B5EF4-FFF2-40B4-BE49-F238E27FC236}">
                  <a16:creationId xmlns:a16="http://schemas.microsoft.com/office/drawing/2014/main" id="{A9E3673B-FB98-4148-8AEA-78119F3885A0}"/>
                </a:ext>
              </a:extLst>
            </p:cNvPr>
            <p:cNvCxnSpPr>
              <a:stCxn id="18" idx="7"/>
              <a:endCxn id="21" idx="3"/>
            </p:cNvCxnSpPr>
            <p:nvPr/>
          </p:nvCxnSpPr>
          <p:spPr>
            <a:xfrm flipV="1">
              <a:off x="10949570" y="1800306"/>
              <a:ext cx="1158635" cy="28519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21">
              <a:extLst>
                <a:ext uri="{FF2B5EF4-FFF2-40B4-BE49-F238E27FC236}">
                  <a16:creationId xmlns:a16="http://schemas.microsoft.com/office/drawing/2014/main" id="{00CA4AC8-018C-4168-A215-CADF838684C0}"/>
                </a:ext>
              </a:extLst>
            </p:cNvPr>
            <p:cNvCxnSpPr>
              <a:stCxn id="23" idx="7"/>
              <a:endCxn id="21" idx="4"/>
            </p:cNvCxnSpPr>
            <p:nvPr/>
          </p:nvCxnSpPr>
          <p:spPr>
            <a:xfrm flipV="1">
              <a:off x="11962824" y="1914297"/>
              <a:ext cx="420583" cy="65377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28">
              <a:extLst>
                <a:ext uri="{FF2B5EF4-FFF2-40B4-BE49-F238E27FC236}">
                  <a16:creationId xmlns:a16="http://schemas.microsoft.com/office/drawing/2014/main" id="{BAD23484-08B9-4F3A-9D33-5466EB8F52B9}"/>
                </a:ext>
              </a:extLst>
            </p:cNvPr>
            <p:cNvCxnSpPr>
              <a:stCxn id="17" idx="7"/>
              <a:endCxn id="18" idx="3"/>
            </p:cNvCxnSpPr>
            <p:nvPr/>
          </p:nvCxnSpPr>
          <p:spPr>
            <a:xfrm flipV="1">
              <a:off x="10217772" y="2342352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43">
              <a:extLst>
                <a:ext uri="{FF2B5EF4-FFF2-40B4-BE49-F238E27FC236}">
                  <a16:creationId xmlns:a16="http://schemas.microsoft.com/office/drawing/2014/main" id="{50509432-2D6F-435A-97C6-B94FD1F8307B}"/>
                </a:ext>
              </a:extLst>
            </p:cNvPr>
            <p:cNvCxnSpPr>
              <a:stCxn id="19" idx="7"/>
              <a:endCxn id="16" idx="3"/>
            </p:cNvCxnSpPr>
            <p:nvPr/>
          </p:nvCxnSpPr>
          <p:spPr>
            <a:xfrm flipV="1">
              <a:off x="9485831" y="344156"/>
              <a:ext cx="1100949" cy="10223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47">
              <a:extLst>
                <a:ext uri="{FF2B5EF4-FFF2-40B4-BE49-F238E27FC236}">
                  <a16:creationId xmlns:a16="http://schemas.microsoft.com/office/drawing/2014/main" id="{9EDE1426-76D8-4E5A-B6B8-EFBB078CBBDC}"/>
                </a:ext>
              </a:extLst>
            </p:cNvPr>
            <p:cNvCxnSpPr>
              <a:stCxn id="22" idx="0"/>
              <a:endCxn id="16" idx="4"/>
            </p:cNvCxnSpPr>
            <p:nvPr/>
          </p:nvCxnSpPr>
          <p:spPr>
            <a:xfrm flipV="1">
              <a:off x="10713540" y="441231"/>
              <a:ext cx="107605" cy="71573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50">
              <a:extLst>
                <a:ext uri="{FF2B5EF4-FFF2-40B4-BE49-F238E27FC236}">
                  <a16:creationId xmlns:a16="http://schemas.microsoft.com/office/drawing/2014/main" id="{66F156AA-A72D-4AF7-B4FC-452A3AF1DC8E}"/>
                </a:ext>
              </a:extLst>
            </p:cNvPr>
            <p:cNvCxnSpPr>
              <a:stCxn id="21" idx="2"/>
              <a:endCxn id="22" idx="6"/>
            </p:cNvCxnSpPr>
            <p:nvPr/>
          </p:nvCxnSpPr>
          <p:spPr>
            <a:xfrm flipH="1" flipV="1">
              <a:off x="10843295" y="1286721"/>
              <a:ext cx="1150919" cy="23838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54">
              <a:extLst>
                <a:ext uri="{FF2B5EF4-FFF2-40B4-BE49-F238E27FC236}">
                  <a16:creationId xmlns:a16="http://schemas.microsoft.com/office/drawing/2014/main" id="{A69E1982-0BF1-458D-8640-1457274EFB5F}"/>
                </a:ext>
              </a:extLst>
            </p:cNvPr>
            <p:cNvCxnSpPr>
              <a:stCxn id="22" idx="4"/>
              <a:endCxn id="18" idx="0"/>
            </p:cNvCxnSpPr>
            <p:nvPr/>
          </p:nvCxnSpPr>
          <p:spPr>
            <a:xfrm>
              <a:off x="10713540" y="1416476"/>
              <a:ext cx="107606" cy="6158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57">
              <a:extLst>
                <a:ext uri="{FF2B5EF4-FFF2-40B4-BE49-F238E27FC236}">
                  <a16:creationId xmlns:a16="http://schemas.microsoft.com/office/drawing/2014/main" id="{9FDC2104-6225-40D0-A315-DF26B115BB32}"/>
                </a:ext>
              </a:extLst>
            </p:cNvPr>
            <p:cNvCxnSpPr>
              <a:stCxn id="18" idx="5"/>
              <a:endCxn id="23" idx="1"/>
            </p:cNvCxnSpPr>
            <p:nvPr/>
          </p:nvCxnSpPr>
          <p:spPr>
            <a:xfrm>
              <a:off x="10949570" y="2342352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60">
              <a:extLst>
                <a:ext uri="{FF2B5EF4-FFF2-40B4-BE49-F238E27FC236}">
                  <a16:creationId xmlns:a16="http://schemas.microsoft.com/office/drawing/2014/main" id="{CBC73328-CF2D-4DA1-9380-9DACA63EE022}"/>
                </a:ext>
              </a:extLst>
            </p:cNvPr>
            <p:cNvCxnSpPr>
              <a:stCxn id="19" idx="7"/>
              <a:endCxn id="22" idx="2"/>
            </p:cNvCxnSpPr>
            <p:nvPr/>
          </p:nvCxnSpPr>
          <p:spPr>
            <a:xfrm flipV="1">
              <a:off x="9485831" y="1286721"/>
              <a:ext cx="1097953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连接符 63">
              <a:extLst>
                <a:ext uri="{FF2B5EF4-FFF2-40B4-BE49-F238E27FC236}">
                  <a16:creationId xmlns:a16="http://schemas.microsoft.com/office/drawing/2014/main" id="{6848E4B6-73C6-4342-BA8B-670646880229}"/>
                </a:ext>
              </a:extLst>
            </p:cNvPr>
            <p:cNvCxnSpPr>
              <a:stCxn id="19" idx="4"/>
              <a:endCxn id="17" idx="1"/>
            </p:cNvCxnSpPr>
            <p:nvPr/>
          </p:nvCxnSpPr>
          <p:spPr>
            <a:xfrm>
              <a:off x="9327220" y="1749415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7A741506-878D-4D7F-A0A4-9B484F26841F}"/>
                </a:ext>
              </a:extLst>
            </p:cNvPr>
            <p:cNvSpPr/>
            <p:nvPr/>
          </p:nvSpPr>
          <p:spPr>
            <a:xfrm>
              <a:off x="10064447" y="3739900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40" name="直线连接符 70">
              <a:extLst>
                <a:ext uri="{FF2B5EF4-FFF2-40B4-BE49-F238E27FC236}">
                  <a16:creationId xmlns:a16="http://schemas.microsoft.com/office/drawing/2014/main" id="{3308166A-1D34-4DC0-99BD-1F2AE7A35555}"/>
                </a:ext>
              </a:extLst>
            </p:cNvPr>
            <p:cNvCxnSpPr>
              <a:stCxn id="19" idx="5"/>
              <a:endCxn id="24" idx="1"/>
            </p:cNvCxnSpPr>
            <p:nvPr/>
          </p:nvCxnSpPr>
          <p:spPr>
            <a:xfrm>
              <a:off x="9485831" y="1683716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连接符 75">
              <a:extLst>
                <a:ext uri="{FF2B5EF4-FFF2-40B4-BE49-F238E27FC236}">
                  <a16:creationId xmlns:a16="http://schemas.microsoft.com/office/drawing/2014/main" id="{3F99AE06-0C3D-4EBD-B912-28090984BDBE}"/>
                </a:ext>
              </a:extLst>
            </p:cNvPr>
            <p:cNvCxnSpPr>
              <a:stCxn id="24" idx="7"/>
              <a:endCxn id="22" idx="3"/>
            </p:cNvCxnSpPr>
            <p:nvPr/>
          </p:nvCxnSpPr>
          <p:spPr>
            <a:xfrm flipV="1">
              <a:off x="10144182" y="1378472"/>
              <a:ext cx="477606" cy="6203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78">
              <a:extLst>
                <a:ext uri="{FF2B5EF4-FFF2-40B4-BE49-F238E27FC236}">
                  <a16:creationId xmlns:a16="http://schemas.microsoft.com/office/drawing/2014/main" id="{51936627-2497-4A9D-BF66-3C26D6BB6AD2}"/>
                </a:ext>
              </a:extLst>
            </p:cNvPr>
            <p:cNvCxnSpPr>
              <a:stCxn id="24" idx="6"/>
              <a:endCxn id="18" idx="2"/>
            </p:cNvCxnSpPr>
            <p:nvPr/>
          </p:nvCxnSpPr>
          <p:spPr>
            <a:xfrm>
              <a:off x="10179665" y="2084463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84">
              <a:extLst>
                <a:ext uri="{FF2B5EF4-FFF2-40B4-BE49-F238E27FC236}">
                  <a16:creationId xmlns:a16="http://schemas.microsoft.com/office/drawing/2014/main" id="{0EB3F13E-5828-4505-9C9A-0B27E43F466D}"/>
                </a:ext>
              </a:extLst>
            </p:cNvPr>
            <p:cNvCxnSpPr>
              <a:stCxn id="17" idx="0"/>
              <a:endCxn id="24" idx="4"/>
            </p:cNvCxnSpPr>
            <p:nvPr/>
          </p:nvCxnSpPr>
          <p:spPr>
            <a:xfrm flipV="1">
              <a:off x="9983409" y="2205609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连接符 91">
              <a:extLst>
                <a:ext uri="{FF2B5EF4-FFF2-40B4-BE49-F238E27FC236}">
                  <a16:creationId xmlns:a16="http://schemas.microsoft.com/office/drawing/2014/main" id="{EC652399-341A-4603-9C01-419064117A72}"/>
                </a:ext>
              </a:extLst>
            </p:cNvPr>
            <p:cNvCxnSpPr>
              <a:stCxn id="17" idx="6"/>
              <a:endCxn id="23" idx="2"/>
            </p:cNvCxnSpPr>
            <p:nvPr/>
          </p:nvCxnSpPr>
          <p:spPr>
            <a:xfrm flipV="1">
              <a:off x="10314847" y="2802437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C0EF106B-0AE9-41B7-80A9-E03987CE7AA0}"/>
                </a:ext>
              </a:extLst>
            </p:cNvPr>
            <p:cNvSpPr/>
            <p:nvPr/>
          </p:nvSpPr>
          <p:spPr>
            <a:xfrm>
              <a:off x="8858139" y="2342352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3CE2DE64-5E28-4B1D-A8BE-ADA49E0A4A6D}"/>
                </a:ext>
              </a:extLst>
            </p:cNvPr>
            <p:cNvSpPr/>
            <p:nvPr/>
          </p:nvSpPr>
          <p:spPr>
            <a:xfrm>
              <a:off x="12963106" y="1871826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3E940792-9461-484B-87A9-449C5154C143}"/>
              </a:ext>
            </a:extLst>
          </p:cNvPr>
          <p:cNvSpPr txBox="1"/>
          <p:nvPr/>
        </p:nvSpPr>
        <p:spPr>
          <a:xfrm>
            <a:off x="2059620" y="1660124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olidFill>
                  <a:schemeClr val="bg1"/>
                </a:solidFill>
              </a:rPr>
              <a:t>第一个高级语言是</a:t>
            </a:r>
            <a:r>
              <a:rPr lang="en-US" altLang="zh-CN">
                <a:solidFill>
                  <a:schemeClr val="bg1"/>
                </a:solidFill>
              </a:rPr>
              <a:t>FORTRAN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B75F29B-129E-43C2-B6F5-67AD54D662AD}"/>
              </a:ext>
            </a:extLst>
          </p:cNvPr>
          <p:cNvSpPr txBox="1"/>
          <p:nvPr/>
        </p:nvSpPr>
        <p:spPr>
          <a:xfrm>
            <a:off x="2059620" y="2170331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olidFill>
                  <a:schemeClr val="bg1"/>
                </a:solidFill>
              </a:rPr>
              <a:t>接近人们习惯使用的自然语言和数学语言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E77DA4-348E-4B98-8CDB-DC8A2AD293A2}"/>
              </a:ext>
            </a:extLst>
          </p:cNvPr>
          <p:cNvSpPr txBox="1"/>
          <p:nvPr/>
        </p:nvSpPr>
        <p:spPr>
          <a:xfrm>
            <a:off x="2059620" y="2685724"/>
            <a:ext cx="8588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chemeClr val="bg1"/>
                </a:solidFill>
              </a:rPr>
              <a:t>高级语言计算机不能直接识别，需要一个称为</a:t>
            </a:r>
            <a:r>
              <a:rPr lang="zh-CN" altLang="en-US">
                <a:solidFill>
                  <a:srgbClr val="FFFF00"/>
                </a:solidFill>
              </a:rPr>
              <a:t>编译器</a:t>
            </a:r>
            <a:r>
              <a:rPr lang="zh-CN" altLang="en-US">
                <a:solidFill>
                  <a:schemeClr val="bg1"/>
                </a:solidFill>
              </a:rPr>
              <a:t>的软件将高级语言编写的程序</a:t>
            </a:r>
            <a:r>
              <a:rPr lang="en-US" altLang="zh-CN">
                <a:solidFill>
                  <a:schemeClr val="bg1"/>
                </a:solidFill>
              </a:rPr>
              <a:t>(</a:t>
            </a:r>
            <a:r>
              <a:rPr lang="zh-CN" altLang="en-US">
                <a:solidFill>
                  <a:srgbClr val="FFFF00"/>
                </a:solidFill>
              </a:rPr>
              <a:t>源程序</a:t>
            </a:r>
            <a:r>
              <a:rPr lang="en-US" altLang="zh-CN">
                <a:solidFill>
                  <a:schemeClr val="bg1"/>
                </a:solidFill>
              </a:rPr>
              <a:t>)</a:t>
            </a:r>
            <a:r>
              <a:rPr lang="zh-CN" altLang="en-US">
                <a:solidFill>
                  <a:schemeClr val="bg1"/>
                </a:solidFill>
              </a:rPr>
              <a:t>转换为机器指令的程序</a:t>
            </a:r>
            <a:r>
              <a:rPr lang="en-US" altLang="zh-CN">
                <a:solidFill>
                  <a:schemeClr val="bg1"/>
                </a:solidFill>
              </a:rPr>
              <a:t>(</a:t>
            </a:r>
            <a:r>
              <a:rPr lang="zh-CN" altLang="en-US">
                <a:solidFill>
                  <a:srgbClr val="FFFF00"/>
                </a:solidFill>
              </a:rPr>
              <a:t>目标程序</a:t>
            </a:r>
            <a:r>
              <a:rPr lang="en-US" altLang="zh-CN">
                <a:solidFill>
                  <a:schemeClr val="bg1"/>
                </a:solidFill>
              </a:rPr>
              <a:t>)</a:t>
            </a:r>
            <a:r>
              <a:rPr lang="zh-CN" altLang="en-US">
                <a:solidFill>
                  <a:schemeClr val="bg1"/>
                </a:solidFill>
              </a:rPr>
              <a:t>，然后让计算机执行机器指令程序。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EB351EA-8EC5-4B05-A176-22B5B9D2A1E9}"/>
              </a:ext>
            </a:extLst>
          </p:cNvPr>
          <p:cNvSpPr txBox="1"/>
          <p:nvPr/>
        </p:nvSpPr>
        <p:spPr>
          <a:xfrm>
            <a:off x="2141243" y="489077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olidFill>
                  <a:schemeClr val="bg1"/>
                </a:solidFill>
              </a:rPr>
              <a:t>高级语言的发展阶段：</a:t>
            </a:r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1A85147A-9EF2-4B1B-A539-A442B5CAD882}"/>
              </a:ext>
            </a:extLst>
          </p:cNvPr>
          <p:cNvSpPr/>
          <p:nvPr/>
        </p:nvSpPr>
        <p:spPr>
          <a:xfrm>
            <a:off x="4461165" y="4393621"/>
            <a:ext cx="408327" cy="1518785"/>
          </a:xfrm>
          <a:prstGeom prst="leftBrace">
            <a:avLst>
              <a:gd name="adj1" fmla="val 25000"/>
              <a:gd name="adj2" fmla="val 50000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0F3681B-AD2B-4C4D-A25E-653CBFFE1022}"/>
              </a:ext>
            </a:extLst>
          </p:cNvPr>
          <p:cNvSpPr txBox="1"/>
          <p:nvPr/>
        </p:nvSpPr>
        <p:spPr>
          <a:xfrm>
            <a:off x="4943822" y="423205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olidFill>
                  <a:schemeClr val="bg1"/>
                </a:solidFill>
              </a:rPr>
              <a:t>非结构化的语言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223316C-47AB-4869-8EE9-0B76E52A51BF}"/>
              </a:ext>
            </a:extLst>
          </p:cNvPr>
          <p:cNvSpPr txBox="1"/>
          <p:nvPr/>
        </p:nvSpPr>
        <p:spPr>
          <a:xfrm>
            <a:off x="5034271" y="500350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olidFill>
                  <a:schemeClr val="bg1"/>
                </a:solidFill>
              </a:rPr>
              <a:t>结构化语言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7B7DD51-6A29-4740-99F3-0A0512FD5BD2}"/>
              </a:ext>
            </a:extLst>
          </p:cNvPr>
          <p:cNvSpPr txBox="1"/>
          <p:nvPr/>
        </p:nvSpPr>
        <p:spPr>
          <a:xfrm>
            <a:off x="5028118" y="5687943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olidFill>
                  <a:schemeClr val="bg1"/>
                </a:solidFill>
              </a:rPr>
              <a:t>面向对象的语言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999D5D6-72B2-4440-92FB-5DA2A7DDCC77}"/>
              </a:ext>
            </a:extLst>
          </p:cNvPr>
          <p:cNvSpPr txBox="1"/>
          <p:nvPr/>
        </p:nvSpPr>
        <p:spPr>
          <a:xfrm>
            <a:off x="6842102" y="4252095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solidFill>
                  <a:schemeClr val="bg1"/>
                </a:solidFill>
              </a:rPr>
              <a:t>BASIC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FORTRAN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ALOGOL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C37FDDA-DEB6-444B-83C5-429C47FCB3A5}"/>
              </a:ext>
            </a:extLst>
          </p:cNvPr>
          <p:cNvSpPr txBox="1"/>
          <p:nvPr/>
        </p:nvSpPr>
        <p:spPr>
          <a:xfrm>
            <a:off x="6842102" y="4976393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solidFill>
                  <a:schemeClr val="bg1"/>
                </a:solidFill>
              </a:rPr>
              <a:t>QBASIC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C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DE245F7-B75D-47BF-AF38-CEEA858DF829}"/>
              </a:ext>
            </a:extLst>
          </p:cNvPr>
          <p:cNvSpPr txBox="1"/>
          <p:nvPr/>
        </p:nvSpPr>
        <p:spPr>
          <a:xfrm>
            <a:off x="6981562" y="5666905"/>
            <a:ext cx="281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solidFill>
                  <a:schemeClr val="bg1"/>
                </a:solidFill>
              </a:rPr>
              <a:t>C++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C#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JAVA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Python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7" name="Rectangle: Rounded Corners 6">
            <a:extLst>
              <a:ext uri="{FF2B5EF4-FFF2-40B4-BE49-F238E27FC236}">
                <a16:creationId xmlns:a16="http://schemas.microsoft.com/office/drawing/2014/main" id="{D63991D0-3BA8-4FDE-9900-0840A82080F9}"/>
              </a:ext>
            </a:extLst>
          </p:cNvPr>
          <p:cNvSpPr/>
          <p:nvPr/>
        </p:nvSpPr>
        <p:spPr>
          <a:xfrm>
            <a:off x="1316891" y="1190722"/>
            <a:ext cx="1225750" cy="406072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 fontScale="85000" lnSpcReduction="10000"/>
          </a:bodyPr>
          <a:lstStyle/>
          <a:p>
            <a:r>
              <a:rPr lang="zh-CN" altLang="en-US" sz="2400" b="1">
                <a:solidFill>
                  <a:schemeClr val="bg1"/>
                </a:solidFill>
              </a:rPr>
              <a:t>高级语言</a:t>
            </a:r>
          </a:p>
        </p:txBody>
      </p:sp>
    </p:spTree>
    <p:extLst>
      <p:ext uri="{BB962C8B-B14F-4D97-AF65-F5344CB8AC3E}">
        <p14:creationId xmlns:p14="http://schemas.microsoft.com/office/powerpoint/2010/main" val="265476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624894A-F5C8-4F09-8552-5B824ED75D6E}"/>
              </a:ext>
            </a:extLst>
          </p:cNvPr>
          <p:cNvSpPr/>
          <p:nvPr/>
        </p:nvSpPr>
        <p:spPr>
          <a:xfrm>
            <a:off x="2121763" y="1918828"/>
            <a:ext cx="8069089" cy="36933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hlinkClick r:id="rId10"/>
              </a:rPr>
              <a:t>https://baike.baidu.com/item/c%E8%AF%AD%E8%A8%80/105958?fr=aladdin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2C25D0B-1CBA-4470-967B-62043E17207E}"/>
              </a:ext>
            </a:extLst>
          </p:cNvPr>
          <p:cNvSpPr txBox="1"/>
          <p:nvPr/>
        </p:nvSpPr>
        <p:spPr>
          <a:xfrm>
            <a:off x="2086378" y="3718383"/>
            <a:ext cx="20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olidFill>
                  <a:schemeClr val="bg1"/>
                </a:solidFill>
              </a:rPr>
              <a:t>安装</a:t>
            </a:r>
            <a:r>
              <a:rPr lang="en-US" altLang="zh-CN">
                <a:solidFill>
                  <a:schemeClr val="bg1"/>
                </a:solidFill>
              </a:rPr>
              <a:t>Visual C++ 6.0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4130C3F-386B-4F85-BE87-C3D8E31F583E}"/>
              </a:ext>
            </a:extLst>
          </p:cNvPr>
          <p:cNvSpPr/>
          <p:nvPr/>
        </p:nvSpPr>
        <p:spPr>
          <a:xfrm>
            <a:off x="2221495" y="4652449"/>
            <a:ext cx="7304370" cy="36933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hlinkClick r:id="rId11"/>
              </a:rPr>
              <a:t>https://jingyan.baidu.com/article/fd8044fa0b46085031137ace.html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F6B2FC0-8EA9-45A7-8E03-91536254997D}"/>
              </a:ext>
            </a:extLst>
          </p:cNvPr>
          <p:cNvSpPr txBox="1"/>
          <p:nvPr/>
        </p:nvSpPr>
        <p:spPr>
          <a:xfrm>
            <a:off x="2086378" y="4218259"/>
            <a:ext cx="251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安装 </a:t>
            </a:r>
            <a:r>
              <a:rPr lang="en-US" altLang="zh-CN">
                <a:solidFill>
                  <a:schemeClr val="bg1"/>
                </a:solidFill>
              </a:rPr>
              <a:t>Visual studio 2010</a:t>
            </a:r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9D26F63-EABB-4B83-B4DA-A1E3582B9C17}"/>
              </a:ext>
            </a:extLst>
          </p:cNvPr>
          <p:cNvGrpSpPr/>
          <p:nvPr/>
        </p:nvGrpSpPr>
        <p:grpSpPr>
          <a:xfrm>
            <a:off x="1393794" y="1134375"/>
            <a:ext cx="3045181" cy="503002"/>
            <a:chOff x="4793728" y="1533400"/>
            <a:chExt cx="3592262" cy="601141"/>
          </a:xfrm>
        </p:grpSpPr>
        <p:sp>
          <p:nvSpPr>
            <p:cNvPr id="10" name="pa_     _1">
              <a:extLst>
                <a:ext uri="{FF2B5EF4-FFF2-40B4-BE49-F238E27FC236}">
                  <a16:creationId xmlns:a16="http://schemas.microsoft.com/office/drawing/2014/main" id="{C92C796A-4FDC-4702-91A3-6477E30E1CAC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4927601" y="1565443"/>
              <a:ext cx="3458389" cy="537053"/>
            </a:xfrm>
            <a:prstGeom prst="roundRect">
              <a:avLst/>
            </a:prstGeom>
            <a:noFill/>
            <a:ln w="12700">
              <a:solidFill>
                <a:schemeClr val="accent2"/>
              </a:solidFill>
            </a:ln>
            <a:effectLst>
              <a:innerShdw blurRad="508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44" tIns="60922" rIns="121844" bIns="60922" rtlCol="0" anchor="ctr"/>
            <a:lstStyle/>
            <a:p>
              <a:pPr algn="ctr"/>
              <a:endParaRPr lang="zh-CN" altLang="en-US" dirty="0">
                <a:solidFill>
                  <a:schemeClr val="accent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11" name="pa_     _17">
              <a:extLst>
                <a:ext uri="{FF2B5EF4-FFF2-40B4-BE49-F238E27FC236}">
                  <a16:creationId xmlns:a16="http://schemas.microsoft.com/office/drawing/2014/main" id="{ADC8B198-D65D-404D-98A8-773A1EEA62DE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5638752" y="1576156"/>
              <a:ext cx="2684670" cy="528941"/>
            </a:xfrm>
            <a:prstGeom prst="roundRect">
              <a:avLst/>
            </a:prstGeom>
            <a:noFill/>
            <a:ln>
              <a:noFill/>
            </a:ln>
          </p:spPr>
          <p:txBody>
            <a:bodyPr wrap="square" lIns="121844" tIns="60922" rIns="121844" bIns="60922">
              <a:spAutoFit/>
            </a:bodyPr>
            <a:lstStyle/>
            <a:p>
              <a:r>
                <a:rPr lang="en-US" altLang="zh-CN">
                  <a:solidFill>
                    <a:prstClr val="white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rPr>
                <a:t>C</a:t>
              </a:r>
              <a:r>
                <a:rPr lang="zh-CN" altLang="en-US">
                  <a:solidFill>
                    <a:prstClr val="white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rPr>
                <a:t>语言的发展历史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12" name="pa_     _19">
              <a:extLst>
                <a:ext uri="{FF2B5EF4-FFF2-40B4-BE49-F238E27FC236}">
                  <a16:creationId xmlns:a16="http://schemas.microsoft.com/office/drawing/2014/main" id="{C34D61B8-6DFB-48E0-8556-A366A79912D3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4793728" y="1533400"/>
              <a:ext cx="845027" cy="601141"/>
            </a:xfrm>
            <a:prstGeom prst="roundRect">
              <a:avLst/>
            </a:prstGeom>
            <a:solidFill>
              <a:schemeClr val="accent1"/>
            </a:solidFill>
            <a:ln w="127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18900000" scaled="1"/>
                <a:tileRect/>
              </a:gradFill>
            </a:ln>
            <a:effectLst>
              <a:outerShdw blurRad="190500" dist="76200" dir="8100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44" tIns="60922" rIns="121844" bIns="60922" rtlCol="0" anchor="ctr"/>
            <a:lstStyle/>
            <a:p>
              <a:pPr algn="ctr"/>
              <a:endParaRPr lang="zh-CN" altLang="en-US" dirty="0">
                <a:solidFill>
                  <a:schemeClr val="accent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13" name="pa_     _24">
              <a:extLst>
                <a:ext uri="{FF2B5EF4-FFF2-40B4-BE49-F238E27FC236}">
                  <a16:creationId xmlns:a16="http://schemas.microsoft.com/office/drawing/2014/main" id="{F1326E60-324E-415D-B00D-21079523E565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872078" y="1641360"/>
              <a:ext cx="746311" cy="406956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CN" sz="2000">
                  <a:solidFill>
                    <a:schemeClr val="bg1"/>
                  </a:solidFill>
                  <a:effectLst>
                    <a:innerShdw blurRad="63500" dist="50800" dir="18900000">
                      <a:prstClr val="black">
                        <a:alpha val="50000"/>
                      </a:prstClr>
                    </a:innerShdw>
                  </a:effectLst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微软雅黑" panose="020B0503020204020204" pitchFamily="34" charset="-122"/>
                </a:rPr>
                <a:t>1.3</a:t>
              </a:r>
              <a:endParaRPr lang="zh-CN" altLang="en-US" sz="2000" dirty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8F03A03-A59E-4D2F-94E9-5AEE5083E199}"/>
              </a:ext>
            </a:extLst>
          </p:cNvPr>
          <p:cNvGrpSpPr/>
          <p:nvPr/>
        </p:nvGrpSpPr>
        <p:grpSpPr>
          <a:xfrm>
            <a:off x="1393794" y="3084160"/>
            <a:ext cx="3261953" cy="503003"/>
            <a:chOff x="4793728" y="1533399"/>
            <a:chExt cx="3884014" cy="601142"/>
          </a:xfrm>
        </p:grpSpPr>
        <p:sp>
          <p:nvSpPr>
            <p:cNvPr id="15" name="pa_     _1">
              <a:extLst>
                <a:ext uri="{FF2B5EF4-FFF2-40B4-BE49-F238E27FC236}">
                  <a16:creationId xmlns:a16="http://schemas.microsoft.com/office/drawing/2014/main" id="{A20C5E4E-C49E-4384-9CB2-BCA4F9E34C62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927601" y="1565443"/>
              <a:ext cx="3458389" cy="537053"/>
            </a:xfrm>
            <a:prstGeom prst="roundRect">
              <a:avLst/>
            </a:prstGeom>
            <a:noFill/>
            <a:ln w="12700">
              <a:solidFill>
                <a:schemeClr val="accent2"/>
              </a:solidFill>
            </a:ln>
            <a:effectLst>
              <a:innerShdw blurRad="508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44" tIns="60922" rIns="121844" bIns="60922" rtlCol="0" anchor="ctr"/>
            <a:lstStyle/>
            <a:p>
              <a:pPr algn="ctr"/>
              <a:endParaRPr lang="zh-CN" altLang="en-US" dirty="0">
                <a:solidFill>
                  <a:schemeClr val="accent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16" name="pa_     _17">
              <a:extLst>
                <a:ext uri="{FF2B5EF4-FFF2-40B4-BE49-F238E27FC236}">
                  <a16:creationId xmlns:a16="http://schemas.microsoft.com/office/drawing/2014/main" id="{D9124028-F767-4A46-B195-E37CFB0718F6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5993072" y="1533399"/>
              <a:ext cx="2684670" cy="528941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txBody>
            <a:bodyPr wrap="square" lIns="121844" tIns="60922" rIns="121844" bIns="60922">
              <a:spAutoFit/>
            </a:bodyPr>
            <a:lstStyle/>
            <a:p>
              <a:r>
                <a:rPr lang="zh-CN" altLang="en-US">
                  <a:solidFill>
                    <a:prstClr val="white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rPr>
                <a:t>软件安装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17" name="pa_     _19">
              <a:extLst>
                <a:ext uri="{FF2B5EF4-FFF2-40B4-BE49-F238E27FC236}">
                  <a16:creationId xmlns:a16="http://schemas.microsoft.com/office/drawing/2014/main" id="{4C19772E-404F-41AA-A40E-1211F886DFE2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4793728" y="1533400"/>
              <a:ext cx="845027" cy="601141"/>
            </a:xfrm>
            <a:prstGeom prst="roundRect">
              <a:avLst/>
            </a:prstGeom>
            <a:solidFill>
              <a:schemeClr val="accent1"/>
            </a:solidFill>
            <a:ln w="127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18900000" scaled="1"/>
                <a:tileRect/>
              </a:gradFill>
            </a:ln>
            <a:effectLst>
              <a:outerShdw blurRad="190500" dist="76200" dir="8100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44" tIns="60922" rIns="121844" bIns="60922" rtlCol="0" anchor="ctr"/>
            <a:lstStyle/>
            <a:p>
              <a:pPr algn="ctr"/>
              <a:endParaRPr lang="zh-CN" altLang="en-US" dirty="0">
                <a:solidFill>
                  <a:schemeClr val="accent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18" name="pa_     _24">
              <a:extLst>
                <a:ext uri="{FF2B5EF4-FFF2-40B4-BE49-F238E27FC236}">
                  <a16:creationId xmlns:a16="http://schemas.microsoft.com/office/drawing/2014/main" id="{D086BD09-D951-4C6B-9EA5-BCCDAFEFCE20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872078" y="1641360"/>
              <a:ext cx="746311" cy="406956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CN" sz="2000">
                  <a:solidFill>
                    <a:schemeClr val="bg1"/>
                  </a:solidFill>
                  <a:effectLst>
                    <a:innerShdw blurRad="63500" dist="50800" dir="18900000">
                      <a:prstClr val="black">
                        <a:alpha val="50000"/>
                      </a:prstClr>
                    </a:innerShdw>
                  </a:effectLst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微软雅黑" panose="020B0503020204020204" pitchFamily="34" charset="-122"/>
                </a:rPr>
                <a:t>1.4</a:t>
              </a:r>
              <a:endParaRPr lang="zh-CN" altLang="en-US" sz="2000" dirty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038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862FE40-ED73-4B2F-9F5A-3E9618D5A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597" y="771556"/>
            <a:ext cx="4195019" cy="282611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AAD7C7E-7577-41F9-9438-353D47FEC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137" y="771556"/>
            <a:ext cx="4195019" cy="282611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47E93E8-A677-46C6-BE1D-C5C59AD04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8598" y="3883771"/>
            <a:ext cx="4195019" cy="282611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16BDB0D-4FC6-4568-9D39-73B448D41C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8136" y="3883770"/>
            <a:ext cx="4195019" cy="282611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8F9526E-ADBA-42CB-B44B-CA25BCC7D896}"/>
              </a:ext>
            </a:extLst>
          </p:cNvPr>
          <p:cNvSpPr/>
          <p:nvPr/>
        </p:nvSpPr>
        <p:spPr>
          <a:xfrm>
            <a:off x="9230533" y="3306008"/>
            <a:ext cx="701336" cy="2459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B33CCE5-6FAD-49DE-A127-FC018757AFAB}"/>
              </a:ext>
            </a:extLst>
          </p:cNvPr>
          <p:cNvSpPr/>
          <p:nvPr/>
        </p:nvSpPr>
        <p:spPr>
          <a:xfrm>
            <a:off x="4658533" y="3291840"/>
            <a:ext cx="701336" cy="2459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3E2D1E2-5BEC-457D-802D-4128DDAD7E8E}"/>
              </a:ext>
            </a:extLst>
          </p:cNvPr>
          <p:cNvSpPr/>
          <p:nvPr/>
        </p:nvSpPr>
        <p:spPr>
          <a:xfrm>
            <a:off x="5156373" y="5050845"/>
            <a:ext cx="701336" cy="2459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A4EF2E-8006-43FC-8435-7E18DB67ADF4}"/>
              </a:ext>
            </a:extLst>
          </p:cNvPr>
          <p:cNvSpPr/>
          <p:nvPr/>
        </p:nvSpPr>
        <p:spPr>
          <a:xfrm>
            <a:off x="9261013" y="6405880"/>
            <a:ext cx="701336" cy="2459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176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499FD3C-CEFA-4C33-BD2A-FBEB1A8B1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132" y="1180729"/>
            <a:ext cx="3758964" cy="253235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9D290C7-0F57-46B9-97DF-6437969B2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557" y="1180729"/>
            <a:ext cx="3758964" cy="253235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DDA30CB-FB8D-46CD-966B-9F8C62130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1132" y="4112580"/>
            <a:ext cx="3758964" cy="253235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B218779-CCE8-4761-AC44-F0EA5DC514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8557" y="4112579"/>
            <a:ext cx="3758964" cy="253235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38EFB4C-218F-4E51-B456-71417E64AC6B}"/>
              </a:ext>
            </a:extLst>
          </p:cNvPr>
          <p:cNvSpPr/>
          <p:nvPr/>
        </p:nvSpPr>
        <p:spPr>
          <a:xfrm>
            <a:off x="4455333" y="3429000"/>
            <a:ext cx="701336" cy="2459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91D6B31-37EB-45D7-953F-D7E2F23F1512}"/>
              </a:ext>
            </a:extLst>
          </p:cNvPr>
          <p:cNvSpPr/>
          <p:nvPr/>
        </p:nvSpPr>
        <p:spPr>
          <a:xfrm>
            <a:off x="8874933" y="3429000"/>
            <a:ext cx="701336" cy="2459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409EFE-2342-427E-9B73-AEEBE53E8C77}"/>
              </a:ext>
            </a:extLst>
          </p:cNvPr>
          <p:cNvSpPr/>
          <p:nvPr/>
        </p:nvSpPr>
        <p:spPr>
          <a:xfrm>
            <a:off x="8870280" y="6363192"/>
            <a:ext cx="701336" cy="2459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202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A8D24A8D-A2C7-4459-820C-3AE402A9419A}"/>
              </a:ext>
            </a:extLst>
          </p:cNvPr>
          <p:cNvGrpSpPr/>
          <p:nvPr/>
        </p:nvGrpSpPr>
        <p:grpSpPr>
          <a:xfrm>
            <a:off x="2454996" y="4292531"/>
            <a:ext cx="4496190" cy="1585097"/>
            <a:chOff x="3117629" y="1295331"/>
            <a:chExt cx="4496190" cy="1585097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6B8D592B-3C4B-45C1-8E45-5C24857D3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17629" y="1295331"/>
              <a:ext cx="4496190" cy="1585097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88B5E1B-1DBE-419A-B22F-E1C262260FD3}"/>
                </a:ext>
              </a:extLst>
            </p:cNvPr>
            <p:cNvSpPr/>
            <p:nvPr/>
          </p:nvSpPr>
          <p:spPr>
            <a:xfrm>
              <a:off x="5745332" y="2514600"/>
              <a:ext cx="701336" cy="24598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56240C22-34FE-4DBC-A213-176577644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996" y="885097"/>
            <a:ext cx="5441152" cy="214140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BEA9046-87FB-49E6-8E1B-9B0122AA9D73}"/>
              </a:ext>
            </a:extLst>
          </p:cNvPr>
          <p:cNvSpPr txBox="1"/>
          <p:nvPr/>
        </p:nvSpPr>
        <p:spPr>
          <a:xfrm>
            <a:off x="3516851" y="3244334"/>
            <a:ext cx="257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chemeClr val="bg1"/>
                </a:solidFill>
              </a:rPr>
              <a:t>菜单栏英文</a:t>
            </a:r>
            <a:r>
              <a:rPr lang="en-US" altLang="zh-CN">
                <a:solidFill>
                  <a:schemeClr val="bg1"/>
                </a:solidFill>
              </a:rPr>
              <a:t>—</a:t>
            </a:r>
            <a:r>
              <a:rPr lang="zh-CN" altLang="en-US">
                <a:solidFill>
                  <a:schemeClr val="bg1"/>
                </a:solidFill>
              </a:rPr>
              <a:t>中文翻译</a:t>
            </a:r>
          </a:p>
        </p:txBody>
      </p:sp>
    </p:spTree>
    <p:extLst>
      <p:ext uri="{BB962C8B-B14F-4D97-AF65-F5344CB8AC3E}">
        <p14:creationId xmlns:p14="http://schemas.microsoft.com/office/powerpoint/2010/main" val="27208787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590</Words>
  <Application>Microsoft Office PowerPoint</Application>
  <PresentationFormat>宽屏</PresentationFormat>
  <Paragraphs>66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FZHei-B01S</vt:lpstr>
      <vt:lpstr>阿里巴巴普惠体 L</vt:lpstr>
      <vt:lpstr>阿里巴巴普惠体 M</vt:lpstr>
      <vt:lpstr>等线</vt:lpstr>
      <vt:lpstr>等线 Light</vt:lpstr>
      <vt:lpstr>微软雅黑</vt:lpstr>
      <vt:lpstr>字魂35号-经典雅黑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ting lì</dc:creator>
  <cp:lastModifiedBy>lì ting</cp:lastModifiedBy>
  <cp:revision>50</cp:revision>
  <dcterms:created xsi:type="dcterms:W3CDTF">2019-08-13T12:20:19Z</dcterms:created>
  <dcterms:modified xsi:type="dcterms:W3CDTF">2019-10-14T08:30:03Z</dcterms:modified>
</cp:coreProperties>
</file>