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8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278"/>
    <a:srgbClr val="24AA77"/>
    <a:srgbClr val="24A077"/>
    <a:srgbClr val="249478"/>
    <a:srgbClr val="249477"/>
    <a:srgbClr val="05C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5262" autoAdjust="0"/>
  </p:normalViewPr>
  <p:slideViewPr>
    <p:cSldViewPr snapToGrid="0">
      <p:cViewPr varScale="1">
        <p:scale>
          <a:sx n="89" d="100"/>
          <a:sy n="89"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2060"/>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475D9FB-7E6E-44AF-A01A-16D51D0C45C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841" y="-149889"/>
            <a:ext cx="1933471" cy="1933471"/>
          </a:xfrm>
          <a:prstGeom prst="rect">
            <a:avLst/>
          </a:prstGeom>
        </p:spPr>
      </p:pic>
    </p:spTree>
    <p:extLst>
      <p:ext uri="{BB962C8B-B14F-4D97-AF65-F5344CB8AC3E}">
        <p14:creationId xmlns:p14="http://schemas.microsoft.com/office/powerpoint/2010/main" val="166453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188CB-B83A-444B-A963-5F7A022616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F031D-97F0-4CD3-8A15-9BA98FF9FDF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612343-D712-4A8E-BEE0-8897DF9468E5}"/>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5" name="页脚占位符 4">
            <a:extLst>
              <a:ext uri="{FF2B5EF4-FFF2-40B4-BE49-F238E27FC236}">
                <a16:creationId xmlns:a16="http://schemas.microsoft.com/office/drawing/2014/main" id="{8FE3E247-D228-4AB4-82E6-2D6DDB7A4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5002BC-1207-44C2-9868-A29E59C13C99}"/>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347514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F6E01B-FFD6-4767-BB32-2E866E5016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03F185-87D5-432F-989A-F9D92B4519E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631C3A-0F21-4B80-A28B-E24C49BEE301}"/>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5" name="页脚占位符 4">
            <a:extLst>
              <a:ext uri="{FF2B5EF4-FFF2-40B4-BE49-F238E27FC236}">
                <a16:creationId xmlns:a16="http://schemas.microsoft.com/office/drawing/2014/main" id="{74DACC3D-A3B9-4B1A-9D8B-58E8350152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00383B-F130-49AD-8630-3FCE91222082}"/>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213348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002060"/>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CC34E78-CF26-4711-B6AF-5561E728F2E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1594" y="0"/>
            <a:ext cx="1496367" cy="1496367"/>
          </a:xfrm>
          <a:prstGeom prst="rect">
            <a:avLst/>
          </a:prstGeom>
        </p:spPr>
      </p:pic>
    </p:spTree>
    <p:extLst>
      <p:ext uri="{BB962C8B-B14F-4D97-AF65-F5344CB8AC3E}">
        <p14:creationId xmlns:p14="http://schemas.microsoft.com/office/powerpoint/2010/main" val="101650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0DCDA-1D3B-4200-B592-6D31E946A4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FCE0E18-2769-47D4-AC28-9D9422CDD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183332-1245-4A3E-8F5F-38B8BE99A373}"/>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5" name="页脚占位符 4">
            <a:extLst>
              <a:ext uri="{FF2B5EF4-FFF2-40B4-BE49-F238E27FC236}">
                <a16:creationId xmlns:a16="http://schemas.microsoft.com/office/drawing/2014/main" id="{FB3539D6-0D27-422D-9F0E-D69E42401D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9EB6D-CFA7-4BD1-8A72-BEA908A73776}"/>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137118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C5F08-8570-483B-B015-241F6525EB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E2907C-0304-434A-B198-2D83EE2384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539CCD9-8AA2-40B6-8378-D8D861300FB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2EFA644-F239-4D59-9FC3-A10FDB3CC56E}"/>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6" name="页脚占位符 5">
            <a:extLst>
              <a:ext uri="{FF2B5EF4-FFF2-40B4-BE49-F238E27FC236}">
                <a16:creationId xmlns:a16="http://schemas.microsoft.com/office/drawing/2014/main" id="{F73ED51D-775E-4838-9940-A983FD43C6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65C7EA-8ADD-45AB-A05C-A9E0222B461D}"/>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122672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BE12E-FC90-4320-9818-8AE88E4517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4C23A9-1F54-4ED2-AA42-2A6807818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17A5E41-5422-4054-97F8-0EAC9BED859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90225DD-1F67-45F8-A4A5-A5F9C151D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CB1C97-A321-4E7F-AC11-679AF98457E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229C5CA-C65C-47E1-ADB5-7B49AE385AC3}"/>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8" name="页脚占位符 7">
            <a:extLst>
              <a:ext uri="{FF2B5EF4-FFF2-40B4-BE49-F238E27FC236}">
                <a16:creationId xmlns:a16="http://schemas.microsoft.com/office/drawing/2014/main" id="{457F6BD9-2048-4034-818E-DBE20A3EEE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3D1B5A-6153-436C-8B94-758D8978486E}"/>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257366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25C71-F425-4E51-8030-603104FC2A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9723DC2-6CA7-4FE1-BE38-A390F124A994}"/>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4" name="页脚占位符 3">
            <a:extLst>
              <a:ext uri="{FF2B5EF4-FFF2-40B4-BE49-F238E27FC236}">
                <a16:creationId xmlns:a16="http://schemas.microsoft.com/office/drawing/2014/main" id="{ED190058-827F-41DE-8A84-53A315A1B2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FF09EF-8651-4F2F-AD92-A8BA4ECC7EB6}"/>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304645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3AF30F-0B1B-4C09-A955-3B3DA851EC77}"/>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3" name="页脚占位符 2">
            <a:extLst>
              <a:ext uri="{FF2B5EF4-FFF2-40B4-BE49-F238E27FC236}">
                <a16:creationId xmlns:a16="http://schemas.microsoft.com/office/drawing/2014/main" id="{853DDFC2-02E5-4991-9F70-8D1550637E2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05A936-2618-4E45-9850-57E57F5B76DB}"/>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62984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A3107-B018-4FAA-94AD-543F68C9A7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C320A4-37AA-4E72-B876-696BC53D2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938C7A8-F9F8-4006-AE85-43A557687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A612B7-6588-4A94-AF56-D1CC20F6046F}"/>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6" name="页脚占位符 5">
            <a:extLst>
              <a:ext uri="{FF2B5EF4-FFF2-40B4-BE49-F238E27FC236}">
                <a16:creationId xmlns:a16="http://schemas.microsoft.com/office/drawing/2014/main" id="{414DDEFE-722D-483E-9DAB-5CB64FB297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CCAAFF-4344-43AE-BD5B-0319C32A61EB}"/>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519190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0CE7-AFAE-488E-B180-2D78D85990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2A0926-00F9-4864-A061-8EDECECDA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E70D0D-7A2B-46F4-8383-316999A83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C455213-4541-4CC9-A593-D612A1EFC051}"/>
              </a:ext>
            </a:extLst>
          </p:cNvPr>
          <p:cNvSpPr>
            <a:spLocks noGrp="1"/>
          </p:cNvSpPr>
          <p:nvPr>
            <p:ph type="dt" sz="half" idx="10"/>
          </p:nvPr>
        </p:nvSpPr>
        <p:spPr/>
        <p:txBody>
          <a:bodyPr/>
          <a:lstStyle/>
          <a:p>
            <a:fld id="{491D7E42-95D7-4ABB-BE4F-9A3A95200553}" type="datetimeFigureOut">
              <a:rPr lang="zh-CN" altLang="en-US" smtClean="0"/>
              <a:t>2020/7/27</a:t>
            </a:fld>
            <a:endParaRPr lang="zh-CN" altLang="en-US"/>
          </a:p>
        </p:txBody>
      </p:sp>
      <p:sp>
        <p:nvSpPr>
          <p:cNvPr id="6" name="页脚占位符 5">
            <a:extLst>
              <a:ext uri="{FF2B5EF4-FFF2-40B4-BE49-F238E27FC236}">
                <a16:creationId xmlns:a16="http://schemas.microsoft.com/office/drawing/2014/main" id="{22C2461B-F90B-41CC-A3DF-9392C799D8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0F08B7-09A7-4604-B476-52D1C3CC6CDA}"/>
              </a:ext>
            </a:extLst>
          </p:cNvPr>
          <p:cNvSpPr>
            <a:spLocks noGrp="1"/>
          </p:cNvSpPr>
          <p:nvPr>
            <p:ph type="sldNum" sz="quarter" idx="12"/>
          </p:nvPr>
        </p:nvSpPr>
        <p:spPr/>
        <p:txBody>
          <a:body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294063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38946D-A7C2-49C9-81BC-AF9C86294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548AF0-3ABD-4D08-A7E7-B1A59E1F1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387C697-F377-47A8-B4D4-6AF4976FF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D7E42-95D7-4ABB-BE4F-9A3A95200553}" type="datetimeFigureOut">
              <a:rPr lang="zh-CN" altLang="en-US" smtClean="0"/>
              <a:t>2020/7/27</a:t>
            </a:fld>
            <a:endParaRPr lang="zh-CN" altLang="en-US"/>
          </a:p>
        </p:txBody>
      </p:sp>
      <p:sp>
        <p:nvSpPr>
          <p:cNvPr id="5" name="页脚占位符 4">
            <a:extLst>
              <a:ext uri="{FF2B5EF4-FFF2-40B4-BE49-F238E27FC236}">
                <a16:creationId xmlns:a16="http://schemas.microsoft.com/office/drawing/2014/main" id="{4E0C63D4-A806-4854-8F82-27924DD75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7430DBA-3C13-453A-844A-3F0A0CEC1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0DD82-299E-4573-A936-D5C2E5209C58}" type="slidenum">
              <a:rPr lang="zh-CN" altLang="en-US" smtClean="0"/>
              <a:t>‹#›</a:t>
            </a:fld>
            <a:endParaRPr lang="zh-CN" altLang="en-US"/>
          </a:p>
        </p:txBody>
      </p:sp>
    </p:spTree>
    <p:extLst>
      <p:ext uri="{BB962C8B-B14F-4D97-AF65-F5344CB8AC3E}">
        <p14:creationId xmlns:p14="http://schemas.microsoft.com/office/powerpoint/2010/main" val="3279602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aike.baidu.com/item/ASCII/309296?fr=aladd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2.xml"/><Relationship Id="rId3" Type="http://schemas.openxmlformats.org/officeDocument/2006/relationships/slide" Target="slide8.xml"/><Relationship Id="rId7" Type="http://schemas.openxmlformats.org/officeDocument/2006/relationships/slide" Target="slide13.xml"/><Relationship Id="rId12"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9.xml"/><Relationship Id="rId5" Type="http://schemas.openxmlformats.org/officeDocument/2006/relationships/slide" Target="slide11.xml"/><Relationship Id="rId15" Type="http://schemas.openxmlformats.org/officeDocument/2006/relationships/slide" Target="slide26.xml"/><Relationship Id="rId10" Type="http://schemas.openxmlformats.org/officeDocument/2006/relationships/slide" Target="slide16.xml"/><Relationship Id="rId4" Type="http://schemas.openxmlformats.org/officeDocument/2006/relationships/slide" Target="slide9.xml"/><Relationship Id="rId9" Type="http://schemas.openxmlformats.org/officeDocument/2006/relationships/slide" Target="slide14.xml"/><Relationship Id="rId14" Type="http://schemas.openxmlformats.org/officeDocument/2006/relationships/slide" Target="slide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ASCII/309296?fr=aladdin" TargetMode="Externa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hyperlink" Target="https://jingyan.baidu.com/article/495ba84109665338b30ede98.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8205722-61CE-4B3A-85D1-4B2C91026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435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5FF35D-2D23-45E4-879A-1B5BAF12E17E}"/>
              </a:ext>
            </a:extLst>
          </p:cNvPr>
          <p:cNvSpPr txBox="1"/>
          <p:nvPr/>
        </p:nvSpPr>
        <p:spPr>
          <a:xfrm>
            <a:off x="2157274" y="1589102"/>
            <a:ext cx="7141036" cy="646331"/>
          </a:xfrm>
          <a:prstGeom prst="rect">
            <a:avLst/>
          </a:prstGeom>
          <a:noFill/>
        </p:spPr>
        <p:txBody>
          <a:bodyPr wrap="square" rtlCol="0">
            <a:spAutoFit/>
          </a:bodyPr>
          <a:lstStyle/>
          <a:p>
            <a:r>
              <a:rPr lang="zh-CN" altLang="en-US">
                <a:solidFill>
                  <a:schemeClr val="bg1"/>
                </a:solidFill>
              </a:rPr>
              <a:t>有些数据只有正数值</a:t>
            </a:r>
            <a:r>
              <a:rPr lang="en-US" altLang="zh-CN">
                <a:solidFill>
                  <a:schemeClr val="bg1"/>
                </a:solidFill>
              </a:rPr>
              <a:t>(</a:t>
            </a:r>
            <a:r>
              <a:rPr lang="zh-CN" altLang="en-US">
                <a:solidFill>
                  <a:schemeClr val="bg1"/>
                </a:solidFill>
              </a:rPr>
              <a:t>例如 学号、数量等</a:t>
            </a:r>
            <a:r>
              <a:rPr lang="en-US" altLang="zh-CN">
                <a:solidFill>
                  <a:schemeClr val="bg1"/>
                </a:solidFill>
              </a:rPr>
              <a:t>)</a:t>
            </a:r>
            <a:r>
              <a:rPr lang="zh-CN" altLang="en-US">
                <a:solidFill>
                  <a:schemeClr val="bg1"/>
                </a:solidFill>
              </a:rPr>
              <a:t>，为了充分利用整型数据值的范围，可以将变量定义为“无符号”类型。</a:t>
            </a:r>
          </a:p>
        </p:txBody>
      </p:sp>
      <p:sp>
        <p:nvSpPr>
          <p:cNvPr id="6" name="矩形 5">
            <a:extLst>
              <a:ext uri="{FF2B5EF4-FFF2-40B4-BE49-F238E27FC236}">
                <a16:creationId xmlns:a16="http://schemas.microsoft.com/office/drawing/2014/main" id="{0382AE64-CC8C-4420-AE36-0306889A4A9F}"/>
              </a:ext>
            </a:extLst>
          </p:cNvPr>
          <p:cNvSpPr/>
          <p:nvPr/>
        </p:nvSpPr>
        <p:spPr>
          <a:xfrm>
            <a:off x="4119803" y="2554423"/>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B153C6E-17A4-4DED-AF11-0DC806E4F40A}"/>
              </a:ext>
            </a:extLst>
          </p:cNvPr>
          <p:cNvSpPr/>
          <p:nvPr/>
        </p:nvSpPr>
        <p:spPr>
          <a:xfrm>
            <a:off x="4332121" y="25529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EAF1B5E-B52F-41DC-A8C1-A074C66E12EA}"/>
              </a:ext>
            </a:extLst>
          </p:cNvPr>
          <p:cNvSpPr/>
          <p:nvPr/>
        </p:nvSpPr>
        <p:spPr>
          <a:xfrm>
            <a:off x="4540488" y="25529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8B9D8A0-02C5-4817-A66D-E60D900AF4F8}"/>
              </a:ext>
            </a:extLst>
          </p:cNvPr>
          <p:cNvSpPr/>
          <p:nvPr/>
        </p:nvSpPr>
        <p:spPr>
          <a:xfrm>
            <a:off x="4748855" y="25529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A6A2D84-2A30-40E8-85DD-BA46F7903D44}"/>
              </a:ext>
            </a:extLst>
          </p:cNvPr>
          <p:cNvSpPr/>
          <p:nvPr/>
        </p:nvSpPr>
        <p:spPr>
          <a:xfrm>
            <a:off x="4957222" y="25529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057D206-207A-41CD-AC26-8D473353F553}"/>
              </a:ext>
            </a:extLst>
          </p:cNvPr>
          <p:cNvSpPr/>
          <p:nvPr/>
        </p:nvSpPr>
        <p:spPr>
          <a:xfrm>
            <a:off x="5165589" y="25529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FA13ECD-EDED-4B1D-8E26-ED543F975275}"/>
              </a:ext>
            </a:extLst>
          </p:cNvPr>
          <p:cNvSpPr/>
          <p:nvPr/>
        </p:nvSpPr>
        <p:spPr>
          <a:xfrm>
            <a:off x="5373956" y="25529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F10B850-6183-4F88-80E0-8D5A85852223}"/>
              </a:ext>
            </a:extLst>
          </p:cNvPr>
          <p:cNvSpPr/>
          <p:nvPr/>
        </p:nvSpPr>
        <p:spPr>
          <a:xfrm>
            <a:off x="5582323" y="25529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7280816-6834-4C50-B339-86FFEB2BCDFC}"/>
              </a:ext>
            </a:extLst>
          </p:cNvPr>
          <p:cNvSpPr/>
          <p:nvPr/>
        </p:nvSpPr>
        <p:spPr>
          <a:xfrm>
            <a:off x="5790690" y="2552928"/>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1E18C6D-3721-45D4-9FEE-7DEDF7E2C3E1}"/>
              </a:ext>
            </a:extLst>
          </p:cNvPr>
          <p:cNvSpPr/>
          <p:nvPr/>
        </p:nvSpPr>
        <p:spPr>
          <a:xfrm>
            <a:off x="5999057" y="25529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CA8DB8A-A134-4B48-A655-23E599551CB8}"/>
              </a:ext>
            </a:extLst>
          </p:cNvPr>
          <p:cNvSpPr/>
          <p:nvPr/>
        </p:nvSpPr>
        <p:spPr>
          <a:xfrm>
            <a:off x="6207424" y="25529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52641EB-32CB-4BC8-AEAA-DD8BCDDC2259}"/>
              </a:ext>
            </a:extLst>
          </p:cNvPr>
          <p:cNvSpPr/>
          <p:nvPr/>
        </p:nvSpPr>
        <p:spPr>
          <a:xfrm>
            <a:off x="6415791" y="25529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4624916-8432-4FB1-AA85-069FA011FD41}"/>
              </a:ext>
            </a:extLst>
          </p:cNvPr>
          <p:cNvSpPr/>
          <p:nvPr/>
        </p:nvSpPr>
        <p:spPr>
          <a:xfrm>
            <a:off x="6624158" y="25529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C5BE2AE-0B76-47B6-8561-2060919AFCA2}"/>
              </a:ext>
            </a:extLst>
          </p:cNvPr>
          <p:cNvSpPr/>
          <p:nvPr/>
        </p:nvSpPr>
        <p:spPr>
          <a:xfrm>
            <a:off x="6832525" y="25529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53E8142-F5FE-458E-A95D-A1A768F7B7B2}"/>
              </a:ext>
            </a:extLst>
          </p:cNvPr>
          <p:cNvSpPr/>
          <p:nvPr/>
        </p:nvSpPr>
        <p:spPr>
          <a:xfrm>
            <a:off x="7040892" y="25529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A88F0DB-06F9-48C0-9729-E59F97638834}"/>
              </a:ext>
            </a:extLst>
          </p:cNvPr>
          <p:cNvSpPr/>
          <p:nvPr/>
        </p:nvSpPr>
        <p:spPr>
          <a:xfrm>
            <a:off x="7249259" y="25529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5C12FB7-FD6E-4C2C-BA85-EC668A6007E6}"/>
              </a:ext>
            </a:extLst>
          </p:cNvPr>
          <p:cNvSpPr txBox="1"/>
          <p:nvPr/>
        </p:nvSpPr>
        <p:spPr>
          <a:xfrm>
            <a:off x="3077651" y="2513811"/>
            <a:ext cx="1048685" cy="276999"/>
          </a:xfrm>
          <a:prstGeom prst="rect">
            <a:avLst/>
          </a:prstGeom>
          <a:noFill/>
        </p:spPr>
        <p:txBody>
          <a:bodyPr wrap="none" rtlCol="0">
            <a:spAutoFit/>
          </a:bodyPr>
          <a:lstStyle/>
          <a:p>
            <a:r>
              <a:rPr lang="zh-CN" altLang="en-US" sz="1200" b="1">
                <a:solidFill>
                  <a:schemeClr val="bg1"/>
                </a:solidFill>
              </a:rPr>
              <a:t>例如</a:t>
            </a:r>
            <a:r>
              <a:rPr lang="en-US" altLang="zh-CN" sz="1200" b="1">
                <a:solidFill>
                  <a:schemeClr val="bg1"/>
                </a:solidFill>
              </a:rPr>
              <a:t>short </a:t>
            </a:r>
            <a:r>
              <a:rPr lang="zh-CN" altLang="en-US" sz="1200" b="1">
                <a:solidFill>
                  <a:schemeClr val="bg1"/>
                </a:solidFill>
              </a:rPr>
              <a:t>：</a:t>
            </a:r>
          </a:p>
        </p:txBody>
      </p:sp>
      <p:sp>
        <p:nvSpPr>
          <p:cNvPr id="25" name="文本框 24">
            <a:extLst>
              <a:ext uri="{FF2B5EF4-FFF2-40B4-BE49-F238E27FC236}">
                <a16:creationId xmlns:a16="http://schemas.microsoft.com/office/drawing/2014/main" id="{C77FED28-2D1E-4D6B-A2CB-F58CD68BE4F5}"/>
              </a:ext>
            </a:extLst>
          </p:cNvPr>
          <p:cNvSpPr txBox="1"/>
          <p:nvPr/>
        </p:nvSpPr>
        <p:spPr>
          <a:xfrm>
            <a:off x="4090776" y="2513811"/>
            <a:ext cx="3451586" cy="276999"/>
          </a:xfrm>
          <a:prstGeom prst="rect">
            <a:avLst/>
          </a:prstGeom>
          <a:noFill/>
        </p:spPr>
        <p:txBody>
          <a:bodyPr wrap="none" rtlCol="0">
            <a:spAutoFit/>
          </a:bodyPr>
          <a:lstStyle/>
          <a:p>
            <a:pPr algn="l"/>
            <a:r>
              <a:rPr lang="en-US" altLang="zh-CN" sz="1200">
                <a:solidFill>
                  <a:schemeClr val="bg1"/>
                </a:solidFill>
              </a:rPr>
              <a:t>0   1   1   1    1   1   1   1   1   1   1   1   1   1   1   1</a:t>
            </a:r>
            <a:endParaRPr lang="zh-CN" altLang="en-US" sz="1200">
              <a:solidFill>
                <a:schemeClr val="bg1"/>
              </a:solidFill>
            </a:endParaRPr>
          </a:p>
        </p:txBody>
      </p:sp>
      <p:sp>
        <p:nvSpPr>
          <p:cNvPr id="26" name="矩形 25">
            <a:extLst>
              <a:ext uri="{FF2B5EF4-FFF2-40B4-BE49-F238E27FC236}">
                <a16:creationId xmlns:a16="http://schemas.microsoft.com/office/drawing/2014/main" id="{D44BEFEC-3D46-4C9C-92A6-EC12CD52DFD4}"/>
              </a:ext>
            </a:extLst>
          </p:cNvPr>
          <p:cNvSpPr/>
          <p:nvPr/>
        </p:nvSpPr>
        <p:spPr>
          <a:xfrm>
            <a:off x="4113707" y="295675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57D7BFA-81C5-4592-A234-C4AF7AD6F215}"/>
              </a:ext>
            </a:extLst>
          </p:cNvPr>
          <p:cNvSpPr/>
          <p:nvPr/>
        </p:nvSpPr>
        <p:spPr>
          <a:xfrm>
            <a:off x="4326025" y="295526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080724B-0C56-4074-AAC9-CC994029E436}"/>
              </a:ext>
            </a:extLst>
          </p:cNvPr>
          <p:cNvSpPr/>
          <p:nvPr/>
        </p:nvSpPr>
        <p:spPr>
          <a:xfrm>
            <a:off x="4534392" y="295526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23CDB1C-8121-47C0-BB84-9919CD2D61CD}"/>
              </a:ext>
            </a:extLst>
          </p:cNvPr>
          <p:cNvSpPr/>
          <p:nvPr/>
        </p:nvSpPr>
        <p:spPr>
          <a:xfrm>
            <a:off x="4742759" y="295526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4B76DB3A-0A63-40ED-AD8C-C684877496FC}"/>
              </a:ext>
            </a:extLst>
          </p:cNvPr>
          <p:cNvSpPr/>
          <p:nvPr/>
        </p:nvSpPr>
        <p:spPr>
          <a:xfrm>
            <a:off x="4951126" y="295526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D8BEB80A-992B-4C7D-ABCD-580CB66CD7AD}"/>
              </a:ext>
            </a:extLst>
          </p:cNvPr>
          <p:cNvSpPr/>
          <p:nvPr/>
        </p:nvSpPr>
        <p:spPr>
          <a:xfrm>
            <a:off x="5159493" y="295526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62FFD44-BB23-4F2B-ACF4-C03D23BA0300}"/>
              </a:ext>
            </a:extLst>
          </p:cNvPr>
          <p:cNvSpPr/>
          <p:nvPr/>
        </p:nvSpPr>
        <p:spPr>
          <a:xfrm>
            <a:off x="5367860" y="295526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1C75F9D3-2CDA-48F5-88EE-4D981B500AB1}"/>
              </a:ext>
            </a:extLst>
          </p:cNvPr>
          <p:cNvSpPr/>
          <p:nvPr/>
        </p:nvSpPr>
        <p:spPr>
          <a:xfrm>
            <a:off x="5576227" y="295526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DF98A500-59E1-41DA-B6F3-7181F7248245}"/>
              </a:ext>
            </a:extLst>
          </p:cNvPr>
          <p:cNvSpPr/>
          <p:nvPr/>
        </p:nvSpPr>
        <p:spPr>
          <a:xfrm>
            <a:off x="5784594" y="2955264"/>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500FF6F-C676-4232-ACCE-00D1D499FF40}"/>
              </a:ext>
            </a:extLst>
          </p:cNvPr>
          <p:cNvSpPr/>
          <p:nvPr/>
        </p:nvSpPr>
        <p:spPr>
          <a:xfrm>
            <a:off x="5992961" y="295526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DC2B8F00-409D-4B3B-A9FB-0B1E4581CDE6}"/>
              </a:ext>
            </a:extLst>
          </p:cNvPr>
          <p:cNvSpPr/>
          <p:nvPr/>
        </p:nvSpPr>
        <p:spPr>
          <a:xfrm>
            <a:off x="6201328" y="295526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FA773E26-EA87-4574-A974-FD717BC5538D}"/>
              </a:ext>
            </a:extLst>
          </p:cNvPr>
          <p:cNvSpPr/>
          <p:nvPr/>
        </p:nvSpPr>
        <p:spPr>
          <a:xfrm>
            <a:off x="6409695" y="295526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64CB00F9-5928-4B3B-88CB-F78EBC7A9D9C}"/>
              </a:ext>
            </a:extLst>
          </p:cNvPr>
          <p:cNvSpPr/>
          <p:nvPr/>
        </p:nvSpPr>
        <p:spPr>
          <a:xfrm>
            <a:off x="6618062" y="295526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1B7CB0E-840D-47DB-A2AA-A58A1A607D54}"/>
              </a:ext>
            </a:extLst>
          </p:cNvPr>
          <p:cNvSpPr/>
          <p:nvPr/>
        </p:nvSpPr>
        <p:spPr>
          <a:xfrm>
            <a:off x="6826429" y="295526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9A4954D9-7622-4A40-BE9F-53CE48F40C89}"/>
              </a:ext>
            </a:extLst>
          </p:cNvPr>
          <p:cNvSpPr/>
          <p:nvPr/>
        </p:nvSpPr>
        <p:spPr>
          <a:xfrm>
            <a:off x="7034796" y="295526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775B1CE-D487-42BC-89BA-DD3AB2B346B7}"/>
              </a:ext>
            </a:extLst>
          </p:cNvPr>
          <p:cNvSpPr/>
          <p:nvPr/>
        </p:nvSpPr>
        <p:spPr>
          <a:xfrm>
            <a:off x="7243163" y="295526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5CAC7BD-3F6E-4DBA-ACBF-1F4B9675AE69}"/>
              </a:ext>
            </a:extLst>
          </p:cNvPr>
          <p:cNvSpPr txBox="1"/>
          <p:nvPr/>
        </p:nvSpPr>
        <p:spPr>
          <a:xfrm>
            <a:off x="4084680" y="2916147"/>
            <a:ext cx="3451586" cy="276999"/>
          </a:xfrm>
          <a:prstGeom prst="rect">
            <a:avLst/>
          </a:prstGeom>
          <a:noFill/>
        </p:spPr>
        <p:txBody>
          <a:bodyPr wrap="none" rtlCol="0">
            <a:spAutoFit/>
          </a:bodyPr>
          <a:lstStyle/>
          <a:p>
            <a:pPr algn="l"/>
            <a:r>
              <a:rPr lang="en-US" altLang="zh-CN" sz="1200">
                <a:solidFill>
                  <a:schemeClr val="bg1"/>
                </a:solidFill>
              </a:rPr>
              <a:t>1   1   1   1    1   1   1   1   1   1   1   1   1   1   1   1</a:t>
            </a:r>
            <a:endParaRPr lang="zh-CN" altLang="en-US" sz="1200">
              <a:solidFill>
                <a:schemeClr val="bg1"/>
              </a:solidFill>
            </a:endParaRPr>
          </a:p>
        </p:txBody>
      </p:sp>
      <p:sp>
        <p:nvSpPr>
          <p:cNvPr id="43" name="矩形 42">
            <a:extLst>
              <a:ext uri="{FF2B5EF4-FFF2-40B4-BE49-F238E27FC236}">
                <a16:creationId xmlns:a16="http://schemas.microsoft.com/office/drawing/2014/main" id="{9E02966C-1CB8-4405-99FD-855D19A88C73}"/>
              </a:ext>
            </a:extLst>
          </p:cNvPr>
          <p:cNvSpPr/>
          <p:nvPr/>
        </p:nvSpPr>
        <p:spPr>
          <a:xfrm>
            <a:off x="2774474" y="2912312"/>
            <a:ext cx="1266693" cy="276999"/>
          </a:xfrm>
          <a:prstGeom prst="rect">
            <a:avLst/>
          </a:prstGeom>
        </p:spPr>
        <p:txBody>
          <a:bodyPr wrap="none">
            <a:spAutoFit/>
          </a:bodyPr>
          <a:lstStyle/>
          <a:p>
            <a:r>
              <a:rPr lang="en-US" altLang="zh-CN" sz="1200" b="1">
                <a:solidFill>
                  <a:schemeClr val="bg1"/>
                </a:solidFill>
              </a:rPr>
              <a:t>unsigned short:</a:t>
            </a:r>
            <a:endParaRPr lang="zh-CN" altLang="en-US" sz="1200" b="1"/>
          </a:p>
        </p:txBody>
      </p:sp>
      <p:sp>
        <p:nvSpPr>
          <p:cNvPr id="44" name="文本框 43">
            <a:extLst>
              <a:ext uri="{FF2B5EF4-FFF2-40B4-BE49-F238E27FC236}">
                <a16:creationId xmlns:a16="http://schemas.microsoft.com/office/drawing/2014/main" id="{17A89A2A-EA59-4852-B03D-F7494F6E21FA}"/>
              </a:ext>
            </a:extLst>
          </p:cNvPr>
          <p:cNvSpPr txBox="1"/>
          <p:nvPr/>
        </p:nvSpPr>
        <p:spPr>
          <a:xfrm>
            <a:off x="7562192" y="2463008"/>
            <a:ext cx="1532792" cy="276999"/>
          </a:xfrm>
          <a:prstGeom prst="rect">
            <a:avLst/>
          </a:prstGeom>
          <a:noFill/>
        </p:spPr>
        <p:txBody>
          <a:bodyPr wrap="none" rtlCol="0">
            <a:spAutoFit/>
          </a:bodyPr>
          <a:lstStyle/>
          <a:p>
            <a:pPr algn="l"/>
            <a:r>
              <a:rPr lang="zh-CN" altLang="en-US" sz="1200" b="1">
                <a:solidFill>
                  <a:schemeClr val="bg1"/>
                </a:solidFill>
              </a:rPr>
              <a:t>正数最大表示</a:t>
            </a:r>
            <a:r>
              <a:rPr lang="en-US" altLang="zh-CN" sz="1200" b="1">
                <a:solidFill>
                  <a:schemeClr val="bg1"/>
                </a:solidFill>
              </a:rPr>
              <a:t>32767</a:t>
            </a:r>
            <a:endParaRPr lang="zh-CN" altLang="en-US" sz="1200" b="1">
              <a:solidFill>
                <a:schemeClr val="bg1"/>
              </a:solidFill>
            </a:endParaRPr>
          </a:p>
        </p:txBody>
      </p:sp>
      <p:sp>
        <p:nvSpPr>
          <p:cNvPr id="45" name="文本框 44">
            <a:extLst>
              <a:ext uri="{FF2B5EF4-FFF2-40B4-BE49-F238E27FC236}">
                <a16:creationId xmlns:a16="http://schemas.microsoft.com/office/drawing/2014/main" id="{E87FC336-1A88-470F-B625-ABBAF98AB093}"/>
              </a:ext>
            </a:extLst>
          </p:cNvPr>
          <p:cNvSpPr txBox="1"/>
          <p:nvPr/>
        </p:nvSpPr>
        <p:spPr>
          <a:xfrm>
            <a:off x="7540178" y="2930502"/>
            <a:ext cx="1532792" cy="276999"/>
          </a:xfrm>
          <a:prstGeom prst="rect">
            <a:avLst/>
          </a:prstGeom>
          <a:noFill/>
        </p:spPr>
        <p:txBody>
          <a:bodyPr wrap="none" rtlCol="0">
            <a:spAutoFit/>
          </a:bodyPr>
          <a:lstStyle/>
          <a:p>
            <a:pPr algn="l"/>
            <a:r>
              <a:rPr lang="zh-CN" altLang="en-US" sz="1200" b="1">
                <a:solidFill>
                  <a:schemeClr val="bg1"/>
                </a:solidFill>
              </a:rPr>
              <a:t>正数最大表示</a:t>
            </a:r>
            <a:r>
              <a:rPr lang="en-US" altLang="zh-CN" sz="1200" b="1">
                <a:solidFill>
                  <a:schemeClr val="bg1"/>
                </a:solidFill>
              </a:rPr>
              <a:t>65535</a:t>
            </a:r>
            <a:endParaRPr lang="zh-CN" altLang="en-US" sz="1200" b="1">
              <a:solidFill>
                <a:schemeClr val="bg1"/>
              </a:solidFill>
            </a:endParaRPr>
          </a:p>
        </p:txBody>
      </p:sp>
      <p:graphicFrame>
        <p:nvGraphicFramePr>
          <p:cNvPr id="46" name="表格 45">
            <a:extLst>
              <a:ext uri="{FF2B5EF4-FFF2-40B4-BE49-F238E27FC236}">
                <a16:creationId xmlns:a16="http://schemas.microsoft.com/office/drawing/2014/main" id="{BE737AA2-F34D-4A37-AAB4-0CDE6B49F5A8}"/>
              </a:ext>
            </a:extLst>
          </p:cNvPr>
          <p:cNvGraphicFramePr>
            <a:graphicFrameLocks noGrp="1"/>
          </p:cNvGraphicFramePr>
          <p:nvPr>
            <p:extLst>
              <p:ext uri="{D42A27DB-BD31-4B8C-83A1-F6EECF244321}">
                <p14:modId xmlns:p14="http://schemas.microsoft.com/office/powerpoint/2010/main" val="1659590805"/>
              </p:ext>
            </p:extLst>
          </p:nvPr>
        </p:nvGraphicFramePr>
        <p:xfrm>
          <a:off x="3413830" y="3720354"/>
          <a:ext cx="4793285" cy="1371600"/>
        </p:xfrm>
        <a:graphic>
          <a:graphicData uri="http://schemas.openxmlformats.org/drawingml/2006/table">
            <a:tbl>
              <a:tblPr firstRow="1" bandRow="1">
                <a:tableStyleId>{5C22544A-7EE6-4342-B048-85BDC9FD1C3A}</a:tableStyleId>
              </a:tblPr>
              <a:tblGrid>
                <a:gridCol w="1597762">
                  <a:extLst>
                    <a:ext uri="{9D8B030D-6E8A-4147-A177-3AD203B41FA5}">
                      <a16:colId xmlns:a16="http://schemas.microsoft.com/office/drawing/2014/main" val="3946848351"/>
                    </a:ext>
                  </a:extLst>
                </a:gridCol>
                <a:gridCol w="759360">
                  <a:extLst>
                    <a:ext uri="{9D8B030D-6E8A-4147-A177-3AD203B41FA5}">
                      <a16:colId xmlns:a16="http://schemas.microsoft.com/office/drawing/2014/main" val="2071537401"/>
                    </a:ext>
                  </a:extLst>
                </a:gridCol>
                <a:gridCol w="2436163">
                  <a:extLst>
                    <a:ext uri="{9D8B030D-6E8A-4147-A177-3AD203B41FA5}">
                      <a16:colId xmlns:a16="http://schemas.microsoft.com/office/drawing/2014/main" val="4229548679"/>
                    </a:ext>
                  </a:extLst>
                </a:gridCol>
              </a:tblGrid>
              <a:tr h="234403">
                <a:tc>
                  <a:txBody>
                    <a:bodyPr/>
                    <a:lstStyle/>
                    <a:p>
                      <a:r>
                        <a:rPr lang="zh-CN" altLang="en-US" sz="1200"/>
                        <a:t>类型</a:t>
                      </a:r>
                    </a:p>
                  </a:txBody>
                  <a:tcPr/>
                </a:tc>
                <a:tc>
                  <a:txBody>
                    <a:bodyPr/>
                    <a:lstStyle/>
                    <a:p>
                      <a:r>
                        <a:rPr lang="zh-CN" altLang="en-US" sz="1200"/>
                        <a:t>字节数</a:t>
                      </a:r>
                    </a:p>
                  </a:txBody>
                  <a:tcPr/>
                </a:tc>
                <a:tc>
                  <a:txBody>
                    <a:bodyPr/>
                    <a:lstStyle/>
                    <a:p>
                      <a:r>
                        <a:rPr lang="zh-CN" altLang="en-US" sz="1200"/>
                        <a:t>取值范围</a:t>
                      </a:r>
                    </a:p>
                  </a:txBody>
                  <a:tcPr/>
                </a:tc>
                <a:extLst>
                  <a:ext uri="{0D108BD9-81ED-4DB2-BD59-A6C34878D82A}">
                    <a16:rowId xmlns:a16="http://schemas.microsoft.com/office/drawing/2014/main" val="1117188375"/>
                  </a:ext>
                </a:extLst>
              </a:tr>
              <a:tr h="234403">
                <a:tc>
                  <a:txBody>
                    <a:bodyPr/>
                    <a:lstStyle/>
                    <a:p>
                      <a:r>
                        <a:rPr lang="en-US" altLang="zh-CN" sz="1200"/>
                        <a:t>unsigned int</a:t>
                      </a:r>
                      <a:endParaRPr lang="zh-CN" altLang="en-US" sz="1200"/>
                    </a:p>
                  </a:txBody>
                  <a:tcPr/>
                </a:tc>
                <a:tc>
                  <a:txBody>
                    <a:bodyPr/>
                    <a:lstStyle/>
                    <a:p>
                      <a:r>
                        <a:rPr lang="en-US" altLang="zh-CN" sz="1200"/>
                        <a:t>4</a:t>
                      </a:r>
                      <a:endParaRPr lang="zh-CN" altLang="en-US" sz="1200"/>
                    </a:p>
                  </a:txBody>
                  <a:tcPr/>
                </a:tc>
                <a:tc>
                  <a:txBody>
                    <a:bodyPr/>
                    <a:lstStyle/>
                    <a:p>
                      <a:r>
                        <a:rPr lang="en-US" altLang="zh-CN" sz="1200"/>
                        <a:t>0~4294967295</a:t>
                      </a:r>
                      <a:endParaRPr lang="zh-CN" altLang="en-US" sz="1200"/>
                    </a:p>
                  </a:txBody>
                  <a:tcPr/>
                </a:tc>
                <a:extLst>
                  <a:ext uri="{0D108BD9-81ED-4DB2-BD59-A6C34878D82A}">
                    <a16:rowId xmlns:a16="http://schemas.microsoft.com/office/drawing/2014/main" val="247378095"/>
                  </a:ext>
                </a:extLst>
              </a:tr>
              <a:tr h="234403">
                <a:tc>
                  <a:txBody>
                    <a:bodyPr/>
                    <a:lstStyle/>
                    <a:p>
                      <a:r>
                        <a:rPr lang="en-US" altLang="zh-CN" sz="1200"/>
                        <a:t>unsigned short</a:t>
                      </a:r>
                      <a:endParaRPr lang="zh-CN" altLang="en-US" sz="1200"/>
                    </a:p>
                  </a:txBody>
                  <a:tcPr/>
                </a:tc>
                <a:tc>
                  <a:txBody>
                    <a:bodyPr/>
                    <a:lstStyle/>
                    <a:p>
                      <a:r>
                        <a:rPr lang="en-US" altLang="zh-CN" sz="1200"/>
                        <a:t>2</a:t>
                      </a:r>
                      <a:endParaRPr lang="zh-CN" altLang="en-US" sz="1200"/>
                    </a:p>
                  </a:txBody>
                  <a:tcPr/>
                </a:tc>
                <a:tc>
                  <a:txBody>
                    <a:bodyPr/>
                    <a:lstStyle/>
                    <a:p>
                      <a:r>
                        <a:rPr lang="en-US" altLang="zh-CN" sz="1200"/>
                        <a:t>0~65535</a:t>
                      </a:r>
                      <a:endParaRPr lang="zh-CN" altLang="en-US" sz="1200"/>
                    </a:p>
                  </a:txBody>
                  <a:tcPr/>
                </a:tc>
                <a:extLst>
                  <a:ext uri="{0D108BD9-81ED-4DB2-BD59-A6C34878D82A}">
                    <a16:rowId xmlns:a16="http://schemas.microsoft.com/office/drawing/2014/main" val="556612050"/>
                  </a:ext>
                </a:extLst>
              </a:tr>
              <a:tr h="234403">
                <a:tc>
                  <a:txBody>
                    <a:bodyPr/>
                    <a:lstStyle/>
                    <a:p>
                      <a:r>
                        <a:rPr lang="en-US" altLang="zh-CN" sz="1200"/>
                        <a:t>unsigned long</a:t>
                      </a:r>
                      <a:endParaRPr lang="zh-CN" altLang="en-US" sz="1200"/>
                    </a:p>
                  </a:txBody>
                  <a:tcPr/>
                </a:tc>
                <a:tc>
                  <a:txBody>
                    <a:bodyPr/>
                    <a:lstStyle/>
                    <a:p>
                      <a:r>
                        <a:rPr lang="en-US" altLang="zh-CN" sz="1200"/>
                        <a:t>4</a:t>
                      </a:r>
                      <a:endParaRPr lang="zh-CN" altLang="en-US" sz="1200"/>
                    </a:p>
                  </a:txBody>
                  <a:tcPr/>
                </a:tc>
                <a:tc>
                  <a:txBody>
                    <a:bodyPr/>
                    <a:lstStyle/>
                    <a:p>
                      <a:r>
                        <a:rPr lang="en-US" altLang="zh-CN" sz="1200"/>
                        <a:t>0~4294967295</a:t>
                      </a:r>
                      <a:endParaRPr lang="zh-CN" altLang="en-US" sz="1200"/>
                    </a:p>
                  </a:txBody>
                  <a:tcPr/>
                </a:tc>
                <a:extLst>
                  <a:ext uri="{0D108BD9-81ED-4DB2-BD59-A6C34878D82A}">
                    <a16:rowId xmlns:a16="http://schemas.microsoft.com/office/drawing/2014/main" val="3003407397"/>
                  </a:ext>
                </a:extLst>
              </a:tr>
              <a:tr h="234403">
                <a:tc>
                  <a:txBody>
                    <a:bodyPr/>
                    <a:lstStyle/>
                    <a:p>
                      <a:r>
                        <a:rPr lang="en-US" altLang="zh-CN" sz="1200"/>
                        <a:t>unsigned long long </a:t>
                      </a:r>
                      <a:endParaRPr lang="zh-CN" altLang="en-US" sz="1200"/>
                    </a:p>
                  </a:txBody>
                  <a:tcPr/>
                </a:tc>
                <a:tc>
                  <a:txBody>
                    <a:bodyPr/>
                    <a:lstStyle/>
                    <a:p>
                      <a:r>
                        <a:rPr lang="en-US" altLang="zh-CN" sz="1200"/>
                        <a:t>8</a:t>
                      </a:r>
                      <a:endParaRPr lang="zh-CN" altLang="en-US" sz="1200"/>
                    </a:p>
                  </a:txBody>
                  <a:tcPr/>
                </a:tc>
                <a:tc>
                  <a:txBody>
                    <a:bodyPr/>
                    <a:lstStyle/>
                    <a:p>
                      <a:r>
                        <a:rPr lang="en-US" altLang="zh-CN" sz="1200"/>
                        <a:t>0~18446744073709551615</a:t>
                      </a:r>
                      <a:endParaRPr lang="zh-CN" altLang="en-US" sz="1200"/>
                    </a:p>
                  </a:txBody>
                  <a:tcPr/>
                </a:tc>
                <a:extLst>
                  <a:ext uri="{0D108BD9-81ED-4DB2-BD59-A6C34878D82A}">
                    <a16:rowId xmlns:a16="http://schemas.microsoft.com/office/drawing/2014/main" val="3955499566"/>
                  </a:ext>
                </a:extLst>
              </a:tr>
            </a:tbl>
          </a:graphicData>
        </a:graphic>
      </p:graphicFrame>
      <p:sp>
        <p:nvSpPr>
          <p:cNvPr id="47" name="文本框 46">
            <a:extLst>
              <a:ext uri="{FF2B5EF4-FFF2-40B4-BE49-F238E27FC236}">
                <a16:creationId xmlns:a16="http://schemas.microsoft.com/office/drawing/2014/main" id="{268F1C90-6A67-4B4C-8AF2-E3DA5C822F8D}"/>
              </a:ext>
            </a:extLst>
          </p:cNvPr>
          <p:cNvSpPr txBox="1"/>
          <p:nvPr/>
        </p:nvSpPr>
        <p:spPr>
          <a:xfrm>
            <a:off x="4430208" y="3429000"/>
            <a:ext cx="2646878" cy="276999"/>
          </a:xfrm>
          <a:prstGeom prst="rect">
            <a:avLst/>
          </a:prstGeom>
          <a:noFill/>
        </p:spPr>
        <p:txBody>
          <a:bodyPr wrap="none" rtlCol="0">
            <a:spAutoFit/>
          </a:bodyPr>
          <a:lstStyle/>
          <a:p>
            <a:pPr algn="l"/>
            <a:r>
              <a:rPr lang="zh-CN" altLang="en-US" sz="1200">
                <a:solidFill>
                  <a:schemeClr val="bg1"/>
                </a:solidFill>
              </a:rPr>
              <a:t>无符号型数据的存储空间及取值范围</a:t>
            </a:r>
          </a:p>
        </p:txBody>
      </p:sp>
      <p:grpSp>
        <p:nvGrpSpPr>
          <p:cNvPr id="48" name="组 118">
            <a:extLst>
              <a:ext uri="{FF2B5EF4-FFF2-40B4-BE49-F238E27FC236}">
                <a16:creationId xmlns:a16="http://schemas.microsoft.com/office/drawing/2014/main" id="{697B6A07-6090-4B5F-BBCA-4041A953769D}"/>
              </a:ext>
            </a:extLst>
          </p:cNvPr>
          <p:cNvGrpSpPr/>
          <p:nvPr/>
        </p:nvGrpSpPr>
        <p:grpSpPr>
          <a:xfrm>
            <a:off x="9072970" y="284165"/>
            <a:ext cx="2914370" cy="2576733"/>
            <a:chOff x="8211887" y="-221648"/>
            <a:chExt cx="5036226" cy="4386805"/>
          </a:xfrm>
        </p:grpSpPr>
        <p:sp>
          <p:nvSpPr>
            <p:cNvPr id="49" name="椭圆 48">
              <a:extLst>
                <a:ext uri="{FF2B5EF4-FFF2-40B4-BE49-F238E27FC236}">
                  <a16:creationId xmlns:a16="http://schemas.microsoft.com/office/drawing/2014/main" id="{81F784D1-DB85-4885-B34E-69C9A6FB347B}"/>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0" name="椭圆 49">
              <a:extLst>
                <a:ext uri="{FF2B5EF4-FFF2-40B4-BE49-F238E27FC236}">
                  <a16:creationId xmlns:a16="http://schemas.microsoft.com/office/drawing/2014/main" id="{48CCDF87-A717-464A-8643-DBCDE0BE919F}"/>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1" name="椭圆 50">
              <a:extLst>
                <a:ext uri="{FF2B5EF4-FFF2-40B4-BE49-F238E27FC236}">
                  <a16:creationId xmlns:a16="http://schemas.microsoft.com/office/drawing/2014/main" id="{EBAC555A-0C33-43A5-8482-6F74D1A34001}"/>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2" name="椭圆 51">
              <a:extLst>
                <a:ext uri="{FF2B5EF4-FFF2-40B4-BE49-F238E27FC236}">
                  <a16:creationId xmlns:a16="http://schemas.microsoft.com/office/drawing/2014/main" id="{D8D2ABED-747F-4DF6-A484-C5E6C7516BC6}"/>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3" name="椭圆 52">
              <a:extLst>
                <a:ext uri="{FF2B5EF4-FFF2-40B4-BE49-F238E27FC236}">
                  <a16:creationId xmlns:a16="http://schemas.microsoft.com/office/drawing/2014/main" id="{0ECB6666-02E8-404A-86D8-EF94E84669F5}"/>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4" name="椭圆 53">
              <a:extLst>
                <a:ext uri="{FF2B5EF4-FFF2-40B4-BE49-F238E27FC236}">
                  <a16:creationId xmlns:a16="http://schemas.microsoft.com/office/drawing/2014/main" id="{5D810BBF-D294-4351-91B3-65E052A70415}"/>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5" name="椭圆 54">
              <a:extLst>
                <a:ext uri="{FF2B5EF4-FFF2-40B4-BE49-F238E27FC236}">
                  <a16:creationId xmlns:a16="http://schemas.microsoft.com/office/drawing/2014/main" id="{115A01E4-9C64-4301-A5AC-BCBE6BCFF3A1}"/>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6" name="椭圆 55">
              <a:extLst>
                <a:ext uri="{FF2B5EF4-FFF2-40B4-BE49-F238E27FC236}">
                  <a16:creationId xmlns:a16="http://schemas.microsoft.com/office/drawing/2014/main" id="{AABA92E0-3E43-48B4-811A-47C94BE68ADF}"/>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7" name="椭圆 56">
              <a:extLst>
                <a:ext uri="{FF2B5EF4-FFF2-40B4-BE49-F238E27FC236}">
                  <a16:creationId xmlns:a16="http://schemas.microsoft.com/office/drawing/2014/main" id="{FF98FE37-4071-4363-A683-951A429A3DF0}"/>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8" name="椭圆 57">
              <a:extLst>
                <a:ext uri="{FF2B5EF4-FFF2-40B4-BE49-F238E27FC236}">
                  <a16:creationId xmlns:a16="http://schemas.microsoft.com/office/drawing/2014/main" id="{C962A2D7-1B19-4D99-B346-49E41CE3E88E}"/>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9" name="椭圆 58">
              <a:extLst>
                <a:ext uri="{FF2B5EF4-FFF2-40B4-BE49-F238E27FC236}">
                  <a16:creationId xmlns:a16="http://schemas.microsoft.com/office/drawing/2014/main" id="{934E54FE-92CA-4C81-A9E4-5B00A40616B9}"/>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0" name="椭圆 59">
              <a:extLst>
                <a:ext uri="{FF2B5EF4-FFF2-40B4-BE49-F238E27FC236}">
                  <a16:creationId xmlns:a16="http://schemas.microsoft.com/office/drawing/2014/main" id="{2296343E-B6C6-4743-AE2E-A3717DDEBFF6}"/>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61" name="直线连接符 16">
              <a:extLst>
                <a:ext uri="{FF2B5EF4-FFF2-40B4-BE49-F238E27FC236}">
                  <a16:creationId xmlns:a16="http://schemas.microsoft.com/office/drawing/2014/main" id="{C140DEA2-5CEE-4E39-A5CD-ADF4C65D58C5}"/>
                </a:ext>
              </a:extLst>
            </p:cNvPr>
            <p:cNvCxnSpPr>
              <a:stCxn id="49" idx="5"/>
              <a:endCxn id="54"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线连接符 17">
              <a:extLst>
                <a:ext uri="{FF2B5EF4-FFF2-40B4-BE49-F238E27FC236}">
                  <a16:creationId xmlns:a16="http://schemas.microsoft.com/office/drawing/2014/main" id="{396A5EEB-E15B-4822-8B36-128E289004DB}"/>
                </a:ext>
              </a:extLst>
            </p:cNvPr>
            <p:cNvCxnSpPr>
              <a:stCxn id="51" idx="7"/>
              <a:endCxn id="54"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直线连接符 21">
              <a:extLst>
                <a:ext uri="{FF2B5EF4-FFF2-40B4-BE49-F238E27FC236}">
                  <a16:creationId xmlns:a16="http://schemas.microsoft.com/office/drawing/2014/main" id="{82EED420-46D3-4171-BD38-1BC66362FC42}"/>
                </a:ext>
              </a:extLst>
            </p:cNvPr>
            <p:cNvCxnSpPr>
              <a:stCxn id="56" idx="7"/>
              <a:endCxn id="54"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28">
              <a:extLst>
                <a:ext uri="{FF2B5EF4-FFF2-40B4-BE49-F238E27FC236}">
                  <a16:creationId xmlns:a16="http://schemas.microsoft.com/office/drawing/2014/main" id="{4DC2A309-7498-48C8-B14D-252A4536D7E8}"/>
                </a:ext>
              </a:extLst>
            </p:cNvPr>
            <p:cNvCxnSpPr>
              <a:stCxn id="50" idx="7"/>
              <a:endCxn id="51"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直线连接符 43">
              <a:extLst>
                <a:ext uri="{FF2B5EF4-FFF2-40B4-BE49-F238E27FC236}">
                  <a16:creationId xmlns:a16="http://schemas.microsoft.com/office/drawing/2014/main" id="{FD0331F5-F6EC-4DDC-B7D6-61E4B13A3DEF}"/>
                </a:ext>
              </a:extLst>
            </p:cNvPr>
            <p:cNvCxnSpPr>
              <a:stCxn id="52" idx="7"/>
              <a:endCxn id="49"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线连接符 47">
              <a:extLst>
                <a:ext uri="{FF2B5EF4-FFF2-40B4-BE49-F238E27FC236}">
                  <a16:creationId xmlns:a16="http://schemas.microsoft.com/office/drawing/2014/main" id="{931E22B7-D777-474F-8FD0-03D1898B877F}"/>
                </a:ext>
              </a:extLst>
            </p:cNvPr>
            <p:cNvCxnSpPr>
              <a:stCxn id="55" idx="0"/>
              <a:endCxn id="49"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7" name="直线连接符 50">
              <a:extLst>
                <a:ext uri="{FF2B5EF4-FFF2-40B4-BE49-F238E27FC236}">
                  <a16:creationId xmlns:a16="http://schemas.microsoft.com/office/drawing/2014/main" id="{A5FE71CC-CF3E-47A0-BA37-153032EA42D3}"/>
                </a:ext>
              </a:extLst>
            </p:cNvPr>
            <p:cNvCxnSpPr>
              <a:stCxn id="54" idx="2"/>
              <a:endCxn id="55"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8" name="直线连接符 54">
              <a:extLst>
                <a:ext uri="{FF2B5EF4-FFF2-40B4-BE49-F238E27FC236}">
                  <a16:creationId xmlns:a16="http://schemas.microsoft.com/office/drawing/2014/main" id="{8E1A7F94-BF0F-42E0-9F9E-4F32F85EB65D}"/>
                </a:ext>
              </a:extLst>
            </p:cNvPr>
            <p:cNvCxnSpPr>
              <a:stCxn id="55" idx="4"/>
              <a:endCxn id="51"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9" name="直线连接符 57">
              <a:extLst>
                <a:ext uri="{FF2B5EF4-FFF2-40B4-BE49-F238E27FC236}">
                  <a16:creationId xmlns:a16="http://schemas.microsoft.com/office/drawing/2014/main" id="{B5B6C281-84AC-46C0-90D0-C7048A7508E8}"/>
                </a:ext>
              </a:extLst>
            </p:cNvPr>
            <p:cNvCxnSpPr>
              <a:stCxn id="51" idx="5"/>
              <a:endCxn id="56"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直线连接符 60">
              <a:extLst>
                <a:ext uri="{FF2B5EF4-FFF2-40B4-BE49-F238E27FC236}">
                  <a16:creationId xmlns:a16="http://schemas.microsoft.com/office/drawing/2014/main" id="{AA598BA9-CE8B-4A64-8C9A-FA444DE3A1E3}"/>
                </a:ext>
              </a:extLst>
            </p:cNvPr>
            <p:cNvCxnSpPr>
              <a:stCxn id="52" idx="7"/>
              <a:endCxn id="55"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直线连接符 63">
              <a:extLst>
                <a:ext uri="{FF2B5EF4-FFF2-40B4-BE49-F238E27FC236}">
                  <a16:creationId xmlns:a16="http://schemas.microsoft.com/office/drawing/2014/main" id="{5F2F7CEB-5D75-4A93-8D27-F871CF7F6934}"/>
                </a:ext>
              </a:extLst>
            </p:cNvPr>
            <p:cNvCxnSpPr>
              <a:stCxn id="52" idx="4"/>
              <a:endCxn id="50"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F710F8BB-574F-46F1-9C0C-BE266BC790B8}"/>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73" name="直线连接符 70">
              <a:extLst>
                <a:ext uri="{FF2B5EF4-FFF2-40B4-BE49-F238E27FC236}">
                  <a16:creationId xmlns:a16="http://schemas.microsoft.com/office/drawing/2014/main" id="{3E81F724-A8C4-4463-A9FE-19C7D6C0CCD1}"/>
                </a:ext>
              </a:extLst>
            </p:cNvPr>
            <p:cNvCxnSpPr>
              <a:stCxn id="52" idx="5"/>
              <a:endCxn id="57"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直线连接符 75">
              <a:extLst>
                <a:ext uri="{FF2B5EF4-FFF2-40B4-BE49-F238E27FC236}">
                  <a16:creationId xmlns:a16="http://schemas.microsoft.com/office/drawing/2014/main" id="{83EB186E-D4A1-4A51-9D03-F9CC8AFC4F18}"/>
                </a:ext>
              </a:extLst>
            </p:cNvPr>
            <p:cNvCxnSpPr>
              <a:stCxn id="57" idx="7"/>
              <a:endCxn id="55"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直线连接符 78">
              <a:extLst>
                <a:ext uri="{FF2B5EF4-FFF2-40B4-BE49-F238E27FC236}">
                  <a16:creationId xmlns:a16="http://schemas.microsoft.com/office/drawing/2014/main" id="{C0A69849-3B2B-4735-A23C-0A96529B188D}"/>
                </a:ext>
              </a:extLst>
            </p:cNvPr>
            <p:cNvCxnSpPr>
              <a:stCxn id="57" idx="6"/>
              <a:endCxn id="51"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84">
              <a:extLst>
                <a:ext uri="{FF2B5EF4-FFF2-40B4-BE49-F238E27FC236}">
                  <a16:creationId xmlns:a16="http://schemas.microsoft.com/office/drawing/2014/main" id="{4DA1635E-36C3-45ED-B101-6D09ECB17860}"/>
                </a:ext>
              </a:extLst>
            </p:cNvPr>
            <p:cNvCxnSpPr>
              <a:stCxn id="50" idx="0"/>
              <a:endCxn id="57"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直线连接符 91">
              <a:extLst>
                <a:ext uri="{FF2B5EF4-FFF2-40B4-BE49-F238E27FC236}">
                  <a16:creationId xmlns:a16="http://schemas.microsoft.com/office/drawing/2014/main" id="{3B534353-B519-4487-A3E5-C51ED1BADB96}"/>
                </a:ext>
              </a:extLst>
            </p:cNvPr>
            <p:cNvCxnSpPr>
              <a:stCxn id="50" idx="6"/>
              <a:endCxn id="56"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BD64827E-C073-4E37-901E-D1373598AD28}"/>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9" name="椭圆 78">
              <a:extLst>
                <a:ext uri="{FF2B5EF4-FFF2-40B4-BE49-F238E27FC236}">
                  <a16:creationId xmlns:a16="http://schemas.microsoft.com/office/drawing/2014/main" id="{CD7E045F-AA8C-434C-B3B2-86D3F1751E1F}"/>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86" name="Rectangle: Rounded Corners 20">
            <a:extLst>
              <a:ext uri="{FF2B5EF4-FFF2-40B4-BE49-F238E27FC236}">
                <a16:creationId xmlns:a16="http://schemas.microsoft.com/office/drawing/2014/main" id="{BF44600E-FD35-44BD-A312-1CB8561B9616}"/>
              </a:ext>
            </a:extLst>
          </p:cNvPr>
          <p:cNvSpPr/>
          <p:nvPr/>
        </p:nvSpPr>
        <p:spPr>
          <a:xfrm>
            <a:off x="1284620" y="1146154"/>
            <a:ext cx="3767559" cy="3497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整数变量的无符号属性</a:t>
            </a:r>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(unsigned)</a:t>
            </a:r>
          </a:p>
        </p:txBody>
      </p:sp>
    </p:spTree>
    <p:extLst>
      <p:ext uri="{BB962C8B-B14F-4D97-AF65-F5344CB8AC3E}">
        <p14:creationId xmlns:p14="http://schemas.microsoft.com/office/powerpoint/2010/main" val="59988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06470E-9569-44D1-9A6C-9EFFB9DECCD7}"/>
              </a:ext>
            </a:extLst>
          </p:cNvPr>
          <p:cNvSpPr txBox="1"/>
          <p:nvPr/>
        </p:nvSpPr>
        <p:spPr>
          <a:xfrm>
            <a:off x="5453443" y="1276590"/>
            <a:ext cx="1338828" cy="369332"/>
          </a:xfrm>
          <a:prstGeom prst="rect">
            <a:avLst/>
          </a:prstGeom>
          <a:noFill/>
        </p:spPr>
        <p:txBody>
          <a:bodyPr wrap="none" rtlCol="0">
            <a:spAutoFit/>
          </a:bodyPr>
          <a:lstStyle/>
          <a:p>
            <a:pPr algn="l"/>
            <a:r>
              <a:rPr lang="zh-CN" altLang="en-US">
                <a:solidFill>
                  <a:schemeClr val="bg1"/>
                </a:solidFill>
              </a:rPr>
              <a:t>字符型数据</a:t>
            </a:r>
          </a:p>
        </p:txBody>
      </p:sp>
      <p:sp>
        <p:nvSpPr>
          <p:cNvPr id="3" name="文本框 2">
            <a:extLst>
              <a:ext uri="{FF2B5EF4-FFF2-40B4-BE49-F238E27FC236}">
                <a16:creationId xmlns:a16="http://schemas.microsoft.com/office/drawing/2014/main" id="{E8A58601-51A6-40D5-8E52-E5947FDA11C0}"/>
              </a:ext>
            </a:extLst>
          </p:cNvPr>
          <p:cNvSpPr txBox="1"/>
          <p:nvPr/>
        </p:nvSpPr>
        <p:spPr>
          <a:xfrm>
            <a:off x="1159588" y="2586890"/>
            <a:ext cx="8688607" cy="646331"/>
          </a:xfrm>
          <a:prstGeom prst="rect">
            <a:avLst/>
          </a:prstGeom>
          <a:noFill/>
        </p:spPr>
        <p:txBody>
          <a:bodyPr wrap="square" rtlCol="0">
            <a:spAutoFit/>
          </a:bodyPr>
          <a:lstStyle/>
          <a:p>
            <a:pPr algn="l"/>
            <a:r>
              <a:rPr lang="zh-CN" altLang="en-US">
                <a:solidFill>
                  <a:schemeClr val="bg1"/>
                </a:solidFill>
              </a:rPr>
              <a:t>由于字符是按其代码</a:t>
            </a:r>
            <a:r>
              <a:rPr lang="en-US" altLang="zh-CN">
                <a:solidFill>
                  <a:schemeClr val="bg1"/>
                </a:solidFill>
              </a:rPr>
              <a:t>(</a:t>
            </a:r>
            <a:r>
              <a:rPr lang="zh-CN" altLang="en-US">
                <a:solidFill>
                  <a:schemeClr val="bg1"/>
                </a:solidFill>
              </a:rPr>
              <a:t>整数</a:t>
            </a:r>
            <a:r>
              <a:rPr lang="en-US" altLang="zh-CN">
                <a:solidFill>
                  <a:schemeClr val="bg1"/>
                </a:solidFill>
              </a:rPr>
              <a:t>)</a:t>
            </a:r>
            <a:r>
              <a:rPr lang="zh-CN" altLang="en-US">
                <a:solidFill>
                  <a:schemeClr val="bg1"/>
                </a:solidFill>
              </a:rPr>
              <a:t>形式存储的。因此字符型数据作为整数类型的一种。但是，字符型数据在使用上有自己的特点。</a:t>
            </a:r>
          </a:p>
        </p:txBody>
      </p:sp>
      <p:sp>
        <p:nvSpPr>
          <p:cNvPr id="5" name="文本框 4">
            <a:extLst>
              <a:ext uri="{FF2B5EF4-FFF2-40B4-BE49-F238E27FC236}">
                <a16:creationId xmlns:a16="http://schemas.microsoft.com/office/drawing/2014/main" id="{BDE6C629-2132-41B4-AD68-3B7BBF04F6F1}"/>
              </a:ext>
            </a:extLst>
          </p:cNvPr>
          <p:cNvSpPr txBox="1"/>
          <p:nvPr/>
        </p:nvSpPr>
        <p:spPr>
          <a:xfrm>
            <a:off x="1228113" y="3487883"/>
            <a:ext cx="3732112" cy="369332"/>
          </a:xfrm>
          <a:prstGeom prst="rect">
            <a:avLst/>
          </a:prstGeom>
          <a:noFill/>
        </p:spPr>
        <p:txBody>
          <a:bodyPr wrap="none" rtlCol="0">
            <a:spAutoFit/>
          </a:bodyPr>
          <a:lstStyle/>
          <a:p>
            <a:pPr algn="l"/>
            <a:r>
              <a:rPr lang="zh-CN" altLang="en-US">
                <a:solidFill>
                  <a:schemeClr val="bg1"/>
                </a:solidFill>
              </a:rPr>
              <a:t>使用</a:t>
            </a:r>
            <a:r>
              <a:rPr lang="en-US" altLang="zh-CN">
                <a:solidFill>
                  <a:srgbClr val="FFFF00"/>
                </a:solidFill>
              </a:rPr>
              <a:t>char</a:t>
            </a:r>
            <a:r>
              <a:rPr lang="zh-CN" altLang="en-US">
                <a:solidFill>
                  <a:schemeClr val="bg1"/>
                </a:solidFill>
              </a:rPr>
              <a:t>定义字符变量，占</a:t>
            </a:r>
            <a:r>
              <a:rPr lang="en-US" altLang="zh-CN">
                <a:solidFill>
                  <a:srgbClr val="FFFF00"/>
                </a:solidFill>
              </a:rPr>
              <a:t>1</a:t>
            </a:r>
            <a:r>
              <a:rPr lang="zh-CN" altLang="en-US">
                <a:solidFill>
                  <a:srgbClr val="FFFF00"/>
                </a:solidFill>
              </a:rPr>
              <a:t>个字节</a:t>
            </a:r>
          </a:p>
        </p:txBody>
      </p:sp>
      <p:sp>
        <p:nvSpPr>
          <p:cNvPr id="6" name="矩形 5">
            <a:extLst>
              <a:ext uri="{FF2B5EF4-FFF2-40B4-BE49-F238E27FC236}">
                <a16:creationId xmlns:a16="http://schemas.microsoft.com/office/drawing/2014/main" id="{20F39AA9-5B77-4FDC-B954-E323016EF069}"/>
              </a:ext>
            </a:extLst>
          </p:cNvPr>
          <p:cNvSpPr/>
          <p:nvPr/>
        </p:nvSpPr>
        <p:spPr>
          <a:xfrm>
            <a:off x="5081022" y="3555598"/>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3F0C67D-6AB8-4FA2-972D-BC0F81FF7F0D}"/>
              </a:ext>
            </a:extLst>
          </p:cNvPr>
          <p:cNvSpPr/>
          <p:nvPr/>
        </p:nvSpPr>
        <p:spPr>
          <a:xfrm>
            <a:off x="5289389" y="3555598"/>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C8BA820-1734-4D1B-9189-991D58C47A7F}"/>
              </a:ext>
            </a:extLst>
          </p:cNvPr>
          <p:cNvSpPr/>
          <p:nvPr/>
        </p:nvSpPr>
        <p:spPr>
          <a:xfrm>
            <a:off x="5497756" y="3555598"/>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B999740-A311-455F-8B2D-A99E40DB3ACA}"/>
              </a:ext>
            </a:extLst>
          </p:cNvPr>
          <p:cNvSpPr/>
          <p:nvPr/>
        </p:nvSpPr>
        <p:spPr>
          <a:xfrm>
            <a:off x="5706123" y="3555597"/>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D5BA872-9CB1-4A73-9561-1F8AF87434CD}"/>
              </a:ext>
            </a:extLst>
          </p:cNvPr>
          <p:cNvSpPr/>
          <p:nvPr/>
        </p:nvSpPr>
        <p:spPr>
          <a:xfrm>
            <a:off x="5914490" y="3555597"/>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E6D38C3-918B-4CE6-B0DF-B8FA4ABD64B9}"/>
              </a:ext>
            </a:extLst>
          </p:cNvPr>
          <p:cNvSpPr/>
          <p:nvPr/>
        </p:nvSpPr>
        <p:spPr>
          <a:xfrm>
            <a:off x="6122857" y="3555597"/>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ACFA3A6-6518-4C41-9F9A-D58E8C3CF01B}"/>
              </a:ext>
            </a:extLst>
          </p:cNvPr>
          <p:cNvSpPr/>
          <p:nvPr/>
        </p:nvSpPr>
        <p:spPr>
          <a:xfrm>
            <a:off x="6331224" y="3555597"/>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D216012-2F80-4C9D-A723-F7A97308341B}"/>
              </a:ext>
            </a:extLst>
          </p:cNvPr>
          <p:cNvSpPr/>
          <p:nvPr/>
        </p:nvSpPr>
        <p:spPr>
          <a:xfrm>
            <a:off x="6539591" y="355559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CCBBBA3-5E99-4754-96DD-FD611EC6110A}"/>
              </a:ext>
            </a:extLst>
          </p:cNvPr>
          <p:cNvSpPr txBox="1"/>
          <p:nvPr/>
        </p:nvSpPr>
        <p:spPr>
          <a:xfrm>
            <a:off x="9924751" y="3400602"/>
            <a:ext cx="1107996" cy="369332"/>
          </a:xfrm>
          <a:prstGeom prst="rect">
            <a:avLst/>
          </a:prstGeom>
          <a:noFill/>
          <a:ln>
            <a:solidFill>
              <a:srgbClr val="FFFF00"/>
            </a:solidFill>
          </a:ln>
        </p:spPr>
        <p:txBody>
          <a:bodyPr wrap="square" rtlCol="0">
            <a:spAutoFit/>
          </a:bodyPr>
          <a:lstStyle/>
          <a:p>
            <a:pPr algn="ctr"/>
            <a:r>
              <a:rPr lang="en-US" altLang="zh-CN">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hlinkClick r:id="rId2"/>
              </a:rPr>
              <a:t>ASCII</a:t>
            </a:r>
            <a:r>
              <a:rPr lang="zh-CN" altLang="en-US">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hlinkClick r:id="rId2"/>
              </a:rPr>
              <a:t>码</a:t>
            </a:r>
            <a:endParaRPr lang="zh-CN" altLang="en-US">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文本框 14">
            <a:extLst>
              <a:ext uri="{FF2B5EF4-FFF2-40B4-BE49-F238E27FC236}">
                <a16:creationId xmlns:a16="http://schemas.microsoft.com/office/drawing/2014/main" id="{CEADEB54-0119-413A-A5EB-A92DA17572C9}"/>
              </a:ext>
            </a:extLst>
          </p:cNvPr>
          <p:cNvSpPr txBox="1"/>
          <p:nvPr/>
        </p:nvSpPr>
        <p:spPr>
          <a:xfrm>
            <a:off x="9645357" y="3891336"/>
            <a:ext cx="1872591" cy="646331"/>
          </a:xfrm>
          <a:prstGeom prst="rect">
            <a:avLst/>
          </a:prstGeom>
          <a:noFill/>
        </p:spPr>
        <p:txBody>
          <a:bodyPr wrap="square" rtlCol="0">
            <a:spAutoFit/>
          </a:bodyPr>
          <a:lstStyle/>
          <a:p>
            <a:pPr algn="l"/>
            <a:r>
              <a:rPr lang="zh-CN" altLang="en-US" sz="1200">
                <a:solidFill>
                  <a:schemeClr val="bg1"/>
                </a:solidFill>
              </a:rPr>
              <a:t>字符常量存储在计算机存储单元中，并不是存储字符，而是以其代码存储</a:t>
            </a:r>
          </a:p>
        </p:txBody>
      </p:sp>
      <p:sp>
        <p:nvSpPr>
          <p:cNvPr id="16" name="文本框 15">
            <a:extLst>
              <a:ext uri="{FF2B5EF4-FFF2-40B4-BE49-F238E27FC236}">
                <a16:creationId xmlns:a16="http://schemas.microsoft.com/office/drawing/2014/main" id="{EB9EEE92-E104-45E5-8ED3-B4FC97C2D772}"/>
              </a:ext>
            </a:extLst>
          </p:cNvPr>
          <p:cNvSpPr txBox="1"/>
          <p:nvPr/>
        </p:nvSpPr>
        <p:spPr>
          <a:xfrm>
            <a:off x="6923159" y="3470313"/>
            <a:ext cx="2618024" cy="369332"/>
          </a:xfrm>
          <a:prstGeom prst="rect">
            <a:avLst/>
          </a:prstGeom>
          <a:noFill/>
        </p:spPr>
        <p:txBody>
          <a:bodyPr wrap="none" rtlCol="0">
            <a:spAutoFit/>
          </a:bodyPr>
          <a:lstStyle/>
          <a:p>
            <a:pPr algn="l"/>
            <a:r>
              <a:rPr lang="zh-CN" altLang="en-US">
                <a:solidFill>
                  <a:schemeClr val="bg1"/>
                </a:solidFill>
              </a:rPr>
              <a:t>对应</a:t>
            </a:r>
            <a:r>
              <a:rPr lang="en-US" altLang="zh-CN">
                <a:solidFill>
                  <a:schemeClr val="bg1"/>
                </a:solidFill>
              </a:rPr>
              <a:t>ASCII</a:t>
            </a:r>
            <a:r>
              <a:rPr lang="zh-CN" altLang="en-US">
                <a:solidFill>
                  <a:schemeClr val="bg1"/>
                </a:solidFill>
              </a:rPr>
              <a:t>码范围</a:t>
            </a:r>
            <a:r>
              <a:rPr lang="en-US" altLang="zh-CN">
                <a:solidFill>
                  <a:schemeClr val="bg1"/>
                </a:solidFill>
              </a:rPr>
              <a:t>: 0~127</a:t>
            </a:r>
            <a:endParaRPr lang="zh-CN" altLang="en-US">
              <a:solidFill>
                <a:schemeClr val="bg1"/>
              </a:solidFill>
            </a:endParaRPr>
          </a:p>
        </p:txBody>
      </p:sp>
      <p:sp>
        <p:nvSpPr>
          <p:cNvPr id="18" name="矩形 17">
            <a:extLst>
              <a:ext uri="{FF2B5EF4-FFF2-40B4-BE49-F238E27FC236}">
                <a16:creationId xmlns:a16="http://schemas.microsoft.com/office/drawing/2014/main" id="{2D0AB44B-4B4C-462D-9EE6-BB167BA0F824}"/>
              </a:ext>
            </a:extLst>
          </p:cNvPr>
          <p:cNvSpPr/>
          <p:nvPr/>
        </p:nvSpPr>
        <p:spPr>
          <a:xfrm>
            <a:off x="5047785" y="3516479"/>
            <a:ext cx="1797287" cy="276999"/>
          </a:xfrm>
          <a:prstGeom prst="rect">
            <a:avLst/>
          </a:prstGeom>
        </p:spPr>
        <p:txBody>
          <a:bodyPr wrap="none">
            <a:spAutoFit/>
          </a:bodyPr>
          <a:lstStyle/>
          <a:p>
            <a:r>
              <a:rPr lang="en-US" altLang="zh-CN" sz="1200">
                <a:solidFill>
                  <a:schemeClr val="bg1"/>
                </a:solidFill>
              </a:rPr>
              <a:t>0   1   1    0   0  0    0   1</a:t>
            </a:r>
            <a:endParaRPr lang="zh-CN" altLang="en-US" sz="1200">
              <a:solidFill>
                <a:schemeClr val="bg1"/>
              </a:solidFill>
            </a:endParaRPr>
          </a:p>
        </p:txBody>
      </p:sp>
      <p:sp>
        <p:nvSpPr>
          <p:cNvPr id="19" name="文本框 18">
            <a:extLst>
              <a:ext uri="{FF2B5EF4-FFF2-40B4-BE49-F238E27FC236}">
                <a16:creationId xmlns:a16="http://schemas.microsoft.com/office/drawing/2014/main" id="{90D0735D-7315-4663-8694-12C37721FF64}"/>
              </a:ext>
            </a:extLst>
          </p:cNvPr>
          <p:cNvSpPr txBox="1"/>
          <p:nvPr/>
        </p:nvSpPr>
        <p:spPr>
          <a:xfrm>
            <a:off x="5575843" y="3278597"/>
            <a:ext cx="636713" cy="276999"/>
          </a:xfrm>
          <a:prstGeom prst="rect">
            <a:avLst/>
          </a:prstGeom>
          <a:noFill/>
        </p:spPr>
        <p:txBody>
          <a:bodyPr wrap="none" rtlCol="0">
            <a:spAutoFit/>
          </a:bodyPr>
          <a:lstStyle/>
          <a:p>
            <a:pPr algn="l"/>
            <a:r>
              <a:rPr lang="zh-CN" altLang="en-US" sz="1200">
                <a:solidFill>
                  <a:schemeClr val="bg1"/>
                </a:solidFill>
              </a:rPr>
              <a:t>字符‘</a:t>
            </a:r>
            <a:r>
              <a:rPr lang="en-US" altLang="zh-CN" sz="1200">
                <a:solidFill>
                  <a:schemeClr val="bg1"/>
                </a:solidFill>
              </a:rPr>
              <a:t>a</a:t>
            </a:r>
            <a:r>
              <a:rPr lang="zh-CN" altLang="en-US" sz="1200">
                <a:solidFill>
                  <a:schemeClr val="bg1"/>
                </a:solidFill>
              </a:rPr>
              <a:t>’</a:t>
            </a:r>
          </a:p>
        </p:txBody>
      </p:sp>
      <p:sp>
        <p:nvSpPr>
          <p:cNvPr id="20" name="文本框 19">
            <a:extLst>
              <a:ext uri="{FF2B5EF4-FFF2-40B4-BE49-F238E27FC236}">
                <a16:creationId xmlns:a16="http://schemas.microsoft.com/office/drawing/2014/main" id="{B613FCA1-D1EA-4A96-9739-D059E1AEF80E}"/>
              </a:ext>
            </a:extLst>
          </p:cNvPr>
          <p:cNvSpPr txBox="1"/>
          <p:nvPr/>
        </p:nvSpPr>
        <p:spPr>
          <a:xfrm>
            <a:off x="1332943" y="4301447"/>
            <a:ext cx="5250155" cy="369332"/>
          </a:xfrm>
          <a:prstGeom prst="rect">
            <a:avLst/>
          </a:prstGeom>
          <a:noFill/>
        </p:spPr>
        <p:txBody>
          <a:bodyPr wrap="none" rtlCol="0">
            <a:spAutoFit/>
          </a:bodyPr>
          <a:lstStyle/>
          <a:p>
            <a:pPr algn="l"/>
            <a:r>
              <a:rPr lang="zh-CN" altLang="en-US">
                <a:solidFill>
                  <a:schemeClr val="bg1"/>
                </a:solidFill>
              </a:rPr>
              <a:t>字符类型也属于整型，也可以用</a:t>
            </a:r>
            <a:r>
              <a:rPr lang="en-US" altLang="zh-CN">
                <a:solidFill>
                  <a:schemeClr val="bg1"/>
                </a:solidFill>
              </a:rPr>
              <a:t>unsigned</a:t>
            </a:r>
            <a:r>
              <a:rPr lang="zh-CN" altLang="en-US">
                <a:solidFill>
                  <a:schemeClr val="bg1"/>
                </a:solidFill>
              </a:rPr>
              <a:t>修饰符。</a:t>
            </a:r>
          </a:p>
        </p:txBody>
      </p:sp>
      <p:sp>
        <p:nvSpPr>
          <p:cNvPr id="21" name="文本框 20">
            <a:extLst>
              <a:ext uri="{FF2B5EF4-FFF2-40B4-BE49-F238E27FC236}">
                <a16:creationId xmlns:a16="http://schemas.microsoft.com/office/drawing/2014/main" id="{5E77BF73-B9AD-4D4D-BC16-A84D9EF51523}"/>
              </a:ext>
            </a:extLst>
          </p:cNvPr>
          <p:cNvSpPr txBox="1"/>
          <p:nvPr/>
        </p:nvSpPr>
        <p:spPr>
          <a:xfrm>
            <a:off x="1332943" y="4859121"/>
            <a:ext cx="5115503" cy="369332"/>
          </a:xfrm>
          <a:prstGeom prst="rect">
            <a:avLst/>
          </a:prstGeom>
          <a:noFill/>
        </p:spPr>
        <p:txBody>
          <a:bodyPr wrap="none" rtlCol="0">
            <a:spAutoFit/>
          </a:bodyPr>
          <a:lstStyle/>
          <a:p>
            <a:pPr algn="l"/>
            <a:r>
              <a:rPr lang="en-US" altLang="zh-CN">
                <a:solidFill>
                  <a:srgbClr val="FFFF00"/>
                </a:solidFill>
              </a:rPr>
              <a:t>unsigned char</a:t>
            </a:r>
            <a:r>
              <a:rPr lang="zh-CN" altLang="en-US">
                <a:solidFill>
                  <a:schemeClr val="bg1"/>
                </a:solidFill>
              </a:rPr>
              <a:t>：占用</a:t>
            </a:r>
            <a:r>
              <a:rPr lang="en-US" altLang="zh-CN">
                <a:solidFill>
                  <a:srgbClr val="FFFF00"/>
                </a:solidFill>
              </a:rPr>
              <a:t>1</a:t>
            </a:r>
            <a:r>
              <a:rPr lang="zh-CN" altLang="en-US">
                <a:solidFill>
                  <a:srgbClr val="FFFF00"/>
                </a:solidFill>
              </a:rPr>
              <a:t>个字节</a:t>
            </a:r>
            <a:r>
              <a:rPr lang="zh-CN" altLang="en-US">
                <a:solidFill>
                  <a:schemeClr val="bg1"/>
                </a:solidFill>
              </a:rPr>
              <a:t>，取值范围是</a:t>
            </a:r>
            <a:r>
              <a:rPr lang="en-US" altLang="zh-CN">
                <a:solidFill>
                  <a:schemeClr val="bg1"/>
                </a:solidFill>
              </a:rPr>
              <a:t>0~255</a:t>
            </a:r>
            <a:endParaRPr lang="zh-CN" altLang="en-US">
              <a:solidFill>
                <a:schemeClr val="bg1"/>
              </a:solidFill>
            </a:endParaRPr>
          </a:p>
        </p:txBody>
      </p:sp>
      <p:sp>
        <p:nvSpPr>
          <p:cNvPr id="22" name="Oval 6">
            <a:extLst>
              <a:ext uri="{FF2B5EF4-FFF2-40B4-BE49-F238E27FC236}">
                <a16:creationId xmlns:a16="http://schemas.microsoft.com/office/drawing/2014/main" id="{16432A63-A917-4047-8C1A-5D40236B4FF8}"/>
              </a:ext>
            </a:extLst>
          </p:cNvPr>
          <p:cNvSpPr>
            <a:spLocks noChangeArrowheads="1"/>
          </p:cNvSpPr>
          <p:nvPr/>
        </p:nvSpPr>
        <p:spPr bwMode="auto">
          <a:xfrm>
            <a:off x="5367198" y="1084462"/>
            <a:ext cx="185264" cy="182642"/>
          </a:xfrm>
          <a:prstGeom prst="ellipse">
            <a:avLst/>
          </a:prstGeom>
          <a:solidFill>
            <a:srgbClr val="FBE22D">
              <a:alpha val="80000"/>
            </a:srgbClr>
          </a:solidFill>
          <a:ln>
            <a:noFill/>
          </a:ln>
        </p:spPr>
        <p:txBody>
          <a:bodyPr/>
          <a:lstStyle/>
          <a:p>
            <a:endParaRPr lang="zh-CN" altLang="en-US"/>
          </a:p>
        </p:txBody>
      </p:sp>
      <p:sp>
        <p:nvSpPr>
          <p:cNvPr id="23" name="Oval 3">
            <a:extLst>
              <a:ext uri="{FF2B5EF4-FFF2-40B4-BE49-F238E27FC236}">
                <a16:creationId xmlns:a16="http://schemas.microsoft.com/office/drawing/2014/main" id="{D3347710-31A3-4216-A939-D3A990636311}"/>
              </a:ext>
            </a:extLst>
          </p:cNvPr>
          <p:cNvSpPr>
            <a:spLocks noChangeArrowheads="1"/>
          </p:cNvSpPr>
          <p:nvPr/>
        </p:nvSpPr>
        <p:spPr bwMode="auto">
          <a:xfrm>
            <a:off x="4402589" y="1223204"/>
            <a:ext cx="263828" cy="260897"/>
          </a:xfrm>
          <a:prstGeom prst="ellipse">
            <a:avLst/>
          </a:prstGeom>
          <a:solidFill>
            <a:srgbClr val="A9D25A">
              <a:alpha val="80000"/>
            </a:srgbClr>
          </a:solidFill>
          <a:ln>
            <a:noFill/>
          </a:ln>
        </p:spPr>
        <p:txBody>
          <a:bodyPr/>
          <a:lstStyle/>
          <a:p>
            <a:endParaRPr lang="zh-CN" altLang="en-US"/>
          </a:p>
        </p:txBody>
      </p:sp>
      <p:sp>
        <p:nvSpPr>
          <p:cNvPr id="24" name="Oval 4">
            <a:extLst>
              <a:ext uri="{FF2B5EF4-FFF2-40B4-BE49-F238E27FC236}">
                <a16:creationId xmlns:a16="http://schemas.microsoft.com/office/drawing/2014/main" id="{711B44DD-084D-427E-BFC5-028E62C15BA9}"/>
              </a:ext>
            </a:extLst>
          </p:cNvPr>
          <p:cNvSpPr>
            <a:spLocks noChangeArrowheads="1"/>
          </p:cNvSpPr>
          <p:nvPr/>
        </p:nvSpPr>
        <p:spPr bwMode="auto">
          <a:xfrm>
            <a:off x="4666417" y="1394684"/>
            <a:ext cx="263828" cy="260897"/>
          </a:xfrm>
          <a:prstGeom prst="ellipse">
            <a:avLst/>
          </a:prstGeom>
          <a:solidFill>
            <a:srgbClr val="98D2E3">
              <a:alpha val="80000"/>
            </a:srgbClr>
          </a:solidFill>
          <a:ln>
            <a:noFill/>
          </a:ln>
        </p:spPr>
        <p:txBody>
          <a:bodyPr/>
          <a:lstStyle/>
          <a:p>
            <a:endParaRPr lang="zh-CN" altLang="en-US"/>
          </a:p>
        </p:txBody>
      </p:sp>
      <p:sp>
        <p:nvSpPr>
          <p:cNvPr id="25" name="Oval 5">
            <a:extLst>
              <a:ext uri="{FF2B5EF4-FFF2-40B4-BE49-F238E27FC236}">
                <a16:creationId xmlns:a16="http://schemas.microsoft.com/office/drawing/2014/main" id="{400F5BCC-28C3-445D-8602-EBC841771BBE}"/>
              </a:ext>
            </a:extLst>
          </p:cNvPr>
          <p:cNvSpPr>
            <a:spLocks noChangeArrowheads="1"/>
          </p:cNvSpPr>
          <p:nvPr/>
        </p:nvSpPr>
        <p:spPr bwMode="auto">
          <a:xfrm>
            <a:off x="4845139" y="1206075"/>
            <a:ext cx="458394" cy="450850"/>
          </a:xfrm>
          <a:prstGeom prst="ellipse">
            <a:avLst/>
          </a:prstGeom>
          <a:solidFill>
            <a:srgbClr val="EA5514">
              <a:alpha val="80000"/>
            </a:srgbClr>
          </a:solidFill>
          <a:ln>
            <a:noFill/>
          </a:ln>
        </p:spPr>
        <p:txBody>
          <a:bodyPr/>
          <a:lstStyle/>
          <a:p>
            <a:endParaRPr lang="zh-CN" altLang="en-US"/>
          </a:p>
        </p:txBody>
      </p:sp>
      <p:sp>
        <p:nvSpPr>
          <p:cNvPr id="26" name="Rectangle 39">
            <a:extLst>
              <a:ext uri="{FF2B5EF4-FFF2-40B4-BE49-F238E27FC236}">
                <a16:creationId xmlns:a16="http://schemas.microsoft.com/office/drawing/2014/main" id="{228CE9BC-2097-49A2-9DBE-0BA5B7D74731}"/>
              </a:ext>
            </a:extLst>
          </p:cNvPr>
          <p:cNvSpPr>
            <a:spLocks noChangeArrowheads="1"/>
          </p:cNvSpPr>
          <p:nvPr/>
        </p:nvSpPr>
        <p:spPr bwMode="auto">
          <a:xfrm>
            <a:off x="4855878" y="1318307"/>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2.1.4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27" name="Group 61">
            <a:extLst>
              <a:ext uri="{FF2B5EF4-FFF2-40B4-BE49-F238E27FC236}">
                <a16:creationId xmlns:a16="http://schemas.microsoft.com/office/drawing/2014/main" id="{84E3759D-5E84-4C5E-863D-DA4FC54C3D61}"/>
              </a:ext>
            </a:extLst>
          </p:cNvPr>
          <p:cNvGrpSpPr/>
          <p:nvPr/>
        </p:nvGrpSpPr>
        <p:grpSpPr bwMode="auto">
          <a:xfrm>
            <a:off x="891569" y="4865424"/>
            <a:ext cx="247501" cy="419267"/>
            <a:chOff x="6271901" y="3849160"/>
            <a:chExt cx="330200" cy="482600"/>
          </a:xfrm>
          <a:solidFill>
            <a:schemeClr val="accent2"/>
          </a:solidFill>
        </p:grpSpPr>
        <p:sp>
          <p:nvSpPr>
            <p:cNvPr id="28" name="Freeform 35">
              <a:extLst>
                <a:ext uri="{FF2B5EF4-FFF2-40B4-BE49-F238E27FC236}">
                  <a16:creationId xmlns:a16="http://schemas.microsoft.com/office/drawing/2014/main" id="{CCA8E76A-C890-4650-BE1A-E12250BFAD0F}"/>
                </a:ext>
              </a:extLst>
            </p:cNvPr>
            <p:cNvSpPr>
              <a:spLocks noEditPoints="1"/>
            </p:cNvSpPr>
            <p:nvPr/>
          </p:nvSpPr>
          <p:spPr bwMode="auto">
            <a:xfrm>
              <a:off x="6271901"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29" name="Freeform 36">
              <a:extLst>
                <a:ext uri="{FF2B5EF4-FFF2-40B4-BE49-F238E27FC236}">
                  <a16:creationId xmlns:a16="http://schemas.microsoft.com/office/drawing/2014/main" id="{29320FAF-3E20-4D55-9328-69D834A29C41}"/>
                </a:ext>
              </a:extLst>
            </p:cNvPr>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sp>
        <p:nvSpPr>
          <p:cNvPr id="30" name="Freeform 18">
            <a:extLst>
              <a:ext uri="{FF2B5EF4-FFF2-40B4-BE49-F238E27FC236}">
                <a16:creationId xmlns:a16="http://schemas.microsoft.com/office/drawing/2014/main" id="{6033D5A2-A6C3-4CBD-A440-01C83C4BB1B9}"/>
              </a:ext>
            </a:extLst>
          </p:cNvPr>
          <p:cNvSpPr>
            <a:spLocks noEditPoints="1"/>
          </p:cNvSpPr>
          <p:nvPr/>
        </p:nvSpPr>
        <p:spPr bwMode="auto">
          <a:xfrm>
            <a:off x="844693" y="2602417"/>
            <a:ext cx="372666" cy="350044"/>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nvGrpSpPr>
          <p:cNvPr id="31" name="Group 61">
            <a:extLst>
              <a:ext uri="{FF2B5EF4-FFF2-40B4-BE49-F238E27FC236}">
                <a16:creationId xmlns:a16="http://schemas.microsoft.com/office/drawing/2014/main" id="{A8753904-1C9F-4F55-819C-382E9A22C6C9}"/>
              </a:ext>
            </a:extLst>
          </p:cNvPr>
          <p:cNvGrpSpPr/>
          <p:nvPr/>
        </p:nvGrpSpPr>
        <p:grpSpPr bwMode="auto">
          <a:xfrm>
            <a:off x="891569" y="3498451"/>
            <a:ext cx="247501" cy="419267"/>
            <a:chOff x="6271901" y="3849160"/>
            <a:chExt cx="330200" cy="482600"/>
          </a:xfrm>
          <a:solidFill>
            <a:schemeClr val="accent2"/>
          </a:solidFill>
        </p:grpSpPr>
        <p:sp>
          <p:nvSpPr>
            <p:cNvPr id="32" name="Freeform 35">
              <a:extLst>
                <a:ext uri="{FF2B5EF4-FFF2-40B4-BE49-F238E27FC236}">
                  <a16:creationId xmlns:a16="http://schemas.microsoft.com/office/drawing/2014/main" id="{80AD0E18-E2B9-42F8-A2AD-5D54D6E8435A}"/>
                </a:ext>
              </a:extLst>
            </p:cNvPr>
            <p:cNvSpPr>
              <a:spLocks noEditPoints="1"/>
            </p:cNvSpPr>
            <p:nvPr/>
          </p:nvSpPr>
          <p:spPr bwMode="auto">
            <a:xfrm>
              <a:off x="6271901"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33" name="Freeform 36">
              <a:extLst>
                <a:ext uri="{FF2B5EF4-FFF2-40B4-BE49-F238E27FC236}">
                  <a16:creationId xmlns:a16="http://schemas.microsoft.com/office/drawing/2014/main" id="{D26003D3-8929-47FD-B242-AFEC7A7B648F}"/>
                </a:ext>
              </a:extLst>
            </p:cNvPr>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grpSp>
        <p:nvGrpSpPr>
          <p:cNvPr id="34" name="组 118">
            <a:extLst>
              <a:ext uri="{FF2B5EF4-FFF2-40B4-BE49-F238E27FC236}">
                <a16:creationId xmlns:a16="http://schemas.microsoft.com/office/drawing/2014/main" id="{10D9D3B7-2956-4BC5-927E-83300D9EBF0E}"/>
              </a:ext>
            </a:extLst>
          </p:cNvPr>
          <p:cNvGrpSpPr/>
          <p:nvPr/>
        </p:nvGrpSpPr>
        <p:grpSpPr>
          <a:xfrm>
            <a:off x="9072970" y="284165"/>
            <a:ext cx="2914370" cy="2576733"/>
            <a:chOff x="8211887" y="-221648"/>
            <a:chExt cx="5036226" cy="4386805"/>
          </a:xfrm>
        </p:grpSpPr>
        <p:sp>
          <p:nvSpPr>
            <p:cNvPr id="35" name="椭圆 34">
              <a:extLst>
                <a:ext uri="{FF2B5EF4-FFF2-40B4-BE49-F238E27FC236}">
                  <a16:creationId xmlns:a16="http://schemas.microsoft.com/office/drawing/2014/main" id="{E3C24E0D-7B8A-4060-97E6-BE9FB95A8119}"/>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6" name="椭圆 35">
              <a:extLst>
                <a:ext uri="{FF2B5EF4-FFF2-40B4-BE49-F238E27FC236}">
                  <a16:creationId xmlns:a16="http://schemas.microsoft.com/office/drawing/2014/main" id="{1FF73B30-8308-4AB6-8814-27D52C439D55}"/>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7" name="椭圆 36">
              <a:extLst>
                <a:ext uri="{FF2B5EF4-FFF2-40B4-BE49-F238E27FC236}">
                  <a16:creationId xmlns:a16="http://schemas.microsoft.com/office/drawing/2014/main" id="{8230805C-FA45-40B1-906A-193018FB9975}"/>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8" name="椭圆 37">
              <a:extLst>
                <a:ext uri="{FF2B5EF4-FFF2-40B4-BE49-F238E27FC236}">
                  <a16:creationId xmlns:a16="http://schemas.microsoft.com/office/drawing/2014/main" id="{C740913A-464D-453A-A42B-FE96B1F3555F}"/>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9" name="椭圆 38">
              <a:extLst>
                <a:ext uri="{FF2B5EF4-FFF2-40B4-BE49-F238E27FC236}">
                  <a16:creationId xmlns:a16="http://schemas.microsoft.com/office/drawing/2014/main" id="{AA299BF2-7DF3-479A-88DA-07DFAB573309}"/>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0" name="椭圆 39">
              <a:extLst>
                <a:ext uri="{FF2B5EF4-FFF2-40B4-BE49-F238E27FC236}">
                  <a16:creationId xmlns:a16="http://schemas.microsoft.com/office/drawing/2014/main" id="{503F54B1-BCD0-4A90-93FB-307557235936}"/>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1" name="椭圆 40">
              <a:extLst>
                <a:ext uri="{FF2B5EF4-FFF2-40B4-BE49-F238E27FC236}">
                  <a16:creationId xmlns:a16="http://schemas.microsoft.com/office/drawing/2014/main" id="{86B6A896-8A87-45A1-8EEE-96CDD1ECB5D7}"/>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2" name="椭圆 41">
              <a:extLst>
                <a:ext uri="{FF2B5EF4-FFF2-40B4-BE49-F238E27FC236}">
                  <a16:creationId xmlns:a16="http://schemas.microsoft.com/office/drawing/2014/main" id="{409AE730-5F08-431E-92E2-B22CC7E3F5BA}"/>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3" name="椭圆 42">
              <a:extLst>
                <a:ext uri="{FF2B5EF4-FFF2-40B4-BE49-F238E27FC236}">
                  <a16:creationId xmlns:a16="http://schemas.microsoft.com/office/drawing/2014/main" id="{800262DC-AD39-4D4A-AE36-FB7B9BFDD66D}"/>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4" name="椭圆 43">
              <a:extLst>
                <a:ext uri="{FF2B5EF4-FFF2-40B4-BE49-F238E27FC236}">
                  <a16:creationId xmlns:a16="http://schemas.microsoft.com/office/drawing/2014/main" id="{E5534CBF-CFC0-4F4E-B18C-22815D511459}"/>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5" name="椭圆 44">
              <a:extLst>
                <a:ext uri="{FF2B5EF4-FFF2-40B4-BE49-F238E27FC236}">
                  <a16:creationId xmlns:a16="http://schemas.microsoft.com/office/drawing/2014/main" id="{AE2A8A7A-7D1C-4227-808F-84014801D844}"/>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6" name="椭圆 45">
              <a:extLst>
                <a:ext uri="{FF2B5EF4-FFF2-40B4-BE49-F238E27FC236}">
                  <a16:creationId xmlns:a16="http://schemas.microsoft.com/office/drawing/2014/main" id="{D8372C4C-7B20-4EAA-9A52-1DB77F630336}"/>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47" name="直线连接符 16">
              <a:extLst>
                <a:ext uri="{FF2B5EF4-FFF2-40B4-BE49-F238E27FC236}">
                  <a16:creationId xmlns:a16="http://schemas.microsoft.com/office/drawing/2014/main" id="{916B8394-4936-4F3B-BA19-1EA70CEF3D7B}"/>
                </a:ext>
              </a:extLst>
            </p:cNvPr>
            <p:cNvCxnSpPr>
              <a:stCxn id="35" idx="5"/>
              <a:endCxn id="40"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17">
              <a:extLst>
                <a:ext uri="{FF2B5EF4-FFF2-40B4-BE49-F238E27FC236}">
                  <a16:creationId xmlns:a16="http://schemas.microsoft.com/office/drawing/2014/main" id="{26B50243-90C3-4240-A9E8-E0A44A8575BF}"/>
                </a:ext>
              </a:extLst>
            </p:cNvPr>
            <p:cNvCxnSpPr>
              <a:stCxn id="37" idx="7"/>
              <a:endCxn id="40"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线连接符 21">
              <a:extLst>
                <a:ext uri="{FF2B5EF4-FFF2-40B4-BE49-F238E27FC236}">
                  <a16:creationId xmlns:a16="http://schemas.microsoft.com/office/drawing/2014/main" id="{488AD05B-5348-4549-91DA-B588DC8AF1E5}"/>
                </a:ext>
              </a:extLst>
            </p:cNvPr>
            <p:cNvCxnSpPr>
              <a:stCxn id="42" idx="7"/>
              <a:endCxn id="40"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线连接符 28">
              <a:extLst>
                <a:ext uri="{FF2B5EF4-FFF2-40B4-BE49-F238E27FC236}">
                  <a16:creationId xmlns:a16="http://schemas.microsoft.com/office/drawing/2014/main" id="{30564D9B-C96B-424B-A06C-A4E7B941DED8}"/>
                </a:ext>
              </a:extLst>
            </p:cNvPr>
            <p:cNvCxnSpPr>
              <a:stCxn id="36" idx="7"/>
              <a:endCxn id="37"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43">
              <a:extLst>
                <a:ext uri="{FF2B5EF4-FFF2-40B4-BE49-F238E27FC236}">
                  <a16:creationId xmlns:a16="http://schemas.microsoft.com/office/drawing/2014/main" id="{982D3FA4-30A3-4C7B-BC49-5C155AC492C3}"/>
                </a:ext>
              </a:extLst>
            </p:cNvPr>
            <p:cNvCxnSpPr>
              <a:stCxn id="38" idx="7"/>
              <a:endCxn id="35"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线连接符 47">
              <a:extLst>
                <a:ext uri="{FF2B5EF4-FFF2-40B4-BE49-F238E27FC236}">
                  <a16:creationId xmlns:a16="http://schemas.microsoft.com/office/drawing/2014/main" id="{CD325D7B-BCB0-40E9-9479-4521BCC71E97}"/>
                </a:ext>
              </a:extLst>
            </p:cNvPr>
            <p:cNvCxnSpPr>
              <a:stCxn id="41" idx="0"/>
              <a:endCxn id="35"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50">
              <a:extLst>
                <a:ext uri="{FF2B5EF4-FFF2-40B4-BE49-F238E27FC236}">
                  <a16:creationId xmlns:a16="http://schemas.microsoft.com/office/drawing/2014/main" id="{D03BD866-7421-4849-802C-B228027630B3}"/>
                </a:ext>
              </a:extLst>
            </p:cNvPr>
            <p:cNvCxnSpPr>
              <a:stCxn id="40" idx="2"/>
              <a:endCxn id="41"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54">
              <a:extLst>
                <a:ext uri="{FF2B5EF4-FFF2-40B4-BE49-F238E27FC236}">
                  <a16:creationId xmlns:a16="http://schemas.microsoft.com/office/drawing/2014/main" id="{A7E826DB-ED04-4079-AC4C-4485D6FD9841}"/>
                </a:ext>
              </a:extLst>
            </p:cNvPr>
            <p:cNvCxnSpPr>
              <a:stCxn id="41" idx="4"/>
              <a:endCxn id="37"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7">
              <a:extLst>
                <a:ext uri="{FF2B5EF4-FFF2-40B4-BE49-F238E27FC236}">
                  <a16:creationId xmlns:a16="http://schemas.microsoft.com/office/drawing/2014/main" id="{4350AB3E-EAFE-4606-ACD6-D160C845F387}"/>
                </a:ext>
              </a:extLst>
            </p:cNvPr>
            <p:cNvCxnSpPr>
              <a:stCxn id="37" idx="5"/>
              <a:endCxn id="42"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直线连接符 60">
              <a:extLst>
                <a:ext uri="{FF2B5EF4-FFF2-40B4-BE49-F238E27FC236}">
                  <a16:creationId xmlns:a16="http://schemas.microsoft.com/office/drawing/2014/main" id="{07223DD5-6127-42D4-A7BF-FC7344F542F7}"/>
                </a:ext>
              </a:extLst>
            </p:cNvPr>
            <p:cNvCxnSpPr>
              <a:stCxn id="38" idx="7"/>
              <a:endCxn id="41"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线连接符 63">
              <a:extLst>
                <a:ext uri="{FF2B5EF4-FFF2-40B4-BE49-F238E27FC236}">
                  <a16:creationId xmlns:a16="http://schemas.microsoft.com/office/drawing/2014/main" id="{D66AADC3-127E-4BE7-84A2-460FEA3E7579}"/>
                </a:ext>
              </a:extLst>
            </p:cNvPr>
            <p:cNvCxnSpPr>
              <a:stCxn id="38" idx="4"/>
              <a:endCxn id="36"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3770F50C-CD62-4C43-8476-A09BAFCC565F}"/>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59" name="直线连接符 70">
              <a:extLst>
                <a:ext uri="{FF2B5EF4-FFF2-40B4-BE49-F238E27FC236}">
                  <a16:creationId xmlns:a16="http://schemas.microsoft.com/office/drawing/2014/main" id="{4A370FB2-A9E8-4913-A760-714F20406E69}"/>
                </a:ext>
              </a:extLst>
            </p:cNvPr>
            <p:cNvCxnSpPr>
              <a:stCxn id="38" idx="5"/>
              <a:endCxn id="43"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直线连接符 75">
              <a:extLst>
                <a:ext uri="{FF2B5EF4-FFF2-40B4-BE49-F238E27FC236}">
                  <a16:creationId xmlns:a16="http://schemas.microsoft.com/office/drawing/2014/main" id="{D238B429-CFF0-4DDB-9B85-BE0563D5ACCB}"/>
                </a:ext>
              </a:extLst>
            </p:cNvPr>
            <p:cNvCxnSpPr>
              <a:stCxn id="43" idx="7"/>
              <a:endCxn id="41"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78">
              <a:extLst>
                <a:ext uri="{FF2B5EF4-FFF2-40B4-BE49-F238E27FC236}">
                  <a16:creationId xmlns:a16="http://schemas.microsoft.com/office/drawing/2014/main" id="{26F212AE-ABD0-4B09-89FB-24F7F91B905D}"/>
                </a:ext>
              </a:extLst>
            </p:cNvPr>
            <p:cNvCxnSpPr>
              <a:stCxn id="43" idx="6"/>
              <a:endCxn id="37"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线连接符 84">
              <a:extLst>
                <a:ext uri="{FF2B5EF4-FFF2-40B4-BE49-F238E27FC236}">
                  <a16:creationId xmlns:a16="http://schemas.microsoft.com/office/drawing/2014/main" id="{F495F858-8110-4B5F-A014-55FA4B394BE1}"/>
                </a:ext>
              </a:extLst>
            </p:cNvPr>
            <p:cNvCxnSpPr>
              <a:stCxn id="36" idx="0"/>
              <a:endCxn id="43"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直线连接符 91">
              <a:extLst>
                <a:ext uri="{FF2B5EF4-FFF2-40B4-BE49-F238E27FC236}">
                  <a16:creationId xmlns:a16="http://schemas.microsoft.com/office/drawing/2014/main" id="{87CC7039-224E-4CAB-9C43-EC1999BC3D58}"/>
                </a:ext>
              </a:extLst>
            </p:cNvPr>
            <p:cNvCxnSpPr>
              <a:stCxn id="36" idx="6"/>
              <a:endCxn id="42"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C24B3D2-804A-4D77-B25A-E6231E59E17E}"/>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5" name="椭圆 64">
              <a:extLst>
                <a:ext uri="{FF2B5EF4-FFF2-40B4-BE49-F238E27FC236}">
                  <a16:creationId xmlns:a16="http://schemas.microsoft.com/office/drawing/2014/main" id="{55A644D4-694F-4ACD-8689-85B648794BEA}"/>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221025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par>
                                <p:cTn id="10" presetID="6" presetClass="emph" presetSubtype="0" autoRev="1" fill="hold" grpId="1" nodeType="withEffect">
                                  <p:stCondLst>
                                    <p:cond delay="300"/>
                                  </p:stCondLst>
                                  <p:childTnLst>
                                    <p:animScale>
                                      <p:cBhvr>
                                        <p:cTn id="11" dur="150" fill="hold"/>
                                        <p:tgtEl>
                                          <p:spTgt spid="2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24"/>
                                        </p:tgtEl>
                                        <p:attrNameLst>
                                          <p:attrName>style.visibility</p:attrName>
                                        </p:attrNameLst>
                                      </p:cBhvr>
                                      <p:to>
                                        <p:strVal val="visible"/>
                                      </p:to>
                                    </p:set>
                                    <p:anim calcmode="lin" valueType="num">
                                      <p:cBhvr>
                                        <p:cTn id="14" dur="300" fill="hold"/>
                                        <p:tgtEl>
                                          <p:spTgt spid="24"/>
                                        </p:tgtEl>
                                        <p:attrNameLst>
                                          <p:attrName>ppt_w</p:attrName>
                                        </p:attrNameLst>
                                      </p:cBhvr>
                                      <p:tavLst>
                                        <p:tav tm="0">
                                          <p:val>
                                            <p:fltVal val="0"/>
                                          </p:val>
                                        </p:tav>
                                        <p:tav tm="100000">
                                          <p:val>
                                            <p:strVal val="#ppt_w"/>
                                          </p:val>
                                        </p:tav>
                                      </p:tavLst>
                                    </p:anim>
                                    <p:anim calcmode="lin" valueType="num">
                                      <p:cBhvr>
                                        <p:cTn id="15" dur="300" fill="hold"/>
                                        <p:tgtEl>
                                          <p:spTgt spid="24"/>
                                        </p:tgtEl>
                                        <p:attrNameLst>
                                          <p:attrName>ppt_h</p:attrName>
                                        </p:attrNameLst>
                                      </p:cBhvr>
                                      <p:tavLst>
                                        <p:tav tm="0">
                                          <p:val>
                                            <p:fltVal val="0"/>
                                          </p:val>
                                        </p:tav>
                                        <p:tav tm="100000">
                                          <p:val>
                                            <p:strVal val="#ppt_h"/>
                                          </p:val>
                                        </p:tav>
                                      </p:tavLst>
                                    </p:anim>
                                    <p:animEffect transition="in" filter="fade">
                                      <p:cBhvr>
                                        <p:cTn id="16" dur="300"/>
                                        <p:tgtEl>
                                          <p:spTgt spid="24"/>
                                        </p:tgtEl>
                                      </p:cBhvr>
                                    </p:animEffect>
                                  </p:childTnLst>
                                </p:cTn>
                              </p:par>
                              <p:par>
                                <p:cTn id="17" presetID="6" presetClass="emph" presetSubtype="0" autoRev="1" fill="hold" grpId="1" nodeType="withEffect">
                                  <p:stCondLst>
                                    <p:cond delay="600"/>
                                  </p:stCondLst>
                                  <p:childTnLst>
                                    <p:animScale>
                                      <p:cBhvr>
                                        <p:cTn id="18" dur="150" fill="hold"/>
                                        <p:tgtEl>
                                          <p:spTgt spid="2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00" fill="hold"/>
                                        <p:tgtEl>
                                          <p:spTgt spid="23"/>
                                        </p:tgtEl>
                                        <p:attrNameLst>
                                          <p:attrName>ppt_w</p:attrName>
                                        </p:attrNameLst>
                                      </p:cBhvr>
                                      <p:tavLst>
                                        <p:tav tm="0">
                                          <p:val>
                                            <p:fltVal val="0"/>
                                          </p:val>
                                        </p:tav>
                                        <p:tav tm="100000">
                                          <p:val>
                                            <p:strVal val="#ppt_w"/>
                                          </p:val>
                                        </p:tav>
                                      </p:tavLst>
                                    </p:anim>
                                    <p:anim calcmode="lin" valueType="num">
                                      <p:cBhvr>
                                        <p:cTn id="22" dur="300" fill="hold"/>
                                        <p:tgtEl>
                                          <p:spTgt spid="23"/>
                                        </p:tgtEl>
                                        <p:attrNameLst>
                                          <p:attrName>ppt_h</p:attrName>
                                        </p:attrNameLst>
                                      </p:cBhvr>
                                      <p:tavLst>
                                        <p:tav tm="0">
                                          <p:val>
                                            <p:fltVal val="0"/>
                                          </p:val>
                                        </p:tav>
                                        <p:tav tm="100000">
                                          <p:val>
                                            <p:strVal val="#ppt_h"/>
                                          </p:val>
                                        </p:tav>
                                      </p:tavLst>
                                    </p:anim>
                                    <p:animEffect transition="in" filter="fade">
                                      <p:cBhvr>
                                        <p:cTn id="23" dur="300"/>
                                        <p:tgtEl>
                                          <p:spTgt spid="23"/>
                                        </p:tgtEl>
                                      </p:cBhvr>
                                    </p:animEffect>
                                  </p:childTnLst>
                                </p:cTn>
                              </p:par>
                              <p:par>
                                <p:cTn id="24" presetID="6" presetClass="emph" presetSubtype="0" autoRev="1" fill="hold" grpId="1" nodeType="withEffect">
                                  <p:stCondLst>
                                    <p:cond delay="900"/>
                                  </p:stCondLst>
                                  <p:childTnLst>
                                    <p:animScale>
                                      <p:cBhvr>
                                        <p:cTn id="25" dur="150" fill="hold"/>
                                        <p:tgtEl>
                                          <p:spTgt spid="2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2"/>
                                        </p:tgtEl>
                                        <p:attrNameLst>
                                          <p:attrName>style.visibility</p:attrName>
                                        </p:attrNameLst>
                                      </p:cBhvr>
                                      <p:to>
                                        <p:strVal val="visible"/>
                                      </p:to>
                                    </p:set>
                                    <p:anim calcmode="lin" valueType="num">
                                      <p:cBhvr>
                                        <p:cTn id="28" dur="300" fill="hold"/>
                                        <p:tgtEl>
                                          <p:spTgt spid="22"/>
                                        </p:tgtEl>
                                        <p:attrNameLst>
                                          <p:attrName>ppt_w</p:attrName>
                                        </p:attrNameLst>
                                      </p:cBhvr>
                                      <p:tavLst>
                                        <p:tav tm="0">
                                          <p:val>
                                            <p:fltVal val="0"/>
                                          </p:val>
                                        </p:tav>
                                        <p:tav tm="100000">
                                          <p:val>
                                            <p:strVal val="#ppt_w"/>
                                          </p:val>
                                        </p:tav>
                                      </p:tavLst>
                                    </p:anim>
                                    <p:anim calcmode="lin" valueType="num">
                                      <p:cBhvr>
                                        <p:cTn id="29" dur="300" fill="hold"/>
                                        <p:tgtEl>
                                          <p:spTgt spid="22"/>
                                        </p:tgtEl>
                                        <p:attrNameLst>
                                          <p:attrName>ppt_h</p:attrName>
                                        </p:attrNameLst>
                                      </p:cBhvr>
                                      <p:tavLst>
                                        <p:tav tm="0">
                                          <p:val>
                                            <p:fltVal val="0"/>
                                          </p:val>
                                        </p:tav>
                                        <p:tav tm="100000">
                                          <p:val>
                                            <p:strVal val="#ppt_h"/>
                                          </p:val>
                                        </p:tav>
                                      </p:tavLst>
                                    </p:anim>
                                    <p:animEffect transition="in" filter="fade">
                                      <p:cBhvr>
                                        <p:cTn id="30" dur="300"/>
                                        <p:tgtEl>
                                          <p:spTgt spid="22"/>
                                        </p:tgtEl>
                                      </p:cBhvr>
                                    </p:animEffect>
                                  </p:childTnLst>
                                </p:cTn>
                              </p:par>
                              <p:par>
                                <p:cTn id="31" presetID="6" presetClass="emph" presetSubtype="0" autoRev="1" fill="hold" grpId="1" nodeType="withEffect">
                                  <p:stCondLst>
                                    <p:cond delay="1200"/>
                                  </p:stCondLst>
                                  <p:childTnLst>
                                    <p:animScale>
                                      <p:cBhvr>
                                        <p:cTn id="32" dur="150" fill="hold"/>
                                        <p:tgtEl>
                                          <p:spTgt spid="2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300" fill="hold"/>
                                        <p:tgtEl>
                                          <p:spTgt spid="26"/>
                                        </p:tgtEl>
                                        <p:attrNameLst>
                                          <p:attrName>ppt_w</p:attrName>
                                        </p:attrNameLst>
                                      </p:cBhvr>
                                      <p:tavLst>
                                        <p:tav tm="0">
                                          <p:val>
                                            <p:fltVal val="0"/>
                                          </p:val>
                                        </p:tav>
                                        <p:tav tm="100000">
                                          <p:val>
                                            <p:strVal val="#ppt_w"/>
                                          </p:val>
                                        </p:tav>
                                      </p:tavLst>
                                    </p:anim>
                                    <p:anim calcmode="lin" valueType="num">
                                      <p:cBhvr>
                                        <p:cTn id="36" dur="300" fill="hold"/>
                                        <p:tgtEl>
                                          <p:spTgt spid="26"/>
                                        </p:tgtEl>
                                        <p:attrNameLst>
                                          <p:attrName>ppt_h</p:attrName>
                                        </p:attrNameLst>
                                      </p:cBhvr>
                                      <p:tavLst>
                                        <p:tav tm="0">
                                          <p:val>
                                            <p:fltVal val="0"/>
                                          </p:val>
                                        </p:tav>
                                        <p:tav tm="100000">
                                          <p:val>
                                            <p:strVal val="#ppt_h"/>
                                          </p:val>
                                        </p:tav>
                                      </p:tavLst>
                                    </p:anim>
                                    <p:animEffect transition="in" filter="fade">
                                      <p:cBhvr>
                                        <p:cTn id="37" dur="300"/>
                                        <p:tgtEl>
                                          <p:spTgt spid="26"/>
                                        </p:tgtEl>
                                      </p:cBhvr>
                                    </p:animEffect>
                                  </p:childTnLst>
                                </p:cTn>
                              </p:par>
                              <p:par>
                                <p:cTn id="38" presetID="6" presetClass="emph" presetSubtype="0" autoRev="1" fill="hold" grpId="1" nodeType="withEffect">
                                  <p:stCondLst>
                                    <p:cond delay="800"/>
                                  </p:stCondLst>
                                  <p:childTnLst>
                                    <p:animScale>
                                      <p:cBhvr>
                                        <p:cTn id="39" dur="150" fill="hold"/>
                                        <p:tgtEl>
                                          <p:spTgt spid="26"/>
                                        </p:tgtEl>
                                      </p:cBhvr>
                                      <p:by x="110000" y="110000"/>
                                    </p:animScale>
                                  </p:childTnLst>
                                </p:cTn>
                              </p:par>
                              <p:par>
                                <p:cTn id="40" presetID="2" presetClass="entr" presetSubtype="2"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1+#ppt_w/2"/>
                                          </p:val>
                                        </p:tav>
                                        <p:tav tm="100000">
                                          <p:val>
                                            <p:strVal val="#ppt_x"/>
                                          </p:val>
                                        </p:tav>
                                      </p:tavLst>
                                    </p:anim>
                                    <p:anim calcmode="lin" valueType="num">
                                      <p:cBhvr additive="base">
                                        <p:cTn id="43" dur="500" fill="hold"/>
                                        <p:tgtEl>
                                          <p:spTgt spid="2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1+#ppt_w/2"/>
                                          </p:val>
                                        </p:tav>
                                        <p:tav tm="100000">
                                          <p:val>
                                            <p:strVal val="#ppt_x"/>
                                          </p:val>
                                        </p:tav>
                                      </p:tavLst>
                                    </p:anim>
                                    <p:anim calcmode="lin" valueType="num">
                                      <p:cBhvr additive="base">
                                        <p:cTn id="47" dur="500" fill="hold"/>
                                        <p:tgtEl>
                                          <p:spTgt spid="30"/>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500" fill="hold"/>
                                        <p:tgtEl>
                                          <p:spTgt spid="31"/>
                                        </p:tgtEl>
                                        <p:attrNameLst>
                                          <p:attrName>ppt_x</p:attrName>
                                        </p:attrNameLst>
                                      </p:cBhvr>
                                      <p:tavLst>
                                        <p:tav tm="0">
                                          <p:val>
                                            <p:strVal val="1+#ppt_w/2"/>
                                          </p:val>
                                        </p:tav>
                                        <p:tav tm="100000">
                                          <p:val>
                                            <p:strVal val="#ppt_x"/>
                                          </p:val>
                                        </p:tav>
                                      </p:tavLst>
                                    </p:anim>
                                    <p:anim calcmode="lin" valueType="num">
                                      <p:cBhvr additive="base">
                                        <p:cTn id="51"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4" grpId="0" animBg="1"/>
      <p:bldP spid="24" grpId="1" animBg="1"/>
      <p:bldP spid="25" grpId="0" animBg="1"/>
      <p:bldP spid="25" grpId="1" animBg="1"/>
      <p:bldP spid="26" grpId="0"/>
      <p:bldP spid="26" grpId="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 118">
            <a:extLst>
              <a:ext uri="{FF2B5EF4-FFF2-40B4-BE49-F238E27FC236}">
                <a16:creationId xmlns:a16="http://schemas.microsoft.com/office/drawing/2014/main" id="{F4DD36E3-0DAC-4EE7-9A14-30ABBCCA6228}"/>
              </a:ext>
            </a:extLst>
          </p:cNvPr>
          <p:cNvGrpSpPr/>
          <p:nvPr/>
        </p:nvGrpSpPr>
        <p:grpSpPr>
          <a:xfrm>
            <a:off x="9072970" y="284165"/>
            <a:ext cx="2914370" cy="2576733"/>
            <a:chOff x="8211887" y="-221648"/>
            <a:chExt cx="5036226" cy="4386805"/>
          </a:xfrm>
        </p:grpSpPr>
        <p:sp>
          <p:nvSpPr>
            <p:cNvPr id="19" name="椭圆 18">
              <a:extLst>
                <a:ext uri="{FF2B5EF4-FFF2-40B4-BE49-F238E27FC236}">
                  <a16:creationId xmlns:a16="http://schemas.microsoft.com/office/drawing/2014/main" id="{31F64119-72EB-44A5-BC10-B5AA5C0B25CE}"/>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1BB646EB-5111-4426-9503-F4710D892BB8}"/>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1" name="椭圆 20">
              <a:extLst>
                <a:ext uri="{FF2B5EF4-FFF2-40B4-BE49-F238E27FC236}">
                  <a16:creationId xmlns:a16="http://schemas.microsoft.com/office/drawing/2014/main" id="{FE8CC621-7B32-4B7E-87D9-54E316AB4F0C}"/>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2" name="椭圆 21">
              <a:extLst>
                <a:ext uri="{FF2B5EF4-FFF2-40B4-BE49-F238E27FC236}">
                  <a16:creationId xmlns:a16="http://schemas.microsoft.com/office/drawing/2014/main" id="{1A215805-0635-4750-9096-E196F35C6A78}"/>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3" name="椭圆 22">
              <a:extLst>
                <a:ext uri="{FF2B5EF4-FFF2-40B4-BE49-F238E27FC236}">
                  <a16:creationId xmlns:a16="http://schemas.microsoft.com/office/drawing/2014/main" id="{DFEA69FB-5314-4F97-8453-EFD1A923173F}"/>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4" name="椭圆 23">
              <a:extLst>
                <a:ext uri="{FF2B5EF4-FFF2-40B4-BE49-F238E27FC236}">
                  <a16:creationId xmlns:a16="http://schemas.microsoft.com/office/drawing/2014/main" id="{1BF09D26-4CAD-4554-B547-B13ADED19778}"/>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5" name="椭圆 24">
              <a:extLst>
                <a:ext uri="{FF2B5EF4-FFF2-40B4-BE49-F238E27FC236}">
                  <a16:creationId xmlns:a16="http://schemas.microsoft.com/office/drawing/2014/main" id="{47C570B7-4D30-4CA8-846A-48A2A9F42709}"/>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6" name="椭圆 25">
              <a:extLst>
                <a:ext uri="{FF2B5EF4-FFF2-40B4-BE49-F238E27FC236}">
                  <a16:creationId xmlns:a16="http://schemas.microsoft.com/office/drawing/2014/main" id="{DCEA6462-7CB0-43C1-B750-C3533B42925D}"/>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7" name="椭圆 26">
              <a:extLst>
                <a:ext uri="{FF2B5EF4-FFF2-40B4-BE49-F238E27FC236}">
                  <a16:creationId xmlns:a16="http://schemas.microsoft.com/office/drawing/2014/main" id="{90CCE719-5444-45A6-8DC0-4B1A0C44F199}"/>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8" name="椭圆 27">
              <a:extLst>
                <a:ext uri="{FF2B5EF4-FFF2-40B4-BE49-F238E27FC236}">
                  <a16:creationId xmlns:a16="http://schemas.microsoft.com/office/drawing/2014/main" id="{0F1F33D4-674A-4E40-B0C8-D10EB7CAD70D}"/>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9" name="椭圆 28">
              <a:extLst>
                <a:ext uri="{FF2B5EF4-FFF2-40B4-BE49-F238E27FC236}">
                  <a16:creationId xmlns:a16="http://schemas.microsoft.com/office/drawing/2014/main" id="{BFCAFC5E-391F-4DE6-B1CC-04BA429BAC90}"/>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0" name="椭圆 29">
              <a:extLst>
                <a:ext uri="{FF2B5EF4-FFF2-40B4-BE49-F238E27FC236}">
                  <a16:creationId xmlns:a16="http://schemas.microsoft.com/office/drawing/2014/main" id="{07FED88E-E856-40B5-9369-E8D565E766F1}"/>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1" name="直线连接符 16">
              <a:extLst>
                <a:ext uri="{FF2B5EF4-FFF2-40B4-BE49-F238E27FC236}">
                  <a16:creationId xmlns:a16="http://schemas.microsoft.com/office/drawing/2014/main" id="{CFBD8D72-CD88-49DE-990F-C59999924107}"/>
                </a:ext>
              </a:extLst>
            </p:cNvPr>
            <p:cNvCxnSpPr>
              <a:stCxn id="19" idx="5"/>
              <a:endCxn id="24"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17">
              <a:extLst>
                <a:ext uri="{FF2B5EF4-FFF2-40B4-BE49-F238E27FC236}">
                  <a16:creationId xmlns:a16="http://schemas.microsoft.com/office/drawing/2014/main" id="{0D61F0D4-5F3B-46BF-B2BE-6C444DC9F8BD}"/>
                </a:ext>
              </a:extLst>
            </p:cNvPr>
            <p:cNvCxnSpPr>
              <a:stCxn id="21" idx="7"/>
              <a:endCxn id="24"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21">
              <a:extLst>
                <a:ext uri="{FF2B5EF4-FFF2-40B4-BE49-F238E27FC236}">
                  <a16:creationId xmlns:a16="http://schemas.microsoft.com/office/drawing/2014/main" id="{4B222994-4389-4827-9271-30AFBAA457BD}"/>
                </a:ext>
              </a:extLst>
            </p:cNvPr>
            <p:cNvCxnSpPr>
              <a:stCxn id="26" idx="7"/>
              <a:endCxn id="24"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28">
              <a:extLst>
                <a:ext uri="{FF2B5EF4-FFF2-40B4-BE49-F238E27FC236}">
                  <a16:creationId xmlns:a16="http://schemas.microsoft.com/office/drawing/2014/main" id="{E3C733FA-CEFC-4447-8B2F-ECF408FB7FD4}"/>
                </a:ext>
              </a:extLst>
            </p:cNvPr>
            <p:cNvCxnSpPr>
              <a:stCxn id="20" idx="7"/>
              <a:endCxn id="21"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43">
              <a:extLst>
                <a:ext uri="{FF2B5EF4-FFF2-40B4-BE49-F238E27FC236}">
                  <a16:creationId xmlns:a16="http://schemas.microsoft.com/office/drawing/2014/main" id="{6285F90D-705C-43F9-B1B0-21501C6725FC}"/>
                </a:ext>
              </a:extLst>
            </p:cNvPr>
            <p:cNvCxnSpPr>
              <a:stCxn id="22" idx="7"/>
              <a:endCxn id="19"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47">
              <a:extLst>
                <a:ext uri="{FF2B5EF4-FFF2-40B4-BE49-F238E27FC236}">
                  <a16:creationId xmlns:a16="http://schemas.microsoft.com/office/drawing/2014/main" id="{032EAEA6-4715-4BAC-A322-A8C9F07D2351}"/>
                </a:ext>
              </a:extLst>
            </p:cNvPr>
            <p:cNvCxnSpPr>
              <a:stCxn id="25" idx="0"/>
              <a:endCxn id="19"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50">
              <a:extLst>
                <a:ext uri="{FF2B5EF4-FFF2-40B4-BE49-F238E27FC236}">
                  <a16:creationId xmlns:a16="http://schemas.microsoft.com/office/drawing/2014/main" id="{9D011917-764F-4A19-80CE-6AFCB9060F67}"/>
                </a:ext>
              </a:extLst>
            </p:cNvPr>
            <p:cNvCxnSpPr>
              <a:stCxn id="24" idx="2"/>
              <a:endCxn id="25"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54">
              <a:extLst>
                <a:ext uri="{FF2B5EF4-FFF2-40B4-BE49-F238E27FC236}">
                  <a16:creationId xmlns:a16="http://schemas.microsoft.com/office/drawing/2014/main" id="{1B9171D8-1965-42E7-BE7E-AA9DBACDB307}"/>
                </a:ext>
              </a:extLst>
            </p:cNvPr>
            <p:cNvCxnSpPr>
              <a:stCxn id="25" idx="4"/>
              <a:endCxn id="21"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57">
              <a:extLst>
                <a:ext uri="{FF2B5EF4-FFF2-40B4-BE49-F238E27FC236}">
                  <a16:creationId xmlns:a16="http://schemas.microsoft.com/office/drawing/2014/main" id="{04E81F3F-833A-4652-B4BC-3A0B669ABFBB}"/>
                </a:ext>
              </a:extLst>
            </p:cNvPr>
            <p:cNvCxnSpPr>
              <a:stCxn id="21" idx="5"/>
              <a:endCxn id="26"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60">
              <a:extLst>
                <a:ext uri="{FF2B5EF4-FFF2-40B4-BE49-F238E27FC236}">
                  <a16:creationId xmlns:a16="http://schemas.microsoft.com/office/drawing/2014/main" id="{2A41B618-415A-44AE-8E55-120C1B128BBB}"/>
                </a:ext>
              </a:extLst>
            </p:cNvPr>
            <p:cNvCxnSpPr>
              <a:stCxn id="22" idx="7"/>
              <a:endCxn id="25"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63">
              <a:extLst>
                <a:ext uri="{FF2B5EF4-FFF2-40B4-BE49-F238E27FC236}">
                  <a16:creationId xmlns:a16="http://schemas.microsoft.com/office/drawing/2014/main" id="{93342E08-D2CC-4374-9BF4-A59498823B37}"/>
                </a:ext>
              </a:extLst>
            </p:cNvPr>
            <p:cNvCxnSpPr>
              <a:stCxn id="22" idx="4"/>
              <a:endCxn id="20"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9A50B826-E121-4039-A5D1-1D2EAA2C302F}"/>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43" name="直线连接符 70">
              <a:extLst>
                <a:ext uri="{FF2B5EF4-FFF2-40B4-BE49-F238E27FC236}">
                  <a16:creationId xmlns:a16="http://schemas.microsoft.com/office/drawing/2014/main" id="{F88EE1DB-5F84-413E-BEA2-FDCD0FB5AC34}"/>
                </a:ext>
              </a:extLst>
            </p:cNvPr>
            <p:cNvCxnSpPr>
              <a:stCxn id="22" idx="5"/>
              <a:endCxn id="27"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75">
              <a:extLst>
                <a:ext uri="{FF2B5EF4-FFF2-40B4-BE49-F238E27FC236}">
                  <a16:creationId xmlns:a16="http://schemas.microsoft.com/office/drawing/2014/main" id="{819C7E77-DA79-4A65-BD3A-6D4A1B4A6AF6}"/>
                </a:ext>
              </a:extLst>
            </p:cNvPr>
            <p:cNvCxnSpPr>
              <a:stCxn id="27" idx="7"/>
              <a:endCxn id="25"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线连接符 78">
              <a:extLst>
                <a:ext uri="{FF2B5EF4-FFF2-40B4-BE49-F238E27FC236}">
                  <a16:creationId xmlns:a16="http://schemas.microsoft.com/office/drawing/2014/main" id="{BFA3964A-74BB-4B28-AD73-8CE433F25166}"/>
                </a:ext>
              </a:extLst>
            </p:cNvPr>
            <p:cNvCxnSpPr>
              <a:stCxn id="27" idx="6"/>
              <a:endCxn id="21"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直线连接符 84">
              <a:extLst>
                <a:ext uri="{FF2B5EF4-FFF2-40B4-BE49-F238E27FC236}">
                  <a16:creationId xmlns:a16="http://schemas.microsoft.com/office/drawing/2014/main" id="{5A3CA951-2A8B-4DB9-BEF0-CBDACD72BE63}"/>
                </a:ext>
              </a:extLst>
            </p:cNvPr>
            <p:cNvCxnSpPr>
              <a:stCxn id="20" idx="0"/>
              <a:endCxn id="27"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直线连接符 91">
              <a:extLst>
                <a:ext uri="{FF2B5EF4-FFF2-40B4-BE49-F238E27FC236}">
                  <a16:creationId xmlns:a16="http://schemas.microsoft.com/office/drawing/2014/main" id="{E1ABC1FC-F045-424F-8469-5A14724D08A4}"/>
                </a:ext>
              </a:extLst>
            </p:cNvPr>
            <p:cNvCxnSpPr>
              <a:stCxn id="20" idx="6"/>
              <a:endCxn id="26"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1F456586-0C87-4812-8D13-F386FD9B5C90}"/>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9" name="椭圆 48">
              <a:extLst>
                <a:ext uri="{FF2B5EF4-FFF2-40B4-BE49-F238E27FC236}">
                  <a16:creationId xmlns:a16="http://schemas.microsoft.com/office/drawing/2014/main" id="{93F4C245-5ED2-406D-A785-AF72C8AE206F}"/>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2" name="文本框 1">
            <a:extLst>
              <a:ext uri="{FF2B5EF4-FFF2-40B4-BE49-F238E27FC236}">
                <a16:creationId xmlns:a16="http://schemas.microsoft.com/office/drawing/2014/main" id="{87A83FDA-B7A8-4BEE-A12F-C506365F81CC}"/>
              </a:ext>
            </a:extLst>
          </p:cNvPr>
          <p:cNvSpPr txBox="1"/>
          <p:nvPr/>
        </p:nvSpPr>
        <p:spPr>
          <a:xfrm>
            <a:off x="4812707" y="704132"/>
            <a:ext cx="1338828" cy="369332"/>
          </a:xfrm>
          <a:prstGeom prst="rect">
            <a:avLst/>
          </a:prstGeom>
          <a:noFill/>
        </p:spPr>
        <p:txBody>
          <a:bodyPr wrap="none" rtlCol="0">
            <a:spAutoFit/>
          </a:bodyPr>
          <a:lstStyle/>
          <a:p>
            <a:pPr algn="l"/>
            <a:r>
              <a:rPr lang="zh-CN" altLang="en-US">
                <a:solidFill>
                  <a:schemeClr val="bg1"/>
                </a:solidFill>
              </a:rPr>
              <a:t>浮点型数据</a:t>
            </a:r>
          </a:p>
        </p:txBody>
      </p:sp>
      <p:sp>
        <p:nvSpPr>
          <p:cNvPr id="3" name="文本框 2">
            <a:extLst>
              <a:ext uri="{FF2B5EF4-FFF2-40B4-BE49-F238E27FC236}">
                <a16:creationId xmlns:a16="http://schemas.microsoft.com/office/drawing/2014/main" id="{7CDD5AF6-3502-4D3E-925C-F1F38506B8D1}"/>
              </a:ext>
            </a:extLst>
          </p:cNvPr>
          <p:cNvSpPr txBox="1"/>
          <p:nvPr/>
        </p:nvSpPr>
        <p:spPr>
          <a:xfrm>
            <a:off x="1402672" y="1626093"/>
            <a:ext cx="4801314" cy="369332"/>
          </a:xfrm>
          <a:prstGeom prst="rect">
            <a:avLst/>
          </a:prstGeom>
          <a:noFill/>
        </p:spPr>
        <p:txBody>
          <a:bodyPr wrap="none" rtlCol="0">
            <a:spAutoFit/>
          </a:bodyPr>
          <a:lstStyle/>
          <a:p>
            <a:pPr algn="l"/>
            <a:r>
              <a:rPr lang="zh-CN" altLang="en-US">
                <a:solidFill>
                  <a:schemeClr val="bg1"/>
                </a:solidFill>
              </a:rPr>
              <a:t>浮点型数据是用来表示具有小数点的实数的。</a:t>
            </a:r>
          </a:p>
        </p:txBody>
      </p:sp>
      <p:sp>
        <p:nvSpPr>
          <p:cNvPr id="5" name="文本框 4">
            <a:extLst>
              <a:ext uri="{FF2B5EF4-FFF2-40B4-BE49-F238E27FC236}">
                <a16:creationId xmlns:a16="http://schemas.microsoft.com/office/drawing/2014/main" id="{7A43B20A-F81C-4D0E-A756-F761A467FFB9}"/>
              </a:ext>
            </a:extLst>
          </p:cNvPr>
          <p:cNvSpPr txBox="1"/>
          <p:nvPr/>
        </p:nvSpPr>
        <p:spPr>
          <a:xfrm>
            <a:off x="1748634" y="3273191"/>
            <a:ext cx="9333893" cy="646331"/>
          </a:xfrm>
          <a:prstGeom prst="rect">
            <a:avLst/>
          </a:prstGeom>
          <a:noFill/>
        </p:spPr>
        <p:txBody>
          <a:bodyPr wrap="square" rtlCol="0">
            <a:spAutoFit/>
          </a:bodyPr>
          <a:lstStyle/>
          <a:p>
            <a:r>
              <a:rPr lang="zh-CN" altLang="en-US">
                <a:solidFill>
                  <a:schemeClr val="bg1"/>
                </a:solidFill>
              </a:rPr>
              <a:t>数据是以指数形式存放在存储单元中。如：</a:t>
            </a:r>
            <a:r>
              <a:rPr lang="en-US" altLang="zh-CN">
                <a:solidFill>
                  <a:schemeClr val="bg1"/>
                </a:solidFill>
              </a:rPr>
              <a:t>3.14159</a:t>
            </a:r>
            <a:r>
              <a:rPr lang="zh-CN" altLang="en-US">
                <a:solidFill>
                  <a:schemeClr val="bg1"/>
                </a:solidFill>
              </a:rPr>
              <a:t>可以表示为</a:t>
            </a:r>
            <a:r>
              <a:rPr lang="en-US" altLang="zh-CN">
                <a:solidFill>
                  <a:schemeClr val="bg1"/>
                </a:solidFill>
              </a:rPr>
              <a:t>3.14159</a:t>
            </a:r>
            <a:r>
              <a:rPr lang="zh-CN" altLang="en-US">
                <a:solidFill>
                  <a:schemeClr val="bg1"/>
                </a:solidFill>
              </a:rPr>
              <a:t>*</a:t>
            </a:r>
            <a:r>
              <a:rPr lang="en-US" altLang="zh-CN">
                <a:solidFill>
                  <a:schemeClr val="bg1"/>
                </a:solidFill>
              </a:rPr>
              <a:t>10</a:t>
            </a:r>
            <a:r>
              <a:rPr lang="en-US" altLang="zh-CN" baseline="30000">
                <a:solidFill>
                  <a:schemeClr val="bg1"/>
                </a:solidFill>
              </a:rPr>
              <a:t>0</a:t>
            </a:r>
            <a:r>
              <a:rPr lang="zh-CN" altLang="en-US">
                <a:solidFill>
                  <a:schemeClr val="bg1"/>
                </a:solidFill>
              </a:rPr>
              <a:t>，</a:t>
            </a:r>
            <a:r>
              <a:rPr lang="en-US" altLang="zh-CN">
                <a:solidFill>
                  <a:schemeClr val="bg1"/>
                </a:solidFill>
              </a:rPr>
              <a:t> 0.314159</a:t>
            </a:r>
            <a:r>
              <a:rPr lang="zh-CN" altLang="en-US">
                <a:solidFill>
                  <a:schemeClr val="bg1"/>
                </a:solidFill>
              </a:rPr>
              <a:t>*</a:t>
            </a:r>
            <a:r>
              <a:rPr lang="en-US" altLang="zh-CN">
                <a:solidFill>
                  <a:schemeClr val="bg1"/>
                </a:solidFill>
              </a:rPr>
              <a:t>10</a:t>
            </a:r>
            <a:r>
              <a:rPr lang="en-US" altLang="zh-CN" baseline="30000">
                <a:solidFill>
                  <a:schemeClr val="bg1"/>
                </a:solidFill>
              </a:rPr>
              <a:t>1</a:t>
            </a:r>
            <a:r>
              <a:rPr lang="zh-CN" altLang="en-US">
                <a:solidFill>
                  <a:schemeClr val="bg1"/>
                </a:solidFill>
              </a:rPr>
              <a:t>，</a:t>
            </a:r>
            <a:r>
              <a:rPr lang="en-US" altLang="zh-CN">
                <a:solidFill>
                  <a:schemeClr val="bg1"/>
                </a:solidFill>
              </a:rPr>
              <a:t> 31.4159</a:t>
            </a:r>
            <a:r>
              <a:rPr lang="zh-CN" altLang="en-US">
                <a:solidFill>
                  <a:schemeClr val="bg1"/>
                </a:solidFill>
              </a:rPr>
              <a:t>*</a:t>
            </a:r>
            <a:r>
              <a:rPr lang="en-US" altLang="zh-CN">
                <a:solidFill>
                  <a:schemeClr val="bg1"/>
                </a:solidFill>
              </a:rPr>
              <a:t>10</a:t>
            </a:r>
            <a:r>
              <a:rPr lang="en-US" altLang="zh-CN" baseline="30000">
                <a:solidFill>
                  <a:schemeClr val="bg1"/>
                </a:solidFill>
              </a:rPr>
              <a:t>-1</a:t>
            </a:r>
            <a:r>
              <a:rPr lang="zh-CN" altLang="en-US">
                <a:solidFill>
                  <a:schemeClr val="bg1"/>
                </a:solidFill>
              </a:rPr>
              <a:t> ，小数点可以在</a:t>
            </a:r>
            <a:r>
              <a:rPr lang="en-US" altLang="zh-CN">
                <a:solidFill>
                  <a:schemeClr val="bg1"/>
                </a:solidFill>
              </a:rPr>
              <a:t>314159</a:t>
            </a:r>
            <a:r>
              <a:rPr lang="zh-CN" altLang="en-US">
                <a:solidFill>
                  <a:schemeClr val="bg1"/>
                </a:solidFill>
              </a:rPr>
              <a:t>几个数字之间、之前或之后浮动。</a:t>
            </a:r>
          </a:p>
        </p:txBody>
      </p:sp>
      <p:sp>
        <p:nvSpPr>
          <p:cNvPr id="6" name="左大括号 5">
            <a:extLst>
              <a:ext uri="{FF2B5EF4-FFF2-40B4-BE49-F238E27FC236}">
                <a16:creationId xmlns:a16="http://schemas.microsoft.com/office/drawing/2014/main" id="{FA417166-2340-4E31-A9EC-19E6F75D94B2}"/>
              </a:ext>
            </a:extLst>
          </p:cNvPr>
          <p:cNvSpPr/>
          <p:nvPr/>
        </p:nvSpPr>
        <p:spPr>
          <a:xfrm>
            <a:off x="1671316" y="4633568"/>
            <a:ext cx="208492" cy="1243584"/>
          </a:xfrm>
          <a:prstGeom prst="leftBrace">
            <a:avLst>
              <a:gd name="adj1" fmla="val 63155"/>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5FF6EE6-FA84-4765-9F9D-B4AE213D43A2}"/>
              </a:ext>
            </a:extLst>
          </p:cNvPr>
          <p:cNvSpPr txBox="1"/>
          <p:nvPr/>
        </p:nvSpPr>
        <p:spPr>
          <a:xfrm>
            <a:off x="2069124" y="4377536"/>
            <a:ext cx="8880957" cy="369332"/>
          </a:xfrm>
          <a:prstGeom prst="rect">
            <a:avLst/>
          </a:prstGeom>
          <a:noFill/>
        </p:spPr>
        <p:txBody>
          <a:bodyPr wrap="none" rtlCol="0">
            <a:spAutoFit/>
          </a:bodyPr>
          <a:lstStyle/>
          <a:p>
            <a:pPr algn="l"/>
            <a:r>
              <a:rPr lang="en-US" altLang="zh-CN">
                <a:solidFill>
                  <a:schemeClr val="bg1"/>
                </a:solidFill>
              </a:rPr>
              <a:t>float</a:t>
            </a:r>
            <a:r>
              <a:rPr lang="zh-CN" altLang="en-US">
                <a:solidFill>
                  <a:schemeClr val="bg1"/>
                </a:solidFill>
              </a:rPr>
              <a:t>型</a:t>
            </a:r>
            <a:r>
              <a:rPr lang="en-US" altLang="zh-CN">
                <a:solidFill>
                  <a:schemeClr val="bg1"/>
                </a:solidFill>
              </a:rPr>
              <a:t>(</a:t>
            </a:r>
            <a:r>
              <a:rPr lang="zh-CN" altLang="en-US">
                <a:solidFill>
                  <a:schemeClr val="bg1"/>
                </a:solidFill>
              </a:rPr>
              <a:t>单精度浮点型</a:t>
            </a:r>
            <a:r>
              <a:rPr lang="en-US" altLang="zh-CN">
                <a:solidFill>
                  <a:schemeClr val="bg1"/>
                </a:solidFill>
              </a:rPr>
              <a:t>)</a:t>
            </a:r>
            <a:r>
              <a:rPr lang="zh-CN" altLang="en-US">
                <a:solidFill>
                  <a:schemeClr val="bg1"/>
                </a:solidFill>
              </a:rPr>
              <a:t>：分配</a:t>
            </a:r>
            <a:r>
              <a:rPr lang="en-US" altLang="zh-CN">
                <a:solidFill>
                  <a:schemeClr val="bg1"/>
                </a:solidFill>
              </a:rPr>
              <a:t>4</a:t>
            </a:r>
            <a:r>
              <a:rPr lang="zh-CN" altLang="en-US">
                <a:solidFill>
                  <a:schemeClr val="bg1"/>
                </a:solidFill>
              </a:rPr>
              <a:t>个字节，</a:t>
            </a:r>
            <a:r>
              <a:rPr lang="en-US" altLang="zh-CN">
                <a:solidFill>
                  <a:schemeClr val="bg1"/>
                </a:solidFill>
              </a:rPr>
              <a:t>6</a:t>
            </a:r>
            <a:r>
              <a:rPr lang="zh-CN" altLang="en-US">
                <a:solidFill>
                  <a:schemeClr val="bg1"/>
                </a:solidFill>
              </a:rPr>
              <a:t>位有效数字，数值范围：</a:t>
            </a:r>
            <a:r>
              <a:rPr lang="en-US" altLang="zh-CN">
                <a:solidFill>
                  <a:schemeClr val="bg1"/>
                </a:solidFill>
              </a:rPr>
              <a:t>-3.4</a:t>
            </a:r>
            <a:r>
              <a:rPr lang="zh-CN" altLang="en-US">
                <a:solidFill>
                  <a:schemeClr val="bg1"/>
                </a:solidFill>
              </a:rPr>
              <a:t>*</a:t>
            </a:r>
            <a:r>
              <a:rPr lang="en-US" altLang="zh-CN">
                <a:solidFill>
                  <a:schemeClr val="bg1"/>
                </a:solidFill>
              </a:rPr>
              <a:t>10</a:t>
            </a:r>
            <a:r>
              <a:rPr lang="en-US" altLang="zh-CN" baseline="30000">
                <a:solidFill>
                  <a:schemeClr val="bg1"/>
                </a:solidFill>
              </a:rPr>
              <a:t>-38 </a:t>
            </a:r>
            <a:r>
              <a:rPr lang="en-US" altLang="zh-CN">
                <a:solidFill>
                  <a:schemeClr val="bg1"/>
                </a:solidFill>
              </a:rPr>
              <a:t>~ 3.4</a:t>
            </a:r>
            <a:r>
              <a:rPr lang="zh-CN" altLang="en-US">
                <a:solidFill>
                  <a:schemeClr val="bg1"/>
                </a:solidFill>
              </a:rPr>
              <a:t>*</a:t>
            </a:r>
            <a:r>
              <a:rPr lang="en-US" altLang="zh-CN">
                <a:solidFill>
                  <a:schemeClr val="bg1"/>
                </a:solidFill>
              </a:rPr>
              <a:t>10</a:t>
            </a:r>
            <a:r>
              <a:rPr lang="en-US" altLang="zh-CN" baseline="30000">
                <a:solidFill>
                  <a:schemeClr val="bg1"/>
                </a:solidFill>
              </a:rPr>
              <a:t>38</a:t>
            </a:r>
            <a:r>
              <a:rPr lang="zh-CN" altLang="en-US">
                <a:solidFill>
                  <a:schemeClr val="bg1"/>
                </a:solidFill>
              </a:rPr>
              <a:t> </a:t>
            </a:r>
          </a:p>
        </p:txBody>
      </p:sp>
      <p:sp>
        <p:nvSpPr>
          <p:cNvPr id="8" name="文本框 7">
            <a:extLst>
              <a:ext uri="{FF2B5EF4-FFF2-40B4-BE49-F238E27FC236}">
                <a16:creationId xmlns:a16="http://schemas.microsoft.com/office/drawing/2014/main" id="{C37FAFF5-23F6-42C2-BDF6-E1D03538577B}"/>
              </a:ext>
            </a:extLst>
          </p:cNvPr>
          <p:cNvSpPr txBox="1"/>
          <p:nvPr/>
        </p:nvSpPr>
        <p:spPr>
          <a:xfrm>
            <a:off x="2069124" y="4933534"/>
            <a:ext cx="9379491" cy="369332"/>
          </a:xfrm>
          <a:prstGeom prst="rect">
            <a:avLst/>
          </a:prstGeom>
          <a:noFill/>
        </p:spPr>
        <p:txBody>
          <a:bodyPr wrap="none" rtlCol="0">
            <a:spAutoFit/>
          </a:bodyPr>
          <a:lstStyle/>
          <a:p>
            <a:pPr algn="l"/>
            <a:r>
              <a:rPr lang="en-US" altLang="zh-CN">
                <a:solidFill>
                  <a:schemeClr val="bg1"/>
                </a:solidFill>
              </a:rPr>
              <a:t>double</a:t>
            </a:r>
            <a:r>
              <a:rPr lang="zh-CN" altLang="en-US">
                <a:solidFill>
                  <a:schemeClr val="bg1"/>
                </a:solidFill>
              </a:rPr>
              <a:t>型</a:t>
            </a:r>
            <a:r>
              <a:rPr lang="en-US" altLang="zh-CN">
                <a:solidFill>
                  <a:schemeClr val="bg1"/>
                </a:solidFill>
              </a:rPr>
              <a:t>(</a:t>
            </a:r>
            <a:r>
              <a:rPr lang="zh-CN" altLang="en-US">
                <a:solidFill>
                  <a:schemeClr val="bg1"/>
                </a:solidFill>
              </a:rPr>
              <a:t>双精度浮点型</a:t>
            </a:r>
            <a:r>
              <a:rPr lang="en-US" altLang="zh-CN">
                <a:solidFill>
                  <a:schemeClr val="bg1"/>
                </a:solidFill>
              </a:rPr>
              <a:t>)</a:t>
            </a:r>
            <a:r>
              <a:rPr lang="zh-CN" altLang="en-US">
                <a:solidFill>
                  <a:schemeClr val="bg1"/>
                </a:solidFill>
              </a:rPr>
              <a:t>：分配</a:t>
            </a:r>
            <a:r>
              <a:rPr lang="en-US" altLang="zh-CN">
                <a:solidFill>
                  <a:schemeClr val="bg1"/>
                </a:solidFill>
              </a:rPr>
              <a:t>8</a:t>
            </a:r>
            <a:r>
              <a:rPr lang="zh-CN" altLang="en-US">
                <a:solidFill>
                  <a:schemeClr val="bg1"/>
                </a:solidFill>
              </a:rPr>
              <a:t>个字节，</a:t>
            </a:r>
            <a:r>
              <a:rPr lang="en-US" altLang="zh-CN">
                <a:solidFill>
                  <a:schemeClr val="bg1"/>
                </a:solidFill>
              </a:rPr>
              <a:t>15</a:t>
            </a:r>
            <a:r>
              <a:rPr lang="zh-CN" altLang="en-US">
                <a:solidFill>
                  <a:schemeClr val="bg1"/>
                </a:solidFill>
              </a:rPr>
              <a:t>位有效数字，数值范围：</a:t>
            </a:r>
            <a:r>
              <a:rPr lang="en-US" altLang="zh-CN">
                <a:solidFill>
                  <a:schemeClr val="bg1"/>
                </a:solidFill>
              </a:rPr>
              <a:t>-1.7</a:t>
            </a:r>
            <a:r>
              <a:rPr lang="zh-CN" altLang="en-US">
                <a:solidFill>
                  <a:schemeClr val="bg1"/>
                </a:solidFill>
              </a:rPr>
              <a:t>*</a:t>
            </a:r>
            <a:r>
              <a:rPr lang="en-US" altLang="zh-CN">
                <a:solidFill>
                  <a:schemeClr val="bg1"/>
                </a:solidFill>
              </a:rPr>
              <a:t>10</a:t>
            </a:r>
            <a:r>
              <a:rPr lang="en-US" altLang="zh-CN" baseline="30000">
                <a:solidFill>
                  <a:schemeClr val="bg1"/>
                </a:solidFill>
              </a:rPr>
              <a:t>-308</a:t>
            </a:r>
            <a:r>
              <a:rPr lang="en-US" altLang="zh-CN">
                <a:solidFill>
                  <a:schemeClr val="bg1"/>
                </a:solidFill>
              </a:rPr>
              <a:t> ~ 1.7</a:t>
            </a:r>
            <a:r>
              <a:rPr lang="zh-CN" altLang="en-US">
                <a:solidFill>
                  <a:schemeClr val="bg1"/>
                </a:solidFill>
              </a:rPr>
              <a:t>*</a:t>
            </a:r>
            <a:r>
              <a:rPr lang="en-US" altLang="zh-CN">
                <a:solidFill>
                  <a:schemeClr val="bg1"/>
                </a:solidFill>
              </a:rPr>
              <a:t>10</a:t>
            </a:r>
            <a:r>
              <a:rPr lang="en-US" altLang="zh-CN" baseline="30000">
                <a:solidFill>
                  <a:schemeClr val="bg1"/>
                </a:solidFill>
              </a:rPr>
              <a:t>308</a:t>
            </a:r>
            <a:endParaRPr lang="zh-CN" altLang="en-US" baseline="30000">
              <a:solidFill>
                <a:schemeClr val="bg1"/>
              </a:solidFill>
            </a:endParaRPr>
          </a:p>
        </p:txBody>
      </p:sp>
      <p:sp>
        <p:nvSpPr>
          <p:cNvPr id="9" name="文本框 8">
            <a:extLst>
              <a:ext uri="{FF2B5EF4-FFF2-40B4-BE49-F238E27FC236}">
                <a16:creationId xmlns:a16="http://schemas.microsoft.com/office/drawing/2014/main" id="{D4242587-D763-4F9E-8FF3-D9F4F085FA91}"/>
              </a:ext>
            </a:extLst>
          </p:cNvPr>
          <p:cNvSpPr txBox="1"/>
          <p:nvPr/>
        </p:nvSpPr>
        <p:spPr>
          <a:xfrm>
            <a:off x="2069124" y="5625374"/>
            <a:ext cx="9296135" cy="369332"/>
          </a:xfrm>
          <a:prstGeom prst="rect">
            <a:avLst/>
          </a:prstGeom>
          <a:noFill/>
        </p:spPr>
        <p:txBody>
          <a:bodyPr wrap="none" rtlCol="0">
            <a:spAutoFit/>
          </a:bodyPr>
          <a:lstStyle/>
          <a:p>
            <a:r>
              <a:rPr lang="en-US" altLang="zh-CN">
                <a:solidFill>
                  <a:schemeClr val="bg1"/>
                </a:solidFill>
              </a:rPr>
              <a:t>long double</a:t>
            </a:r>
            <a:r>
              <a:rPr lang="zh-CN" altLang="en-US">
                <a:solidFill>
                  <a:schemeClr val="bg1"/>
                </a:solidFill>
              </a:rPr>
              <a:t>型</a:t>
            </a:r>
            <a:r>
              <a:rPr lang="en-US" altLang="zh-CN">
                <a:solidFill>
                  <a:schemeClr val="bg1"/>
                </a:solidFill>
              </a:rPr>
              <a:t>(</a:t>
            </a:r>
            <a:r>
              <a:rPr lang="zh-CN" altLang="en-US">
                <a:solidFill>
                  <a:schemeClr val="bg1"/>
                </a:solidFill>
              </a:rPr>
              <a:t>长双精度型</a:t>
            </a:r>
            <a:r>
              <a:rPr lang="en-US" altLang="zh-CN">
                <a:solidFill>
                  <a:schemeClr val="bg1"/>
                </a:solidFill>
              </a:rPr>
              <a:t>)</a:t>
            </a:r>
            <a:r>
              <a:rPr lang="zh-CN" altLang="en-US">
                <a:solidFill>
                  <a:schemeClr val="bg1"/>
                </a:solidFill>
              </a:rPr>
              <a:t>：分配</a:t>
            </a:r>
            <a:r>
              <a:rPr lang="en-US" altLang="zh-CN">
                <a:solidFill>
                  <a:schemeClr val="bg1"/>
                </a:solidFill>
              </a:rPr>
              <a:t>8</a:t>
            </a:r>
            <a:r>
              <a:rPr lang="zh-CN" altLang="en-US">
                <a:solidFill>
                  <a:schemeClr val="bg1"/>
                </a:solidFill>
              </a:rPr>
              <a:t>个字节</a:t>
            </a:r>
            <a:r>
              <a:rPr lang="en-US" altLang="zh-CN">
                <a:solidFill>
                  <a:schemeClr val="bg1"/>
                </a:solidFill>
              </a:rPr>
              <a:t>,15</a:t>
            </a:r>
            <a:r>
              <a:rPr lang="zh-CN" altLang="en-US">
                <a:solidFill>
                  <a:schemeClr val="bg1"/>
                </a:solidFill>
              </a:rPr>
              <a:t>位有效数字</a:t>
            </a:r>
            <a:r>
              <a:rPr lang="en-US" altLang="zh-CN">
                <a:solidFill>
                  <a:schemeClr val="bg1"/>
                </a:solidFill>
              </a:rPr>
              <a:t>, </a:t>
            </a:r>
            <a:r>
              <a:rPr lang="zh-CN" altLang="en-US">
                <a:solidFill>
                  <a:schemeClr val="bg1"/>
                </a:solidFill>
              </a:rPr>
              <a:t>数值范围：</a:t>
            </a:r>
            <a:r>
              <a:rPr lang="en-US" altLang="zh-CN">
                <a:solidFill>
                  <a:schemeClr val="bg1"/>
                </a:solidFill>
              </a:rPr>
              <a:t>-1.7</a:t>
            </a:r>
            <a:r>
              <a:rPr lang="zh-CN" altLang="en-US">
                <a:solidFill>
                  <a:schemeClr val="bg1"/>
                </a:solidFill>
              </a:rPr>
              <a:t>*</a:t>
            </a:r>
            <a:r>
              <a:rPr lang="en-US" altLang="zh-CN">
                <a:solidFill>
                  <a:schemeClr val="bg1"/>
                </a:solidFill>
              </a:rPr>
              <a:t>10</a:t>
            </a:r>
            <a:r>
              <a:rPr lang="en-US" altLang="zh-CN" baseline="30000">
                <a:solidFill>
                  <a:schemeClr val="bg1"/>
                </a:solidFill>
              </a:rPr>
              <a:t>-308</a:t>
            </a:r>
            <a:r>
              <a:rPr lang="en-US" altLang="zh-CN">
                <a:solidFill>
                  <a:schemeClr val="bg1"/>
                </a:solidFill>
              </a:rPr>
              <a:t> ~ 1.7</a:t>
            </a:r>
            <a:r>
              <a:rPr lang="zh-CN" altLang="en-US">
                <a:solidFill>
                  <a:schemeClr val="bg1"/>
                </a:solidFill>
              </a:rPr>
              <a:t>*</a:t>
            </a:r>
            <a:r>
              <a:rPr lang="en-US" altLang="zh-CN">
                <a:solidFill>
                  <a:schemeClr val="bg1"/>
                </a:solidFill>
              </a:rPr>
              <a:t>10</a:t>
            </a:r>
            <a:r>
              <a:rPr lang="en-US" altLang="zh-CN" baseline="30000">
                <a:solidFill>
                  <a:schemeClr val="bg1"/>
                </a:solidFill>
              </a:rPr>
              <a:t>308</a:t>
            </a:r>
            <a:endParaRPr lang="zh-CN" altLang="en-US">
              <a:solidFill>
                <a:schemeClr val="bg1"/>
              </a:solidFill>
            </a:endParaRPr>
          </a:p>
        </p:txBody>
      </p:sp>
      <p:sp>
        <p:nvSpPr>
          <p:cNvPr id="10" name="文本框 9">
            <a:extLst>
              <a:ext uri="{FF2B5EF4-FFF2-40B4-BE49-F238E27FC236}">
                <a16:creationId xmlns:a16="http://schemas.microsoft.com/office/drawing/2014/main" id="{3A3D6DAB-65CC-458D-A441-C49D1E54FC27}"/>
              </a:ext>
            </a:extLst>
          </p:cNvPr>
          <p:cNvSpPr txBox="1"/>
          <p:nvPr/>
        </p:nvSpPr>
        <p:spPr>
          <a:xfrm>
            <a:off x="4646562" y="2188462"/>
            <a:ext cx="4307589" cy="369332"/>
          </a:xfrm>
          <a:prstGeom prst="rect">
            <a:avLst/>
          </a:prstGeom>
          <a:noFill/>
        </p:spPr>
        <p:txBody>
          <a:bodyPr wrap="none" rtlCol="0">
            <a:spAutoFit/>
          </a:bodyPr>
          <a:lstStyle/>
          <a:p>
            <a:pPr algn="l"/>
            <a:r>
              <a:rPr lang="zh-CN" altLang="en-US">
                <a:solidFill>
                  <a:schemeClr val="bg1"/>
                </a:solidFill>
              </a:rPr>
              <a:t>例如：</a:t>
            </a:r>
            <a:r>
              <a:rPr lang="en-US" altLang="zh-CN">
                <a:solidFill>
                  <a:schemeClr val="bg1"/>
                </a:solidFill>
              </a:rPr>
              <a:t>10</a:t>
            </a:r>
            <a:r>
              <a:rPr lang="zh-CN" altLang="en-US">
                <a:solidFill>
                  <a:schemeClr val="bg1"/>
                </a:solidFill>
              </a:rPr>
              <a:t>是整型常量，</a:t>
            </a:r>
            <a:r>
              <a:rPr lang="en-US" altLang="zh-CN">
                <a:solidFill>
                  <a:schemeClr val="bg1"/>
                </a:solidFill>
              </a:rPr>
              <a:t>10.0</a:t>
            </a:r>
            <a:r>
              <a:rPr lang="zh-CN" altLang="en-US">
                <a:solidFill>
                  <a:schemeClr val="bg1"/>
                </a:solidFill>
              </a:rPr>
              <a:t>是浮点型常量</a:t>
            </a:r>
          </a:p>
        </p:txBody>
      </p:sp>
      <p:sp>
        <p:nvSpPr>
          <p:cNvPr id="11" name="Oval 6">
            <a:extLst>
              <a:ext uri="{FF2B5EF4-FFF2-40B4-BE49-F238E27FC236}">
                <a16:creationId xmlns:a16="http://schemas.microsoft.com/office/drawing/2014/main" id="{8730A816-BA7F-4C20-A254-3F4E5A17D303}"/>
              </a:ext>
            </a:extLst>
          </p:cNvPr>
          <p:cNvSpPr>
            <a:spLocks noChangeArrowheads="1"/>
          </p:cNvSpPr>
          <p:nvPr/>
        </p:nvSpPr>
        <p:spPr bwMode="auto">
          <a:xfrm>
            <a:off x="4876372" y="511082"/>
            <a:ext cx="185264" cy="182642"/>
          </a:xfrm>
          <a:prstGeom prst="ellipse">
            <a:avLst/>
          </a:prstGeom>
          <a:solidFill>
            <a:srgbClr val="FBE22D">
              <a:alpha val="80000"/>
            </a:srgbClr>
          </a:solidFill>
          <a:ln>
            <a:noFill/>
          </a:ln>
        </p:spPr>
        <p:txBody>
          <a:bodyPr/>
          <a:lstStyle/>
          <a:p>
            <a:endParaRPr lang="zh-CN" altLang="en-US"/>
          </a:p>
        </p:txBody>
      </p:sp>
      <p:sp>
        <p:nvSpPr>
          <p:cNvPr id="12" name="Oval 3">
            <a:extLst>
              <a:ext uri="{FF2B5EF4-FFF2-40B4-BE49-F238E27FC236}">
                <a16:creationId xmlns:a16="http://schemas.microsoft.com/office/drawing/2014/main" id="{A8A0E47E-0861-4B36-B8B3-7DD9F46F8314}"/>
              </a:ext>
            </a:extLst>
          </p:cNvPr>
          <p:cNvSpPr>
            <a:spLocks noChangeArrowheads="1"/>
          </p:cNvSpPr>
          <p:nvPr/>
        </p:nvSpPr>
        <p:spPr bwMode="auto">
          <a:xfrm>
            <a:off x="3911763" y="649824"/>
            <a:ext cx="263828" cy="260897"/>
          </a:xfrm>
          <a:prstGeom prst="ellipse">
            <a:avLst/>
          </a:prstGeom>
          <a:solidFill>
            <a:srgbClr val="A9D25A">
              <a:alpha val="80000"/>
            </a:srgbClr>
          </a:solidFill>
          <a:ln>
            <a:noFill/>
          </a:ln>
        </p:spPr>
        <p:txBody>
          <a:bodyPr/>
          <a:lstStyle/>
          <a:p>
            <a:endParaRPr lang="zh-CN" altLang="en-US"/>
          </a:p>
        </p:txBody>
      </p:sp>
      <p:sp>
        <p:nvSpPr>
          <p:cNvPr id="13" name="Oval 4">
            <a:extLst>
              <a:ext uri="{FF2B5EF4-FFF2-40B4-BE49-F238E27FC236}">
                <a16:creationId xmlns:a16="http://schemas.microsoft.com/office/drawing/2014/main" id="{C568A158-DCAD-4BCD-9599-3DA6A5B290AB}"/>
              </a:ext>
            </a:extLst>
          </p:cNvPr>
          <p:cNvSpPr>
            <a:spLocks noChangeArrowheads="1"/>
          </p:cNvSpPr>
          <p:nvPr/>
        </p:nvSpPr>
        <p:spPr bwMode="auto">
          <a:xfrm>
            <a:off x="4175591" y="821304"/>
            <a:ext cx="263828" cy="260897"/>
          </a:xfrm>
          <a:prstGeom prst="ellipse">
            <a:avLst/>
          </a:prstGeom>
          <a:solidFill>
            <a:srgbClr val="98D2E3">
              <a:alpha val="80000"/>
            </a:srgbClr>
          </a:solidFill>
          <a:ln>
            <a:noFill/>
          </a:ln>
        </p:spPr>
        <p:txBody>
          <a:bodyPr/>
          <a:lstStyle/>
          <a:p>
            <a:endParaRPr lang="zh-CN" altLang="en-US"/>
          </a:p>
        </p:txBody>
      </p:sp>
      <p:sp>
        <p:nvSpPr>
          <p:cNvPr id="14" name="Oval 5">
            <a:extLst>
              <a:ext uri="{FF2B5EF4-FFF2-40B4-BE49-F238E27FC236}">
                <a16:creationId xmlns:a16="http://schemas.microsoft.com/office/drawing/2014/main" id="{FFA82524-38E2-48AA-9404-D53765BFC4AF}"/>
              </a:ext>
            </a:extLst>
          </p:cNvPr>
          <p:cNvSpPr>
            <a:spLocks noChangeArrowheads="1"/>
          </p:cNvSpPr>
          <p:nvPr/>
        </p:nvSpPr>
        <p:spPr bwMode="auto">
          <a:xfrm>
            <a:off x="4354313" y="632695"/>
            <a:ext cx="458394" cy="450850"/>
          </a:xfrm>
          <a:prstGeom prst="ellipse">
            <a:avLst/>
          </a:prstGeom>
          <a:solidFill>
            <a:srgbClr val="EA5514">
              <a:alpha val="80000"/>
            </a:srgbClr>
          </a:solidFill>
          <a:ln>
            <a:noFill/>
          </a:ln>
        </p:spPr>
        <p:txBody>
          <a:bodyPr/>
          <a:lstStyle/>
          <a:p>
            <a:endParaRPr lang="zh-CN" altLang="en-US"/>
          </a:p>
        </p:txBody>
      </p:sp>
      <p:sp>
        <p:nvSpPr>
          <p:cNvPr id="15" name="Rectangle 39">
            <a:extLst>
              <a:ext uri="{FF2B5EF4-FFF2-40B4-BE49-F238E27FC236}">
                <a16:creationId xmlns:a16="http://schemas.microsoft.com/office/drawing/2014/main" id="{5B862087-DA3A-4785-BA82-B705695F6F2B}"/>
              </a:ext>
            </a:extLst>
          </p:cNvPr>
          <p:cNvSpPr>
            <a:spLocks noChangeArrowheads="1"/>
          </p:cNvSpPr>
          <p:nvPr/>
        </p:nvSpPr>
        <p:spPr bwMode="auto">
          <a:xfrm>
            <a:off x="4365052" y="744927"/>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2.1.5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矩形 15">
            <a:extLst>
              <a:ext uri="{FF2B5EF4-FFF2-40B4-BE49-F238E27FC236}">
                <a16:creationId xmlns:a16="http://schemas.microsoft.com/office/drawing/2014/main" id="{B3FF5BA0-5E3D-46B5-AEBD-B51BA6655C78}"/>
              </a:ext>
            </a:extLst>
          </p:cNvPr>
          <p:cNvSpPr/>
          <p:nvPr/>
        </p:nvSpPr>
        <p:spPr>
          <a:xfrm>
            <a:off x="1180326" y="4517378"/>
            <a:ext cx="378878" cy="1477328"/>
          </a:xfrm>
          <a:prstGeom prst="rect">
            <a:avLst/>
          </a:prstGeom>
        </p:spPr>
        <p:txBody>
          <a:bodyPr wrap="square">
            <a:spAutoFit/>
          </a:bodyPr>
          <a:lstStyle/>
          <a:p>
            <a:r>
              <a:rPr lang="zh-CN" altLang="en-US">
                <a:solidFill>
                  <a:schemeClr val="bg1"/>
                </a:solidFill>
              </a:rPr>
              <a:t>浮点型数据</a:t>
            </a:r>
          </a:p>
        </p:txBody>
      </p:sp>
      <p:sp>
        <p:nvSpPr>
          <p:cNvPr id="17" name="Rectangle: Rounded Corners 17">
            <a:extLst>
              <a:ext uri="{FF2B5EF4-FFF2-40B4-BE49-F238E27FC236}">
                <a16:creationId xmlns:a16="http://schemas.microsoft.com/office/drawing/2014/main" id="{99EA4E73-7874-4B8F-93A8-6AE3FEF5C66B}"/>
              </a:ext>
            </a:extLst>
          </p:cNvPr>
          <p:cNvSpPr/>
          <p:nvPr/>
        </p:nvSpPr>
        <p:spPr>
          <a:xfrm>
            <a:off x="1411357" y="2789771"/>
            <a:ext cx="3767559" cy="3497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为什么叫做 浮点数？</a:t>
            </a:r>
          </a:p>
        </p:txBody>
      </p:sp>
    </p:spTree>
    <p:extLst>
      <p:ext uri="{BB962C8B-B14F-4D97-AF65-F5344CB8AC3E}">
        <p14:creationId xmlns:p14="http://schemas.microsoft.com/office/powerpoint/2010/main" val="11050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300" fill="hold"/>
                                        <p:tgtEl>
                                          <p:spTgt spid="14"/>
                                        </p:tgtEl>
                                        <p:attrNameLst>
                                          <p:attrName>ppt_w</p:attrName>
                                        </p:attrNameLst>
                                      </p:cBhvr>
                                      <p:tavLst>
                                        <p:tav tm="0">
                                          <p:val>
                                            <p:fltVal val="0"/>
                                          </p:val>
                                        </p:tav>
                                        <p:tav tm="100000">
                                          <p:val>
                                            <p:strVal val="#ppt_w"/>
                                          </p:val>
                                        </p:tav>
                                      </p:tavLst>
                                    </p:anim>
                                    <p:anim calcmode="lin" valueType="num">
                                      <p:cBhvr>
                                        <p:cTn id="8" dur="300" fill="hold"/>
                                        <p:tgtEl>
                                          <p:spTgt spid="14"/>
                                        </p:tgtEl>
                                        <p:attrNameLst>
                                          <p:attrName>ppt_h</p:attrName>
                                        </p:attrNameLst>
                                      </p:cBhvr>
                                      <p:tavLst>
                                        <p:tav tm="0">
                                          <p:val>
                                            <p:fltVal val="0"/>
                                          </p:val>
                                        </p:tav>
                                        <p:tav tm="100000">
                                          <p:val>
                                            <p:strVal val="#ppt_h"/>
                                          </p:val>
                                        </p:tav>
                                      </p:tavLst>
                                    </p:anim>
                                    <p:animEffect transition="in" filter="fade">
                                      <p:cBhvr>
                                        <p:cTn id="9" dur="300"/>
                                        <p:tgtEl>
                                          <p:spTgt spid="14"/>
                                        </p:tgtEl>
                                      </p:cBhvr>
                                    </p:animEffect>
                                  </p:childTnLst>
                                </p:cTn>
                              </p:par>
                              <p:par>
                                <p:cTn id="10" presetID="6" presetClass="emph" presetSubtype="0" autoRev="1" fill="hold" grpId="1" nodeType="withEffect">
                                  <p:stCondLst>
                                    <p:cond delay="300"/>
                                  </p:stCondLst>
                                  <p:childTnLst>
                                    <p:animScale>
                                      <p:cBhvr>
                                        <p:cTn id="11" dur="150" fill="hold"/>
                                        <p:tgtEl>
                                          <p:spTgt spid="14"/>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p:cTn id="14" dur="300" fill="hold"/>
                                        <p:tgtEl>
                                          <p:spTgt spid="13"/>
                                        </p:tgtEl>
                                        <p:attrNameLst>
                                          <p:attrName>ppt_w</p:attrName>
                                        </p:attrNameLst>
                                      </p:cBhvr>
                                      <p:tavLst>
                                        <p:tav tm="0">
                                          <p:val>
                                            <p:fltVal val="0"/>
                                          </p:val>
                                        </p:tav>
                                        <p:tav tm="100000">
                                          <p:val>
                                            <p:strVal val="#ppt_w"/>
                                          </p:val>
                                        </p:tav>
                                      </p:tavLst>
                                    </p:anim>
                                    <p:anim calcmode="lin" valueType="num">
                                      <p:cBhvr>
                                        <p:cTn id="15" dur="300" fill="hold"/>
                                        <p:tgtEl>
                                          <p:spTgt spid="13"/>
                                        </p:tgtEl>
                                        <p:attrNameLst>
                                          <p:attrName>ppt_h</p:attrName>
                                        </p:attrNameLst>
                                      </p:cBhvr>
                                      <p:tavLst>
                                        <p:tav tm="0">
                                          <p:val>
                                            <p:fltVal val="0"/>
                                          </p:val>
                                        </p:tav>
                                        <p:tav tm="100000">
                                          <p:val>
                                            <p:strVal val="#ppt_h"/>
                                          </p:val>
                                        </p:tav>
                                      </p:tavLst>
                                    </p:anim>
                                    <p:animEffect transition="in" filter="fade">
                                      <p:cBhvr>
                                        <p:cTn id="16" dur="300"/>
                                        <p:tgtEl>
                                          <p:spTgt spid="13"/>
                                        </p:tgtEl>
                                      </p:cBhvr>
                                    </p:animEffect>
                                  </p:childTnLst>
                                </p:cTn>
                              </p:par>
                              <p:par>
                                <p:cTn id="17" presetID="6" presetClass="emph" presetSubtype="0" autoRev="1" fill="hold" grpId="1" nodeType="withEffect">
                                  <p:stCondLst>
                                    <p:cond delay="600"/>
                                  </p:stCondLst>
                                  <p:childTnLst>
                                    <p:animScale>
                                      <p:cBhvr>
                                        <p:cTn id="18" dur="150" fill="hold"/>
                                        <p:tgtEl>
                                          <p:spTgt spid="13"/>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12"/>
                                        </p:tgtEl>
                                        <p:attrNameLst>
                                          <p:attrName>style.visibility</p:attrName>
                                        </p:attrNameLst>
                                      </p:cBhvr>
                                      <p:to>
                                        <p:strVal val="visible"/>
                                      </p:to>
                                    </p:set>
                                    <p:anim calcmode="lin" valueType="num">
                                      <p:cBhvr>
                                        <p:cTn id="21" dur="300" fill="hold"/>
                                        <p:tgtEl>
                                          <p:spTgt spid="12"/>
                                        </p:tgtEl>
                                        <p:attrNameLst>
                                          <p:attrName>ppt_w</p:attrName>
                                        </p:attrNameLst>
                                      </p:cBhvr>
                                      <p:tavLst>
                                        <p:tav tm="0">
                                          <p:val>
                                            <p:fltVal val="0"/>
                                          </p:val>
                                        </p:tav>
                                        <p:tav tm="100000">
                                          <p:val>
                                            <p:strVal val="#ppt_w"/>
                                          </p:val>
                                        </p:tav>
                                      </p:tavLst>
                                    </p:anim>
                                    <p:anim calcmode="lin" valueType="num">
                                      <p:cBhvr>
                                        <p:cTn id="22" dur="300" fill="hold"/>
                                        <p:tgtEl>
                                          <p:spTgt spid="12"/>
                                        </p:tgtEl>
                                        <p:attrNameLst>
                                          <p:attrName>ppt_h</p:attrName>
                                        </p:attrNameLst>
                                      </p:cBhvr>
                                      <p:tavLst>
                                        <p:tav tm="0">
                                          <p:val>
                                            <p:fltVal val="0"/>
                                          </p:val>
                                        </p:tav>
                                        <p:tav tm="100000">
                                          <p:val>
                                            <p:strVal val="#ppt_h"/>
                                          </p:val>
                                        </p:tav>
                                      </p:tavLst>
                                    </p:anim>
                                    <p:animEffect transition="in" filter="fade">
                                      <p:cBhvr>
                                        <p:cTn id="23" dur="300"/>
                                        <p:tgtEl>
                                          <p:spTgt spid="12"/>
                                        </p:tgtEl>
                                      </p:cBhvr>
                                    </p:animEffect>
                                  </p:childTnLst>
                                </p:cTn>
                              </p:par>
                              <p:par>
                                <p:cTn id="24" presetID="6" presetClass="emph" presetSubtype="0" autoRev="1" fill="hold" grpId="1" nodeType="withEffect">
                                  <p:stCondLst>
                                    <p:cond delay="900"/>
                                  </p:stCondLst>
                                  <p:childTnLst>
                                    <p:animScale>
                                      <p:cBhvr>
                                        <p:cTn id="25" dur="150" fill="hold"/>
                                        <p:tgtEl>
                                          <p:spTgt spid="12"/>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Effect transition="in" filter="fade">
                                      <p:cBhvr>
                                        <p:cTn id="30" dur="300"/>
                                        <p:tgtEl>
                                          <p:spTgt spid="11"/>
                                        </p:tgtEl>
                                      </p:cBhvr>
                                    </p:animEffect>
                                  </p:childTnLst>
                                </p:cTn>
                              </p:par>
                              <p:par>
                                <p:cTn id="31" presetID="6" presetClass="emph" presetSubtype="0" autoRev="1" fill="hold" grpId="1" nodeType="withEffect">
                                  <p:stCondLst>
                                    <p:cond delay="1200"/>
                                  </p:stCondLst>
                                  <p:childTnLst>
                                    <p:animScale>
                                      <p:cBhvr>
                                        <p:cTn id="32" dur="150" fill="hold"/>
                                        <p:tgtEl>
                                          <p:spTgt spid="11"/>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300" fill="hold"/>
                                        <p:tgtEl>
                                          <p:spTgt spid="15"/>
                                        </p:tgtEl>
                                        <p:attrNameLst>
                                          <p:attrName>ppt_w</p:attrName>
                                        </p:attrNameLst>
                                      </p:cBhvr>
                                      <p:tavLst>
                                        <p:tav tm="0">
                                          <p:val>
                                            <p:fltVal val="0"/>
                                          </p:val>
                                        </p:tav>
                                        <p:tav tm="100000">
                                          <p:val>
                                            <p:strVal val="#ppt_w"/>
                                          </p:val>
                                        </p:tav>
                                      </p:tavLst>
                                    </p:anim>
                                    <p:anim calcmode="lin" valueType="num">
                                      <p:cBhvr>
                                        <p:cTn id="36" dur="300" fill="hold"/>
                                        <p:tgtEl>
                                          <p:spTgt spid="15"/>
                                        </p:tgtEl>
                                        <p:attrNameLst>
                                          <p:attrName>ppt_h</p:attrName>
                                        </p:attrNameLst>
                                      </p:cBhvr>
                                      <p:tavLst>
                                        <p:tav tm="0">
                                          <p:val>
                                            <p:fltVal val="0"/>
                                          </p:val>
                                        </p:tav>
                                        <p:tav tm="100000">
                                          <p:val>
                                            <p:strVal val="#ppt_h"/>
                                          </p:val>
                                        </p:tav>
                                      </p:tavLst>
                                    </p:anim>
                                    <p:animEffect transition="in" filter="fade">
                                      <p:cBhvr>
                                        <p:cTn id="37" dur="300"/>
                                        <p:tgtEl>
                                          <p:spTgt spid="15"/>
                                        </p:tgtEl>
                                      </p:cBhvr>
                                    </p:animEffect>
                                  </p:childTnLst>
                                </p:cTn>
                              </p:par>
                              <p:par>
                                <p:cTn id="38" presetID="6" presetClass="emph" presetSubtype="0" autoRev="1" fill="hold" grpId="1" nodeType="withEffect">
                                  <p:stCondLst>
                                    <p:cond delay="800"/>
                                  </p:stCondLst>
                                  <p:childTnLst>
                                    <p:animScale>
                                      <p:cBhvr>
                                        <p:cTn id="39" dur="150" fill="hold"/>
                                        <p:tgtEl>
                                          <p:spTgt spid="15"/>
                                        </p:tgtEl>
                                      </p:cBhvr>
                                      <p:by x="110000" y="110000"/>
                                    </p:animScale>
                                  </p:childTnLst>
                                </p:cTn>
                              </p:par>
                              <p:par>
                                <p:cTn id="40" presetID="22" presetClass="entr" presetSubtype="8"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p:bldP spid="15" grpId="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0F0946-13AD-4418-A6C7-674B94CE72E6}"/>
              </a:ext>
            </a:extLst>
          </p:cNvPr>
          <p:cNvSpPr txBox="1"/>
          <p:nvPr/>
        </p:nvSpPr>
        <p:spPr>
          <a:xfrm>
            <a:off x="4609291" y="685940"/>
            <a:ext cx="3057247" cy="584775"/>
          </a:xfrm>
          <a:prstGeom prst="rect">
            <a:avLst/>
          </a:prstGeom>
          <a:noFill/>
        </p:spPr>
        <p:txBody>
          <a:bodyPr wrap="none" rtlCol="0">
            <a:spAutoFit/>
          </a:bodyPr>
          <a:lstStyle/>
          <a:p>
            <a:pPr algn="l"/>
            <a:r>
              <a:rPr lang="zh-CN" altLang="en-US" sz="3200">
                <a:solidFill>
                  <a:schemeClr val="bg1"/>
                </a:solidFill>
              </a:rPr>
              <a:t>运算符和表达式</a:t>
            </a:r>
          </a:p>
        </p:txBody>
      </p:sp>
      <p:sp>
        <p:nvSpPr>
          <p:cNvPr id="3" name="文本框 2">
            <a:extLst>
              <a:ext uri="{FF2B5EF4-FFF2-40B4-BE49-F238E27FC236}">
                <a16:creationId xmlns:a16="http://schemas.microsoft.com/office/drawing/2014/main" id="{82C4D06D-4516-4F0B-924B-4CF5F64D18B1}"/>
              </a:ext>
            </a:extLst>
          </p:cNvPr>
          <p:cNvSpPr txBox="1"/>
          <p:nvPr/>
        </p:nvSpPr>
        <p:spPr>
          <a:xfrm>
            <a:off x="2426218" y="2907558"/>
            <a:ext cx="381739" cy="2585323"/>
          </a:xfrm>
          <a:prstGeom prst="rect">
            <a:avLst/>
          </a:prstGeom>
          <a:noFill/>
          <a:ln>
            <a:solidFill>
              <a:srgbClr val="FFFF00"/>
            </a:solidFill>
          </a:ln>
        </p:spPr>
        <p:txBody>
          <a:bodyPr wrap="square" rtlCol="0">
            <a:spAutoFit/>
          </a:bodyPr>
          <a:lstStyle/>
          <a:p>
            <a:pPr algn="ctr"/>
            <a:r>
              <a:rPr lang="en-US" altLang="zh-CN">
                <a:solidFill>
                  <a:schemeClr val="bg1"/>
                </a:solidFill>
              </a:rPr>
              <a:t>C</a:t>
            </a:r>
            <a:r>
              <a:rPr lang="zh-CN" altLang="en-US">
                <a:solidFill>
                  <a:schemeClr val="bg1"/>
                </a:solidFill>
              </a:rPr>
              <a:t>语言提供的运算符</a:t>
            </a:r>
          </a:p>
        </p:txBody>
      </p:sp>
      <p:sp>
        <p:nvSpPr>
          <p:cNvPr id="4" name="左大括号 3">
            <a:extLst>
              <a:ext uri="{FF2B5EF4-FFF2-40B4-BE49-F238E27FC236}">
                <a16:creationId xmlns:a16="http://schemas.microsoft.com/office/drawing/2014/main" id="{E895A292-1AF1-407E-92E0-D07C8AF9FC08}"/>
              </a:ext>
            </a:extLst>
          </p:cNvPr>
          <p:cNvSpPr/>
          <p:nvPr/>
        </p:nvSpPr>
        <p:spPr>
          <a:xfrm>
            <a:off x="3074287" y="2473514"/>
            <a:ext cx="221942" cy="3453414"/>
          </a:xfrm>
          <a:prstGeom prst="leftBrace">
            <a:avLst>
              <a:gd name="adj1" fmla="val 72333"/>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FE34326-2835-40AD-AF86-5DAB661E11B5}"/>
              </a:ext>
            </a:extLst>
          </p:cNvPr>
          <p:cNvSpPr txBox="1"/>
          <p:nvPr/>
        </p:nvSpPr>
        <p:spPr>
          <a:xfrm>
            <a:off x="3411638" y="2353561"/>
            <a:ext cx="5897768" cy="3693319"/>
          </a:xfrm>
          <a:prstGeom prst="rect">
            <a:avLst/>
          </a:prstGeom>
          <a:noFill/>
        </p:spPr>
        <p:txBody>
          <a:bodyPr wrap="none" rtlCol="0">
            <a:spAutoFit/>
          </a:bodyPr>
          <a:lstStyle/>
          <a:p>
            <a:pPr algn="l"/>
            <a:r>
              <a:rPr lang="zh-CN" altLang="en-US">
                <a:solidFill>
                  <a:schemeClr val="bg1"/>
                </a:solidFill>
              </a:rPr>
              <a:t>算术运算符</a:t>
            </a:r>
            <a:r>
              <a:rPr lang="en-US" altLang="zh-CN">
                <a:solidFill>
                  <a:schemeClr val="bg1"/>
                </a:solidFill>
              </a:rPr>
              <a:t>		</a:t>
            </a:r>
            <a:r>
              <a:rPr lang="zh-CN" altLang="en-US">
                <a:solidFill>
                  <a:schemeClr val="bg1"/>
                </a:solidFill>
              </a:rPr>
              <a:t>（</a:t>
            </a:r>
            <a:r>
              <a:rPr lang="en-US" altLang="zh-CN">
                <a:solidFill>
                  <a:schemeClr val="bg1"/>
                </a:solidFill>
              </a:rPr>
              <a:t>+  -  </a:t>
            </a:r>
            <a:r>
              <a:rPr lang="zh-CN" altLang="en-US">
                <a:solidFill>
                  <a:schemeClr val="bg1"/>
                </a:solidFill>
              </a:rPr>
              <a:t>*  </a:t>
            </a:r>
            <a:r>
              <a:rPr lang="en-US" altLang="zh-CN">
                <a:solidFill>
                  <a:schemeClr val="bg1"/>
                </a:solidFill>
              </a:rPr>
              <a:t>/  %   ++  -- </a:t>
            </a:r>
            <a:r>
              <a:rPr lang="zh-CN" altLang="en-US">
                <a:solidFill>
                  <a:schemeClr val="bg1"/>
                </a:solidFill>
              </a:rPr>
              <a:t>）</a:t>
            </a:r>
            <a:endParaRPr lang="en-US" altLang="zh-CN">
              <a:solidFill>
                <a:schemeClr val="bg1"/>
              </a:solidFill>
            </a:endParaRPr>
          </a:p>
          <a:p>
            <a:r>
              <a:rPr lang="zh-CN" altLang="en-US">
                <a:solidFill>
                  <a:schemeClr val="bg1"/>
                </a:solidFill>
              </a:rPr>
              <a:t>赋值运算符</a:t>
            </a:r>
            <a:r>
              <a:rPr lang="en-US" altLang="zh-CN">
                <a:solidFill>
                  <a:schemeClr val="bg1"/>
                </a:solidFill>
              </a:rPr>
              <a:t>		</a:t>
            </a:r>
            <a:r>
              <a:rPr lang="zh-CN" altLang="en-US">
                <a:solidFill>
                  <a:schemeClr val="bg1"/>
                </a:solidFill>
              </a:rPr>
              <a:t>（ </a:t>
            </a:r>
            <a:r>
              <a:rPr lang="en-US" altLang="zh-CN">
                <a:solidFill>
                  <a:schemeClr val="bg1"/>
                </a:solidFill>
              </a:rPr>
              <a:t>=   </a:t>
            </a:r>
            <a:r>
              <a:rPr lang="zh-CN" altLang="en-US">
                <a:solidFill>
                  <a:schemeClr val="bg1"/>
                </a:solidFill>
              </a:rPr>
              <a:t>及其扩展赋值运算符）</a:t>
            </a:r>
            <a:endParaRPr lang="en-US" altLang="zh-CN">
              <a:solidFill>
                <a:schemeClr val="bg1"/>
              </a:solidFill>
            </a:endParaRPr>
          </a:p>
          <a:p>
            <a:r>
              <a:rPr lang="zh-CN" altLang="en-US">
                <a:solidFill>
                  <a:schemeClr val="bg1"/>
                </a:solidFill>
              </a:rPr>
              <a:t>关系运算符</a:t>
            </a:r>
            <a:r>
              <a:rPr lang="en-US" altLang="zh-CN">
                <a:solidFill>
                  <a:schemeClr val="bg1"/>
                </a:solidFill>
              </a:rPr>
              <a:t>		</a:t>
            </a:r>
            <a:r>
              <a:rPr lang="zh-CN" altLang="en-US">
                <a:solidFill>
                  <a:schemeClr val="bg1"/>
                </a:solidFill>
              </a:rPr>
              <a:t>（ </a:t>
            </a:r>
            <a:r>
              <a:rPr lang="en-US" altLang="zh-CN">
                <a:solidFill>
                  <a:schemeClr val="bg1"/>
                </a:solidFill>
              </a:rPr>
              <a:t>&gt;  &lt;  ==  &gt;=  &lt;=  !=</a:t>
            </a:r>
            <a:r>
              <a:rPr lang="zh-CN" altLang="en-US">
                <a:solidFill>
                  <a:schemeClr val="bg1"/>
                </a:solidFill>
              </a:rPr>
              <a:t>）</a:t>
            </a:r>
          </a:p>
          <a:p>
            <a:r>
              <a:rPr lang="zh-CN" altLang="en-US">
                <a:solidFill>
                  <a:schemeClr val="bg1"/>
                </a:solidFill>
              </a:rPr>
              <a:t>逻辑运算符</a:t>
            </a:r>
            <a:r>
              <a:rPr lang="en-US" altLang="zh-CN">
                <a:solidFill>
                  <a:schemeClr val="bg1"/>
                </a:solidFill>
              </a:rPr>
              <a:t>		</a:t>
            </a:r>
            <a:r>
              <a:rPr lang="zh-CN" altLang="en-US">
                <a:solidFill>
                  <a:schemeClr val="bg1"/>
                </a:solidFill>
              </a:rPr>
              <a:t>（！ </a:t>
            </a:r>
            <a:r>
              <a:rPr lang="en-US" altLang="zh-CN">
                <a:solidFill>
                  <a:schemeClr val="bg1"/>
                </a:solidFill>
              </a:rPr>
              <a:t>&amp;&amp;  ||</a:t>
            </a:r>
            <a:r>
              <a:rPr lang="zh-CN" altLang="en-US">
                <a:solidFill>
                  <a:schemeClr val="bg1"/>
                </a:solidFill>
              </a:rPr>
              <a:t>）</a:t>
            </a:r>
          </a:p>
          <a:p>
            <a:r>
              <a:rPr lang="zh-CN" altLang="en-US">
                <a:solidFill>
                  <a:schemeClr val="bg1"/>
                </a:solidFill>
              </a:rPr>
              <a:t>位运算符</a:t>
            </a:r>
            <a:r>
              <a:rPr lang="en-US" altLang="zh-CN">
                <a:solidFill>
                  <a:schemeClr val="bg1"/>
                </a:solidFill>
              </a:rPr>
              <a:t>		</a:t>
            </a:r>
            <a:r>
              <a:rPr lang="zh-CN" altLang="en-US">
                <a:solidFill>
                  <a:schemeClr val="bg1"/>
                </a:solidFill>
              </a:rPr>
              <a:t>（</a:t>
            </a:r>
            <a:r>
              <a:rPr lang="en-US" altLang="zh-CN">
                <a:solidFill>
                  <a:schemeClr val="bg1"/>
                </a:solidFill>
              </a:rPr>
              <a:t>&lt;&lt;  &gt;&gt;  ~  |   ^   &amp;</a:t>
            </a:r>
            <a:r>
              <a:rPr lang="zh-CN" altLang="en-US">
                <a:solidFill>
                  <a:schemeClr val="bg1"/>
                </a:solidFill>
              </a:rPr>
              <a:t>）</a:t>
            </a:r>
          </a:p>
          <a:p>
            <a:r>
              <a:rPr lang="zh-CN" altLang="en-US">
                <a:solidFill>
                  <a:schemeClr val="bg1"/>
                </a:solidFill>
              </a:rPr>
              <a:t>条件运算符</a:t>
            </a:r>
            <a:r>
              <a:rPr lang="en-US" altLang="zh-CN">
                <a:solidFill>
                  <a:schemeClr val="bg1"/>
                </a:solidFill>
              </a:rPr>
              <a:t>		</a:t>
            </a:r>
            <a:r>
              <a:rPr lang="zh-CN" altLang="en-US">
                <a:solidFill>
                  <a:schemeClr val="bg1"/>
                </a:solidFill>
              </a:rPr>
              <a:t>（</a:t>
            </a:r>
            <a:r>
              <a:rPr lang="en-US" altLang="zh-CN">
                <a:solidFill>
                  <a:schemeClr val="bg1"/>
                </a:solidFill>
              </a:rPr>
              <a:t>?:</a:t>
            </a:r>
            <a:r>
              <a:rPr lang="zh-CN" altLang="en-US">
                <a:solidFill>
                  <a:schemeClr val="bg1"/>
                </a:solidFill>
              </a:rPr>
              <a:t>）</a:t>
            </a:r>
          </a:p>
          <a:p>
            <a:r>
              <a:rPr lang="zh-CN" altLang="en-US">
                <a:solidFill>
                  <a:schemeClr val="bg1"/>
                </a:solidFill>
              </a:rPr>
              <a:t>逗号运算符</a:t>
            </a:r>
            <a:r>
              <a:rPr lang="en-US" altLang="zh-CN">
                <a:solidFill>
                  <a:schemeClr val="bg1"/>
                </a:solidFill>
              </a:rPr>
              <a:t>		</a:t>
            </a:r>
            <a:r>
              <a:rPr lang="zh-CN" altLang="en-US">
                <a:solidFill>
                  <a:schemeClr val="bg1"/>
                </a:solidFill>
              </a:rPr>
              <a:t>（   </a:t>
            </a:r>
            <a:r>
              <a:rPr lang="en-US" altLang="zh-CN">
                <a:solidFill>
                  <a:schemeClr val="bg1"/>
                </a:solidFill>
              </a:rPr>
              <a:t>,  </a:t>
            </a:r>
            <a:r>
              <a:rPr lang="zh-CN" altLang="en-US">
                <a:solidFill>
                  <a:schemeClr val="bg1"/>
                </a:solidFill>
              </a:rPr>
              <a:t>）</a:t>
            </a:r>
          </a:p>
          <a:p>
            <a:r>
              <a:rPr lang="zh-CN" altLang="en-US">
                <a:solidFill>
                  <a:schemeClr val="bg1"/>
                </a:solidFill>
              </a:rPr>
              <a:t>指针运算符</a:t>
            </a:r>
            <a:r>
              <a:rPr lang="en-US" altLang="zh-CN">
                <a:solidFill>
                  <a:schemeClr val="bg1"/>
                </a:solidFill>
              </a:rPr>
              <a:t>		</a:t>
            </a:r>
            <a:r>
              <a:rPr lang="zh-CN" altLang="en-US">
                <a:solidFill>
                  <a:schemeClr val="bg1"/>
                </a:solidFill>
              </a:rPr>
              <a:t>（  *   </a:t>
            </a:r>
            <a:r>
              <a:rPr lang="en-US" altLang="zh-CN">
                <a:solidFill>
                  <a:schemeClr val="bg1"/>
                </a:solidFill>
              </a:rPr>
              <a:t>&amp;</a:t>
            </a:r>
            <a:r>
              <a:rPr lang="zh-CN" altLang="en-US">
                <a:solidFill>
                  <a:schemeClr val="bg1"/>
                </a:solidFill>
              </a:rPr>
              <a:t>）</a:t>
            </a:r>
          </a:p>
          <a:p>
            <a:pPr algn="l"/>
            <a:r>
              <a:rPr lang="zh-CN" altLang="en-US">
                <a:solidFill>
                  <a:schemeClr val="bg1"/>
                </a:solidFill>
              </a:rPr>
              <a:t>求字节数运算符</a:t>
            </a:r>
            <a:r>
              <a:rPr lang="en-US" altLang="zh-CN">
                <a:solidFill>
                  <a:schemeClr val="bg1"/>
                </a:solidFill>
              </a:rPr>
              <a:t>		</a:t>
            </a:r>
            <a:r>
              <a:rPr lang="zh-CN" altLang="en-US">
                <a:solidFill>
                  <a:schemeClr val="bg1"/>
                </a:solidFill>
              </a:rPr>
              <a:t>（</a:t>
            </a:r>
            <a:r>
              <a:rPr lang="en-US" altLang="zh-CN">
                <a:solidFill>
                  <a:schemeClr val="bg1"/>
                </a:solidFill>
              </a:rPr>
              <a:t>sizeof</a:t>
            </a:r>
            <a:r>
              <a:rPr lang="zh-CN" altLang="en-US">
                <a:solidFill>
                  <a:schemeClr val="bg1"/>
                </a:solidFill>
              </a:rPr>
              <a:t>）</a:t>
            </a:r>
            <a:endParaRPr lang="en-US" altLang="zh-CN">
              <a:solidFill>
                <a:schemeClr val="bg1"/>
              </a:solidFill>
            </a:endParaRPr>
          </a:p>
          <a:p>
            <a:pPr algn="l"/>
            <a:r>
              <a:rPr lang="zh-CN" altLang="en-US">
                <a:solidFill>
                  <a:schemeClr val="bg1"/>
                </a:solidFill>
              </a:rPr>
              <a:t>强制类型转换运算符</a:t>
            </a:r>
            <a:r>
              <a:rPr lang="en-US" altLang="zh-CN">
                <a:solidFill>
                  <a:schemeClr val="bg1"/>
                </a:solidFill>
              </a:rPr>
              <a:t>	</a:t>
            </a:r>
            <a:r>
              <a:rPr lang="zh-CN" altLang="en-US">
                <a:solidFill>
                  <a:schemeClr val="bg1"/>
                </a:solidFill>
              </a:rPr>
              <a:t>（   </a:t>
            </a:r>
            <a:r>
              <a:rPr lang="en-US" altLang="zh-CN">
                <a:solidFill>
                  <a:schemeClr val="bg1"/>
                </a:solidFill>
              </a:rPr>
              <a:t>(</a:t>
            </a:r>
            <a:r>
              <a:rPr lang="zh-CN" altLang="en-US">
                <a:solidFill>
                  <a:schemeClr val="bg1"/>
                </a:solidFill>
              </a:rPr>
              <a:t>类型</a:t>
            </a:r>
            <a:r>
              <a:rPr lang="en-US" altLang="zh-CN">
                <a:solidFill>
                  <a:schemeClr val="bg1"/>
                </a:solidFill>
              </a:rPr>
              <a:t>)  </a:t>
            </a:r>
            <a:r>
              <a:rPr lang="zh-CN" altLang="en-US">
                <a:solidFill>
                  <a:schemeClr val="bg1"/>
                </a:solidFill>
              </a:rPr>
              <a:t>）</a:t>
            </a:r>
            <a:endParaRPr lang="en-US" altLang="zh-CN">
              <a:solidFill>
                <a:schemeClr val="bg1"/>
              </a:solidFill>
            </a:endParaRPr>
          </a:p>
          <a:p>
            <a:pPr algn="l"/>
            <a:r>
              <a:rPr lang="zh-CN" altLang="en-US">
                <a:solidFill>
                  <a:schemeClr val="bg1"/>
                </a:solidFill>
              </a:rPr>
              <a:t>成员运算符  </a:t>
            </a:r>
            <a:r>
              <a:rPr lang="en-US" altLang="zh-CN">
                <a:solidFill>
                  <a:schemeClr val="bg1"/>
                </a:solidFill>
              </a:rPr>
              <a:t>		</a:t>
            </a:r>
            <a:r>
              <a:rPr lang="zh-CN" altLang="en-US">
                <a:solidFill>
                  <a:schemeClr val="bg1"/>
                </a:solidFill>
              </a:rPr>
              <a:t>（</a:t>
            </a:r>
            <a:r>
              <a:rPr lang="en-US" altLang="zh-CN">
                <a:solidFill>
                  <a:schemeClr val="bg1"/>
                </a:solidFill>
              </a:rPr>
              <a:t>.-&gt;</a:t>
            </a:r>
            <a:r>
              <a:rPr lang="zh-CN" altLang="en-US">
                <a:solidFill>
                  <a:schemeClr val="bg1"/>
                </a:solidFill>
              </a:rPr>
              <a:t>）</a:t>
            </a:r>
            <a:endParaRPr lang="en-US" altLang="zh-CN">
              <a:solidFill>
                <a:schemeClr val="bg1"/>
              </a:solidFill>
            </a:endParaRPr>
          </a:p>
          <a:p>
            <a:pPr algn="l"/>
            <a:r>
              <a:rPr lang="zh-CN" altLang="en-US">
                <a:solidFill>
                  <a:schemeClr val="bg1"/>
                </a:solidFill>
              </a:rPr>
              <a:t>下标运算符</a:t>
            </a:r>
            <a:r>
              <a:rPr lang="en-US" altLang="zh-CN">
                <a:solidFill>
                  <a:schemeClr val="bg1"/>
                </a:solidFill>
              </a:rPr>
              <a:t>		</a:t>
            </a:r>
            <a:r>
              <a:rPr lang="zh-CN" altLang="en-US">
                <a:solidFill>
                  <a:schemeClr val="bg1"/>
                </a:solidFill>
              </a:rPr>
              <a:t>（  </a:t>
            </a:r>
            <a:r>
              <a:rPr lang="en-US" altLang="zh-CN">
                <a:solidFill>
                  <a:schemeClr val="bg1"/>
                </a:solidFill>
              </a:rPr>
              <a:t>[ ]  </a:t>
            </a:r>
            <a:r>
              <a:rPr lang="zh-CN" altLang="en-US">
                <a:solidFill>
                  <a:schemeClr val="bg1"/>
                </a:solidFill>
              </a:rPr>
              <a:t>）</a:t>
            </a:r>
            <a:endParaRPr lang="en-US" altLang="zh-CN">
              <a:solidFill>
                <a:schemeClr val="bg1"/>
              </a:solidFill>
            </a:endParaRPr>
          </a:p>
          <a:p>
            <a:pPr algn="l"/>
            <a:r>
              <a:rPr lang="zh-CN" altLang="en-US">
                <a:solidFill>
                  <a:schemeClr val="bg1"/>
                </a:solidFill>
              </a:rPr>
              <a:t>其他   </a:t>
            </a:r>
            <a:r>
              <a:rPr lang="en-US" altLang="zh-CN">
                <a:solidFill>
                  <a:schemeClr val="bg1"/>
                </a:solidFill>
              </a:rPr>
              <a:t>			</a:t>
            </a:r>
            <a:r>
              <a:rPr lang="zh-CN" altLang="en-US">
                <a:solidFill>
                  <a:schemeClr val="bg1"/>
                </a:solidFill>
              </a:rPr>
              <a:t>（ 如函数调用运算符</a:t>
            </a:r>
            <a:r>
              <a:rPr lang="en-US" altLang="zh-CN">
                <a:solidFill>
                  <a:schemeClr val="bg1"/>
                </a:solidFill>
              </a:rPr>
              <a:t>( )  </a:t>
            </a:r>
            <a:r>
              <a:rPr lang="zh-CN" altLang="en-US">
                <a:solidFill>
                  <a:schemeClr val="bg1"/>
                </a:solidFill>
              </a:rPr>
              <a:t>）</a:t>
            </a:r>
          </a:p>
        </p:txBody>
      </p:sp>
      <p:grpSp>
        <p:nvGrpSpPr>
          <p:cNvPr id="6" name="组合 5">
            <a:extLst>
              <a:ext uri="{FF2B5EF4-FFF2-40B4-BE49-F238E27FC236}">
                <a16:creationId xmlns:a16="http://schemas.microsoft.com/office/drawing/2014/main" id="{677177DF-07EF-4B15-8B0F-6F9F351CB3E4}"/>
              </a:ext>
            </a:extLst>
          </p:cNvPr>
          <p:cNvGrpSpPr/>
          <p:nvPr/>
        </p:nvGrpSpPr>
        <p:grpSpPr>
          <a:xfrm>
            <a:off x="3074287" y="381493"/>
            <a:ext cx="1826141" cy="924977"/>
            <a:chOff x="3688246" y="532898"/>
            <a:chExt cx="1149873" cy="572463"/>
          </a:xfrm>
        </p:grpSpPr>
        <p:sp>
          <p:nvSpPr>
            <p:cNvPr id="7" name="Oval 6">
              <a:extLst>
                <a:ext uri="{FF2B5EF4-FFF2-40B4-BE49-F238E27FC236}">
                  <a16:creationId xmlns:a16="http://schemas.microsoft.com/office/drawing/2014/main" id="{2DE13817-8D9E-4DD4-B512-2F622D639B34}"/>
                </a:ext>
              </a:extLst>
            </p:cNvPr>
            <p:cNvSpPr>
              <a:spLocks noChangeArrowheads="1"/>
            </p:cNvSpPr>
            <p:nvPr/>
          </p:nvSpPr>
          <p:spPr bwMode="auto">
            <a:xfrm>
              <a:off x="4652855" y="532898"/>
              <a:ext cx="185264" cy="182642"/>
            </a:xfrm>
            <a:prstGeom prst="ellipse">
              <a:avLst/>
            </a:prstGeom>
            <a:solidFill>
              <a:srgbClr val="FBE22D">
                <a:alpha val="80000"/>
              </a:srgbClr>
            </a:solidFill>
            <a:ln>
              <a:noFill/>
            </a:ln>
          </p:spPr>
          <p:txBody>
            <a:bodyPr/>
            <a:lstStyle/>
            <a:p>
              <a:endParaRPr lang="zh-CN" altLang="en-US"/>
            </a:p>
          </p:txBody>
        </p:sp>
        <p:sp>
          <p:nvSpPr>
            <p:cNvPr id="8" name="Oval 3">
              <a:extLst>
                <a:ext uri="{FF2B5EF4-FFF2-40B4-BE49-F238E27FC236}">
                  <a16:creationId xmlns:a16="http://schemas.microsoft.com/office/drawing/2014/main" id="{EA921D61-A2E4-44AE-9A8F-891B5E3ECA43}"/>
                </a:ext>
              </a:extLst>
            </p:cNvPr>
            <p:cNvSpPr>
              <a:spLocks noChangeArrowheads="1"/>
            </p:cNvSpPr>
            <p:nvPr/>
          </p:nvSpPr>
          <p:spPr bwMode="auto">
            <a:xfrm>
              <a:off x="3688246" y="671640"/>
              <a:ext cx="263828" cy="260897"/>
            </a:xfrm>
            <a:prstGeom prst="ellipse">
              <a:avLst/>
            </a:prstGeom>
            <a:solidFill>
              <a:srgbClr val="A9D25A">
                <a:alpha val="80000"/>
              </a:srgbClr>
            </a:solidFill>
            <a:ln>
              <a:noFill/>
            </a:ln>
          </p:spPr>
          <p:txBody>
            <a:bodyPr/>
            <a:lstStyle/>
            <a:p>
              <a:endParaRPr lang="zh-CN" altLang="en-US"/>
            </a:p>
          </p:txBody>
        </p:sp>
        <p:sp>
          <p:nvSpPr>
            <p:cNvPr id="9" name="Oval 4">
              <a:extLst>
                <a:ext uri="{FF2B5EF4-FFF2-40B4-BE49-F238E27FC236}">
                  <a16:creationId xmlns:a16="http://schemas.microsoft.com/office/drawing/2014/main" id="{5F001F70-70E4-4CB2-AE7A-5B0759B9F40F}"/>
                </a:ext>
              </a:extLst>
            </p:cNvPr>
            <p:cNvSpPr>
              <a:spLocks noChangeArrowheads="1"/>
            </p:cNvSpPr>
            <p:nvPr/>
          </p:nvSpPr>
          <p:spPr bwMode="auto">
            <a:xfrm>
              <a:off x="3952074" y="843120"/>
              <a:ext cx="263828" cy="260897"/>
            </a:xfrm>
            <a:prstGeom prst="ellipse">
              <a:avLst/>
            </a:prstGeom>
            <a:solidFill>
              <a:srgbClr val="98D2E3">
                <a:alpha val="80000"/>
              </a:srgbClr>
            </a:solidFill>
            <a:ln>
              <a:noFill/>
            </a:ln>
          </p:spPr>
          <p:txBody>
            <a:bodyPr/>
            <a:lstStyle/>
            <a:p>
              <a:endParaRPr lang="zh-CN" altLang="en-US"/>
            </a:p>
          </p:txBody>
        </p:sp>
        <p:sp>
          <p:nvSpPr>
            <p:cNvPr id="10" name="Oval 5">
              <a:extLst>
                <a:ext uri="{FF2B5EF4-FFF2-40B4-BE49-F238E27FC236}">
                  <a16:creationId xmlns:a16="http://schemas.microsoft.com/office/drawing/2014/main" id="{F02DB678-C4A9-490E-9F80-C5DD395556A1}"/>
                </a:ext>
              </a:extLst>
            </p:cNvPr>
            <p:cNvSpPr>
              <a:spLocks noChangeArrowheads="1"/>
            </p:cNvSpPr>
            <p:nvPr/>
          </p:nvSpPr>
          <p:spPr bwMode="auto">
            <a:xfrm>
              <a:off x="4130796" y="654511"/>
              <a:ext cx="458394" cy="450850"/>
            </a:xfrm>
            <a:prstGeom prst="ellipse">
              <a:avLst/>
            </a:prstGeom>
            <a:solidFill>
              <a:srgbClr val="EA5514">
                <a:alpha val="80000"/>
              </a:srgbClr>
            </a:solidFill>
            <a:ln>
              <a:noFill/>
            </a:ln>
          </p:spPr>
          <p:txBody>
            <a:bodyPr/>
            <a:lstStyle/>
            <a:p>
              <a:endParaRPr lang="zh-CN" altLang="en-US"/>
            </a:p>
          </p:txBody>
        </p:sp>
        <p:sp>
          <p:nvSpPr>
            <p:cNvPr id="11" name="Rectangle 39">
              <a:extLst>
                <a:ext uri="{FF2B5EF4-FFF2-40B4-BE49-F238E27FC236}">
                  <a16:creationId xmlns:a16="http://schemas.microsoft.com/office/drawing/2014/main" id="{DB48B52A-66DB-4FB1-8056-ECC036D435C1}"/>
                </a:ext>
              </a:extLst>
            </p:cNvPr>
            <p:cNvSpPr>
              <a:spLocks noChangeArrowheads="1"/>
            </p:cNvSpPr>
            <p:nvPr/>
          </p:nvSpPr>
          <p:spPr bwMode="auto">
            <a:xfrm>
              <a:off x="4196431" y="756826"/>
              <a:ext cx="330892" cy="2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a:solidFill>
                    <a:srgbClr val="FFFFFF"/>
                  </a:solidFill>
                  <a:latin typeface="Impact" pitchFamily="34" charset="0"/>
                </a:rPr>
                <a:t>2.2</a:t>
              </a:r>
              <a:endParaRPr kumimoji="0" lang="zh-CN" altLang="zh-CN" sz="2800" b="0" i="0" u="none" strike="noStrike" cap="none" normalizeH="0" baseline="0" dirty="0">
                <a:ln>
                  <a:noFill/>
                </a:ln>
                <a:solidFill>
                  <a:schemeClr val="tx1"/>
                </a:solidFill>
                <a:effectLst/>
              </a:endParaRPr>
            </a:p>
          </p:txBody>
        </p:sp>
      </p:grpSp>
      <p:grpSp>
        <p:nvGrpSpPr>
          <p:cNvPr id="12" name="组 118">
            <a:extLst>
              <a:ext uri="{FF2B5EF4-FFF2-40B4-BE49-F238E27FC236}">
                <a16:creationId xmlns:a16="http://schemas.microsoft.com/office/drawing/2014/main" id="{E1FD1061-9694-4FF7-B9EF-FEE876F19D3C}"/>
              </a:ext>
            </a:extLst>
          </p:cNvPr>
          <p:cNvGrpSpPr/>
          <p:nvPr/>
        </p:nvGrpSpPr>
        <p:grpSpPr>
          <a:xfrm>
            <a:off x="9072970" y="284165"/>
            <a:ext cx="2914370" cy="2576733"/>
            <a:chOff x="8211887" y="-221648"/>
            <a:chExt cx="5036226" cy="4386805"/>
          </a:xfrm>
        </p:grpSpPr>
        <p:sp>
          <p:nvSpPr>
            <p:cNvPr id="13" name="椭圆 12">
              <a:extLst>
                <a:ext uri="{FF2B5EF4-FFF2-40B4-BE49-F238E27FC236}">
                  <a16:creationId xmlns:a16="http://schemas.microsoft.com/office/drawing/2014/main" id="{96212C17-4472-4C90-9666-DCF9EFA23235}"/>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1B2A30C6-F0A5-4AF4-9DE6-E565AF8BCDFB}"/>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9D1DA54C-E754-4A65-84B6-5C78CCD925AC}"/>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05A36CF9-0268-43C6-8CDA-87417B869865}"/>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8101F02B-0548-469E-8845-8B7795FBFDE5}"/>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604C1F57-7E03-4201-9011-4583A445E7CE}"/>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A04076A6-BA76-403D-93F0-9EBEB5B2277A}"/>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2D490270-DDFD-4B1B-B2F0-6C07D880A484}"/>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1" name="椭圆 20">
              <a:extLst>
                <a:ext uri="{FF2B5EF4-FFF2-40B4-BE49-F238E27FC236}">
                  <a16:creationId xmlns:a16="http://schemas.microsoft.com/office/drawing/2014/main" id="{101F5925-220F-4DEE-988A-8DCAAAF85955}"/>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2" name="椭圆 21">
              <a:extLst>
                <a:ext uri="{FF2B5EF4-FFF2-40B4-BE49-F238E27FC236}">
                  <a16:creationId xmlns:a16="http://schemas.microsoft.com/office/drawing/2014/main" id="{19606C0E-51FC-4B32-9C12-A6FF0A500C62}"/>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3" name="椭圆 22">
              <a:extLst>
                <a:ext uri="{FF2B5EF4-FFF2-40B4-BE49-F238E27FC236}">
                  <a16:creationId xmlns:a16="http://schemas.microsoft.com/office/drawing/2014/main" id="{FAF1B563-EA38-455B-B962-C9F5CE335CBF}"/>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4" name="椭圆 23">
              <a:extLst>
                <a:ext uri="{FF2B5EF4-FFF2-40B4-BE49-F238E27FC236}">
                  <a16:creationId xmlns:a16="http://schemas.microsoft.com/office/drawing/2014/main" id="{FE71747B-33F4-47BC-B11E-D966B013C1DC}"/>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5" name="直线连接符 16">
              <a:extLst>
                <a:ext uri="{FF2B5EF4-FFF2-40B4-BE49-F238E27FC236}">
                  <a16:creationId xmlns:a16="http://schemas.microsoft.com/office/drawing/2014/main" id="{95D1B45C-5C6F-4D78-99EA-23F5D61C278B}"/>
                </a:ext>
              </a:extLst>
            </p:cNvPr>
            <p:cNvCxnSpPr>
              <a:stCxn id="13" idx="5"/>
              <a:endCxn id="18"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17">
              <a:extLst>
                <a:ext uri="{FF2B5EF4-FFF2-40B4-BE49-F238E27FC236}">
                  <a16:creationId xmlns:a16="http://schemas.microsoft.com/office/drawing/2014/main" id="{1A9A79F0-52DF-4913-8A41-DE4F428331A6}"/>
                </a:ext>
              </a:extLst>
            </p:cNvPr>
            <p:cNvCxnSpPr>
              <a:stCxn id="15" idx="7"/>
              <a:endCxn id="18"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21">
              <a:extLst>
                <a:ext uri="{FF2B5EF4-FFF2-40B4-BE49-F238E27FC236}">
                  <a16:creationId xmlns:a16="http://schemas.microsoft.com/office/drawing/2014/main" id="{3BCEB4A9-7C48-4E7C-84D1-4B16B975B290}"/>
                </a:ext>
              </a:extLst>
            </p:cNvPr>
            <p:cNvCxnSpPr>
              <a:stCxn id="20" idx="7"/>
              <a:endCxn id="18"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28">
              <a:extLst>
                <a:ext uri="{FF2B5EF4-FFF2-40B4-BE49-F238E27FC236}">
                  <a16:creationId xmlns:a16="http://schemas.microsoft.com/office/drawing/2014/main" id="{E1983503-BD33-4CAA-A809-B1A9E6AD0690}"/>
                </a:ext>
              </a:extLst>
            </p:cNvPr>
            <p:cNvCxnSpPr>
              <a:stCxn id="14" idx="7"/>
              <a:endCxn id="15"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43">
              <a:extLst>
                <a:ext uri="{FF2B5EF4-FFF2-40B4-BE49-F238E27FC236}">
                  <a16:creationId xmlns:a16="http://schemas.microsoft.com/office/drawing/2014/main" id="{F16A294A-281C-4DDB-A57D-73236729BC65}"/>
                </a:ext>
              </a:extLst>
            </p:cNvPr>
            <p:cNvCxnSpPr>
              <a:stCxn id="16" idx="7"/>
              <a:endCxn id="13"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47">
              <a:extLst>
                <a:ext uri="{FF2B5EF4-FFF2-40B4-BE49-F238E27FC236}">
                  <a16:creationId xmlns:a16="http://schemas.microsoft.com/office/drawing/2014/main" id="{6997BA85-D406-4070-BED2-D79713A5E577}"/>
                </a:ext>
              </a:extLst>
            </p:cNvPr>
            <p:cNvCxnSpPr>
              <a:stCxn id="19" idx="0"/>
              <a:endCxn id="13"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50">
              <a:extLst>
                <a:ext uri="{FF2B5EF4-FFF2-40B4-BE49-F238E27FC236}">
                  <a16:creationId xmlns:a16="http://schemas.microsoft.com/office/drawing/2014/main" id="{89ADA846-AB61-417B-90EE-E0EB0D147809}"/>
                </a:ext>
              </a:extLst>
            </p:cNvPr>
            <p:cNvCxnSpPr>
              <a:stCxn id="18" idx="2"/>
              <a:endCxn id="19"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54">
              <a:extLst>
                <a:ext uri="{FF2B5EF4-FFF2-40B4-BE49-F238E27FC236}">
                  <a16:creationId xmlns:a16="http://schemas.microsoft.com/office/drawing/2014/main" id="{35118B62-E392-41C0-A8CB-47DD52F6191A}"/>
                </a:ext>
              </a:extLst>
            </p:cNvPr>
            <p:cNvCxnSpPr>
              <a:stCxn id="19" idx="4"/>
              <a:endCxn id="15"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57">
              <a:extLst>
                <a:ext uri="{FF2B5EF4-FFF2-40B4-BE49-F238E27FC236}">
                  <a16:creationId xmlns:a16="http://schemas.microsoft.com/office/drawing/2014/main" id="{75E14336-0304-4EF2-8EF9-137DC030F1A6}"/>
                </a:ext>
              </a:extLst>
            </p:cNvPr>
            <p:cNvCxnSpPr>
              <a:stCxn id="15" idx="5"/>
              <a:endCxn id="20"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60">
              <a:extLst>
                <a:ext uri="{FF2B5EF4-FFF2-40B4-BE49-F238E27FC236}">
                  <a16:creationId xmlns:a16="http://schemas.microsoft.com/office/drawing/2014/main" id="{D7136358-E123-4F4F-9EBF-493B2669F096}"/>
                </a:ext>
              </a:extLst>
            </p:cNvPr>
            <p:cNvCxnSpPr>
              <a:stCxn id="16" idx="7"/>
              <a:endCxn id="19"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63">
              <a:extLst>
                <a:ext uri="{FF2B5EF4-FFF2-40B4-BE49-F238E27FC236}">
                  <a16:creationId xmlns:a16="http://schemas.microsoft.com/office/drawing/2014/main" id="{807A9F69-E692-4250-B771-3FA8A75E6B85}"/>
                </a:ext>
              </a:extLst>
            </p:cNvPr>
            <p:cNvCxnSpPr>
              <a:stCxn id="16" idx="4"/>
              <a:endCxn id="14"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E1439BC3-1578-452E-92D7-470B0F9A9859}"/>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7" name="直线连接符 70">
              <a:extLst>
                <a:ext uri="{FF2B5EF4-FFF2-40B4-BE49-F238E27FC236}">
                  <a16:creationId xmlns:a16="http://schemas.microsoft.com/office/drawing/2014/main" id="{4C0E0ACD-ED7A-475C-90A0-FB93E633E855}"/>
                </a:ext>
              </a:extLst>
            </p:cNvPr>
            <p:cNvCxnSpPr>
              <a:stCxn id="16" idx="5"/>
              <a:endCxn id="21"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75">
              <a:extLst>
                <a:ext uri="{FF2B5EF4-FFF2-40B4-BE49-F238E27FC236}">
                  <a16:creationId xmlns:a16="http://schemas.microsoft.com/office/drawing/2014/main" id="{A20120B8-3845-4BC7-AB32-B4068D106355}"/>
                </a:ext>
              </a:extLst>
            </p:cNvPr>
            <p:cNvCxnSpPr>
              <a:stCxn id="21" idx="7"/>
              <a:endCxn id="19"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78">
              <a:extLst>
                <a:ext uri="{FF2B5EF4-FFF2-40B4-BE49-F238E27FC236}">
                  <a16:creationId xmlns:a16="http://schemas.microsoft.com/office/drawing/2014/main" id="{7927D09A-DC91-44C2-8CDF-8EDB0C5836EB}"/>
                </a:ext>
              </a:extLst>
            </p:cNvPr>
            <p:cNvCxnSpPr>
              <a:stCxn id="21" idx="6"/>
              <a:endCxn id="15"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84">
              <a:extLst>
                <a:ext uri="{FF2B5EF4-FFF2-40B4-BE49-F238E27FC236}">
                  <a16:creationId xmlns:a16="http://schemas.microsoft.com/office/drawing/2014/main" id="{C46A0504-A27A-4AFC-BF46-56E5022D6766}"/>
                </a:ext>
              </a:extLst>
            </p:cNvPr>
            <p:cNvCxnSpPr>
              <a:stCxn id="14" idx="0"/>
              <a:endCxn id="21"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91">
              <a:extLst>
                <a:ext uri="{FF2B5EF4-FFF2-40B4-BE49-F238E27FC236}">
                  <a16:creationId xmlns:a16="http://schemas.microsoft.com/office/drawing/2014/main" id="{3E5682B6-4807-430A-9263-245D94039CA0}"/>
                </a:ext>
              </a:extLst>
            </p:cNvPr>
            <p:cNvCxnSpPr>
              <a:stCxn id="14" idx="6"/>
              <a:endCxn id="20"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C128CC46-8D62-4461-B024-94BE89C3E102}"/>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3" name="椭圆 42">
              <a:extLst>
                <a:ext uri="{FF2B5EF4-FFF2-40B4-BE49-F238E27FC236}">
                  <a16:creationId xmlns:a16="http://schemas.microsoft.com/office/drawing/2014/main" id="{A08A5116-97D4-4869-BFCF-39013F9CBACC}"/>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351554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1135DC-DB7A-4681-BA33-84F1439BBAB2}"/>
              </a:ext>
            </a:extLst>
          </p:cNvPr>
          <p:cNvSpPr txBox="1"/>
          <p:nvPr/>
        </p:nvSpPr>
        <p:spPr>
          <a:xfrm>
            <a:off x="4934270" y="703790"/>
            <a:ext cx="1338828" cy="369332"/>
          </a:xfrm>
          <a:prstGeom prst="rect">
            <a:avLst/>
          </a:prstGeom>
          <a:noFill/>
        </p:spPr>
        <p:txBody>
          <a:bodyPr wrap="none" rtlCol="0">
            <a:spAutoFit/>
          </a:bodyPr>
          <a:lstStyle/>
          <a:p>
            <a:pPr algn="l"/>
            <a:r>
              <a:rPr lang="zh-CN" altLang="en-US">
                <a:solidFill>
                  <a:schemeClr val="bg1"/>
                </a:solidFill>
              </a:rPr>
              <a:t>算术运算符</a:t>
            </a:r>
          </a:p>
        </p:txBody>
      </p:sp>
      <p:sp>
        <p:nvSpPr>
          <p:cNvPr id="5" name="文本框 4">
            <a:extLst>
              <a:ext uri="{FF2B5EF4-FFF2-40B4-BE49-F238E27FC236}">
                <a16:creationId xmlns:a16="http://schemas.microsoft.com/office/drawing/2014/main" id="{625608C0-3675-48E6-A2CD-7C00BEC9E5F9}"/>
              </a:ext>
            </a:extLst>
          </p:cNvPr>
          <p:cNvSpPr txBox="1"/>
          <p:nvPr/>
        </p:nvSpPr>
        <p:spPr>
          <a:xfrm>
            <a:off x="2823917" y="2550676"/>
            <a:ext cx="7457243" cy="1200329"/>
          </a:xfrm>
          <a:prstGeom prst="rect">
            <a:avLst/>
          </a:prstGeom>
          <a:noFill/>
        </p:spPr>
        <p:txBody>
          <a:bodyPr wrap="square" rtlCol="0">
            <a:spAutoFit/>
          </a:bodyPr>
          <a:lstStyle/>
          <a:p>
            <a:pPr algn="l"/>
            <a:r>
              <a:rPr lang="zh-CN" altLang="en-US">
                <a:solidFill>
                  <a:schemeClr val="bg1"/>
                </a:solidFill>
              </a:rPr>
              <a:t>注意：两个实数相除的结果是双精度实数，两个整数相除的结果为整数，例如</a:t>
            </a:r>
            <a:r>
              <a:rPr lang="en-US" altLang="zh-CN">
                <a:solidFill>
                  <a:schemeClr val="bg1"/>
                </a:solidFill>
              </a:rPr>
              <a:t>5/3= 1</a:t>
            </a:r>
            <a:r>
              <a:rPr lang="zh-CN" altLang="en-US">
                <a:solidFill>
                  <a:schemeClr val="bg1"/>
                </a:solidFill>
              </a:rPr>
              <a:t>；舍去了小数部分。但是如果除数或被除数中有一个为负数，则舍入的方向不固定。例如</a:t>
            </a:r>
            <a:r>
              <a:rPr lang="en-US" altLang="zh-CN">
                <a:solidFill>
                  <a:schemeClr val="bg1"/>
                </a:solidFill>
              </a:rPr>
              <a:t>-5/3</a:t>
            </a:r>
            <a:r>
              <a:rPr lang="zh-CN" altLang="en-US">
                <a:solidFill>
                  <a:schemeClr val="bg1"/>
                </a:solidFill>
              </a:rPr>
              <a:t>，有的系统中得到的结果为</a:t>
            </a:r>
            <a:r>
              <a:rPr lang="en-US" altLang="zh-CN">
                <a:solidFill>
                  <a:schemeClr val="bg1"/>
                </a:solidFill>
              </a:rPr>
              <a:t>-1</a:t>
            </a:r>
            <a:r>
              <a:rPr lang="zh-CN" altLang="en-US">
                <a:solidFill>
                  <a:schemeClr val="bg1"/>
                </a:solidFill>
              </a:rPr>
              <a:t>，有的系统为</a:t>
            </a:r>
            <a:r>
              <a:rPr lang="en-US" altLang="zh-CN">
                <a:solidFill>
                  <a:schemeClr val="bg1"/>
                </a:solidFill>
              </a:rPr>
              <a:t>-2</a:t>
            </a:r>
            <a:r>
              <a:rPr lang="zh-CN" altLang="en-US">
                <a:solidFill>
                  <a:schemeClr val="bg1"/>
                </a:solidFill>
              </a:rPr>
              <a:t>。多数编译器</a:t>
            </a:r>
            <a:r>
              <a:rPr lang="en-US" altLang="zh-CN">
                <a:solidFill>
                  <a:schemeClr val="bg1"/>
                </a:solidFill>
              </a:rPr>
              <a:t>(</a:t>
            </a:r>
            <a:r>
              <a:rPr lang="zh-CN" altLang="en-US">
                <a:solidFill>
                  <a:schemeClr val="bg1"/>
                </a:solidFill>
              </a:rPr>
              <a:t>如</a:t>
            </a:r>
            <a:r>
              <a:rPr lang="en-US" altLang="zh-CN">
                <a:solidFill>
                  <a:schemeClr val="bg1"/>
                </a:solidFill>
              </a:rPr>
              <a:t>visual C++)</a:t>
            </a:r>
            <a:r>
              <a:rPr lang="zh-CN" altLang="en-US">
                <a:solidFill>
                  <a:schemeClr val="bg1"/>
                </a:solidFill>
              </a:rPr>
              <a:t>采取向零靠拢，即结果为</a:t>
            </a:r>
            <a:r>
              <a:rPr lang="en-US" altLang="zh-CN">
                <a:solidFill>
                  <a:schemeClr val="bg1"/>
                </a:solidFill>
              </a:rPr>
              <a:t>-1</a:t>
            </a:r>
            <a:r>
              <a:rPr lang="zh-CN" altLang="en-US">
                <a:solidFill>
                  <a:schemeClr val="bg1"/>
                </a:solidFill>
              </a:rPr>
              <a:t>。</a:t>
            </a:r>
          </a:p>
        </p:txBody>
      </p:sp>
      <p:cxnSp>
        <p:nvCxnSpPr>
          <p:cNvPr id="7" name="直接连接符 6">
            <a:extLst>
              <a:ext uri="{FF2B5EF4-FFF2-40B4-BE49-F238E27FC236}">
                <a16:creationId xmlns:a16="http://schemas.microsoft.com/office/drawing/2014/main" id="{2CCC9520-D671-4391-944F-4A3E73D47D00}"/>
              </a:ext>
            </a:extLst>
          </p:cNvPr>
          <p:cNvCxnSpPr/>
          <p:nvPr/>
        </p:nvCxnSpPr>
        <p:spPr>
          <a:xfrm>
            <a:off x="3789887" y="4480701"/>
            <a:ext cx="4625266"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A6DF8FD-111E-477B-852F-A47C7EC8E774}"/>
              </a:ext>
            </a:extLst>
          </p:cNvPr>
          <p:cNvCxnSpPr/>
          <p:nvPr/>
        </p:nvCxnSpPr>
        <p:spPr>
          <a:xfrm>
            <a:off x="6172496" y="4374169"/>
            <a:ext cx="0" cy="10653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ACD71BE-CBBB-40C0-9588-91CED0012DCD}"/>
              </a:ext>
            </a:extLst>
          </p:cNvPr>
          <p:cNvSpPr txBox="1"/>
          <p:nvPr/>
        </p:nvSpPr>
        <p:spPr>
          <a:xfrm>
            <a:off x="6046446" y="4483632"/>
            <a:ext cx="266420" cy="276999"/>
          </a:xfrm>
          <a:prstGeom prst="rect">
            <a:avLst/>
          </a:prstGeom>
          <a:noFill/>
        </p:spPr>
        <p:txBody>
          <a:bodyPr wrap="none" rtlCol="0">
            <a:spAutoFit/>
          </a:bodyPr>
          <a:lstStyle/>
          <a:p>
            <a:pPr algn="l"/>
            <a:r>
              <a:rPr lang="en-US" altLang="zh-CN" sz="1200">
                <a:solidFill>
                  <a:schemeClr val="bg1"/>
                </a:solidFill>
              </a:rPr>
              <a:t>0</a:t>
            </a:r>
            <a:endParaRPr lang="zh-CN" altLang="en-US" sz="1200">
              <a:solidFill>
                <a:schemeClr val="bg1"/>
              </a:solidFill>
            </a:endParaRPr>
          </a:p>
        </p:txBody>
      </p:sp>
      <p:cxnSp>
        <p:nvCxnSpPr>
          <p:cNvPr id="11" name="直接连接符 10">
            <a:extLst>
              <a:ext uri="{FF2B5EF4-FFF2-40B4-BE49-F238E27FC236}">
                <a16:creationId xmlns:a16="http://schemas.microsoft.com/office/drawing/2014/main" id="{09A8D895-24F3-4348-B46C-A83F6D5D943B}"/>
              </a:ext>
            </a:extLst>
          </p:cNvPr>
          <p:cNvCxnSpPr/>
          <p:nvPr/>
        </p:nvCxnSpPr>
        <p:spPr>
          <a:xfrm>
            <a:off x="6814481" y="4374169"/>
            <a:ext cx="0" cy="10653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3363A47-9F4E-42B7-957C-059C14C21FA2}"/>
              </a:ext>
            </a:extLst>
          </p:cNvPr>
          <p:cNvCxnSpPr/>
          <p:nvPr/>
        </p:nvCxnSpPr>
        <p:spPr>
          <a:xfrm>
            <a:off x="7450751" y="4374169"/>
            <a:ext cx="0" cy="10653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E463182-7EDF-4D84-B372-1F979193C747}"/>
              </a:ext>
            </a:extLst>
          </p:cNvPr>
          <p:cNvCxnSpPr/>
          <p:nvPr/>
        </p:nvCxnSpPr>
        <p:spPr>
          <a:xfrm>
            <a:off x="5501936" y="4374169"/>
            <a:ext cx="0" cy="10653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F8DE0C8-8753-45A1-AACA-2DED92EB6B95}"/>
              </a:ext>
            </a:extLst>
          </p:cNvPr>
          <p:cNvCxnSpPr/>
          <p:nvPr/>
        </p:nvCxnSpPr>
        <p:spPr>
          <a:xfrm>
            <a:off x="7197386" y="4374169"/>
            <a:ext cx="0" cy="10653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EF6F2D9-ED21-4559-882E-E68832493CCD}"/>
              </a:ext>
            </a:extLst>
          </p:cNvPr>
          <p:cNvCxnSpPr/>
          <p:nvPr/>
        </p:nvCxnSpPr>
        <p:spPr>
          <a:xfrm>
            <a:off x="5048546" y="4374169"/>
            <a:ext cx="0" cy="10653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E35F6DA-428E-4A9D-9A96-FF1CE45DC6C8}"/>
              </a:ext>
            </a:extLst>
          </p:cNvPr>
          <p:cNvCxnSpPr/>
          <p:nvPr/>
        </p:nvCxnSpPr>
        <p:spPr>
          <a:xfrm>
            <a:off x="4793276" y="4374169"/>
            <a:ext cx="0" cy="10653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72238B14-DAAA-481F-9B1E-F8C5026AFEEB}"/>
              </a:ext>
            </a:extLst>
          </p:cNvPr>
          <p:cNvSpPr txBox="1"/>
          <p:nvPr/>
        </p:nvSpPr>
        <p:spPr>
          <a:xfrm>
            <a:off x="7357615" y="4490767"/>
            <a:ext cx="266420" cy="276999"/>
          </a:xfrm>
          <a:prstGeom prst="rect">
            <a:avLst/>
          </a:prstGeom>
          <a:noFill/>
        </p:spPr>
        <p:txBody>
          <a:bodyPr wrap="none" rtlCol="0">
            <a:spAutoFit/>
          </a:bodyPr>
          <a:lstStyle/>
          <a:p>
            <a:pPr algn="l"/>
            <a:r>
              <a:rPr lang="en-US" altLang="zh-CN" sz="1200">
                <a:solidFill>
                  <a:schemeClr val="bg1"/>
                </a:solidFill>
              </a:rPr>
              <a:t>2</a:t>
            </a:r>
            <a:endParaRPr lang="zh-CN" altLang="en-US" sz="1200">
              <a:solidFill>
                <a:schemeClr val="bg1"/>
              </a:solidFill>
            </a:endParaRPr>
          </a:p>
        </p:txBody>
      </p:sp>
      <p:sp>
        <p:nvSpPr>
          <p:cNvPr id="18" name="文本框 17">
            <a:extLst>
              <a:ext uri="{FF2B5EF4-FFF2-40B4-BE49-F238E27FC236}">
                <a16:creationId xmlns:a16="http://schemas.microsoft.com/office/drawing/2014/main" id="{CCD98216-35D6-4D23-A7DB-82D4B67DB4CE}"/>
              </a:ext>
            </a:extLst>
          </p:cNvPr>
          <p:cNvSpPr txBox="1"/>
          <p:nvPr/>
        </p:nvSpPr>
        <p:spPr>
          <a:xfrm>
            <a:off x="6850969" y="4485256"/>
            <a:ext cx="570990" cy="276999"/>
          </a:xfrm>
          <a:prstGeom prst="rect">
            <a:avLst/>
          </a:prstGeom>
          <a:noFill/>
        </p:spPr>
        <p:txBody>
          <a:bodyPr wrap="none" rtlCol="0">
            <a:spAutoFit/>
          </a:bodyPr>
          <a:lstStyle/>
          <a:p>
            <a:pPr algn="l"/>
            <a:r>
              <a:rPr lang="en-US" altLang="zh-CN" sz="1200">
                <a:solidFill>
                  <a:schemeClr val="bg1"/>
                </a:solidFill>
              </a:rPr>
              <a:t>1.66…</a:t>
            </a:r>
            <a:endParaRPr lang="zh-CN" altLang="en-US" sz="1200">
              <a:solidFill>
                <a:schemeClr val="bg1"/>
              </a:solidFill>
            </a:endParaRPr>
          </a:p>
        </p:txBody>
      </p:sp>
      <p:sp>
        <p:nvSpPr>
          <p:cNvPr id="19" name="文本框 18">
            <a:extLst>
              <a:ext uri="{FF2B5EF4-FFF2-40B4-BE49-F238E27FC236}">
                <a16:creationId xmlns:a16="http://schemas.microsoft.com/office/drawing/2014/main" id="{B2A8987A-EDC8-4B5D-89FB-23770161204E}"/>
              </a:ext>
            </a:extLst>
          </p:cNvPr>
          <p:cNvSpPr txBox="1"/>
          <p:nvPr/>
        </p:nvSpPr>
        <p:spPr>
          <a:xfrm>
            <a:off x="6637528" y="4485256"/>
            <a:ext cx="266420" cy="276999"/>
          </a:xfrm>
          <a:prstGeom prst="rect">
            <a:avLst/>
          </a:prstGeom>
          <a:noFill/>
        </p:spPr>
        <p:txBody>
          <a:bodyPr wrap="none" rtlCol="0">
            <a:spAutoFit/>
          </a:bodyPr>
          <a:lstStyle/>
          <a:p>
            <a:pPr algn="l"/>
            <a:r>
              <a:rPr lang="en-US" altLang="zh-CN" sz="1200">
                <a:solidFill>
                  <a:schemeClr val="bg1"/>
                </a:solidFill>
              </a:rPr>
              <a:t>1</a:t>
            </a:r>
            <a:endParaRPr lang="zh-CN" altLang="en-US" sz="1200">
              <a:solidFill>
                <a:schemeClr val="bg1"/>
              </a:solidFill>
            </a:endParaRPr>
          </a:p>
        </p:txBody>
      </p:sp>
      <p:sp>
        <p:nvSpPr>
          <p:cNvPr id="21" name="文本框 20">
            <a:extLst>
              <a:ext uri="{FF2B5EF4-FFF2-40B4-BE49-F238E27FC236}">
                <a16:creationId xmlns:a16="http://schemas.microsoft.com/office/drawing/2014/main" id="{CD0A3294-4B75-4702-9515-B93F0924EE6F}"/>
              </a:ext>
            </a:extLst>
          </p:cNvPr>
          <p:cNvSpPr txBox="1"/>
          <p:nvPr/>
        </p:nvSpPr>
        <p:spPr>
          <a:xfrm>
            <a:off x="4536087" y="4470635"/>
            <a:ext cx="343364" cy="276999"/>
          </a:xfrm>
          <a:prstGeom prst="rect">
            <a:avLst/>
          </a:prstGeom>
          <a:noFill/>
        </p:spPr>
        <p:txBody>
          <a:bodyPr wrap="none" rtlCol="0">
            <a:spAutoFit/>
          </a:bodyPr>
          <a:lstStyle/>
          <a:p>
            <a:pPr algn="l"/>
            <a:r>
              <a:rPr lang="en-US" altLang="zh-CN" sz="1200">
                <a:solidFill>
                  <a:schemeClr val="bg1"/>
                </a:solidFill>
              </a:rPr>
              <a:t>-2</a:t>
            </a:r>
            <a:endParaRPr lang="zh-CN" altLang="en-US" sz="1200">
              <a:solidFill>
                <a:schemeClr val="bg1"/>
              </a:solidFill>
            </a:endParaRPr>
          </a:p>
        </p:txBody>
      </p:sp>
      <p:sp>
        <p:nvSpPr>
          <p:cNvPr id="22" name="文本框 21">
            <a:extLst>
              <a:ext uri="{FF2B5EF4-FFF2-40B4-BE49-F238E27FC236}">
                <a16:creationId xmlns:a16="http://schemas.microsoft.com/office/drawing/2014/main" id="{7DE8AC50-DDF8-44E4-9E33-CAD8E91AE779}"/>
              </a:ext>
            </a:extLst>
          </p:cNvPr>
          <p:cNvSpPr txBox="1"/>
          <p:nvPr/>
        </p:nvSpPr>
        <p:spPr>
          <a:xfrm>
            <a:off x="4755512" y="4470635"/>
            <a:ext cx="647934" cy="276999"/>
          </a:xfrm>
          <a:prstGeom prst="rect">
            <a:avLst/>
          </a:prstGeom>
          <a:noFill/>
        </p:spPr>
        <p:txBody>
          <a:bodyPr wrap="none" rtlCol="0">
            <a:spAutoFit/>
          </a:bodyPr>
          <a:lstStyle/>
          <a:p>
            <a:pPr algn="l"/>
            <a:r>
              <a:rPr lang="en-US" altLang="zh-CN" sz="1200">
                <a:solidFill>
                  <a:schemeClr val="bg1"/>
                </a:solidFill>
              </a:rPr>
              <a:t>-1.66…</a:t>
            </a:r>
            <a:endParaRPr lang="zh-CN" altLang="en-US" sz="1200">
              <a:solidFill>
                <a:schemeClr val="bg1"/>
              </a:solidFill>
            </a:endParaRPr>
          </a:p>
        </p:txBody>
      </p:sp>
      <p:sp>
        <p:nvSpPr>
          <p:cNvPr id="23" name="文本框 22">
            <a:extLst>
              <a:ext uri="{FF2B5EF4-FFF2-40B4-BE49-F238E27FC236}">
                <a16:creationId xmlns:a16="http://schemas.microsoft.com/office/drawing/2014/main" id="{D77E2589-8365-43E2-83E3-64EA55373743}"/>
              </a:ext>
            </a:extLst>
          </p:cNvPr>
          <p:cNvSpPr txBox="1"/>
          <p:nvPr/>
        </p:nvSpPr>
        <p:spPr>
          <a:xfrm>
            <a:off x="5348530" y="4483632"/>
            <a:ext cx="343364" cy="276999"/>
          </a:xfrm>
          <a:prstGeom prst="rect">
            <a:avLst/>
          </a:prstGeom>
          <a:noFill/>
        </p:spPr>
        <p:txBody>
          <a:bodyPr wrap="none" rtlCol="0">
            <a:spAutoFit/>
          </a:bodyPr>
          <a:lstStyle/>
          <a:p>
            <a:pPr algn="l"/>
            <a:r>
              <a:rPr lang="en-US" altLang="zh-CN" sz="1200">
                <a:solidFill>
                  <a:schemeClr val="bg1"/>
                </a:solidFill>
              </a:rPr>
              <a:t>-1</a:t>
            </a:r>
            <a:endParaRPr lang="zh-CN" altLang="en-US" sz="1200">
              <a:solidFill>
                <a:schemeClr val="bg1"/>
              </a:solidFill>
            </a:endParaRPr>
          </a:p>
        </p:txBody>
      </p:sp>
      <p:sp>
        <p:nvSpPr>
          <p:cNvPr id="24" name="Oval 6">
            <a:extLst>
              <a:ext uri="{FF2B5EF4-FFF2-40B4-BE49-F238E27FC236}">
                <a16:creationId xmlns:a16="http://schemas.microsoft.com/office/drawing/2014/main" id="{5CBC3DC0-B4A0-4F23-BE66-1FD053C413AD}"/>
              </a:ext>
            </a:extLst>
          </p:cNvPr>
          <p:cNvSpPr>
            <a:spLocks noChangeArrowheads="1"/>
          </p:cNvSpPr>
          <p:nvPr/>
        </p:nvSpPr>
        <p:spPr bwMode="auto">
          <a:xfrm>
            <a:off x="4876372" y="511082"/>
            <a:ext cx="185264" cy="182642"/>
          </a:xfrm>
          <a:prstGeom prst="ellipse">
            <a:avLst/>
          </a:prstGeom>
          <a:solidFill>
            <a:srgbClr val="FBE22D">
              <a:alpha val="80000"/>
            </a:srgbClr>
          </a:solidFill>
          <a:ln>
            <a:noFill/>
          </a:ln>
        </p:spPr>
        <p:txBody>
          <a:bodyPr/>
          <a:lstStyle/>
          <a:p>
            <a:endParaRPr lang="zh-CN" altLang="en-US"/>
          </a:p>
        </p:txBody>
      </p:sp>
      <p:sp>
        <p:nvSpPr>
          <p:cNvPr id="25" name="Oval 3">
            <a:extLst>
              <a:ext uri="{FF2B5EF4-FFF2-40B4-BE49-F238E27FC236}">
                <a16:creationId xmlns:a16="http://schemas.microsoft.com/office/drawing/2014/main" id="{89A2C70C-114C-4E93-8291-A6BDABE3BDDE}"/>
              </a:ext>
            </a:extLst>
          </p:cNvPr>
          <p:cNvSpPr>
            <a:spLocks noChangeArrowheads="1"/>
          </p:cNvSpPr>
          <p:nvPr/>
        </p:nvSpPr>
        <p:spPr bwMode="auto">
          <a:xfrm>
            <a:off x="3911763" y="649824"/>
            <a:ext cx="263828" cy="260897"/>
          </a:xfrm>
          <a:prstGeom prst="ellipse">
            <a:avLst/>
          </a:prstGeom>
          <a:solidFill>
            <a:srgbClr val="A9D25A">
              <a:alpha val="80000"/>
            </a:srgbClr>
          </a:solidFill>
          <a:ln>
            <a:noFill/>
          </a:ln>
        </p:spPr>
        <p:txBody>
          <a:bodyPr/>
          <a:lstStyle/>
          <a:p>
            <a:endParaRPr lang="zh-CN" altLang="en-US"/>
          </a:p>
        </p:txBody>
      </p:sp>
      <p:sp>
        <p:nvSpPr>
          <p:cNvPr id="26" name="Oval 4">
            <a:extLst>
              <a:ext uri="{FF2B5EF4-FFF2-40B4-BE49-F238E27FC236}">
                <a16:creationId xmlns:a16="http://schemas.microsoft.com/office/drawing/2014/main" id="{BAD494A0-F01A-422A-BD98-7E974FF3340C}"/>
              </a:ext>
            </a:extLst>
          </p:cNvPr>
          <p:cNvSpPr>
            <a:spLocks noChangeArrowheads="1"/>
          </p:cNvSpPr>
          <p:nvPr/>
        </p:nvSpPr>
        <p:spPr bwMode="auto">
          <a:xfrm>
            <a:off x="4175591" y="821304"/>
            <a:ext cx="263828" cy="260897"/>
          </a:xfrm>
          <a:prstGeom prst="ellipse">
            <a:avLst/>
          </a:prstGeom>
          <a:solidFill>
            <a:srgbClr val="98D2E3">
              <a:alpha val="80000"/>
            </a:srgbClr>
          </a:solidFill>
          <a:ln>
            <a:noFill/>
          </a:ln>
        </p:spPr>
        <p:txBody>
          <a:bodyPr/>
          <a:lstStyle/>
          <a:p>
            <a:endParaRPr lang="zh-CN" altLang="en-US"/>
          </a:p>
        </p:txBody>
      </p:sp>
      <p:sp>
        <p:nvSpPr>
          <p:cNvPr id="27" name="Oval 5">
            <a:extLst>
              <a:ext uri="{FF2B5EF4-FFF2-40B4-BE49-F238E27FC236}">
                <a16:creationId xmlns:a16="http://schemas.microsoft.com/office/drawing/2014/main" id="{F79F2C0F-6182-4133-8711-B834A77830BE}"/>
              </a:ext>
            </a:extLst>
          </p:cNvPr>
          <p:cNvSpPr>
            <a:spLocks noChangeArrowheads="1"/>
          </p:cNvSpPr>
          <p:nvPr/>
        </p:nvSpPr>
        <p:spPr bwMode="auto">
          <a:xfrm>
            <a:off x="4354313" y="632695"/>
            <a:ext cx="458394" cy="450850"/>
          </a:xfrm>
          <a:prstGeom prst="ellipse">
            <a:avLst/>
          </a:prstGeom>
          <a:solidFill>
            <a:srgbClr val="EA5514">
              <a:alpha val="80000"/>
            </a:srgbClr>
          </a:solidFill>
          <a:ln>
            <a:noFill/>
          </a:ln>
        </p:spPr>
        <p:txBody>
          <a:bodyPr/>
          <a:lstStyle/>
          <a:p>
            <a:endParaRPr lang="zh-CN" altLang="en-US"/>
          </a:p>
        </p:txBody>
      </p:sp>
      <p:sp>
        <p:nvSpPr>
          <p:cNvPr id="28" name="Rectangle 39">
            <a:extLst>
              <a:ext uri="{FF2B5EF4-FFF2-40B4-BE49-F238E27FC236}">
                <a16:creationId xmlns:a16="http://schemas.microsoft.com/office/drawing/2014/main" id="{A0C273DA-8208-4A3E-B751-AA384B4C821E}"/>
              </a:ext>
            </a:extLst>
          </p:cNvPr>
          <p:cNvSpPr>
            <a:spLocks noChangeArrowheads="1"/>
          </p:cNvSpPr>
          <p:nvPr/>
        </p:nvSpPr>
        <p:spPr bwMode="auto">
          <a:xfrm>
            <a:off x="4365052" y="744927"/>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2.2.1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9" name="Rectangle: Rounded Corners 17">
            <a:extLst>
              <a:ext uri="{FF2B5EF4-FFF2-40B4-BE49-F238E27FC236}">
                <a16:creationId xmlns:a16="http://schemas.microsoft.com/office/drawing/2014/main" id="{12DF68C6-21AF-4309-B783-4C2368B9FCE0}"/>
              </a:ext>
            </a:extLst>
          </p:cNvPr>
          <p:cNvSpPr/>
          <p:nvPr/>
        </p:nvSpPr>
        <p:spPr>
          <a:xfrm>
            <a:off x="2328441" y="1673949"/>
            <a:ext cx="3767559" cy="3497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 </a:t>
            </a:r>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：除法</a:t>
            </a:r>
          </a:p>
        </p:txBody>
      </p:sp>
      <p:sp>
        <p:nvSpPr>
          <p:cNvPr id="30" name="Rectangle: Rounded Corners 17">
            <a:extLst>
              <a:ext uri="{FF2B5EF4-FFF2-40B4-BE49-F238E27FC236}">
                <a16:creationId xmlns:a16="http://schemas.microsoft.com/office/drawing/2014/main" id="{F5D19240-579B-44AB-9DC8-3EA13576DF9B}"/>
              </a:ext>
            </a:extLst>
          </p:cNvPr>
          <p:cNvSpPr/>
          <p:nvPr/>
        </p:nvSpPr>
        <p:spPr>
          <a:xfrm>
            <a:off x="2470533" y="5348642"/>
            <a:ext cx="3767559" cy="3497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  </a:t>
            </a:r>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：求余运算符</a:t>
            </a:r>
          </a:p>
        </p:txBody>
      </p:sp>
      <p:grpSp>
        <p:nvGrpSpPr>
          <p:cNvPr id="31" name="组 118">
            <a:extLst>
              <a:ext uri="{FF2B5EF4-FFF2-40B4-BE49-F238E27FC236}">
                <a16:creationId xmlns:a16="http://schemas.microsoft.com/office/drawing/2014/main" id="{AF532C4B-3A92-41FC-8FB5-855474EED932}"/>
              </a:ext>
            </a:extLst>
          </p:cNvPr>
          <p:cNvGrpSpPr/>
          <p:nvPr/>
        </p:nvGrpSpPr>
        <p:grpSpPr>
          <a:xfrm>
            <a:off x="9072970" y="284165"/>
            <a:ext cx="2914370" cy="2576733"/>
            <a:chOff x="8211887" y="-221648"/>
            <a:chExt cx="5036226" cy="4386805"/>
          </a:xfrm>
        </p:grpSpPr>
        <p:sp>
          <p:nvSpPr>
            <p:cNvPr id="32" name="椭圆 31">
              <a:extLst>
                <a:ext uri="{FF2B5EF4-FFF2-40B4-BE49-F238E27FC236}">
                  <a16:creationId xmlns:a16="http://schemas.microsoft.com/office/drawing/2014/main" id="{7E0B7C5F-2B5D-45EA-B5A8-0FE1CF39D285}"/>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3" name="椭圆 32">
              <a:extLst>
                <a:ext uri="{FF2B5EF4-FFF2-40B4-BE49-F238E27FC236}">
                  <a16:creationId xmlns:a16="http://schemas.microsoft.com/office/drawing/2014/main" id="{F9722078-8535-477D-9C4E-F227BD713119}"/>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4" name="椭圆 33">
              <a:extLst>
                <a:ext uri="{FF2B5EF4-FFF2-40B4-BE49-F238E27FC236}">
                  <a16:creationId xmlns:a16="http://schemas.microsoft.com/office/drawing/2014/main" id="{ED530863-141E-48F7-A9F4-426212036D3C}"/>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5" name="椭圆 34">
              <a:extLst>
                <a:ext uri="{FF2B5EF4-FFF2-40B4-BE49-F238E27FC236}">
                  <a16:creationId xmlns:a16="http://schemas.microsoft.com/office/drawing/2014/main" id="{922DAFDC-C610-41B7-ADD6-14EEF53410E6}"/>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6" name="椭圆 35">
              <a:extLst>
                <a:ext uri="{FF2B5EF4-FFF2-40B4-BE49-F238E27FC236}">
                  <a16:creationId xmlns:a16="http://schemas.microsoft.com/office/drawing/2014/main" id="{F9332CA7-37AB-4083-8A0B-429C7F2110F1}"/>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7" name="椭圆 36">
              <a:extLst>
                <a:ext uri="{FF2B5EF4-FFF2-40B4-BE49-F238E27FC236}">
                  <a16:creationId xmlns:a16="http://schemas.microsoft.com/office/drawing/2014/main" id="{D11010FD-DCD6-4C57-B051-13817B7BECD2}"/>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8" name="椭圆 37">
              <a:extLst>
                <a:ext uri="{FF2B5EF4-FFF2-40B4-BE49-F238E27FC236}">
                  <a16:creationId xmlns:a16="http://schemas.microsoft.com/office/drawing/2014/main" id="{9FC8D8E0-EB43-46CE-B20A-7920FFDEC32B}"/>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9" name="椭圆 38">
              <a:extLst>
                <a:ext uri="{FF2B5EF4-FFF2-40B4-BE49-F238E27FC236}">
                  <a16:creationId xmlns:a16="http://schemas.microsoft.com/office/drawing/2014/main" id="{FC79E1F6-EF43-47F9-A379-DED12F75E04F}"/>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0" name="椭圆 39">
              <a:extLst>
                <a:ext uri="{FF2B5EF4-FFF2-40B4-BE49-F238E27FC236}">
                  <a16:creationId xmlns:a16="http://schemas.microsoft.com/office/drawing/2014/main" id="{E8FBEC28-85E5-42A0-B0DE-DD65C98E187D}"/>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1" name="椭圆 40">
              <a:extLst>
                <a:ext uri="{FF2B5EF4-FFF2-40B4-BE49-F238E27FC236}">
                  <a16:creationId xmlns:a16="http://schemas.microsoft.com/office/drawing/2014/main" id="{BE4482FD-23AB-4071-9E50-6A23CDA801CA}"/>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2" name="椭圆 41">
              <a:extLst>
                <a:ext uri="{FF2B5EF4-FFF2-40B4-BE49-F238E27FC236}">
                  <a16:creationId xmlns:a16="http://schemas.microsoft.com/office/drawing/2014/main" id="{64A27FCD-6C1A-43A6-B808-91E7AC30E2D3}"/>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3" name="椭圆 42">
              <a:extLst>
                <a:ext uri="{FF2B5EF4-FFF2-40B4-BE49-F238E27FC236}">
                  <a16:creationId xmlns:a16="http://schemas.microsoft.com/office/drawing/2014/main" id="{EB4308E8-C889-473D-840E-864EFCE0C5E6}"/>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44" name="直线连接符 16">
              <a:extLst>
                <a:ext uri="{FF2B5EF4-FFF2-40B4-BE49-F238E27FC236}">
                  <a16:creationId xmlns:a16="http://schemas.microsoft.com/office/drawing/2014/main" id="{5FBEACB1-748A-488A-9366-5B22C0706B4C}"/>
                </a:ext>
              </a:extLst>
            </p:cNvPr>
            <p:cNvCxnSpPr>
              <a:stCxn id="32" idx="5"/>
              <a:endCxn id="3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线连接符 17">
              <a:extLst>
                <a:ext uri="{FF2B5EF4-FFF2-40B4-BE49-F238E27FC236}">
                  <a16:creationId xmlns:a16="http://schemas.microsoft.com/office/drawing/2014/main" id="{578C0972-3C12-41D1-B6FA-11BE0ADD3BFD}"/>
                </a:ext>
              </a:extLst>
            </p:cNvPr>
            <p:cNvCxnSpPr>
              <a:stCxn id="34" idx="7"/>
              <a:endCxn id="3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直线连接符 21">
              <a:extLst>
                <a:ext uri="{FF2B5EF4-FFF2-40B4-BE49-F238E27FC236}">
                  <a16:creationId xmlns:a16="http://schemas.microsoft.com/office/drawing/2014/main" id="{D4846051-AA3E-48B2-BD03-53EC56167FB9}"/>
                </a:ext>
              </a:extLst>
            </p:cNvPr>
            <p:cNvCxnSpPr>
              <a:stCxn id="39" idx="7"/>
              <a:endCxn id="3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直线连接符 28">
              <a:extLst>
                <a:ext uri="{FF2B5EF4-FFF2-40B4-BE49-F238E27FC236}">
                  <a16:creationId xmlns:a16="http://schemas.microsoft.com/office/drawing/2014/main" id="{2307A361-ADB8-4C11-8322-25FD7BF70465}"/>
                </a:ext>
              </a:extLst>
            </p:cNvPr>
            <p:cNvCxnSpPr>
              <a:stCxn id="33" idx="7"/>
              <a:endCxn id="3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3">
              <a:extLst>
                <a:ext uri="{FF2B5EF4-FFF2-40B4-BE49-F238E27FC236}">
                  <a16:creationId xmlns:a16="http://schemas.microsoft.com/office/drawing/2014/main" id="{DCDCC231-61FE-48CA-B4A7-152F9FB09CA7}"/>
                </a:ext>
              </a:extLst>
            </p:cNvPr>
            <p:cNvCxnSpPr>
              <a:stCxn id="35" idx="7"/>
              <a:endCxn id="3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线连接符 47">
              <a:extLst>
                <a:ext uri="{FF2B5EF4-FFF2-40B4-BE49-F238E27FC236}">
                  <a16:creationId xmlns:a16="http://schemas.microsoft.com/office/drawing/2014/main" id="{9A4B73C6-0D8A-4704-BFBE-091CCBAA40E6}"/>
                </a:ext>
              </a:extLst>
            </p:cNvPr>
            <p:cNvCxnSpPr>
              <a:stCxn id="38" idx="0"/>
              <a:endCxn id="3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线连接符 50">
              <a:extLst>
                <a:ext uri="{FF2B5EF4-FFF2-40B4-BE49-F238E27FC236}">
                  <a16:creationId xmlns:a16="http://schemas.microsoft.com/office/drawing/2014/main" id="{725A3A7C-D91B-4549-A5ED-C1A7BA15CE06}"/>
                </a:ext>
              </a:extLst>
            </p:cNvPr>
            <p:cNvCxnSpPr>
              <a:stCxn id="37" idx="2"/>
              <a:endCxn id="3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4">
              <a:extLst>
                <a:ext uri="{FF2B5EF4-FFF2-40B4-BE49-F238E27FC236}">
                  <a16:creationId xmlns:a16="http://schemas.microsoft.com/office/drawing/2014/main" id="{E4D6D497-219D-4ED1-92A6-731042DC50B5}"/>
                </a:ext>
              </a:extLst>
            </p:cNvPr>
            <p:cNvCxnSpPr>
              <a:stCxn id="38" idx="4"/>
              <a:endCxn id="3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线连接符 57">
              <a:extLst>
                <a:ext uri="{FF2B5EF4-FFF2-40B4-BE49-F238E27FC236}">
                  <a16:creationId xmlns:a16="http://schemas.microsoft.com/office/drawing/2014/main" id="{1651656F-26C4-45BD-B0D2-C383A2DEF0B2}"/>
                </a:ext>
              </a:extLst>
            </p:cNvPr>
            <p:cNvCxnSpPr>
              <a:stCxn id="34" idx="5"/>
              <a:endCxn id="3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60">
              <a:extLst>
                <a:ext uri="{FF2B5EF4-FFF2-40B4-BE49-F238E27FC236}">
                  <a16:creationId xmlns:a16="http://schemas.microsoft.com/office/drawing/2014/main" id="{56849864-9D24-4197-B31D-0E17F687D6F1}"/>
                </a:ext>
              </a:extLst>
            </p:cNvPr>
            <p:cNvCxnSpPr>
              <a:stCxn id="35" idx="7"/>
              <a:endCxn id="3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63">
              <a:extLst>
                <a:ext uri="{FF2B5EF4-FFF2-40B4-BE49-F238E27FC236}">
                  <a16:creationId xmlns:a16="http://schemas.microsoft.com/office/drawing/2014/main" id="{E3D21F2E-0B2D-49B2-81F6-8557C9C8E9AF}"/>
                </a:ext>
              </a:extLst>
            </p:cNvPr>
            <p:cNvCxnSpPr>
              <a:stCxn id="35" idx="4"/>
              <a:endCxn id="3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D0E98005-9A1B-457C-986D-21B97B20C4BA}"/>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56" name="直线连接符 70">
              <a:extLst>
                <a:ext uri="{FF2B5EF4-FFF2-40B4-BE49-F238E27FC236}">
                  <a16:creationId xmlns:a16="http://schemas.microsoft.com/office/drawing/2014/main" id="{18371220-0BEE-4AD1-8974-5F028F2A13E3}"/>
                </a:ext>
              </a:extLst>
            </p:cNvPr>
            <p:cNvCxnSpPr>
              <a:stCxn id="35" idx="5"/>
              <a:endCxn id="4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线连接符 75">
              <a:extLst>
                <a:ext uri="{FF2B5EF4-FFF2-40B4-BE49-F238E27FC236}">
                  <a16:creationId xmlns:a16="http://schemas.microsoft.com/office/drawing/2014/main" id="{0B7B4136-9ECA-4881-AE4D-EBC74C12027E}"/>
                </a:ext>
              </a:extLst>
            </p:cNvPr>
            <p:cNvCxnSpPr>
              <a:stCxn id="40" idx="7"/>
              <a:endCxn id="3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78">
              <a:extLst>
                <a:ext uri="{FF2B5EF4-FFF2-40B4-BE49-F238E27FC236}">
                  <a16:creationId xmlns:a16="http://schemas.microsoft.com/office/drawing/2014/main" id="{69646A10-2819-48EA-BCC8-3D7FE9A8423A}"/>
                </a:ext>
              </a:extLst>
            </p:cNvPr>
            <p:cNvCxnSpPr>
              <a:stCxn id="40" idx="6"/>
              <a:endCxn id="3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直线连接符 84">
              <a:extLst>
                <a:ext uri="{FF2B5EF4-FFF2-40B4-BE49-F238E27FC236}">
                  <a16:creationId xmlns:a16="http://schemas.microsoft.com/office/drawing/2014/main" id="{89B16ECB-3779-46C2-9ADD-A5F61235CFA4}"/>
                </a:ext>
              </a:extLst>
            </p:cNvPr>
            <p:cNvCxnSpPr>
              <a:stCxn id="33" idx="0"/>
              <a:endCxn id="4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直线连接符 91">
              <a:extLst>
                <a:ext uri="{FF2B5EF4-FFF2-40B4-BE49-F238E27FC236}">
                  <a16:creationId xmlns:a16="http://schemas.microsoft.com/office/drawing/2014/main" id="{9EDAFA51-172E-45AC-9B1C-5A31FD9378CA}"/>
                </a:ext>
              </a:extLst>
            </p:cNvPr>
            <p:cNvCxnSpPr>
              <a:stCxn id="33" idx="6"/>
              <a:endCxn id="3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9ADBE14B-7CB8-4EC3-B9C9-1C5D41280E11}"/>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2" name="椭圆 61">
              <a:extLst>
                <a:ext uri="{FF2B5EF4-FFF2-40B4-BE49-F238E27FC236}">
                  <a16:creationId xmlns:a16="http://schemas.microsoft.com/office/drawing/2014/main" id="{BAC92EF3-679A-4C35-9D88-3C3C45BA51F9}"/>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139553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300" fill="hold"/>
                                        <p:tgtEl>
                                          <p:spTgt spid="27"/>
                                        </p:tgtEl>
                                        <p:attrNameLst>
                                          <p:attrName>ppt_w</p:attrName>
                                        </p:attrNameLst>
                                      </p:cBhvr>
                                      <p:tavLst>
                                        <p:tav tm="0">
                                          <p:val>
                                            <p:fltVal val="0"/>
                                          </p:val>
                                        </p:tav>
                                        <p:tav tm="100000">
                                          <p:val>
                                            <p:strVal val="#ppt_w"/>
                                          </p:val>
                                        </p:tav>
                                      </p:tavLst>
                                    </p:anim>
                                    <p:anim calcmode="lin" valueType="num">
                                      <p:cBhvr>
                                        <p:cTn id="8" dur="300" fill="hold"/>
                                        <p:tgtEl>
                                          <p:spTgt spid="27"/>
                                        </p:tgtEl>
                                        <p:attrNameLst>
                                          <p:attrName>ppt_h</p:attrName>
                                        </p:attrNameLst>
                                      </p:cBhvr>
                                      <p:tavLst>
                                        <p:tav tm="0">
                                          <p:val>
                                            <p:fltVal val="0"/>
                                          </p:val>
                                        </p:tav>
                                        <p:tav tm="100000">
                                          <p:val>
                                            <p:strVal val="#ppt_h"/>
                                          </p:val>
                                        </p:tav>
                                      </p:tavLst>
                                    </p:anim>
                                    <p:animEffect transition="in" filter="fade">
                                      <p:cBhvr>
                                        <p:cTn id="9" dur="300"/>
                                        <p:tgtEl>
                                          <p:spTgt spid="27"/>
                                        </p:tgtEl>
                                      </p:cBhvr>
                                    </p:animEffect>
                                  </p:childTnLst>
                                </p:cTn>
                              </p:par>
                              <p:par>
                                <p:cTn id="10" presetID="6" presetClass="emph" presetSubtype="0" autoRev="1" fill="hold" grpId="1" nodeType="withEffect">
                                  <p:stCondLst>
                                    <p:cond delay="300"/>
                                  </p:stCondLst>
                                  <p:childTnLst>
                                    <p:animScale>
                                      <p:cBhvr>
                                        <p:cTn id="11" dur="150" fill="hold"/>
                                        <p:tgtEl>
                                          <p:spTgt spid="27"/>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26"/>
                                        </p:tgtEl>
                                        <p:attrNameLst>
                                          <p:attrName>style.visibility</p:attrName>
                                        </p:attrNameLst>
                                      </p:cBhvr>
                                      <p:to>
                                        <p:strVal val="visible"/>
                                      </p:to>
                                    </p:set>
                                    <p:anim calcmode="lin" valueType="num">
                                      <p:cBhvr>
                                        <p:cTn id="14" dur="300" fill="hold"/>
                                        <p:tgtEl>
                                          <p:spTgt spid="26"/>
                                        </p:tgtEl>
                                        <p:attrNameLst>
                                          <p:attrName>ppt_w</p:attrName>
                                        </p:attrNameLst>
                                      </p:cBhvr>
                                      <p:tavLst>
                                        <p:tav tm="0">
                                          <p:val>
                                            <p:fltVal val="0"/>
                                          </p:val>
                                        </p:tav>
                                        <p:tav tm="100000">
                                          <p:val>
                                            <p:strVal val="#ppt_w"/>
                                          </p:val>
                                        </p:tav>
                                      </p:tavLst>
                                    </p:anim>
                                    <p:anim calcmode="lin" valueType="num">
                                      <p:cBhvr>
                                        <p:cTn id="15" dur="300" fill="hold"/>
                                        <p:tgtEl>
                                          <p:spTgt spid="26"/>
                                        </p:tgtEl>
                                        <p:attrNameLst>
                                          <p:attrName>ppt_h</p:attrName>
                                        </p:attrNameLst>
                                      </p:cBhvr>
                                      <p:tavLst>
                                        <p:tav tm="0">
                                          <p:val>
                                            <p:fltVal val="0"/>
                                          </p:val>
                                        </p:tav>
                                        <p:tav tm="100000">
                                          <p:val>
                                            <p:strVal val="#ppt_h"/>
                                          </p:val>
                                        </p:tav>
                                      </p:tavLst>
                                    </p:anim>
                                    <p:animEffect transition="in" filter="fade">
                                      <p:cBhvr>
                                        <p:cTn id="16" dur="300"/>
                                        <p:tgtEl>
                                          <p:spTgt spid="26"/>
                                        </p:tgtEl>
                                      </p:cBhvr>
                                    </p:animEffect>
                                  </p:childTnLst>
                                </p:cTn>
                              </p:par>
                              <p:par>
                                <p:cTn id="17" presetID="6" presetClass="emph" presetSubtype="0" autoRev="1" fill="hold" grpId="1" nodeType="withEffect">
                                  <p:stCondLst>
                                    <p:cond delay="600"/>
                                  </p:stCondLst>
                                  <p:childTnLst>
                                    <p:animScale>
                                      <p:cBhvr>
                                        <p:cTn id="18" dur="150" fill="hold"/>
                                        <p:tgtEl>
                                          <p:spTgt spid="26"/>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25"/>
                                        </p:tgtEl>
                                        <p:attrNameLst>
                                          <p:attrName>style.visibility</p:attrName>
                                        </p:attrNameLst>
                                      </p:cBhvr>
                                      <p:to>
                                        <p:strVal val="visible"/>
                                      </p:to>
                                    </p:set>
                                    <p:anim calcmode="lin" valueType="num">
                                      <p:cBhvr>
                                        <p:cTn id="21" dur="300" fill="hold"/>
                                        <p:tgtEl>
                                          <p:spTgt spid="25"/>
                                        </p:tgtEl>
                                        <p:attrNameLst>
                                          <p:attrName>ppt_w</p:attrName>
                                        </p:attrNameLst>
                                      </p:cBhvr>
                                      <p:tavLst>
                                        <p:tav tm="0">
                                          <p:val>
                                            <p:fltVal val="0"/>
                                          </p:val>
                                        </p:tav>
                                        <p:tav tm="100000">
                                          <p:val>
                                            <p:strVal val="#ppt_w"/>
                                          </p:val>
                                        </p:tav>
                                      </p:tavLst>
                                    </p:anim>
                                    <p:anim calcmode="lin" valueType="num">
                                      <p:cBhvr>
                                        <p:cTn id="22" dur="300" fill="hold"/>
                                        <p:tgtEl>
                                          <p:spTgt spid="25"/>
                                        </p:tgtEl>
                                        <p:attrNameLst>
                                          <p:attrName>ppt_h</p:attrName>
                                        </p:attrNameLst>
                                      </p:cBhvr>
                                      <p:tavLst>
                                        <p:tav tm="0">
                                          <p:val>
                                            <p:fltVal val="0"/>
                                          </p:val>
                                        </p:tav>
                                        <p:tav tm="100000">
                                          <p:val>
                                            <p:strVal val="#ppt_h"/>
                                          </p:val>
                                        </p:tav>
                                      </p:tavLst>
                                    </p:anim>
                                    <p:animEffect transition="in" filter="fade">
                                      <p:cBhvr>
                                        <p:cTn id="23" dur="300"/>
                                        <p:tgtEl>
                                          <p:spTgt spid="25"/>
                                        </p:tgtEl>
                                      </p:cBhvr>
                                    </p:animEffect>
                                  </p:childTnLst>
                                </p:cTn>
                              </p:par>
                              <p:par>
                                <p:cTn id="24" presetID="6" presetClass="emph" presetSubtype="0" autoRev="1" fill="hold" grpId="1" nodeType="withEffect">
                                  <p:stCondLst>
                                    <p:cond delay="900"/>
                                  </p:stCondLst>
                                  <p:childTnLst>
                                    <p:animScale>
                                      <p:cBhvr>
                                        <p:cTn id="25" dur="150" fill="hold"/>
                                        <p:tgtEl>
                                          <p:spTgt spid="25"/>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4"/>
                                        </p:tgtEl>
                                        <p:attrNameLst>
                                          <p:attrName>style.visibility</p:attrName>
                                        </p:attrNameLst>
                                      </p:cBhvr>
                                      <p:to>
                                        <p:strVal val="visible"/>
                                      </p:to>
                                    </p:set>
                                    <p:anim calcmode="lin" valueType="num">
                                      <p:cBhvr>
                                        <p:cTn id="28" dur="300" fill="hold"/>
                                        <p:tgtEl>
                                          <p:spTgt spid="24"/>
                                        </p:tgtEl>
                                        <p:attrNameLst>
                                          <p:attrName>ppt_w</p:attrName>
                                        </p:attrNameLst>
                                      </p:cBhvr>
                                      <p:tavLst>
                                        <p:tav tm="0">
                                          <p:val>
                                            <p:fltVal val="0"/>
                                          </p:val>
                                        </p:tav>
                                        <p:tav tm="100000">
                                          <p:val>
                                            <p:strVal val="#ppt_w"/>
                                          </p:val>
                                        </p:tav>
                                      </p:tavLst>
                                    </p:anim>
                                    <p:anim calcmode="lin" valueType="num">
                                      <p:cBhvr>
                                        <p:cTn id="29" dur="300" fill="hold"/>
                                        <p:tgtEl>
                                          <p:spTgt spid="24"/>
                                        </p:tgtEl>
                                        <p:attrNameLst>
                                          <p:attrName>ppt_h</p:attrName>
                                        </p:attrNameLst>
                                      </p:cBhvr>
                                      <p:tavLst>
                                        <p:tav tm="0">
                                          <p:val>
                                            <p:fltVal val="0"/>
                                          </p:val>
                                        </p:tav>
                                        <p:tav tm="100000">
                                          <p:val>
                                            <p:strVal val="#ppt_h"/>
                                          </p:val>
                                        </p:tav>
                                      </p:tavLst>
                                    </p:anim>
                                    <p:animEffect transition="in" filter="fade">
                                      <p:cBhvr>
                                        <p:cTn id="30" dur="300"/>
                                        <p:tgtEl>
                                          <p:spTgt spid="24"/>
                                        </p:tgtEl>
                                      </p:cBhvr>
                                    </p:animEffect>
                                  </p:childTnLst>
                                </p:cTn>
                              </p:par>
                              <p:par>
                                <p:cTn id="31" presetID="6" presetClass="emph" presetSubtype="0" autoRev="1" fill="hold" grpId="1" nodeType="withEffect">
                                  <p:stCondLst>
                                    <p:cond delay="1200"/>
                                  </p:stCondLst>
                                  <p:childTnLst>
                                    <p:animScale>
                                      <p:cBhvr>
                                        <p:cTn id="32" dur="150" fill="hold"/>
                                        <p:tgtEl>
                                          <p:spTgt spid="24"/>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28"/>
                                        </p:tgtEl>
                                        <p:attrNameLst>
                                          <p:attrName>style.visibility</p:attrName>
                                        </p:attrNameLst>
                                      </p:cBhvr>
                                      <p:to>
                                        <p:strVal val="visible"/>
                                      </p:to>
                                    </p:set>
                                    <p:anim calcmode="lin" valueType="num">
                                      <p:cBhvr>
                                        <p:cTn id="35" dur="300" fill="hold"/>
                                        <p:tgtEl>
                                          <p:spTgt spid="28"/>
                                        </p:tgtEl>
                                        <p:attrNameLst>
                                          <p:attrName>ppt_w</p:attrName>
                                        </p:attrNameLst>
                                      </p:cBhvr>
                                      <p:tavLst>
                                        <p:tav tm="0">
                                          <p:val>
                                            <p:fltVal val="0"/>
                                          </p:val>
                                        </p:tav>
                                        <p:tav tm="100000">
                                          <p:val>
                                            <p:strVal val="#ppt_w"/>
                                          </p:val>
                                        </p:tav>
                                      </p:tavLst>
                                    </p:anim>
                                    <p:anim calcmode="lin" valueType="num">
                                      <p:cBhvr>
                                        <p:cTn id="36" dur="300" fill="hold"/>
                                        <p:tgtEl>
                                          <p:spTgt spid="28"/>
                                        </p:tgtEl>
                                        <p:attrNameLst>
                                          <p:attrName>ppt_h</p:attrName>
                                        </p:attrNameLst>
                                      </p:cBhvr>
                                      <p:tavLst>
                                        <p:tav tm="0">
                                          <p:val>
                                            <p:fltVal val="0"/>
                                          </p:val>
                                        </p:tav>
                                        <p:tav tm="100000">
                                          <p:val>
                                            <p:strVal val="#ppt_h"/>
                                          </p:val>
                                        </p:tav>
                                      </p:tavLst>
                                    </p:anim>
                                    <p:animEffect transition="in" filter="fade">
                                      <p:cBhvr>
                                        <p:cTn id="37" dur="300"/>
                                        <p:tgtEl>
                                          <p:spTgt spid="28"/>
                                        </p:tgtEl>
                                      </p:cBhvr>
                                    </p:animEffect>
                                  </p:childTnLst>
                                </p:cTn>
                              </p:par>
                              <p:par>
                                <p:cTn id="38" presetID="6" presetClass="emph" presetSubtype="0" autoRev="1" fill="hold" grpId="1" nodeType="withEffect">
                                  <p:stCondLst>
                                    <p:cond delay="800"/>
                                  </p:stCondLst>
                                  <p:childTnLst>
                                    <p:animScale>
                                      <p:cBhvr>
                                        <p:cTn id="39" dur="150" fill="hold"/>
                                        <p:tgtEl>
                                          <p:spTgt spid="28"/>
                                        </p:tgtEl>
                                      </p:cBhvr>
                                      <p:by x="110000" y="110000"/>
                                    </p:animScale>
                                  </p:childTnLst>
                                </p:cTn>
                              </p:par>
                              <p:par>
                                <p:cTn id="40" presetID="2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7" grpId="0" animBg="1"/>
      <p:bldP spid="27" grpId="1" animBg="1"/>
      <p:bldP spid="28" grpId="0"/>
      <p:bldP spid="28" grpId="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7CA23F-AD33-45F4-930F-1E0EB1F3F0B4}"/>
              </a:ext>
            </a:extLst>
          </p:cNvPr>
          <p:cNvSpPr txBox="1"/>
          <p:nvPr/>
        </p:nvSpPr>
        <p:spPr>
          <a:xfrm>
            <a:off x="4774591" y="940847"/>
            <a:ext cx="2839239" cy="369332"/>
          </a:xfrm>
          <a:prstGeom prst="rect">
            <a:avLst/>
          </a:prstGeom>
          <a:noFill/>
        </p:spPr>
        <p:txBody>
          <a:bodyPr wrap="none" rtlCol="0">
            <a:spAutoFit/>
          </a:bodyPr>
          <a:lstStyle/>
          <a:p>
            <a:pPr algn="l"/>
            <a:r>
              <a:rPr lang="zh-CN" altLang="en-US">
                <a:solidFill>
                  <a:schemeClr val="bg1"/>
                </a:solidFill>
              </a:rPr>
              <a:t>自增</a:t>
            </a:r>
            <a:r>
              <a:rPr lang="en-US" altLang="zh-CN">
                <a:solidFill>
                  <a:schemeClr val="bg1"/>
                </a:solidFill>
              </a:rPr>
              <a:t>(++)</a:t>
            </a:r>
            <a:r>
              <a:rPr lang="zh-CN" altLang="en-US">
                <a:solidFill>
                  <a:schemeClr val="bg1"/>
                </a:solidFill>
              </a:rPr>
              <a:t>、自减</a:t>
            </a:r>
            <a:r>
              <a:rPr lang="en-US" altLang="zh-CN">
                <a:solidFill>
                  <a:schemeClr val="bg1"/>
                </a:solidFill>
              </a:rPr>
              <a:t>(--)</a:t>
            </a:r>
            <a:r>
              <a:rPr lang="zh-CN" altLang="en-US">
                <a:solidFill>
                  <a:schemeClr val="bg1"/>
                </a:solidFill>
              </a:rPr>
              <a:t>运算符</a:t>
            </a:r>
          </a:p>
        </p:txBody>
      </p:sp>
      <p:sp>
        <p:nvSpPr>
          <p:cNvPr id="4" name="矩形 3">
            <a:extLst>
              <a:ext uri="{FF2B5EF4-FFF2-40B4-BE49-F238E27FC236}">
                <a16:creationId xmlns:a16="http://schemas.microsoft.com/office/drawing/2014/main" id="{51EE92D4-0F87-4062-84C7-E97FC4A83C36}"/>
              </a:ext>
            </a:extLst>
          </p:cNvPr>
          <p:cNvSpPr/>
          <p:nvPr/>
        </p:nvSpPr>
        <p:spPr>
          <a:xfrm>
            <a:off x="2399219" y="2449822"/>
            <a:ext cx="6083717" cy="369332"/>
          </a:xfrm>
          <a:prstGeom prst="rect">
            <a:avLst/>
          </a:prstGeom>
        </p:spPr>
        <p:txBody>
          <a:bodyPr wrap="none">
            <a:spAutoFit/>
          </a:bodyPr>
          <a:lstStyle/>
          <a:p>
            <a:r>
              <a:rPr lang="zh-CN" altLang="en-US">
                <a:solidFill>
                  <a:schemeClr val="bg1"/>
                </a:solidFill>
              </a:rPr>
              <a:t>自增</a:t>
            </a:r>
            <a:r>
              <a:rPr lang="en-US" altLang="zh-CN">
                <a:solidFill>
                  <a:schemeClr val="bg1"/>
                </a:solidFill>
              </a:rPr>
              <a:t>(++)</a:t>
            </a:r>
            <a:r>
              <a:rPr lang="zh-CN" altLang="en-US">
                <a:solidFill>
                  <a:schemeClr val="bg1"/>
                </a:solidFill>
              </a:rPr>
              <a:t>、自减</a:t>
            </a:r>
            <a:r>
              <a:rPr lang="en-US" altLang="zh-CN">
                <a:solidFill>
                  <a:schemeClr val="bg1"/>
                </a:solidFill>
              </a:rPr>
              <a:t>(--)</a:t>
            </a:r>
            <a:r>
              <a:rPr lang="zh-CN" altLang="en-US">
                <a:solidFill>
                  <a:schemeClr val="bg1"/>
                </a:solidFill>
              </a:rPr>
              <a:t>运算符的作用是使变量的值加</a:t>
            </a:r>
            <a:r>
              <a:rPr lang="en-US" altLang="zh-CN">
                <a:solidFill>
                  <a:schemeClr val="bg1"/>
                </a:solidFill>
              </a:rPr>
              <a:t>1</a:t>
            </a:r>
            <a:r>
              <a:rPr lang="zh-CN" altLang="en-US">
                <a:solidFill>
                  <a:schemeClr val="bg1"/>
                </a:solidFill>
              </a:rPr>
              <a:t>或减</a:t>
            </a:r>
            <a:r>
              <a:rPr lang="en-US" altLang="zh-CN">
                <a:solidFill>
                  <a:schemeClr val="bg1"/>
                </a:solidFill>
              </a:rPr>
              <a:t>1</a:t>
            </a:r>
            <a:r>
              <a:rPr lang="zh-CN" altLang="en-US">
                <a:solidFill>
                  <a:schemeClr val="bg1"/>
                </a:solidFill>
              </a:rPr>
              <a:t>；</a:t>
            </a:r>
            <a:endParaRPr lang="zh-CN" altLang="en-US"/>
          </a:p>
        </p:txBody>
      </p:sp>
      <p:sp>
        <p:nvSpPr>
          <p:cNvPr id="5" name="文本框 4">
            <a:extLst>
              <a:ext uri="{FF2B5EF4-FFF2-40B4-BE49-F238E27FC236}">
                <a16:creationId xmlns:a16="http://schemas.microsoft.com/office/drawing/2014/main" id="{59228629-4F33-4AD3-A312-0DF177ABED74}"/>
              </a:ext>
            </a:extLst>
          </p:cNvPr>
          <p:cNvSpPr txBox="1"/>
          <p:nvPr/>
        </p:nvSpPr>
        <p:spPr>
          <a:xfrm>
            <a:off x="2516695" y="3138296"/>
            <a:ext cx="6763390" cy="1200329"/>
          </a:xfrm>
          <a:prstGeom prst="rect">
            <a:avLst/>
          </a:prstGeom>
          <a:noFill/>
        </p:spPr>
        <p:txBody>
          <a:bodyPr wrap="none" rtlCol="0">
            <a:spAutoFit/>
          </a:bodyPr>
          <a:lstStyle/>
          <a:p>
            <a:pPr algn="l"/>
            <a:r>
              <a:rPr lang="zh-CN" altLang="en-US">
                <a:solidFill>
                  <a:schemeClr val="bg1"/>
                </a:solidFill>
              </a:rPr>
              <a:t>例如：   </a:t>
            </a:r>
            <a:r>
              <a:rPr lang="en-US" altLang="zh-CN">
                <a:solidFill>
                  <a:schemeClr val="bg1"/>
                </a:solidFill>
              </a:rPr>
              <a:t>++i 	</a:t>
            </a:r>
            <a:r>
              <a:rPr lang="zh-CN" altLang="en-US">
                <a:solidFill>
                  <a:schemeClr val="bg1"/>
                </a:solidFill>
              </a:rPr>
              <a:t>在使用</a:t>
            </a:r>
            <a:r>
              <a:rPr lang="en-US" altLang="zh-CN">
                <a:solidFill>
                  <a:schemeClr val="bg1"/>
                </a:solidFill>
              </a:rPr>
              <a:t>i</a:t>
            </a:r>
            <a:r>
              <a:rPr lang="zh-CN" altLang="en-US">
                <a:solidFill>
                  <a:schemeClr val="bg1"/>
                </a:solidFill>
              </a:rPr>
              <a:t>之前，先使</a:t>
            </a:r>
            <a:r>
              <a:rPr lang="en-US" altLang="zh-CN">
                <a:solidFill>
                  <a:schemeClr val="bg1"/>
                </a:solidFill>
              </a:rPr>
              <a:t>i</a:t>
            </a:r>
            <a:r>
              <a:rPr lang="zh-CN" altLang="en-US">
                <a:solidFill>
                  <a:schemeClr val="bg1"/>
                </a:solidFill>
              </a:rPr>
              <a:t>的值加</a:t>
            </a:r>
            <a:r>
              <a:rPr lang="en-US" altLang="zh-CN">
                <a:solidFill>
                  <a:schemeClr val="bg1"/>
                </a:solidFill>
              </a:rPr>
              <a:t>1    </a:t>
            </a:r>
            <a:r>
              <a:rPr lang="zh-CN" altLang="en-US">
                <a:solidFill>
                  <a:schemeClr val="bg1"/>
                </a:solidFill>
              </a:rPr>
              <a:t>等效于： </a:t>
            </a:r>
            <a:r>
              <a:rPr lang="en-US" altLang="zh-CN">
                <a:solidFill>
                  <a:schemeClr val="bg1"/>
                </a:solidFill>
              </a:rPr>
              <a:t>i = i + 1</a:t>
            </a:r>
          </a:p>
          <a:p>
            <a:r>
              <a:rPr lang="en-US" altLang="zh-CN">
                <a:solidFill>
                  <a:schemeClr val="bg1"/>
                </a:solidFill>
              </a:rPr>
              <a:t>           </a:t>
            </a:r>
            <a:r>
              <a:rPr lang="zh-CN" altLang="en-US">
                <a:solidFill>
                  <a:schemeClr val="bg1"/>
                </a:solidFill>
              </a:rPr>
              <a:t>    </a:t>
            </a:r>
            <a:r>
              <a:rPr lang="en-US" altLang="zh-CN">
                <a:solidFill>
                  <a:schemeClr val="bg1"/>
                </a:solidFill>
              </a:rPr>
              <a:t>--i	</a:t>
            </a:r>
            <a:r>
              <a:rPr lang="zh-CN" altLang="en-US">
                <a:solidFill>
                  <a:schemeClr val="bg1"/>
                </a:solidFill>
              </a:rPr>
              <a:t>在使用</a:t>
            </a:r>
            <a:r>
              <a:rPr lang="en-US" altLang="zh-CN">
                <a:solidFill>
                  <a:schemeClr val="bg1"/>
                </a:solidFill>
              </a:rPr>
              <a:t>i</a:t>
            </a:r>
            <a:r>
              <a:rPr lang="zh-CN" altLang="en-US">
                <a:solidFill>
                  <a:schemeClr val="bg1"/>
                </a:solidFill>
              </a:rPr>
              <a:t>之前，先使</a:t>
            </a:r>
            <a:r>
              <a:rPr lang="en-US" altLang="zh-CN">
                <a:solidFill>
                  <a:schemeClr val="bg1"/>
                </a:solidFill>
              </a:rPr>
              <a:t>i</a:t>
            </a:r>
            <a:r>
              <a:rPr lang="zh-CN" altLang="en-US">
                <a:solidFill>
                  <a:schemeClr val="bg1"/>
                </a:solidFill>
              </a:rPr>
              <a:t>的值减</a:t>
            </a:r>
            <a:r>
              <a:rPr lang="en-US" altLang="zh-CN">
                <a:solidFill>
                  <a:schemeClr val="bg1"/>
                </a:solidFill>
              </a:rPr>
              <a:t>1    </a:t>
            </a:r>
            <a:r>
              <a:rPr lang="zh-CN" altLang="en-US">
                <a:solidFill>
                  <a:schemeClr val="bg1"/>
                </a:solidFill>
              </a:rPr>
              <a:t>等效于： </a:t>
            </a:r>
            <a:r>
              <a:rPr lang="en-US" altLang="zh-CN">
                <a:solidFill>
                  <a:schemeClr val="bg1"/>
                </a:solidFill>
              </a:rPr>
              <a:t>i = i - 1</a:t>
            </a:r>
          </a:p>
          <a:p>
            <a:r>
              <a:rPr lang="en-US" altLang="zh-CN">
                <a:solidFill>
                  <a:schemeClr val="bg1"/>
                </a:solidFill>
              </a:rPr>
              <a:t>	i++	</a:t>
            </a:r>
            <a:r>
              <a:rPr lang="zh-CN" altLang="en-US">
                <a:solidFill>
                  <a:schemeClr val="bg1"/>
                </a:solidFill>
              </a:rPr>
              <a:t>在使用</a:t>
            </a:r>
            <a:r>
              <a:rPr lang="en-US" altLang="zh-CN">
                <a:solidFill>
                  <a:schemeClr val="bg1"/>
                </a:solidFill>
              </a:rPr>
              <a:t>i</a:t>
            </a:r>
            <a:r>
              <a:rPr lang="zh-CN" altLang="en-US">
                <a:solidFill>
                  <a:schemeClr val="bg1"/>
                </a:solidFill>
              </a:rPr>
              <a:t>之后，使</a:t>
            </a:r>
            <a:r>
              <a:rPr lang="en-US" altLang="zh-CN">
                <a:solidFill>
                  <a:schemeClr val="bg1"/>
                </a:solidFill>
              </a:rPr>
              <a:t>i</a:t>
            </a:r>
            <a:r>
              <a:rPr lang="zh-CN" altLang="en-US">
                <a:solidFill>
                  <a:schemeClr val="bg1"/>
                </a:solidFill>
              </a:rPr>
              <a:t>的值加</a:t>
            </a:r>
            <a:r>
              <a:rPr lang="en-US" altLang="zh-CN">
                <a:solidFill>
                  <a:schemeClr val="bg1"/>
                </a:solidFill>
              </a:rPr>
              <a:t>1</a:t>
            </a:r>
          </a:p>
          <a:p>
            <a:r>
              <a:rPr lang="en-US" altLang="zh-CN">
                <a:solidFill>
                  <a:schemeClr val="bg1"/>
                </a:solidFill>
              </a:rPr>
              <a:t>	i--	</a:t>
            </a:r>
            <a:r>
              <a:rPr lang="zh-CN" altLang="en-US">
                <a:solidFill>
                  <a:schemeClr val="bg1"/>
                </a:solidFill>
              </a:rPr>
              <a:t>在使用</a:t>
            </a:r>
            <a:r>
              <a:rPr lang="en-US" altLang="zh-CN">
                <a:solidFill>
                  <a:schemeClr val="bg1"/>
                </a:solidFill>
              </a:rPr>
              <a:t>i</a:t>
            </a:r>
            <a:r>
              <a:rPr lang="zh-CN" altLang="en-US">
                <a:solidFill>
                  <a:schemeClr val="bg1"/>
                </a:solidFill>
              </a:rPr>
              <a:t>之后，使</a:t>
            </a:r>
            <a:r>
              <a:rPr lang="en-US" altLang="zh-CN">
                <a:solidFill>
                  <a:schemeClr val="bg1"/>
                </a:solidFill>
              </a:rPr>
              <a:t>i</a:t>
            </a:r>
            <a:r>
              <a:rPr lang="zh-CN" altLang="en-US">
                <a:solidFill>
                  <a:schemeClr val="bg1"/>
                </a:solidFill>
              </a:rPr>
              <a:t>的值减</a:t>
            </a:r>
            <a:r>
              <a:rPr lang="en-US" altLang="zh-CN">
                <a:solidFill>
                  <a:schemeClr val="bg1"/>
                </a:solidFill>
              </a:rPr>
              <a:t>1</a:t>
            </a:r>
            <a:endParaRPr lang="zh-CN" altLang="en-US">
              <a:solidFill>
                <a:schemeClr val="bg1"/>
              </a:solidFill>
            </a:endParaRPr>
          </a:p>
        </p:txBody>
      </p:sp>
      <p:sp>
        <p:nvSpPr>
          <p:cNvPr id="6" name="Oval 6">
            <a:extLst>
              <a:ext uri="{FF2B5EF4-FFF2-40B4-BE49-F238E27FC236}">
                <a16:creationId xmlns:a16="http://schemas.microsoft.com/office/drawing/2014/main" id="{05636253-C1D0-414F-AB4B-46A1B2535A41}"/>
              </a:ext>
            </a:extLst>
          </p:cNvPr>
          <p:cNvSpPr>
            <a:spLocks noChangeArrowheads="1"/>
          </p:cNvSpPr>
          <p:nvPr/>
        </p:nvSpPr>
        <p:spPr bwMode="auto">
          <a:xfrm>
            <a:off x="4821108" y="739060"/>
            <a:ext cx="185264" cy="182642"/>
          </a:xfrm>
          <a:prstGeom prst="ellipse">
            <a:avLst/>
          </a:prstGeom>
          <a:solidFill>
            <a:srgbClr val="FBE22D">
              <a:alpha val="80000"/>
            </a:srgbClr>
          </a:solidFill>
          <a:ln>
            <a:noFill/>
          </a:ln>
        </p:spPr>
        <p:txBody>
          <a:bodyPr/>
          <a:lstStyle/>
          <a:p>
            <a:endParaRPr lang="zh-CN" altLang="en-US"/>
          </a:p>
        </p:txBody>
      </p:sp>
      <p:sp>
        <p:nvSpPr>
          <p:cNvPr id="7" name="Oval 3">
            <a:extLst>
              <a:ext uri="{FF2B5EF4-FFF2-40B4-BE49-F238E27FC236}">
                <a16:creationId xmlns:a16="http://schemas.microsoft.com/office/drawing/2014/main" id="{96CED900-2251-42ED-8FF9-93276FDAEDE3}"/>
              </a:ext>
            </a:extLst>
          </p:cNvPr>
          <p:cNvSpPr>
            <a:spLocks noChangeArrowheads="1"/>
          </p:cNvSpPr>
          <p:nvPr/>
        </p:nvSpPr>
        <p:spPr bwMode="auto">
          <a:xfrm>
            <a:off x="3856499" y="877802"/>
            <a:ext cx="263828" cy="260897"/>
          </a:xfrm>
          <a:prstGeom prst="ellipse">
            <a:avLst/>
          </a:prstGeom>
          <a:solidFill>
            <a:srgbClr val="A9D25A">
              <a:alpha val="80000"/>
            </a:srgbClr>
          </a:solidFill>
          <a:ln>
            <a:noFill/>
          </a:ln>
        </p:spPr>
        <p:txBody>
          <a:bodyPr/>
          <a:lstStyle/>
          <a:p>
            <a:endParaRPr lang="zh-CN" altLang="en-US"/>
          </a:p>
        </p:txBody>
      </p:sp>
      <p:sp>
        <p:nvSpPr>
          <p:cNvPr id="8" name="Oval 4">
            <a:extLst>
              <a:ext uri="{FF2B5EF4-FFF2-40B4-BE49-F238E27FC236}">
                <a16:creationId xmlns:a16="http://schemas.microsoft.com/office/drawing/2014/main" id="{C4B5E076-2F57-4926-89DF-E673508E788F}"/>
              </a:ext>
            </a:extLst>
          </p:cNvPr>
          <p:cNvSpPr>
            <a:spLocks noChangeArrowheads="1"/>
          </p:cNvSpPr>
          <p:nvPr/>
        </p:nvSpPr>
        <p:spPr bwMode="auto">
          <a:xfrm>
            <a:off x="4120327" y="1049282"/>
            <a:ext cx="263828" cy="260897"/>
          </a:xfrm>
          <a:prstGeom prst="ellipse">
            <a:avLst/>
          </a:prstGeom>
          <a:solidFill>
            <a:srgbClr val="98D2E3">
              <a:alpha val="80000"/>
            </a:srgbClr>
          </a:solidFill>
          <a:ln>
            <a:noFill/>
          </a:ln>
        </p:spPr>
        <p:txBody>
          <a:bodyPr/>
          <a:lstStyle/>
          <a:p>
            <a:endParaRPr lang="zh-CN" altLang="en-US"/>
          </a:p>
        </p:txBody>
      </p:sp>
      <p:sp>
        <p:nvSpPr>
          <p:cNvPr id="9" name="Oval 5">
            <a:extLst>
              <a:ext uri="{FF2B5EF4-FFF2-40B4-BE49-F238E27FC236}">
                <a16:creationId xmlns:a16="http://schemas.microsoft.com/office/drawing/2014/main" id="{8571E2AB-BF1D-40C7-AC72-17F4FD5A1E29}"/>
              </a:ext>
            </a:extLst>
          </p:cNvPr>
          <p:cNvSpPr>
            <a:spLocks noChangeArrowheads="1"/>
          </p:cNvSpPr>
          <p:nvPr/>
        </p:nvSpPr>
        <p:spPr bwMode="auto">
          <a:xfrm>
            <a:off x="4299049" y="860673"/>
            <a:ext cx="458394" cy="450850"/>
          </a:xfrm>
          <a:prstGeom prst="ellipse">
            <a:avLst/>
          </a:prstGeom>
          <a:solidFill>
            <a:srgbClr val="EA5514">
              <a:alpha val="80000"/>
            </a:srgbClr>
          </a:solidFill>
          <a:ln>
            <a:noFill/>
          </a:ln>
        </p:spPr>
        <p:txBody>
          <a:bodyPr/>
          <a:lstStyle/>
          <a:p>
            <a:endParaRPr lang="zh-CN" altLang="en-US"/>
          </a:p>
        </p:txBody>
      </p:sp>
      <p:sp>
        <p:nvSpPr>
          <p:cNvPr id="10" name="Rectangle 39">
            <a:extLst>
              <a:ext uri="{FF2B5EF4-FFF2-40B4-BE49-F238E27FC236}">
                <a16:creationId xmlns:a16="http://schemas.microsoft.com/office/drawing/2014/main" id="{F48604A3-B3EC-44E9-B459-9976A913D603}"/>
              </a:ext>
            </a:extLst>
          </p:cNvPr>
          <p:cNvSpPr>
            <a:spLocks noChangeArrowheads="1"/>
          </p:cNvSpPr>
          <p:nvPr/>
        </p:nvSpPr>
        <p:spPr bwMode="auto">
          <a:xfrm>
            <a:off x="4309788" y="972905"/>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2.2.2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2" name="组 118">
            <a:extLst>
              <a:ext uri="{FF2B5EF4-FFF2-40B4-BE49-F238E27FC236}">
                <a16:creationId xmlns:a16="http://schemas.microsoft.com/office/drawing/2014/main" id="{38D01EC2-039D-4CF0-9485-51E5F179E8A5}"/>
              </a:ext>
            </a:extLst>
          </p:cNvPr>
          <p:cNvGrpSpPr/>
          <p:nvPr/>
        </p:nvGrpSpPr>
        <p:grpSpPr>
          <a:xfrm>
            <a:off x="9072970" y="284165"/>
            <a:ext cx="2914370" cy="2576733"/>
            <a:chOff x="8211887" y="-221648"/>
            <a:chExt cx="5036226" cy="4386805"/>
          </a:xfrm>
        </p:grpSpPr>
        <p:sp>
          <p:nvSpPr>
            <p:cNvPr id="13" name="椭圆 12">
              <a:extLst>
                <a:ext uri="{FF2B5EF4-FFF2-40B4-BE49-F238E27FC236}">
                  <a16:creationId xmlns:a16="http://schemas.microsoft.com/office/drawing/2014/main" id="{1AACD992-50E9-4063-AE0C-71D199DE5FFC}"/>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5172340F-5229-4F3B-82F6-10A07B3641C1}"/>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BE63292C-2E1A-4A0B-8E4E-D941094540BA}"/>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A7B10D25-DA20-4FCB-B98A-F996CD70F391}"/>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34A24D13-61C9-4E69-87AC-49979E986B37}"/>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38F0C122-ECF3-42CC-868C-F6988FF419C4}"/>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D74594B7-F2B2-471B-8064-FAAEEA59E9AE}"/>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17A1A5AB-FDA2-4E0E-8833-EFDD8DD84B95}"/>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1" name="椭圆 20">
              <a:extLst>
                <a:ext uri="{FF2B5EF4-FFF2-40B4-BE49-F238E27FC236}">
                  <a16:creationId xmlns:a16="http://schemas.microsoft.com/office/drawing/2014/main" id="{EC7095AF-3363-4AC6-AA76-0C408BAD1BF7}"/>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2" name="椭圆 21">
              <a:extLst>
                <a:ext uri="{FF2B5EF4-FFF2-40B4-BE49-F238E27FC236}">
                  <a16:creationId xmlns:a16="http://schemas.microsoft.com/office/drawing/2014/main" id="{C8DCB56B-4185-41F0-ABBB-F3B7BE7D9705}"/>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3" name="椭圆 22">
              <a:extLst>
                <a:ext uri="{FF2B5EF4-FFF2-40B4-BE49-F238E27FC236}">
                  <a16:creationId xmlns:a16="http://schemas.microsoft.com/office/drawing/2014/main" id="{E1979C93-B931-4B0F-89E5-ABD7A4C2D45F}"/>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4" name="椭圆 23">
              <a:extLst>
                <a:ext uri="{FF2B5EF4-FFF2-40B4-BE49-F238E27FC236}">
                  <a16:creationId xmlns:a16="http://schemas.microsoft.com/office/drawing/2014/main" id="{873F3E89-EFEE-4E3C-BC02-7F57A65EA774}"/>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5" name="直线连接符 16">
              <a:extLst>
                <a:ext uri="{FF2B5EF4-FFF2-40B4-BE49-F238E27FC236}">
                  <a16:creationId xmlns:a16="http://schemas.microsoft.com/office/drawing/2014/main" id="{151A2858-AA60-4A8C-88AA-A5B491EB145A}"/>
                </a:ext>
              </a:extLst>
            </p:cNvPr>
            <p:cNvCxnSpPr>
              <a:stCxn id="13" idx="5"/>
              <a:endCxn id="18"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17">
              <a:extLst>
                <a:ext uri="{FF2B5EF4-FFF2-40B4-BE49-F238E27FC236}">
                  <a16:creationId xmlns:a16="http://schemas.microsoft.com/office/drawing/2014/main" id="{70CFB393-DD13-4031-9E75-ADC7D66B670B}"/>
                </a:ext>
              </a:extLst>
            </p:cNvPr>
            <p:cNvCxnSpPr>
              <a:stCxn id="15" idx="7"/>
              <a:endCxn id="18"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21">
              <a:extLst>
                <a:ext uri="{FF2B5EF4-FFF2-40B4-BE49-F238E27FC236}">
                  <a16:creationId xmlns:a16="http://schemas.microsoft.com/office/drawing/2014/main" id="{B67965F0-0F07-43E6-A8A3-E9775C5A85BC}"/>
                </a:ext>
              </a:extLst>
            </p:cNvPr>
            <p:cNvCxnSpPr>
              <a:stCxn id="20" idx="7"/>
              <a:endCxn id="18"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28">
              <a:extLst>
                <a:ext uri="{FF2B5EF4-FFF2-40B4-BE49-F238E27FC236}">
                  <a16:creationId xmlns:a16="http://schemas.microsoft.com/office/drawing/2014/main" id="{74595781-5ABD-4095-890E-221AB754E70A}"/>
                </a:ext>
              </a:extLst>
            </p:cNvPr>
            <p:cNvCxnSpPr>
              <a:stCxn id="14" idx="7"/>
              <a:endCxn id="15"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43">
              <a:extLst>
                <a:ext uri="{FF2B5EF4-FFF2-40B4-BE49-F238E27FC236}">
                  <a16:creationId xmlns:a16="http://schemas.microsoft.com/office/drawing/2014/main" id="{6A03266C-9302-4F07-8FFF-D1E1EC4D7149}"/>
                </a:ext>
              </a:extLst>
            </p:cNvPr>
            <p:cNvCxnSpPr>
              <a:stCxn id="16" idx="7"/>
              <a:endCxn id="13"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47">
              <a:extLst>
                <a:ext uri="{FF2B5EF4-FFF2-40B4-BE49-F238E27FC236}">
                  <a16:creationId xmlns:a16="http://schemas.microsoft.com/office/drawing/2014/main" id="{87CBDA8D-AC55-455C-A118-DA4AF1A3D9AA}"/>
                </a:ext>
              </a:extLst>
            </p:cNvPr>
            <p:cNvCxnSpPr>
              <a:stCxn id="19" idx="0"/>
              <a:endCxn id="13"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50">
              <a:extLst>
                <a:ext uri="{FF2B5EF4-FFF2-40B4-BE49-F238E27FC236}">
                  <a16:creationId xmlns:a16="http://schemas.microsoft.com/office/drawing/2014/main" id="{DFE0F915-FF22-4F9C-B38E-B61D11083178}"/>
                </a:ext>
              </a:extLst>
            </p:cNvPr>
            <p:cNvCxnSpPr>
              <a:stCxn id="18" idx="2"/>
              <a:endCxn id="19"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54">
              <a:extLst>
                <a:ext uri="{FF2B5EF4-FFF2-40B4-BE49-F238E27FC236}">
                  <a16:creationId xmlns:a16="http://schemas.microsoft.com/office/drawing/2014/main" id="{D655F670-327E-45B8-BA8A-64FD5B06363F}"/>
                </a:ext>
              </a:extLst>
            </p:cNvPr>
            <p:cNvCxnSpPr>
              <a:stCxn id="19" idx="4"/>
              <a:endCxn id="15"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57">
              <a:extLst>
                <a:ext uri="{FF2B5EF4-FFF2-40B4-BE49-F238E27FC236}">
                  <a16:creationId xmlns:a16="http://schemas.microsoft.com/office/drawing/2014/main" id="{29B648A4-0437-4237-9F15-38AB393DB360}"/>
                </a:ext>
              </a:extLst>
            </p:cNvPr>
            <p:cNvCxnSpPr>
              <a:stCxn id="15" idx="5"/>
              <a:endCxn id="20"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60">
              <a:extLst>
                <a:ext uri="{FF2B5EF4-FFF2-40B4-BE49-F238E27FC236}">
                  <a16:creationId xmlns:a16="http://schemas.microsoft.com/office/drawing/2014/main" id="{E479AB9E-BC9B-4E16-9609-E5C7911EF895}"/>
                </a:ext>
              </a:extLst>
            </p:cNvPr>
            <p:cNvCxnSpPr>
              <a:stCxn id="16" idx="7"/>
              <a:endCxn id="19"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63">
              <a:extLst>
                <a:ext uri="{FF2B5EF4-FFF2-40B4-BE49-F238E27FC236}">
                  <a16:creationId xmlns:a16="http://schemas.microsoft.com/office/drawing/2014/main" id="{AEC0A90D-1947-44E7-A207-71DE9983AD00}"/>
                </a:ext>
              </a:extLst>
            </p:cNvPr>
            <p:cNvCxnSpPr>
              <a:stCxn id="16" idx="4"/>
              <a:endCxn id="14"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1128BDD7-4A82-4AB1-9399-F9F1A7925857}"/>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7" name="直线连接符 70">
              <a:extLst>
                <a:ext uri="{FF2B5EF4-FFF2-40B4-BE49-F238E27FC236}">
                  <a16:creationId xmlns:a16="http://schemas.microsoft.com/office/drawing/2014/main" id="{D3E0E6E8-56C2-42FA-BE46-F1C13B60FB56}"/>
                </a:ext>
              </a:extLst>
            </p:cNvPr>
            <p:cNvCxnSpPr>
              <a:stCxn id="16" idx="5"/>
              <a:endCxn id="21"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75">
              <a:extLst>
                <a:ext uri="{FF2B5EF4-FFF2-40B4-BE49-F238E27FC236}">
                  <a16:creationId xmlns:a16="http://schemas.microsoft.com/office/drawing/2014/main" id="{7EFDB075-586C-4826-AC0A-A4B25E981072}"/>
                </a:ext>
              </a:extLst>
            </p:cNvPr>
            <p:cNvCxnSpPr>
              <a:stCxn id="21" idx="7"/>
              <a:endCxn id="19"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78">
              <a:extLst>
                <a:ext uri="{FF2B5EF4-FFF2-40B4-BE49-F238E27FC236}">
                  <a16:creationId xmlns:a16="http://schemas.microsoft.com/office/drawing/2014/main" id="{790A89AA-BB71-4A1C-9B95-FA0354D61974}"/>
                </a:ext>
              </a:extLst>
            </p:cNvPr>
            <p:cNvCxnSpPr>
              <a:stCxn id="21" idx="6"/>
              <a:endCxn id="15"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84">
              <a:extLst>
                <a:ext uri="{FF2B5EF4-FFF2-40B4-BE49-F238E27FC236}">
                  <a16:creationId xmlns:a16="http://schemas.microsoft.com/office/drawing/2014/main" id="{243E9A0A-F462-436A-8358-0BB5E0B7E514}"/>
                </a:ext>
              </a:extLst>
            </p:cNvPr>
            <p:cNvCxnSpPr>
              <a:stCxn id="14" idx="0"/>
              <a:endCxn id="21"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91">
              <a:extLst>
                <a:ext uri="{FF2B5EF4-FFF2-40B4-BE49-F238E27FC236}">
                  <a16:creationId xmlns:a16="http://schemas.microsoft.com/office/drawing/2014/main" id="{2DBC2571-88D2-44E9-B414-B95E96774193}"/>
                </a:ext>
              </a:extLst>
            </p:cNvPr>
            <p:cNvCxnSpPr>
              <a:stCxn id="14" idx="6"/>
              <a:endCxn id="20"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52E58B14-45AC-4147-9305-B8E2771AC157}"/>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3" name="椭圆 42">
              <a:extLst>
                <a:ext uri="{FF2B5EF4-FFF2-40B4-BE49-F238E27FC236}">
                  <a16:creationId xmlns:a16="http://schemas.microsoft.com/office/drawing/2014/main" id="{E3128FE6-FDE2-483B-8D04-2A9C80B768AD}"/>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139926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ppt_w</p:attrName>
                                        </p:attrNameLst>
                                      </p:cBhvr>
                                      <p:tavLst>
                                        <p:tav tm="0">
                                          <p:val>
                                            <p:fltVal val="0"/>
                                          </p:val>
                                        </p:tav>
                                        <p:tav tm="100000">
                                          <p:val>
                                            <p:strVal val="#ppt_w"/>
                                          </p:val>
                                        </p:tav>
                                      </p:tavLst>
                                    </p:anim>
                                    <p:anim calcmode="lin" valueType="num">
                                      <p:cBhvr>
                                        <p:cTn id="8" dur="300" fill="hold"/>
                                        <p:tgtEl>
                                          <p:spTgt spid="9"/>
                                        </p:tgtEl>
                                        <p:attrNameLst>
                                          <p:attrName>ppt_h</p:attrName>
                                        </p:attrNameLst>
                                      </p:cBhvr>
                                      <p:tavLst>
                                        <p:tav tm="0">
                                          <p:val>
                                            <p:fltVal val="0"/>
                                          </p:val>
                                        </p:tav>
                                        <p:tav tm="100000">
                                          <p:val>
                                            <p:strVal val="#ppt_h"/>
                                          </p:val>
                                        </p:tav>
                                      </p:tavLst>
                                    </p:anim>
                                    <p:animEffect transition="in" filter="fade">
                                      <p:cBhvr>
                                        <p:cTn id="9" dur="300"/>
                                        <p:tgtEl>
                                          <p:spTgt spid="9"/>
                                        </p:tgtEl>
                                      </p:cBhvr>
                                    </p:animEffect>
                                  </p:childTnLst>
                                </p:cTn>
                              </p:par>
                              <p:par>
                                <p:cTn id="10" presetID="6" presetClass="emph" presetSubtype="0" autoRev="1" fill="hold" grpId="1" nodeType="withEffect">
                                  <p:stCondLst>
                                    <p:cond delay="300"/>
                                  </p:stCondLst>
                                  <p:childTnLst>
                                    <p:animScale>
                                      <p:cBhvr>
                                        <p:cTn id="11" dur="150" fill="hold"/>
                                        <p:tgtEl>
                                          <p:spTgt spid="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600"/>
                                  </p:stCondLst>
                                  <p:childTnLst>
                                    <p:animScale>
                                      <p:cBhvr>
                                        <p:cTn id="18" dur="150" fill="hold"/>
                                        <p:tgtEl>
                                          <p:spTgt spid="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7"/>
                                        </p:tgtEl>
                                        <p:attrNameLst>
                                          <p:attrName>style.visibility</p:attrName>
                                        </p:attrNameLst>
                                      </p:cBhvr>
                                      <p:to>
                                        <p:strVal val="visible"/>
                                      </p:to>
                                    </p:set>
                                    <p:anim calcmode="lin" valueType="num">
                                      <p:cBhvr>
                                        <p:cTn id="21" dur="300" fill="hold"/>
                                        <p:tgtEl>
                                          <p:spTgt spid="7"/>
                                        </p:tgtEl>
                                        <p:attrNameLst>
                                          <p:attrName>ppt_w</p:attrName>
                                        </p:attrNameLst>
                                      </p:cBhvr>
                                      <p:tavLst>
                                        <p:tav tm="0">
                                          <p:val>
                                            <p:fltVal val="0"/>
                                          </p:val>
                                        </p:tav>
                                        <p:tav tm="100000">
                                          <p:val>
                                            <p:strVal val="#ppt_w"/>
                                          </p:val>
                                        </p:tav>
                                      </p:tavLst>
                                    </p:anim>
                                    <p:anim calcmode="lin" valueType="num">
                                      <p:cBhvr>
                                        <p:cTn id="22" dur="300" fill="hold"/>
                                        <p:tgtEl>
                                          <p:spTgt spid="7"/>
                                        </p:tgtEl>
                                        <p:attrNameLst>
                                          <p:attrName>ppt_h</p:attrName>
                                        </p:attrNameLst>
                                      </p:cBhvr>
                                      <p:tavLst>
                                        <p:tav tm="0">
                                          <p:val>
                                            <p:fltVal val="0"/>
                                          </p:val>
                                        </p:tav>
                                        <p:tav tm="100000">
                                          <p:val>
                                            <p:strVal val="#ppt_h"/>
                                          </p:val>
                                        </p:tav>
                                      </p:tavLst>
                                    </p:anim>
                                    <p:animEffect transition="in" filter="fade">
                                      <p:cBhvr>
                                        <p:cTn id="23" dur="300"/>
                                        <p:tgtEl>
                                          <p:spTgt spid="7"/>
                                        </p:tgtEl>
                                      </p:cBhvr>
                                    </p:animEffect>
                                  </p:childTnLst>
                                </p:cTn>
                              </p:par>
                              <p:par>
                                <p:cTn id="24" presetID="6" presetClass="emph" presetSubtype="0" autoRev="1" fill="hold" grpId="1" nodeType="withEffect">
                                  <p:stCondLst>
                                    <p:cond delay="900"/>
                                  </p:stCondLst>
                                  <p:childTnLst>
                                    <p:animScale>
                                      <p:cBhvr>
                                        <p:cTn id="25" dur="150" fill="hold"/>
                                        <p:tgtEl>
                                          <p:spTgt spid="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6"/>
                                        </p:tgtEl>
                                        <p:attrNameLst>
                                          <p:attrName>style.visibility</p:attrName>
                                        </p:attrNameLst>
                                      </p:cBhvr>
                                      <p:to>
                                        <p:strVal val="visible"/>
                                      </p:to>
                                    </p:set>
                                    <p:anim calcmode="lin" valueType="num">
                                      <p:cBhvr>
                                        <p:cTn id="28" dur="300" fill="hold"/>
                                        <p:tgtEl>
                                          <p:spTgt spid="6"/>
                                        </p:tgtEl>
                                        <p:attrNameLst>
                                          <p:attrName>ppt_w</p:attrName>
                                        </p:attrNameLst>
                                      </p:cBhvr>
                                      <p:tavLst>
                                        <p:tav tm="0">
                                          <p:val>
                                            <p:fltVal val="0"/>
                                          </p:val>
                                        </p:tav>
                                        <p:tav tm="100000">
                                          <p:val>
                                            <p:strVal val="#ppt_w"/>
                                          </p:val>
                                        </p:tav>
                                      </p:tavLst>
                                    </p:anim>
                                    <p:anim calcmode="lin" valueType="num">
                                      <p:cBhvr>
                                        <p:cTn id="29" dur="300" fill="hold"/>
                                        <p:tgtEl>
                                          <p:spTgt spid="6"/>
                                        </p:tgtEl>
                                        <p:attrNameLst>
                                          <p:attrName>ppt_h</p:attrName>
                                        </p:attrNameLst>
                                      </p:cBhvr>
                                      <p:tavLst>
                                        <p:tav tm="0">
                                          <p:val>
                                            <p:fltVal val="0"/>
                                          </p:val>
                                        </p:tav>
                                        <p:tav tm="100000">
                                          <p:val>
                                            <p:strVal val="#ppt_h"/>
                                          </p:val>
                                        </p:tav>
                                      </p:tavLst>
                                    </p:anim>
                                    <p:animEffect transition="in" filter="fade">
                                      <p:cBhvr>
                                        <p:cTn id="30" dur="300"/>
                                        <p:tgtEl>
                                          <p:spTgt spid="6"/>
                                        </p:tgtEl>
                                      </p:cBhvr>
                                    </p:animEffect>
                                  </p:childTnLst>
                                </p:cTn>
                              </p:par>
                              <p:par>
                                <p:cTn id="31" presetID="6" presetClass="emph" presetSubtype="0" autoRev="1" fill="hold" grpId="1" nodeType="withEffect">
                                  <p:stCondLst>
                                    <p:cond delay="1200"/>
                                  </p:stCondLst>
                                  <p:childTnLst>
                                    <p:animScale>
                                      <p:cBhvr>
                                        <p:cTn id="32" dur="150" fill="hold"/>
                                        <p:tgtEl>
                                          <p:spTgt spid="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800"/>
                                  </p:stCondLst>
                                  <p:childTnLst>
                                    <p:animScale>
                                      <p:cBhvr>
                                        <p:cTn id="39" dur="150" fill="hold"/>
                                        <p:tgtEl>
                                          <p:spTgt spid="1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p:bldP spid="1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 118">
            <a:extLst>
              <a:ext uri="{FF2B5EF4-FFF2-40B4-BE49-F238E27FC236}">
                <a16:creationId xmlns:a16="http://schemas.microsoft.com/office/drawing/2014/main" id="{1D3CA23F-6026-4750-AB1F-84C6931E5425}"/>
              </a:ext>
            </a:extLst>
          </p:cNvPr>
          <p:cNvGrpSpPr/>
          <p:nvPr/>
        </p:nvGrpSpPr>
        <p:grpSpPr>
          <a:xfrm>
            <a:off x="9072970" y="284165"/>
            <a:ext cx="2914370" cy="2576733"/>
            <a:chOff x="8211887" y="-221648"/>
            <a:chExt cx="5036226" cy="4386805"/>
          </a:xfrm>
        </p:grpSpPr>
        <p:sp>
          <p:nvSpPr>
            <p:cNvPr id="24" name="椭圆 23">
              <a:extLst>
                <a:ext uri="{FF2B5EF4-FFF2-40B4-BE49-F238E27FC236}">
                  <a16:creationId xmlns:a16="http://schemas.microsoft.com/office/drawing/2014/main" id="{D1A4FA5E-FDD7-4DE9-89F5-75FF3BD6A452}"/>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5" name="椭圆 24">
              <a:extLst>
                <a:ext uri="{FF2B5EF4-FFF2-40B4-BE49-F238E27FC236}">
                  <a16:creationId xmlns:a16="http://schemas.microsoft.com/office/drawing/2014/main" id="{8846EA95-1473-4ACA-8835-90722285A116}"/>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6" name="椭圆 25">
              <a:extLst>
                <a:ext uri="{FF2B5EF4-FFF2-40B4-BE49-F238E27FC236}">
                  <a16:creationId xmlns:a16="http://schemas.microsoft.com/office/drawing/2014/main" id="{F0A85F73-49D1-4BEF-A926-84AA8A45DE5E}"/>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7" name="椭圆 26">
              <a:extLst>
                <a:ext uri="{FF2B5EF4-FFF2-40B4-BE49-F238E27FC236}">
                  <a16:creationId xmlns:a16="http://schemas.microsoft.com/office/drawing/2014/main" id="{81669629-8A61-49F6-82E3-3980E363FF5A}"/>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8" name="椭圆 27">
              <a:extLst>
                <a:ext uri="{FF2B5EF4-FFF2-40B4-BE49-F238E27FC236}">
                  <a16:creationId xmlns:a16="http://schemas.microsoft.com/office/drawing/2014/main" id="{0E21C489-2A65-45F4-8034-0F531446E0D4}"/>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9" name="椭圆 28">
              <a:extLst>
                <a:ext uri="{FF2B5EF4-FFF2-40B4-BE49-F238E27FC236}">
                  <a16:creationId xmlns:a16="http://schemas.microsoft.com/office/drawing/2014/main" id="{F4B8FE0F-45D2-4992-A222-91B75CB746C7}"/>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0" name="椭圆 29">
              <a:extLst>
                <a:ext uri="{FF2B5EF4-FFF2-40B4-BE49-F238E27FC236}">
                  <a16:creationId xmlns:a16="http://schemas.microsoft.com/office/drawing/2014/main" id="{D85E39E6-57E4-4B84-82DF-1BDF629373A0}"/>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1" name="椭圆 30">
              <a:extLst>
                <a:ext uri="{FF2B5EF4-FFF2-40B4-BE49-F238E27FC236}">
                  <a16:creationId xmlns:a16="http://schemas.microsoft.com/office/drawing/2014/main" id="{C072E09F-906B-4713-8EE6-98C7E9630F64}"/>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2" name="椭圆 31">
              <a:extLst>
                <a:ext uri="{FF2B5EF4-FFF2-40B4-BE49-F238E27FC236}">
                  <a16:creationId xmlns:a16="http://schemas.microsoft.com/office/drawing/2014/main" id="{AD8A864A-2F81-4265-AE29-6CB4E11BF002}"/>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3" name="椭圆 32">
              <a:extLst>
                <a:ext uri="{FF2B5EF4-FFF2-40B4-BE49-F238E27FC236}">
                  <a16:creationId xmlns:a16="http://schemas.microsoft.com/office/drawing/2014/main" id="{903AC87D-1E77-4A3D-BC8D-ED9AFC55F978}"/>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4" name="椭圆 33">
              <a:extLst>
                <a:ext uri="{FF2B5EF4-FFF2-40B4-BE49-F238E27FC236}">
                  <a16:creationId xmlns:a16="http://schemas.microsoft.com/office/drawing/2014/main" id="{2CA767E2-D7BC-4D6F-AD8A-17B165962B0A}"/>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5" name="椭圆 34">
              <a:extLst>
                <a:ext uri="{FF2B5EF4-FFF2-40B4-BE49-F238E27FC236}">
                  <a16:creationId xmlns:a16="http://schemas.microsoft.com/office/drawing/2014/main" id="{E75108CA-8498-433E-809B-5F53658998B8}"/>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6" name="直线连接符 16">
              <a:extLst>
                <a:ext uri="{FF2B5EF4-FFF2-40B4-BE49-F238E27FC236}">
                  <a16:creationId xmlns:a16="http://schemas.microsoft.com/office/drawing/2014/main" id="{77529887-D25F-442F-B20B-9FD194A8B12E}"/>
                </a:ext>
              </a:extLst>
            </p:cNvPr>
            <p:cNvCxnSpPr>
              <a:stCxn id="24" idx="5"/>
              <a:endCxn id="29"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17">
              <a:extLst>
                <a:ext uri="{FF2B5EF4-FFF2-40B4-BE49-F238E27FC236}">
                  <a16:creationId xmlns:a16="http://schemas.microsoft.com/office/drawing/2014/main" id="{4FF89C19-1BC2-44C2-BB99-6B217253F4DE}"/>
                </a:ext>
              </a:extLst>
            </p:cNvPr>
            <p:cNvCxnSpPr>
              <a:stCxn id="26" idx="7"/>
              <a:endCxn id="29"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21">
              <a:extLst>
                <a:ext uri="{FF2B5EF4-FFF2-40B4-BE49-F238E27FC236}">
                  <a16:creationId xmlns:a16="http://schemas.microsoft.com/office/drawing/2014/main" id="{2A92C3B2-E440-415A-AC0A-FB246B420762}"/>
                </a:ext>
              </a:extLst>
            </p:cNvPr>
            <p:cNvCxnSpPr>
              <a:stCxn id="31" idx="7"/>
              <a:endCxn id="29"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28">
              <a:extLst>
                <a:ext uri="{FF2B5EF4-FFF2-40B4-BE49-F238E27FC236}">
                  <a16:creationId xmlns:a16="http://schemas.microsoft.com/office/drawing/2014/main" id="{671585C4-FA1C-4020-B36A-828902BE092B}"/>
                </a:ext>
              </a:extLst>
            </p:cNvPr>
            <p:cNvCxnSpPr>
              <a:stCxn id="25" idx="7"/>
              <a:endCxn id="26"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43">
              <a:extLst>
                <a:ext uri="{FF2B5EF4-FFF2-40B4-BE49-F238E27FC236}">
                  <a16:creationId xmlns:a16="http://schemas.microsoft.com/office/drawing/2014/main" id="{AF2D4924-0000-4E53-B0ED-D6244FD992BC}"/>
                </a:ext>
              </a:extLst>
            </p:cNvPr>
            <p:cNvCxnSpPr>
              <a:stCxn id="27" idx="7"/>
              <a:endCxn id="24"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47">
              <a:extLst>
                <a:ext uri="{FF2B5EF4-FFF2-40B4-BE49-F238E27FC236}">
                  <a16:creationId xmlns:a16="http://schemas.microsoft.com/office/drawing/2014/main" id="{02B2CFDF-4BB5-4D72-B6C0-6CE8D75637D4}"/>
                </a:ext>
              </a:extLst>
            </p:cNvPr>
            <p:cNvCxnSpPr>
              <a:stCxn id="30" idx="0"/>
              <a:endCxn id="24"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直线连接符 50">
              <a:extLst>
                <a:ext uri="{FF2B5EF4-FFF2-40B4-BE49-F238E27FC236}">
                  <a16:creationId xmlns:a16="http://schemas.microsoft.com/office/drawing/2014/main" id="{0D24D367-FC8B-4404-B8CD-C07BCCB2E217}"/>
                </a:ext>
              </a:extLst>
            </p:cNvPr>
            <p:cNvCxnSpPr>
              <a:stCxn id="29" idx="2"/>
              <a:endCxn id="30"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线连接符 54">
              <a:extLst>
                <a:ext uri="{FF2B5EF4-FFF2-40B4-BE49-F238E27FC236}">
                  <a16:creationId xmlns:a16="http://schemas.microsoft.com/office/drawing/2014/main" id="{38B0CEAD-4BE1-4011-8923-F2FB71F8D35F}"/>
                </a:ext>
              </a:extLst>
            </p:cNvPr>
            <p:cNvCxnSpPr>
              <a:stCxn id="30" idx="4"/>
              <a:endCxn id="26"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57">
              <a:extLst>
                <a:ext uri="{FF2B5EF4-FFF2-40B4-BE49-F238E27FC236}">
                  <a16:creationId xmlns:a16="http://schemas.microsoft.com/office/drawing/2014/main" id="{8A79FB24-2A96-4984-AEB7-B8E306ECF51C}"/>
                </a:ext>
              </a:extLst>
            </p:cNvPr>
            <p:cNvCxnSpPr>
              <a:stCxn id="26" idx="5"/>
              <a:endCxn id="31"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线连接符 60">
              <a:extLst>
                <a:ext uri="{FF2B5EF4-FFF2-40B4-BE49-F238E27FC236}">
                  <a16:creationId xmlns:a16="http://schemas.microsoft.com/office/drawing/2014/main" id="{3BE76870-A3E5-4CA2-B45D-1D126014FB01}"/>
                </a:ext>
              </a:extLst>
            </p:cNvPr>
            <p:cNvCxnSpPr>
              <a:stCxn id="27" idx="7"/>
              <a:endCxn id="30"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直线连接符 63">
              <a:extLst>
                <a:ext uri="{FF2B5EF4-FFF2-40B4-BE49-F238E27FC236}">
                  <a16:creationId xmlns:a16="http://schemas.microsoft.com/office/drawing/2014/main" id="{FAB9DA20-E979-4A16-B84D-EB48A1789A44}"/>
                </a:ext>
              </a:extLst>
            </p:cNvPr>
            <p:cNvCxnSpPr>
              <a:stCxn id="27" idx="4"/>
              <a:endCxn id="25"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278F042B-0956-4E6C-BBE9-41A9FF28C767}"/>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48" name="直线连接符 70">
              <a:extLst>
                <a:ext uri="{FF2B5EF4-FFF2-40B4-BE49-F238E27FC236}">
                  <a16:creationId xmlns:a16="http://schemas.microsoft.com/office/drawing/2014/main" id="{608C3AE4-0666-40D1-B5C3-228904857310}"/>
                </a:ext>
              </a:extLst>
            </p:cNvPr>
            <p:cNvCxnSpPr>
              <a:stCxn id="27" idx="5"/>
              <a:endCxn id="32"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线连接符 75">
              <a:extLst>
                <a:ext uri="{FF2B5EF4-FFF2-40B4-BE49-F238E27FC236}">
                  <a16:creationId xmlns:a16="http://schemas.microsoft.com/office/drawing/2014/main" id="{B1DBEF3C-7D98-4E55-A994-8DB9755E68EF}"/>
                </a:ext>
              </a:extLst>
            </p:cNvPr>
            <p:cNvCxnSpPr>
              <a:stCxn id="32" idx="7"/>
              <a:endCxn id="30"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线连接符 78">
              <a:extLst>
                <a:ext uri="{FF2B5EF4-FFF2-40B4-BE49-F238E27FC236}">
                  <a16:creationId xmlns:a16="http://schemas.microsoft.com/office/drawing/2014/main" id="{243FD91A-C38C-4D34-818D-A007EA9C3AA6}"/>
                </a:ext>
              </a:extLst>
            </p:cNvPr>
            <p:cNvCxnSpPr>
              <a:stCxn id="32" idx="6"/>
              <a:endCxn id="26"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84">
              <a:extLst>
                <a:ext uri="{FF2B5EF4-FFF2-40B4-BE49-F238E27FC236}">
                  <a16:creationId xmlns:a16="http://schemas.microsoft.com/office/drawing/2014/main" id="{F8A97E85-8169-45A0-8205-291A1BC1B0A1}"/>
                </a:ext>
              </a:extLst>
            </p:cNvPr>
            <p:cNvCxnSpPr>
              <a:stCxn id="25" idx="0"/>
              <a:endCxn id="32"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线连接符 91">
              <a:extLst>
                <a:ext uri="{FF2B5EF4-FFF2-40B4-BE49-F238E27FC236}">
                  <a16:creationId xmlns:a16="http://schemas.microsoft.com/office/drawing/2014/main" id="{9BA92B2C-F419-41ED-AF18-AEA54A783F7F}"/>
                </a:ext>
              </a:extLst>
            </p:cNvPr>
            <p:cNvCxnSpPr>
              <a:stCxn id="25" idx="6"/>
              <a:endCxn id="31"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AB4DE2CA-F402-48D7-A495-8863BF8AEA81}"/>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4" name="椭圆 53">
              <a:extLst>
                <a:ext uri="{FF2B5EF4-FFF2-40B4-BE49-F238E27FC236}">
                  <a16:creationId xmlns:a16="http://schemas.microsoft.com/office/drawing/2014/main" id="{3944C60D-EAE7-43E5-BA4D-C2B2DA7957B5}"/>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graphicFrame>
        <p:nvGraphicFramePr>
          <p:cNvPr id="5" name="表格 4">
            <a:extLst>
              <a:ext uri="{FF2B5EF4-FFF2-40B4-BE49-F238E27FC236}">
                <a16:creationId xmlns:a16="http://schemas.microsoft.com/office/drawing/2014/main" id="{394A5561-A7B1-4C6B-89ED-D8C2E4890423}"/>
              </a:ext>
            </a:extLst>
          </p:cNvPr>
          <p:cNvGraphicFramePr>
            <a:graphicFrameLocks noGrp="1"/>
          </p:cNvGraphicFramePr>
          <p:nvPr>
            <p:extLst>
              <p:ext uri="{D42A27DB-BD31-4B8C-83A1-F6EECF244321}">
                <p14:modId xmlns:p14="http://schemas.microsoft.com/office/powerpoint/2010/main" val="1576869585"/>
              </p:ext>
            </p:extLst>
          </p:nvPr>
        </p:nvGraphicFramePr>
        <p:xfrm>
          <a:off x="1949200" y="1102667"/>
          <a:ext cx="8128002" cy="5501640"/>
        </p:xfrm>
        <a:graphic>
          <a:graphicData uri="http://schemas.openxmlformats.org/drawingml/2006/table">
            <a:tbl>
              <a:tblPr firstRow="1" bandRow="1">
                <a:tableStyleId>{5C22544A-7EE6-4342-B048-85BDC9FD1C3A}</a:tableStyleId>
              </a:tblPr>
              <a:tblGrid>
                <a:gridCol w="1010086">
                  <a:extLst>
                    <a:ext uri="{9D8B030D-6E8A-4147-A177-3AD203B41FA5}">
                      <a16:colId xmlns:a16="http://schemas.microsoft.com/office/drawing/2014/main" val="444331681"/>
                    </a:ext>
                  </a:extLst>
                </a:gridCol>
                <a:gridCol w="1242874">
                  <a:extLst>
                    <a:ext uri="{9D8B030D-6E8A-4147-A177-3AD203B41FA5}">
                      <a16:colId xmlns:a16="http://schemas.microsoft.com/office/drawing/2014/main" val="4282115449"/>
                    </a:ext>
                  </a:extLst>
                </a:gridCol>
                <a:gridCol w="1597981">
                  <a:extLst>
                    <a:ext uri="{9D8B030D-6E8A-4147-A177-3AD203B41FA5}">
                      <a16:colId xmlns:a16="http://schemas.microsoft.com/office/drawing/2014/main" val="1410151657"/>
                    </a:ext>
                  </a:extLst>
                </a:gridCol>
                <a:gridCol w="1793289">
                  <a:extLst>
                    <a:ext uri="{9D8B030D-6E8A-4147-A177-3AD203B41FA5}">
                      <a16:colId xmlns:a16="http://schemas.microsoft.com/office/drawing/2014/main" val="1264978293"/>
                    </a:ext>
                  </a:extLst>
                </a:gridCol>
                <a:gridCol w="1129105">
                  <a:extLst>
                    <a:ext uri="{9D8B030D-6E8A-4147-A177-3AD203B41FA5}">
                      <a16:colId xmlns:a16="http://schemas.microsoft.com/office/drawing/2014/main" val="223259052"/>
                    </a:ext>
                  </a:extLst>
                </a:gridCol>
                <a:gridCol w="1354667">
                  <a:extLst>
                    <a:ext uri="{9D8B030D-6E8A-4147-A177-3AD203B41FA5}">
                      <a16:colId xmlns:a16="http://schemas.microsoft.com/office/drawing/2014/main" val="3745167503"/>
                    </a:ext>
                  </a:extLst>
                </a:gridCol>
              </a:tblGrid>
              <a:tr h="232757">
                <a:tc>
                  <a:txBody>
                    <a:bodyPr/>
                    <a:lstStyle/>
                    <a:p>
                      <a:pPr algn="ctr"/>
                      <a:r>
                        <a:rPr lang="zh-CN" altLang="en-US" sz="1200">
                          <a:solidFill>
                            <a:schemeClr val="bg1"/>
                          </a:solidFill>
                          <a:effectLst/>
                        </a:rPr>
                        <a:t>优先级</a:t>
                      </a:r>
                    </a:p>
                  </a:txBody>
                  <a:tcPr marL="38100" marR="38100" marT="53340" marB="53340" anchor="ctr"/>
                </a:tc>
                <a:tc>
                  <a:txBody>
                    <a:bodyPr/>
                    <a:lstStyle/>
                    <a:p>
                      <a:pPr algn="ctr"/>
                      <a:r>
                        <a:rPr lang="zh-CN" altLang="en-US" sz="1200">
                          <a:solidFill>
                            <a:schemeClr val="bg1"/>
                          </a:solidFill>
                          <a:effectLst/>
                        </a:rPr>
                        <a:t>运算符</a:t>
                      </a:r>
                    </a:p>
                  </a:txBody>
                  <a:tcPr marL="38100" marR="38100" marT="53340" marB="53340" anchor="ctr"/>
                </a:tc>
                <a:tc>
                  <a:txBody>
                    <a:bodyPr/>
                    <a:lstStyle/>
                    <a:p>
                      <a:pPr algn="ctr"/>
                      <a:r>
                        <a:rPr lang="zh-CN" altLang="en-US" sz="1200">
                          <a:solidFill>
                            <a:schemeClr val="bg1"/>
                          </a:solidFill>
                          <a:effectLst/>
                        </a:rPr>
                        <a:t>名称或含义</a:t>
                      </a:r>
                    </a:p>
                  </a:txBody>
                  <a:tcPr marL="38100" marR="38100" marT="53340" marB="53340" anchor="ctr"/>
                </a:tc>
                <a:tc>
                  <a:txBody>
                    <a:bodyPr/>
                    <a:lstStyle/>
                    <a:p>
                      <a:pPr algn="ctr"/>
                      <a:r>
                        <a:rPr lang="zh-CN" altLang="en-US" sz="1200">
                          <a:solidFill>
                            <a:schemeClr val="bg1"/>
                          </a:solidFill>
                          <a:effectLst/>
                        </a:rPr>
                        <a:t>使用形式</a:t>
                      </a:r>
                    </a:p>
                  </a:txBody>
                  <a:tcPr marL="38100" marR="38100" marT="53340" marB="53340" anchor="ctr"/>
                </a:tc>
                <a:tc>
                  <a:txBody>
                    <a:bodyPr/>
                    <a:lstStyle/>
                    <a:p>
                      <a:pPr algn="ctr"/>
                      <a:r>
                        <a:rPr lang="zh-CN" altLang="en-US" sz="1200">
                          <a:solidFill>
                            <a:schemeClr val="bg1"/>
                          </a:solidFill>
                          <a:effectLst/>
                        </a:rPr>
                        <a:t>结合方向</a:t>
                      </a:r>
                    </a:p>
                  </a:txBody>
                  <a:tcPr marL="38100" marR="38100" marT="53340" marB="53340" anchor="ctr"/>
                </a:tc>
                <a:tc>
                  <a:txBody>
                    <a:bodyPr/>
                    <a:lstStyle/>
                    <a:p>
                      <a:pPr algn="ctr"/>
                      <a:r>
                        <a:rPr lang="zh-CN" altLang="en-US" sz="1200">
                          <a:solidFill>
                            <a:schemeClr val="bg1"/>
                          </a:solidFill>
                          <a:effectLst/>
                        </a:rPr>
                        <a:t>说明</a:t>
                      </a:r>
                    </a:p>
                  </a:txBody>
                  <a:tcPr marL="38100" marR="38100" marT="53340" marB="53340" anchor="ctr"/>
                </a:tc>
                <a:extLst>
                  <a:ext uri="{0D108BD9-81ED-4DB2-BD59-A6C34878D82A}">
                    <a16:rowId xmlns:a16="http://schemas.microsoft.com/office/drawing/2014/main" val="1673118505"/>
                  </a:ext>
                </a:extLst>
              </a:tr>
              <a:tr h="208256">
                <a:tc rowSpan="4">
                  <a:txBody>
                    <a:bodyPr/>
                    <a:lstStyle/>
                    <a:p>
                      <a:pPr algn="ctr"/>
                      <a:r>
                        <a:rPr lang="en-US" altLang="zh-CN" sz="1200">
                          <a:effectLst/>
                        </a:rPr>
                        <a:t>1</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数组下标</a:t>
                      </a:r>
                    </a:p>
                  </a:txBody>
                  <a:tcPr marL="38100" marR="38100" marT="38100" marB="38100" anchor="ctr"/>
                </a:tc>
                <a:tc>
                  <a:txBody>
                    <a:bodyPr/>
                    <a:lstStyle/>
                    <a:p>
                      <a:pPr algn="ctr"/>
                      <a:r>
                        <a:rPr lang="zh-CN" altLang="en-US" sz="1200">
                          <a:effectLst/>
                        </a:rPr>
                        <a:t>数组名</a:t>
                      </a:r>
                      <a:r>
                        <a:rPr lang="en-US" altLang="zh-CN" sz="1200">
                          <a:effectLst/>
                        </a:rPr>
                        <a:t>[</a:t>
                      </a:r>
                      <a:r>
                        <a:rPr lang="zh-CN" altLang="en-US" sz="1200">
                          <a:effectLst/>
                        </a:rPr>
                        <a:t>常量表达式</a:t>
                      </a:r>
                      <a:r>
                        <a:rPr lang="en-US" altLang="zh-CN" sz="1200">
                          <a:effectLst/>
                        </a:rPr>
                        <a:t>]</a:t>
                      </a:r>
                    </a:p>
                  </a:txBody>
                  <a:tcPr marL="38100" marR="38100" marT="38100" marB="38100" anchor="ctr"/>
                </a:tc>
                <a:tc rowSpan="4">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66822616"/>
                  </a:ext>
                </a:extLst>
              </a:tr>
              <a:tr h="355260">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圆括号</a:t>
                      </a:r>
                    </a:p>
                  </a:txBody>
                  <a:tcPr marL="38100" marR="38100" marT="38100" marB="38100" anchor="ctr"/>
                </a:tc>
                <a:tc>
                  <a:txBody>
                    <a:bodyPr/>
                    <a:lstStyle/>
                    <a:p>
                      <a:pPr algn="ctr"/>
                      <a:r>
                        <a:rPr lang="en-US" altLang="zh-CN" sz="1200">
                          <a:effectLst/>
                        </a:rPr>
                        <a:t>(</a:t>
                      </a:r>
                      <a:r>
                        <a:rPr lang="zh-CN" altLang="en-US" sz="1200">
                          <a:effectLst/>
                        </a:rPr>
                        <a:t>表达式</a:t>
                      </a:r>
                      <a:r>
                        <a:rPr lang="en-US" altLang="zh-CN" sz="1200">
                          <a:effectLst/>
                        </a:rPr>
                        <a:t>)</a:t>
                      </a:r>
                      <a:br>
                        <a:rPr lang="en-US" altLang="zh-CN" sz="1200">
                          <a:effectLst/>
                        </a:rPr>
                      </a:br>
                      <a:r>
                        <a:rPr lang="zh-CN" altLang="en-US" sz="1200">
                          <a:effectLst/>
                        </a:rPr>
                        <a:t>函数名</a:t>
                      </a:r>
                      <a:r>
                        <a:rPr lang="en-US" altLang="zh-CN" sz="1200">
                          <a:effectLst/>
                        </a:rPr>
                        <a:t>(</a:t>
                      </a:r>
                      <a:r>
                        <a:rPr lang="zh-CN" altLang="en-US" sz="1200">
                          <a:effectLst/>
                        </a:rPr>
                        <a:t>形参表</a:t>
                      </a:r>
                      <a:r>
                        <a:rPr lang="en-US" altLang="zh-CN" sz="1200">
                          <a:effectLst/>
                        </a:rPr>
                        <a:t>)</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3382773853"/>
                  </a:ext>
                </a:extLst>
              </a:tr>
              <a:tr h="208256">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成员选择（对象）</a:t>
                      </a:r>
                    </a:p>
                  </a:txBody>
                  <a:tcPr marL="38100" marR="38100" marT="38100" marB="38100" anchor="ctr"/>
                </a:tc>
                <a:tc>
                  <a:txBody>
                    <a:bodyPr/>
                    <a:lstStyle/>
                    <a:p>
                      <a:pPr algn="ctr"/>
                      <a:r>
                        <a:rPr lang="zh-CN" altLang="en-US" sz="1200">
                          <a:effectLst/>
                        </a:rPr>
                        <a:t>对象</a:t>
                      </a:r>
                      <a:r>
                        <a:rPr lang="en-US" altLang="zh-CN" sz="1200">
                          <a:effectLst/>
                        </a:rPr>
                        <a:t>.</a:t>
                      </a:r>
                      <a:r>
                        <a:rPr lang="zh-CN" altLang="en-US" sz="1200">
                          <a:effectLst/>
                        </a:rPr>
                        <a:t>成员名</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1307946684"/>
                  </a:ext>
                </a:extLst>
              </a:tr>
              <a:tr h="208256">
                <a:tc vMerge="1">
                  <a:txBody>
                    <a:bodyPr/>
                    <a:lstStyle/>
                    <a:p>
                      <a:endParaRPr lang="zh-CN" altLang="en-US"/>
                    </a:p>
                  </a:txBody>
                  <a:tcPr/>
                </a:tc>
                <a:tc>
                  <a:txBody>
                    <a:bodyPr/>
                    <a:lstStyle/>
                    <a:p>
                      <a:pPr algn="ctr"/>
                      <a:r>
                        <a:rPr lang="en-US" altLang="zh-CN" sz="1200">
                          <a:effectLst/>
                        </a:rPr>
                        <a:t>-&gt;</a:t>
                      </a:r>
                    </a:p>
                  </a:txBody>
                  <a:tcPr marL="38100" marR="38100" marT="38100" marB="38100" anchor="ctr"/>
                </a:tc>
                <a:tc>
                  <a:txBody>
                    <a:bodyPr/>
                    <a:lstStyle/>
                    <a:p>
                      <a:pPr algn="ctr"/>
                      <a:r>
                        <a:rPr lang="zh-CN" altLang="en-US" sz="1200">
                          <a:effectLst/>
                        </a:rPr>
                        <a:t>成员选择（指针）</a:t>
                      </a:r>
                    </a:p>
                  </a:txBody>
                  <a:tcPr marL="38100" marR="38100" marT="38100" marB="38100" anchor="ctr"/>
                </a:tc>
                <a:tc>
                  <a:txBody>
                    <a:bodyPr/>
                    <a:lstStyle/>
                    <a:p>
                      <a:pPr algn="ctr"/>
                      <a:r>
                        <a:rPr lang="zh-CN" altLang="en-US" sz="1200">
                          <a:effectLst/>
                        </a:rPr>
                        <a:t>对象指针</a:t>
                      </a:r>
                      <a:r>
                        <a:rPr lang="en-US" altLang="zh-CN" sz="1200">
                          <a:effectLst/>
                        </a:rPr>
                        <a:t>-&gt;</a:t>
                      </a:r>
                      <a:r>
                        <a:rPr lang="zh-CN" altLang="en-US" sz="1200">
                          <a:effectLst/>
                        </a:rPr>
                        <a:t>成员名</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1583576873"/>
                  </a:ext>
                </a:extLst>
              </a:tr>
              <a:tr h="208256">
                <a:tc rowSpan="9">
                  <a:txBody>
                    <a:bodyPr/>
                    <a:lstStyle/>
                    <a:p>
                      <a:pPr algn="ctr"/>
                      <a:r>
                        <a:rPr lang="en-US" altLang="zh-CN" sz="1200">
                          <a:effectLst/>
                        </a:rPr>
                        <a:t>2</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负号运算符</a:t>
                      </a:r>
                    </a:p>
                  </a:txBody>
                  <a:tcPr marL="38100" marR="38100" marT="38100" marB="38100" anchor="ctr"/>
                </a:tc>
                <a:tc>
                  <a:txBody>
                    <a:bodyPr/>
                    <a:lstStyle/>
                    <a:p>
                      <a:pPr algn="ctr"/>
                      <a:r>
                        <a:rPr lang="en-US" altLang="zh-CN" sz="1200">
                          <a:effectLst/>
                        </a:rPr>
                        <a:t>-</a:t>
                      </a:r>
                      <a:r>
                        <a:rPr lang="zh-CN" altLang="en-US" sz="1200">
                          <a:effectLst/>
                        </a:rPr>
                        <a:t>表达式</a:t>
                      </a:r>
                    </a:p>
                  </a:txBody>
                  <a:tcPr marL="38100" marR="38100" marT="38100" marB="38100" anchor="ctr"/>
                </a:tc>
                <a:tc rowSpan="9">
                  <a:txBody>
                    <a:bodyPr/>
                    <a:lstStyle/>
                    <a:p>
                      <a:pPr algn="ctr"/>
                      <a:r>
                        <a:rPr lang="zh-CN" altLang="en-US" sz="1200">
                          <a:effectLst/>
                        </a:rPr>
                        <a:t>右到左</a:t>
                      </a:r>
                    </a:p>
                  </a:txBody>
                  <a:tcPr marL="38100" marR="38100" marT="38100" marB="38100" anchor="ctr"/>
                </a:tc>
                <a:tc>
                  <a:txBody>
                    <a:bodyPr/>
                    <a:lstStyle/>
                    <a:p>
                      <a:pPr algn="ctr"/>
                      <a:r>
                        <a:rPr lang="zh-CN" altLang="en-US" sz="1200">
                          <a:effectLst/>
                        </a:rPr>
                        <a:t>单目运算符</a:t>
                      </a:r>
                    </a:p>
                  </a:txBody>
                  <a:tcPr marL="38100" marR="38100" marT="38100" marB="38100" anchor="ctr"/>
                </a:tc>
                <a:extLst>
                  <a:ext uri="{0D108BD9-81ED-4DB2-BD59-A6C34878D82A}">
                    <a16:rowId xmlns:a16="http://schemas.microsoft.com/office/drawing/2014/main" val="3172957854"/>
                  </a:ext>
                </a:extLst>
              </a:tr>
              <a:tr h="208256">
                <a:tc vMerge="1">
                  <a:txBody>
                    <a:bodyPr/>
                    <a:lstStyle/>
                    <a:p>
                      <a:endParaRPr lang="zh-CN" altLang="en-US"/>
                    </a:p>
                  </a:txBody>
                  <a:tcPr/>
                </a:tc>
                <a:tc>
                  <a:txBody>
                    <a:bodyPr/>
                    <a:lstStyle/>
                    <a:p>
                      <a:pPr algn="ctr"/>
                      <a:r>
                        <a:rPr lang="en-US" altLang="zh-CN" sz="1200">
                          <a:effectLst/>
                        </a:rPr>
                        <a:t>(</a:t>
                      </a:r>
                      <a:r>
                        <a:rPr lang="zh-CN" altLang="en-US" sz="1200">
                          <a:effectLst/>
                        </a:rPr>
                        <a:t>类型</a:t>
                      </a:r>
                      <a:r>
                        <a:rPr lang="en-US" altLang="zh-CN" sz="1200">
                          <a:effectLst/>
                        </a:rPr>
                        <a:t>)</a:t>
                      </a:r>
                    </a:p>
                  </a:txBody>
                  <a:tcPr marL="38100" marR="38100" marT="38100" marB="38100" anchor="ctr"/>
                </a:tc>
                <a:tc>
                  <a:txBody>
                    <a:bodyPr/>
                    <a:lstStyle/>
                    <a:p>
                      <a:pPr algn="ctr"/>
                      <a:r>
                        <a:rPr lang="zh-CN" altLang="en-US" sz="1200">
                          <a:effectLst/>
                        </a:rPr>
                        <a:t>强制类型转换</a:t>
                      </a:r>
                    </a:p>
                  </a:txBody>
                  <a:tcPr marL="38100" marR="38100" marT="38100" marB="38100" anchor="ctr"/>
                </a:tc>
                <a:tc>
                  <a:txBody>
                    <a:bodyPr/>
                    <a:lstStyle/>
                    <a:p>
                      <a:pPr algn="ctr"/>
                      <a:r>
                        <a:rPr lang="en-US" altLang="zh-CN" sz="1200">
                          <a:effectLst/>
                        </a:rPr>
                        <a:t>(</a:t>
                      </a:r>
                      <a:r>
                        <a:rPr lang="zh-CN" altLang="en-US" sz="1200">
                          <a:effectLst/>
                        </a:rPr>
                        <a:t>数据类型</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348250981"/>
                  </a:ext>
                </a:extLst>
              </a:tr>
              <a:tr h="355260">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自增运算符</a:t>
                      </a:r>
                    </a:p>
                  </a:txBody>
                  <a:tcPr marL="38100" marR="38100" marT="38100" marB="38100" anchor="ctr"/>
                </a:tc>
                <a:tc>
                  <a:txBody>
                    <a:bodyPr/>
                    <a:lstStyle/>
                    <a:p>
                      <a:pPr algn="ctr"/>
                      <a:r>
                        <a:rPr lang="en-US" altLang="zh-CN" sz="1200">
                          <a:effectLst/>
                        </a:rPr>
                        <a:t>++</a:t>
                      </a:r>
                      <a:r>
                        <a:rPr lang="zh-CN" altLang="en-US" sz="1200">
                          <a:effectLst/>
                        </a:rPr>
                        <a:t>变量名</a:t>
                      </a:r>
                      <a:br>
                        <a:rPr lang="zh-CN" altLang="en-US" sz="1200">
                          <a:effectLst/>
                        </a:rPr>
                      </a:br>
                      <a:r>
                        <a:rPr lang="zh-CN" altLang="en-US" sz="1200">
                          <a:effectLst/>
                        </a:rPr>
                        <a:t>变量名</a:t>
                      </a:r>
                      <a:r>
                        <a:rPr lang="en-US" altLang="zh-CN" sz="1200">
                          <a:effectLst/>
                        </a:rPr>
                        <a:t>++</a:t>
                      </a:r>
                    </a:p>
                  </a:txBody>
                  <a:tcPr marL="38100" marR="38100" marT="38100" marB="38100" anchor="ctr"/>
                </a:tc>
                <a:tc vMerge="1">
                  <a:txBody>
                    <a:bodyPr/>
                    <a:lstStyle/>
                    <a:p>
                      <a:endParaRPr lang="zh-CN" altLang="en-US"/>
                    </a:p>
                  </a:txBody>
                  <a:tcPr/>
                </a:tc>
                <a:tc>
                  <a:txBody>
                    <a:bodyPr/>
                    <a:lstStyle/>
                    <a:p>
                      <a:pPr algn="ctr"/>
                      <a:r>
                        <a:rPr lang="zh-CN" altLang="en-US" sz="1200">
                          <a:effectLst/>
                        </a:rPr>
                        <a:t>单目运算符</a:t>
                      </a:r>
                    </a:p>
                  </a:txBody>
                  <a:tcPr marL="38100" marR="38100" marT="38100" marB="38100" anchor="ctr"/>
                </a:tc>
                <a:extLst>
                  <a:ext uri="{0D108BD9-81ED-4DB2-BD59-A6C34878D82A}">
                    <a16:rowId xmlns:a16="http://schemas.microsoft.com/office/drawing/2014/main" val="912224262"/>
                  </a:ext>
                </a:extLst>
              </a:tr>
              <a:tr h="355260">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自减运算符</a:t>
                      </a:r>
                    </a:p>
                  </a:txBody>
                  <a:tcPr marL="38100" marR="38100" marT="38100" marB="38100" anchor="ctr"/>
                </a:tc>
                <a:tc>
                  <a:txBody>
                    <a:bodyPr/>
                    <a:lstStyle/>
                    <a:p>
                      <a:pPr algn="ctr"/>
                      <a:r>
                        <a:rPr lang="en-US" altLang="zh-CN" sz="1200">
                          <a:effectLst/>
                        </a:rPr>
                        <a:t>--</a:t>
                      </a:r>
                      <a:r>
                        <a:rPr lang="zh-CN" altLang="en-US" sz="1200">
                          <a:effectLst/>
                        </a:rPr>
                        <a:t>变量名</a:t>
                      </a:r>
                      <a:br>
                        <a:rPr lang="zh-CN" altLang="en-US" sz="1200">
                          <a:effectLst/>
                        </a:rPr>
                      </a:br>
                      <a:r>
                        <a:rPr lang="zh-CN" altLang="en-US" sz="1200">
                          <a:effectLst/>
                        </a:rPr>
                        <a:t>变量名</a:t>
                      </a:r>
                      <a:r>
                        <a:rPr lang="en-US" altLang="zh-CN" sz="1200">
                          <a:effectLst/>
                        </a:rPr>
                        <a:t>--</a:t>
                      </a:r>
                    </a:p>
                  </a:txBody>
                  <a:tcPr marL="38100" marR="38100" marT="38100" marB="38100" anchor="ctr"/>
                </a:tc>
                <a:tc vMerge="1">
                  <a:txBody>
                    <a:bodyPr/>
                    <a:lstStyle/>
                    <a:p>
                      <a:endParaRPr lang="zh-CN" altLang="en-US"/>
                    </a:p>
                  </a:txBody>
                  <a:tcPr/>
                </a:tc>
                <a:tc>
                  <a:txBody>
                    <a:bodyPr/>
                    <a:lstStyle/>
                    <a:p>
                      <a:pPr algn="ctr"/>
                      <a:r>
                        <a:rPr lang="zh-CN" altLang="en-US" sz="1200">
                          <a:effectLst/>
                        </a:rPr>
                        <a:t>单目运算符</a:t>
                      </a:r>
                    </a:p>
                  </a:txBody>
                  <a:tcPr marL="38100" marR="38100" marT="38100" marB="38100" anchor="ctr"/>
                </a:tc>
                <a:extLst>
                  <a:ext uri="{0D108BD9-81ED-4DB2-BD59-A6C34878D82A}">
                    <a16:rowId xmlns:a16="http://schemas.microsoft.com/office/drawing/2014/main" val="3394981226"/>
                  </a:ext>
                </a:extLst>
              </a:tr>
              <a:tr h="208256">
                <a:tc vMerge="1">
                  <a:txBody>
                    <a:bodyPr/>
                    <a:lstStyle/>
                    <a:p>
                      <a:endParaRPr lang="zh-CN" altLang="en-US"/>
                    </a:p>
                  </a:txBody>
                  <a:tcPr/>
                </a:tc>
                <a:tc>
                  <a:txBody>
                    <a:bodyPr/>
                    <a:lstStyle/>
                    <a:p>
                      <a:pPr algn="ctr"/>
                      <a:r>
                        <a:rPr lang="zh-CN" altLang="en-US" sz="1200">
                          <a:effectLst/>
                        </a:rPr>
                        <a:t>*</a:t>
                      </a:r>
                    </a:p>
                  </a:txBody>
                  <a:tcPr marL="38100" marR="38100" marT="38100" marB="38100" anchor="ctr"/>
                </a:tc>
                <a:tc>
                  <a:txBody>
                    <a:bodyPr/>
                    <a:lstStyle/>
                    <a:p>
                      <a:pPr algn="ctr"/>
                      <a:r>
                        <a:rPr lang="zh-CN" altLang="en-US" sz="1200">
                          <a:effectLst/>
                        </a:rPr>
                        <a:t>取值运算符</a:t>
                      </a:r>
                    </a:p>
                  </a:txBody>
                  <a:tcPr marL="38100" marR="38100" marT="38100" marB="38100" anchor="ctr"/>
                </a:tc>
                <a:tc>
                  <a:txBody>
                    <a:bodyPr/>
                    <a:lstStyle/>
                    <a:p>
                      <a:pPr algn="ctr"/>
                      <a:r>
                        <a:rPr lang="zh-CN" altLang="en-US" sz="1200">
                          <a:effectLst/>
                        </a:rPr>
                        <a:t>*指针变量</a:t>
                      </a:r>
                    </a:p>
                  </a:txBody>
                  <a:tcPr marL="38100" marR="38100" marT="38100" marB="38100" anchor="ctr"/>
                </a:tc>
                <a:tc vMerge="1">
                  <a:txBody>
                    <a:bodyPr/>
                    <a:lstStyle/>
                    <a:p>
                      <a:endParaRPr lang="zh-CN" altLang="en-US"/>
                    </a:p>
                  </a:txBody>
                  <a:tcPr/>
                </a:tc>
                <a:tc>
                  <a:txBody>
                    <a:bodyPr/>
                    <a:lstStyle/>
                    <a:p>
                      <a:pPr algn="ctr"/>
                      <a:r>
                        <a:rPr lang="zh-CN" altLang="en-US" sz="1200">
                          <a:effectLst/>
                        </a:rPr>
                        <a:t>单目运算符</a:t>
                      </a:r>
                    </a:p>
                  </a:txBody>
                  <a:tcPr marL="38100" marR="38100" marT="38100" marB="38100" anchor="ctr"/>
                </a:tc>
                <a:extLst>
                  <a:ext uri="{0D108BD9-81ED-4DB2-BD59-A6C34878D82A}">
                    <a16:rowId xmlns:a16="http://schemas.microsoft.com/office/drawing/2014/main" val="2146623006"/>
                  </a:ext>
                </a:extLst>
              </a:tr>
              <a:tr h="208256">
                <a:tc vMerge="1">
                  <a:txBody>
                    <a:bodyPr/>
                    <a:lstStyle/>
                    <a:p>
                      <a:endParaRPr lang="zh-CN" altLang="en-US"/>
                    </a:p>
                  </a:txBody>
                  <a:tcPr/>
                </a:tc>
                <a:tc>
                  <a:txBody>
                    <a:bodyPr/>
                    <a:lstStyle/>
                    <a:p>
                      <a:pPr algn="ctr"/>
                      <a:r>
                        <a:rPr lang="en-US" altLang="zh-CN" sz="1200">
                          <a:effectLst/>
                        </a:rPr>
                        <a:t>&amp;</a:t>
                      </a:r>
                    </a:p>
                  </a:txBody>
                  <a:tcPr marL="38100" marR="38100" marT="38100" marB="38100" anchor="ctr"/>
                </a:tc>
                <a:tc>
                  <a:txBody>
                    <a:bodyPr/>
                    <a:lstStyle/>
                    <a:p>
                      <a:pPr algn="ctr"/>
                      <a:r>
                        <a:rPr lang="zh-CN" altLang="en-US" sz="1200">
                          <a:effectLst/>
                        </a:rPr>
                        <a:t>取地址运算符</a:t>
                      </a:r>
                    </a:p>
                  </a:txBody>
                  <a:tcPr marL="38100" marR="38100" marT="38100" marB="38100" anchor="ctr"/>
                </a:tc>
                <a:tc>
                  <a:txBody>
                    <a:bodyPr/>
                    <a:lstStyle/>
                    <a:p>
                      <a:pPr algn="ctr"/>
                      <a:r>
                        <a:rPr lang="en-US" altLang="zh-CN" sz="1200">
                          <a:effectLst/>
                        </a:rPr>
                        <a:t>&amp;</a:t>
                      </a:r>
                      <a:r>
                        <a:rPr lang="zh-CN" altLang="en-US" sz="1200">
                          <a:effectLst/>
                        </a:rPr>
                        <a:t>变量名</a:t>
                      </a:r>
                    </a:p>
                  </a:txBody>
                  <a:tcPr marL="38100" marR="38100" marT="38100" marB="38100" anchor="ctr"/>
                </a:tc>
                <a:tc vMerge="1">
                  <a:txBody>
                    <a:bodyPr/>
                    <a:lstStyle/>
                    <a:p>
                      <a:endParaRPr lang="zh-CN" altLang="en-US"/>
                    </a:p>
                  </a:txBody>
                  <a:tcPr/>
                </a:tc>
                <a:tc>
                  <a:txBody>
                    <a:bodyPr/>
                    <a:lstStyle/>
                    <a:p>
                      <a:pPr algn="ctr"/>
                      <a:r>
                        <a:rPr lang="zh-CN" altLang="en-US" sz="1200">
                          <a:effectLst/>
                        </a:rPr>
                        <a:t>单目运算符</a:t>
                      </a:r>
                    </a:p>
                  </a:txBody>
                  <a:tcPr marL="38100" marR="38100" marT="38100" marB="38100" anchor="ctr"/>
                </a:tc>
                <a:extLst>
                  <a:ext uri="{0D108BD9-81ED-4DB2-BD59-A6C34878D82A}">
                    <a16:rowId xmlns:a16="http://schemas.microsoft.com/office/drawing/2014/main" val="3133615246"/>
                  </a:ext>
                </a:extLst>
              </a:tr>
              <a:tr h="208256">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逻辑非运算符</a:t>
                      </a:r>
                    </a:p>
                  </a:txBody>
                  <a:tcPr marL="38100" marR="38100" marT="38100" marB="38100" anchor="ctr"/>
                </a:tc>
                <a:tc>
                  <a:txBody>
                    <a:bodyPr/>
                    <a:lstStyle/>
                    <a:p>
                      <a:pPr algn="ct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单目运算符</a:t>
                      </a:r>
                    </a:p>
                  </a:txBody>
                  <a:tcPr marL="38100" marR="38100" marT="38100" marB="38100" anchor="ctr"/>
                </a:tc>
                <a:extLst>
                  <a:ext uri="{0D108BD9-81ED-4DB2-BD59-A6C34878D82A}">
                    <a16:rowId xmlns:a16="http://schemas.microsoft.com/office/drawing/2014/main" val="556032016"/>
                  </a:ext>
                </a:extLst>
              </a:tr>
              <a:tr h="208256">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按位取反运算符</a:t>
                      </a:r>
                    </a:p>
                  </a:txBody>
                  <a:tcPr marL="38100" marR="38100" marT="38100" marB="38100" anchor="ctr"/>
                </a:tc>
                <a:tc>
                  <a:txBody>
                    <a:bodyPr/>
                    <a:lstStyle/>
                    <a:p>
                      <a:pPr algn="ct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单目运算符</a:t>
                      </a:r>
                    </a:p>
                  </a:txBody>
                  <a:tcPr marL="38100" marR="38100" marT="38100" marB="38100" anchor="ctr"/>
                </a:tc>
                <a:extLst>
                  <a:ext uri="{0D108BD9-81ED-4DB2-BD59-A6C34878D82A}">
                    <a16:rowId xmlns:a16="http://schemas.microsoft.com/office/drawing/2014/main" val="4053964010"/>
                  </a:ext>
                </a:extLst>
              </a:tr>
              <a:tr h="208256">
                <a:tc vMerge="1">
                  <a:txBody>
                    <a:bodyPr/>
                    <a:lstStyle/>
                    <a:p>
                      <a:endParaRPr lang="zh-CN" altLang="en-US"/>
                    </a:p>
                  </a:txBody>
                  <a:tcPr/>
                </a:tc>
                <a:tc>
                  <a:txBody>
                    <a:bodyPr/>
                    <a:lstStyle/>
                    <a:p>
                      <a:pPr algn="ctr"/>
                      <a:r>
                        <a:rPr lang="en-US" sz="1200">
                          <a:effectLst/>
                        </a:rPr>
                        <a:t>sizeof</a:t>
                      </a:r>
                    </a:p>
                  </a:txBody>
                  <a:tcPr marL="38100" marR="38100" marT="38100" marB="38100" anchor="ctr"/>
                </a:tc>
                <a:tc>
                  <a:txBody>
                    <a:bodyPr/>
                    <a:lstStyle/>
                    <a:p>
                      <a:pPr algn="ctr"/>
                      <a:r>
                        <a:rPr lang="zh-CN" altLang="en-US" sz="1200">
                          <a:effectLst/>
                        </a:rPr>
                        <a:t>长度运算符</a:t>
                      </a:r>
                    </a:p>
                  </a:txBody>
                  <a:tcPr marL="38100" marR="38100" marT="38100" marB="38100" anchor="ctr"/>
                </a:tc>
                <a:tc>
                  <a:txBody>
                    <a:bodyPr/>
                    <a:lstStyle/>
                    <a:p>
                      <a:pPr algn="ctr"/>
                      <a:r>
                        <a:rPr lang="en-US" sz="1200">
                          <a:effectLst/>
                        </a:rPr>
                        <a:t>sizeof(</a:t>
                      </a:r>
                      <a:r>
                        <a:rPr lang="zh-CN" altLang="en-US" sz="1200">
                          <a:effectLst/>
                        </a:rPr>
                        <a:t>表达式</a:t>
                      </a:r>
                      <a:r>
                        <a:rPr lang="en-US" altLang="zh-CN" sz="1200">
                          <a:effectLst/>
                        </a:rPr>
                        <a:t>)</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2053007146"/>
                  </a:ext>
                </a:extLst>
              </a:tr>
              <a:tr h="208256">
                <a:tc rowSpan="3">
                  <a:txBody>
                    <a:bodyPr/>
                    <a:lstStyle/>
                    <a:p>
                      <a:pPr algn="ctr"/>
                      <a:r>
                        <a:rPr lang="en-US" altLang="zh-CN" sz="1200">
                          <a:effectLst/>
                        </a:rPr>
                        <a:t>3</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除</a:t>
                      </a:r>
                    </a:p>
                  </a:txBody>
                  <a:tcPr marL="38100" marR="38100" marT="38100" marB="38100" anchor="ctr"/>
                </a:tc>
                <a:tc>
                  <a:txBody>
                    <a:bodyPr/>
                    <a:lstStyle/>
                    <a:p>
                      <a:pPr algn="ctr"/>
                      <a:r>
                        <a:rPr lang="zh-CN" altLang="en-US" sz="1200">
                          <a:effectLst/>
                        </a:rPr>
                        <a:t>表达式 </a:t>
                      </a:r>
                      <a:r>
                        <a:rPr lang="en-US" altLang="zh-CN" sz="1200">
                          <a:effectLst/>
                        </a:rPr>
                        <a:t>/ </a:t>
                      </a:r>
                      <a:r>
                        <a:rPr lang="zh-CN" altLang="en-US" sz="1200">
                          <a:effectLst/>
                        </a:rPr>
                        <a:t>表达式</a:t>
                      </a:r>
                    </a:p>
                  </a:txBody>
                  <a:tcPr marL="38100" marR="38100" marT="38100" marB="38100" anchor="ctr"/>
                </a:tc>
                <a:tc rowSpan="3">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2277095658"/>
                  </a:ext>
                </a:extLst>
              </a:tr>
              <a:tr h="208256">
                <a:tc vMerge="1">
                  <a:txBody>
                    <a:bodyPr/>
                    <a:lstStyle/>
                    <a:p>
                      <a:endParaRPr lang="zh-CN" altLang="en-US"/>
                    </a:p>
                  </a:txBody>
                  <a:tcPr/>
                </a:tc>
                <a:tc>
                  <a:txBody>
                    <a:bodyPr/>
                    <a:lstStyle/>
                    <a:p>
                      <a:pPr algn="ctr"/>
                      <a:r>
                        <a:rPr lang="zh-CN" altLang="en-US" sz="1200">
                          <a:effectLst/>
                        </a:rPr>
                        <a:t>*</a:t>
                      </a:r>
                    </a:p>
                  </a:txBody>
                  <a:tcPr marL="38100" marR="38100" marT="38100" marB="38100" anchor="ctr"/>
                </a:tc>
                <a:tc>
                  <a:txBody>
                    <a:bodyPr/>
                    <a:lstStyle/>
                    <a:p>
                      <a:pPr algn="ctr"/>
                      <a:r>
                        <a:rPr lang="zh-CN" altLang="en-US" sz="1200">
                          <a:effectLst/>
                        </a:rPr>
                        <a:t>乘</a:t>
                      </a:r>
                    </a:p>
                  </a:txBody>
                  <a:tcPr marL="38100" marR="38100" marT="38100" marB="38100" anchor="ctr"/>
                </a:tc>
                <a:tc>
                  <a:txBody>
                    <a:bodyPr/>
                    <a:lstStyle/>
                    <a:p>
                      <a:pPr algn="ctr"/>
                      <a:r>
                        <a:rPr lang="zh-CN" altLang="en-US" sz="1200">
                          <a:effectLst/>
                        </a:rPr>
                        <a:t>表达式*表达式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3097806774"/>
                  </a:ext>
                </a:extLst>
              </a:tr>
              <a:tr h="208256">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余数（取模）</a:t>
                      </a:r>
                    </a:p>
                  </a:txBody>
                  <a:tcPr marL="38100" marR="38100" marT="38100" marB="38100" anchor="ctr"/>
                </a:tc>
                <a:tc>
                  <a:txBody>
                    <a:bodyPr/>
                    <a:lstStyle/>
                    <a:p>
                      <a:pPr algn="ctr"/>
                      <a:r>
                        <a:rPr lang="zh-CN" altLang="en-US" sz="1200">
                          <a:effectLst/>
                        </a:rPr>
                        <a:t>整型表达式</a:t>
                      </a:r>
                      <a:r>
                        <a:rPr lang="en-US" altLang="zh-CN" sz="1200">
                          <a:effectLst/>
                        </a:rPr>
                        <a:t>%</a:t>
                      </a:r>
                      <a:r>
                        <a:rPr lang="zh-CN" altLang="en-US" sz="1200">
                          <a:effectLst/>
                        </a:rPr>
                        <a:t>整型表达式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3703644041"/>
                  </a:ext>
                </a:extLst>
              </a:tr>
              <a:tr h="208256">
                <a:tc rowSpan="2">
                  <a:txBody>
                    <a:bodyPr/>
                    <a:lstStyle/>
                    <a:p>
                      <a:pPr algn="ctr"/>
                      <a:r>
                        <a:rPr lang="en-US" altLang="zh-CN" sz="1200">
                          <a:effectLst/>
                        </a:rPr>
                        <a:t>4</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加</a:t>
                      </a:r>
                    </a:p>
                  </a:txBody>
                  <a:tcPr marL="38100" marR="38100" marT="38100" marB="38100" anchor="ctr"/>
                </a:tc>
                <a:tc>
                  <a:txBody>
                    <a:bodyPr/>
                    <a:lstStyle/>
                    <a:p>
                      <a:pPr algn="ctr"/>
                      <a:r>
                        <a:rPr lang="zh-CN" altLang="en-US" sz="1200">
                          <a:effectLst/>
                        </a:rPr>
                        <a:t>表达式</a:t>
                      </a:r>
                      <a:r>
                        <a:rPr lang="en-US" altLang="zh-CN" sz="1200">
                          <a:effectLst/>
                        </a:rPr>
                        <a:t>+</a:t>
                      </a:r>
                      <a:r>
                        <a:rPr lang="zh-CN" altLang="en-US" sz="1200">
                          <a:effectLst/>
                        </a:rPr>
                        <a:t>表达式</a:t>
                      </a:r>
                    </a:p>
                  </a:txBody>
                  <a:tcPr marL="38100" marR="38100" marT="38100" marB="38100" anchor="ctr"/>
                </a:tc>
                <a:tc rowSpan="2">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4164960882"/>
                  </a:ext>
                </a:extLst>
              </a:tr>
              <a:tr h="208256">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减</a:t>
                      </a:r>
                    </a:p>
                  </a:txBody>
                  <a:tcPr marL="38100" marR="38100" marT="38100" marB="38100" anchor="ctr"/>
                </a:tc>
                <a:tc>
                  <a:txBody>
                    <a:bodyPr/>
                    <a:lstStyle/>
                    <a:p>
                      <a:pPr algn="ctr"/>
                      <a:r>
                        <a:rPr lang="zh-CN" altLang="en-US" sz="1200">
                          <a:effectLst/>
                        </a:rPr>
                        <a:t>表达式</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3891074076"/>
                  </a:ext>
                </a:extLst>
              </a:tr>
            </a:tbl>
          </a:graphicData>
        </a:graphic>
      </p:graphicFrame>
      <p:sp>
        <p:nvSpPr>
          <p:cNvPr id="2" name="文本框 1">
            <a:extLst>
              <a:ext uri="{FF2B5EF4-FFF2-40B4-BE49-F238E27FC236}">
                <a16:creationId xmlns:a16="http://schemas.microsoft.com/office/drawing/2014/main" id="{F1381C2C-1196-4651-9CA0-216C2F7ED70F}"/>
              </a:ext>
            </a:extLst>
          </p:cNvPr>
          <p:cNvSpPr txBox="1"/>
          <p:nvPr/>
        </p:nvSpPr>
        <p:spPr>
          <a:xfrm>
            <a:off x="4401729" y="282247"/>
            <a:ext cx="4108817" cy="369332"/>
          </a:xfrm>
          <a:prstGeom prst="rect">
            <a:avLst/>
          </a:prstGeom>
          <a:noFill/>
        </p:spPr>
        <p:txBody>
          <a:bodyPr wrap="none" rtlCol="0">
            <a:spAutoFit/>
          </a:bodyPr>
          <a:lstStyle/>
          <a:p>
            <a:pPr algn="l"/>
            <a:r>
              <a:rPr lang="zh-CN" altLang="en-US">
                <a:solidFill>
                  <a:schemeClr val="bg1"/>
                </a:solidFill>
              </a:rPr>
              <a:t>算术表达式和运算符的优先级和结合性</a:t>
            </a:r>
          </a:p>
        </p:txBody>
      </p:sp>
      <p:sp>
        <p:nvSpPr>
          <p:cNvPr id="4" name="Oval 6">
            <a:extLst>
              <a:ext uri="{FF2B5EF4-FFF2-40B4-BE49-F238E27FC236}">
                <a16:creationId xmlns:a16="http://schemas.microsoft.com/office/drawing/2014/main" id="{35BB5804-BC1C-41F3-A243-64DC68506FD9}"/>
              </a:ext>
            </a:extLst>
          </p:cNvPr>
          <p:cNvSpPr>
            <a:spLocks noChangeArrowheads="1"/>
          </p:cNvSpPr>
          <p:nvPr/>
        </p:nvSpPr>
        <p:spPr bwMode="auto">
          <a:xfrm>
            <a:off x="4448246" y="132080"/>
            <a:ext cx="185264" cy="182642"/>
          </a:xfrm>
          <a:prstGeom prst="ellipse">
            <a:avLst/>
          </a:prstGeom>
          <a:solidFill>
            <a:srgbClr val="FBE22D">
              <a:alpha val="80000"/>
            </a:srgbClr>
          </a:solidFill>
          <a:ln>
            <a:noFill/>
          </a:ln>
        </p:spPr>
        <p:txBody>
          <a:bodyPr/>
          <a:lstStyle/>
          <a:p>
            <a:endParaRPr lang="zh-CN" altLang="en-US"/>
          </a:p>
        </p:txBody>
      </p:sp>
      <p:sp>
        <p:nvSpPr>
          <p:cNvPr id="6" name="Oval 3">
            <a:extLst>
              <a:ext uri="{FF2B5EF4-FFF2-40B4-BE49-F238E27FC236}">
                <a16:creationId xmlns:a16="http://schemas.microsoft.com/office/drawing/2014/main" id="{6E349582-CF2D-4139-9DA3-B4350AAAE242}"/>
              </a:ext>
            </a:extLst>
          </p:cNvPr>
          <p:cNvSpPr>
            <a:spLocks noChangeArrowheads="1"/>
          </p:cNvSpPr>
          <p:nvPr/>
        </p:nvSpPr>
        <p:spPr bwMode="auto">
          <a:xfrm>
            <a:off x="3483637" y="270822"/>
            <a:ext cx="263828" cy="260897"/>
          </a:xfrm>
          <a:prstGeom prst="ellipse">
            <a:avLst/>
          </a:prstGeom>
          <a:solidFill>
            <a:srgbClr val="A9D25A">
              <a:alpha val="80000"/>
            </a:srgbClr>
          </a:solidFill>
          <a:ln>
            <a:noFill/>
          </a:ln>
        </p:spPr>
        <p:txBody>
          <a:bodyPr/>
          <a:lstStyle/>
          <a:p>
            <a:endParaRPr lang="zh-CN" altLang="en-US"/>
          </a:p>
        </p:txBody>
      </p:sp>
      <p:sp>
        <p:nvSpPr>
          <p:cNvPr id="7" name="Oval 4">
            <a:extLst>
              <a:ext uri="{FF2B5EF4-FFF2-40B4-BE49-F238E27FC236}">
                <a16:creationId xmlns:a16="http://schemas.microsoft.com/office/drawing/2014/main" id="{2EEA11EA-0085-4238-A3B2-275B125388DB}"/>
              </a:ext>
            </a:extLst>
          </p:cNvPr>
          <p:cNvSpPr>
            <a:spLocks noChangeArrowheads="1"/>
          </p:cNvSpPr>
          <p:nvPr/>
        </p:nvSpPr>
        <p:spPr bwMode="auto">
          <a:xfrm>
            <a:off x="3747465" y="442302"/>
            <a:ext cx="263828" cy="260897"/>
          </a:xfrm>
          <a:prstGeom prst="ellipse">
            <a:avLst/>
          </a:prstGeom>
          <a:solidFill>
            <a:srgbClr val="98D2E3">
              <a:alpha val="80000"/>
            </a:srgbClr>
          </a:solidFill>
          <a:ln>
            <a:noFill/>
          </a:ln>
        </p:spPr>
        <p:txBody>
          <a:bodyPr/>
          <a:lstStyle/>
          <a:p>
            <a:endParaRPr lang="zh-CN" altLang="en-US"/>
          </a:p>
        </p:txBody>
      </p:sp>
      <p:sp>
        <p:nvSpPr>
          <p:cNvPr id="8" name="Oval 5">
            <a:extLst>
              <a:ext uri="{FF2B5EF4-FFF2-40B4-BE49-F238E27FC236}">
                <a16:creationId xmlns:a16="http://schemas.microsoft.com/office/drawing/2014/main" id="{9D01B2B6-418D-4E01-8AE1-8FF2977ABF41}"/>
              </a:ext>
            </a:extLst>
          </p:cNvPr>
          <p:cNvSpPr>
            <a:spLocks noChangeArrowheads="1"/>
          </p:cNvSpPr>
          <p:nvPr/>
        </p:nvSpPr>
        <p:spPr bwMode="auto">
          <a:xfrm>
            <a:off x="3926187" y="253693"/>
            <a:ext cx="458394" cy="450850"/>
          </a:xfrm>
          <a:prstGeom prst="ellipse">
            <a:avLst/>
          </a:prstGeom>
          <a:solidFill>
            <a:srgbClr val="EA5514">
              <a:alpha val="80000"/>
            </a:srgbClr>
          </a:solidFill>
          <a:ln>
            <a:noFill/>
          </a:ln>
        </p:spPr>
        <p:txBody>
          <a:bodyPr/>
          <a:lstStyle/>
          <a:p>
            <a:endParaRPr lang="zh-CN" altLang="en-US"/>
          </a:p>
        </p:txBody>
      </p:sp>
      <p:sp>
        <p:nvSpPr>
          <p:cNvPr id="9" name="Rectangle 39">
            <a:extLst>
              <a:ext uri="{FF2B5EF4-FFF2-40B4-BE49-F238E27FC236}">
                <a16:creationId xmlns:a16="http://schemas.microsoft.com/office/drawing/2014/main" id="{E3D5DCD9-DC8B-4BB1-9513-D83FA69206C5}"/>
              </a:ext>
            </a:extLst>
          </p:cNvPr>
          <p:cNvSpPr>
            <a:spLocks noChangeArrowheads="1"/>
          </p:cNvSpPr>
          <p:nvPr/>
        </p:nvSpPr>
        <p:spPr bwMode="auto">
          <a:xfrm>
            <a:off x="3936926" y="365925"/>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2.2.3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896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00" fill="hold"/>
                                        <p:tgtEl>
                                          <p:spTgt spid="8"/>
                                        </p:tgtEl>
                                        <p:attrNameLst>
                                          <p:attrName>ppt_w</p:attrName>
                                        </p:attrNameLst>
                                      </p:cBhvr>
                                      <p:tavLst>
                                        <p:tav tm="0">
                                          <p:val>
                                            <p:fltVal val="0"/>
                                          </p:val>
                                        </p:tav>
                                        <p:tav tm="100000">
                                          <p:val>
                                            <p:strVal val="#ppt_w"/>
                                          </p:val>
                                        </p:tav>
                                      </p:tavLst>
                                    </p:anim>
                                    <p:anim calcmode="lin" valueType="num">
                                      <p:cBhvr>
                                        <p:cTn id="8" dur="300" fill="hold"/>
                                        <p:tgtEl>
                                          <p:spTgt spid="8"/>
                                        </p:tgtEl>
                                        <p:attrNameLst>
                                          <p:attrName>ppt_h</p:attrName>
                                        </p:attrNameLst>
                                      </p:cBhvr>
                                      <p:tavLst>
                                        <p:tav tm="0">
                                          <p:val>
                                            <p:fltVal val="0"/>
                                          </p:val>
                                        </p:tav>
                                        <p:tav tm="100000">
                                          <p:val>
                                            <p:strVal val="#ppt_h"/>
                                          </p:val>
                                        </p:tav>
                                      </p:tavLst>
                                    </p:anim>
                                    <p:animEffect transition="in" filter="fade">
                                      <p:cBhvr>
                                        <p:cTn id="9" dur="300"/>
                                        <p:tgtEl>
                                          <p:spTgt spid="8"/>
                                        </p:tgtEl>
                                      </p:cBhvr>
                                    </p:animEffect>
                                  </p:childTnLst>
                                </p:cTn>
                              </p:par>
                              <p:par>
                                <p:cTn id="10" presetID="6" presetClass="emph" presetSubtype="0" autoRev="1" fill="hold" grpId="1" nodeType="withEffect">
                                  <p:stCondLst>
                                    <p:cond delay="300"/>
                                  </p:stCondLst>
                                  <p:childTnLst>
                                    <p:animScale>
                                      <p:cBhvr>
                                        <p:cTn id="11" dur="150" fill="hold"/>
                                        <p:tgtEl>
                                          <p:spTgt spid="8"/>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7"/>
                                        </p:tgtEl>
                                        <p:attrNameLst>
                                          <p:attrName>style.visibility</p:attrName>
                                        </p:attrNameLst>
                                      </p:cBhvr>
                                      <p:to>
                                        <p:strVal val="visible"/>
                                      </p:to>
                                    </p:set>
                                    <p:anim calcmode="lin" valueType="num">
                                      <p:cBhvr>
                                        <p:cTn id="14" dur="300" fill="hold"/>
                                        <p:tgtEl>
                                          <p:spTgt spid="7"/>
                                        </p:tgtEl>
                                        <p:attrNameLst>
                                          <p:attrName>ppt_w</p:attrName>
                                        </p:attrNameLst>
                                      </p:cBhvr>
                                      <p:tavLst>
                                        <p:tav tm="0">
                                          <p:val>
                                            <p:fltVal val="0"/>
                                          </p:val>
                                        </p:tav>
                                        <p:tav tm="100000">
                                          <p:val>
                                            <p:strVal val="#ppt_w"/>
                                          </p:val>
                                        </p:tav>
                                      </p:tavLst>
                                    </p:anim>
                                    <p:anim calcmode="lin" valueType="num">
                                      <p:cBhvr>
                                        <p:cTn id="15" dur="300" fill="hold"/>
                                        <p:tgtEl>
                                          <p:spTgt spid="7"/>
                                        </p:tgtEl>
                                        <p:attrNameLst>
                                          <p:attrName>ppt_h</p:attrName>
                                        </p:attrNameLst>
                                      </p:cBhvr>
                                      <p:tavLst>
                                        <p:tav tm="0">
                                          <p:val>
                                            <p:fltVal val="0"/>
                                          </p:val>
                                        </p:tav>
                                        <p:tav tm="100000">
                                          <p:val>
                                            <p:strVal val="#ppt_h"/>
                                          </p:val>
                                        </p:tav>
                                      </p:tavLst>
                                    </p:anim>
                                    <p:animEffect transition="in" filter="fade">
                                      <p:cBhvr>
                                        <p:cTn id="16" dur="300"/>
                                        <p:tgtEl>
                                          <p:spTgt spid="7"/>
                                        </p:tgtEl>
                                      </p:cBhvr>
                                    </p:animEffect>
                                  </p:childTnLst>
                                </p:cTn>
                              </p:par>
                              <p:par>
                                <p:cTn id="17" presetID="6" presetClass="emph" presetSubtype="0" autoRev="1" fill="hold" grpId="1" nodeType="withEffect">
                                  <p:stCondLst>
                                    <p:cond delay="600"/>
                                  </p:stCondLst>
                                  <p:childTnLst>
                                    <p:animScale>
                                      <p:cBhvr>
                                        <p:cTn id="18" dur="150" fill="hold"/>
                                        <p:tgtEl>
                                          <p:spTgt spid="7"/>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6"/>
                                        </p:tgtEl>
                                        <p:attrNameLst>
                                          <p:attrName>style.visibility</p:attrName>
                                        </p:attrNameLst>
                                      </p:cBhvr>
                                      <p:to>
                                        <p:strVal val="visible"/>
                                      </p:to>
                                    </p:set>
                                    <p:anim calcmode="lin" valueType="num">
                                      <p:cBhvr>
                                        <p:cTn id="21" dur="300" fill="hold"/>
                                        <p:tgtEl>
                                          <p:spTgt spid="6"/>
                                        </p:tgtEl>
                                        <p:attrNameLst>
                                          <p:attrName>ppt_w</p:attrName>
                                        </p:attrNameLst>
                                      </p:cBhvr>
                                      <p:tavLst>
                                        <p:tav tm="0">
                                          <p:val>
                                            <p:fltVal val="0"/>
                                          </p:val>
                                        </p:tav>
                                        <p:tav tm="100000">
                                          <p:val>
                                            <p:strVal val="#ppt_w"/>
                                          </p:val>
                                        </p:tav>
                                      </p:tavLst>
                                    </p:anim>
                                    <p:anim calcmode="lin" valueType="num">
                                      <p:cBhvr>
                                        <p:cTn id="22" dur="300" fill="hold"/>
                                        <p:tgtEl>
                                          <p:spTgt spid="6"/>
                                        </p:tgtEl>
                                        <p:attrNameLst>
                                          <p:attrName>ppt_h</p:attrName>
                                        </p:attrNameLst>
                                      </p:cBhvr>
                                      <p:tavLst>
                                        <p:tav tm="0">
                                          <p:val>
                                            <p:fltVal val="0"/>
                                          </p:val>
                                        </p:tav>
                                        <p:tav tm="100000">
                                          <p:val>
                                            <p:strVal val="#ppt_h"/>
                                          </p:val>
                                        </p:tav>
                                      </p:tavLst>
                                    </p:anim>
                                    <p:animEffect transition="in" filter="fade">
                                      <p:cBhvr>
                                        <p:cTn id="23" dur="300"/>
                                        <p:tgtEl>
                                          <p:spTgt spid="6"/>
                                        </p:tgtEl>
                                      </p:cBhvr>
                                    </p:animEffect>
                                  </p:childTnLst>
                                </p:cTn>
                              </p:par>
                              <p:par>
                                <p:cTn id="24" presetID="6" presetClass="emph" presetSubtype="0" autoRev="1" fill="hold" grpId="1" nodeType="withEffect">
                                  <p:stCondLst>
                                    <p:cond delay="900"/>
                                  </p:stCondLst>
                                  <p:childTnLst>
                                    <p:animScale>
                                      <p:cBhvr>
                                        <p:cTn id="25" dur="150" fill="hold"/>
                                        <p:tgtEl>
                                          <p:spTgt spid="6"/>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
                                        </p:tgtEl>
                                        <p:attrNameLst>
                                          <p:attrName>style.visibility</p:attrName>
                                        </p:attrNameLst>
                                      </p:cBhvr>
                                      <p:to>
                                        <p:strVal val="visible"/>
                                      </p:to>
                                    </p:set>
                                    <p:anim calcmode="lin" valueType="num">
                                      <p:cBhvr>
                                        <p:cTn id="28" dur="300" fill="hold"/>
                                        <p:tgtEl>
                                          <p:spTgt spid="4"/>
                                        </p:tgtEl>
                                        <p:attrNameLst>
                                          <p:attrName>ppt_w</p:attrName>
                                        </p:attrNameLst>
                                      </p:cBhvr>
                                      <p:tavLst>
                                        <p:tav tm="0">
                                          <p:val>
                                            <p:fltVal val="0"/>
                                          </p:val>
                                        </p:tav>
                                        <p:tav tm="100000">
                                          <p:val>
                                            <p:strVal val="#ppt_w"/>
                                          </p:val>
                                        </p:tav>
                                      </p:tavLst>
                                    </p:anim>
                                    <p:anim calcmode="lin" valueType="num">
                                      <p:cBhvr>
                                        <p:cTn id="29" dur="300" fill="hold"/>
                                        <p:tgtEl>
                                          <p:spTgt spid="4"/>
                                        </p:tgtEl>
                                        <p:attrNameLst>
                                          <p:attrName>ppt_h</p:attrName>
                                        </p:attrNameLst>
                                      </p:cBhvr>
                                      <p:tavLst>
                                        <p:tav tm="0">
                                          <p:val>
                                            <p:fltVal val="0"/>
                                          </p:val>
                                        </p:tav>
                                        <p:tav tm="100000">
                                          <p:val>
                                            <p:strVal val="#ppt_h"/>
                                          </p:val>
                                        </p:tav>
                                      </p:tavLst>
                                    </p:anim>
                                    <p:animEffect transition="in" filter="fade">
                                      <p:cBhvr>
                                        <p:cTn id="30" dur="300"/>
                                        <p:tgtEl>
                                          <p:spTgt spid="4"/>
                                        </p:tgtEl>
                                      </p:cBhvr>
                                    </p:animEffect>
                                  </p:childTnLst>
                                </p:cTn>
                              </p:par>
                              <p:par>
                                <p:cTn id="31" presetID="6" presetClass="emph" presetSubtype="0" autoRev="1" fill="hold" grpId="1" nodeType="withEffect">
                                  <p:stCondLst>
                                    <p:cond delay="1200"/>
                                  </p:stCondLst>
                                  <p:childTnLst>
                                    <p:animScale>
                                      <p:cBhvr>
                                        <p:cTn id="32" dur="150" fill="hold"/>
                                        <p:tgtEl>
                                          <p:spTgt spid="4"/>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9"/>
                                        </p:tgtEl>
                                        <p:attrNameLst>
                                          <p:attrName>style.visibility</p:attrName>
                                        </p:attrNameLst>
                                      </p:cBhvr>
                                      <p:to>
                                        <p:strVal val="visible"/>
                                      </p:to>
                                    </p:set>
                                    <p:anim calcmode="lin" valueType="num">
                                      <p:cBhvr>
                                        <p:cTn id="35" dur="300" fill="hold"/>
                                        <p:tgtEl>
                                          <p:spTgt spid="9"/>
                                        </p:tgtEl>
                                        <p:attrNameLst>
                                          <p:attrName>ppt_w</p:attrName>
                                        </p:attrNameLst>
                                      </p:cBhvr>
                                      <p:tavLst>
                                        <p:tav tm="0">
                                          <p:val>
                                            <p:fltVal val="0"/>
                                          </p:val>
                                        </p:tav>
                                        <p:tav tm="100000">
                                          <p:val>
                                            <p:strVal val="#ppt_w"/>
                                          </p:val>
                                        </p:tav>
                                      </p:tavLst>
                                    </p:anim>
                                    <p:anim calcmode="lin" valueType="num">
                                      <p:cBhvr>
                                        <p:cTn id="36" dur="300" fill="hold"/>
                                        <p:tgtEl>
                                          <p:spTgt spid="9"/>
                                        </p:tgtEl>
                                        <p:attrNameLst>
                                          <p:attrName>ppt_h</p:attrName>
                                        </p:attrNameLst>
                                      </p:cBhvr>
                                      <p:tavLst>
                                        <p:tav tm="0">
                                          <p:val>
                                            <p:fltVal val="0"/>
                                          </p:val>
                                        </p:tav>
                                        <p:tav tm="100000">
                                          <p:val>
                                            <p:strVal val="#ppt_h"/>
                                          </p:val>
                                        </p:tav>
                                      </p:tavLst>
                                    </p:anim>
                                    <p:animEffect transition="in" filter="fade">
                                      <p:cBhvr>
                                        <p:cTn id="37" dur="300"/>
                                        <p:tgtEl>
                                          <p:spTgt spid="9"/>
                                        </p:tgtEl>
                                      </p:cBhvr>
                                    </p:animEffect>
                                  </p:childTnLst>
                                </p:cTn>
                              </p:par>
                              <p:par>
                                <p:cTn id="38" presetID="6" presetClass="emph" presetSubtype="0" autoRev="1" fill="hold" grpId="1" nodeType="withEffect">
                                  <p:stCondLst>
                                    <p:cond delay="800"/>
                                  </p:stCondLst>
                                  <p:childTnLst>
                                    <p:animScale>
                                      <p:cBhvr>
                                        <p:cTn id="39"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p:bldP spid="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118">
            <a:extLst>
              <a:ext uri="{FF2B5EF4-FFF2-40B4-BE49-F238E27FC236}">
                <a16:creationId xmlns:a16="http://schemas.microsoft.com/office/drawing/2014/main" id="{4D7516BC-66DF-4D9D-A4A5-1D149E9CDC46}"/>
              </a:ext>
            </a:extLst>
          </p:cNvPr>
          <p:cNvGrpSpPr/>
          <p:nvPr/>
        </p:nvGrpSpPr>
        <p:grpSpPr>
          <a:xfrm>
            <a:off x="9072970" y="284165"/>
            <a:ext cx="2914370" cy="2576733"/>
            <a:chOff x="8211887" y="-221648"/>
            <a:chExt cx="5036226" cy="4386805"/>
          </a:xfrm>
        </p:grpSpPr>
        <p:sp>
          <p:nvSpPr>
            <p:cNvPr id="5" name="椭圆 4">
              <a:extLst>
                <a:ext uri="{FF2B5EF4-FFF2-40B4-BE49-F238E27FC236}">
                  <a16:creationId xmlns:a16="http://schemas.microsoft.com/office/drawing/2014/main" id="{F8D22DF0-715F-461C-A0E2-B05E2A83DA4D}"/>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 name="椭圆 5">
              <a:extLst>
                <a:ext uri="{FF2B5EF4-FFF2-40B4-BE49-F238E27FC236}">
                  <a16:creationId xmlns:a16="http://schemas.microsoft.com/office/drawing/2014/main" id="{D1413FAA-49AF-4AEA-852E-56C79C66A811}"/>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 name="椭圆 6">
              <a:extLst>
                <a:ext uri="{FF2B5EF4-FFF2-40B4-BE49-F238E27FC236}">
                  <a16:creationId xmlns:a16="http://schemas.microsoft.com/office/drawing/2014/main" id="{213C8734-31C6-4452-BB38-D2F4C1CACE42}"/>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8" name="椭圆 7">
              <a:extLst>
                <a:ext uri="{FF2B5EF4-FFF2-40B4-BE49-F238E27FC236}">
                  <a16:creationId xmlns:a16="http://schemas.microsoft.com/office/drawing/2014/main" id="{2E75DD30-055E-463F-BB0C-085EF64709ED}"/>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9" name="椭圆 8">
              <a:extLst>
                <a:ext uri="{FF2B5EF4-FFF2-40B4-BE49-F238E27FC236}">
                  <a16:creationId xmlns:a16="http://schemas.microsoft.com/office/drawing/2014/main" id="{7C0CB517-1303-4FE6-BB0C-472FC37775D4}"/>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0" name="椭圆 9">
              <a:extLst>
                <a:ext uri="{FF2B5EF4-FFF2-40B4-BE49-F238E27FC236}">
                  <a16:creationId xmlns:a16="http://schemas.microsoft.com/office/drawing/2014/main" id="{280A087D-9714-40B4-9DCA-10C4698B780D}"/>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1" name="椭圆 10">
              <a:extLst>
                <a:ext uri="{FF2B5EF4-FFF2-40B4-BE49-F238E27FC236}">
                  <a16:creationId xmlns:a16="http://schemas.microsoft.com/office/drawing/2014/main" id="{62C0A2E3-C7B7-4FBD-9CFE-A99314410AE7}"/>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2" name="椭圆 11">
              <a:extLst>
                <a:ext uri="{FF2B5EF4-FFF2-40B4-BE49-F238E27FC236}">
                  <a16:creationId xmlns:a16="http://schemas.microsoft.com/office/drawing/2014/main" id="{E1B86B28-FDEC-459A-B9BA-536C68512614}"/>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ADB4FC80-A084-4769-8BA5-93AB243E34E6}"/>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666ECCA3-A12D-4025-952D-ADCDC199E0E9}"/>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66AE26B5-70E8-48C5-B4BD-81F7CD212D7A}"/>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07174B12-303B-4E43-A0B1-23F9D78D5AD9}"/>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17" name="直线连接符 16">
              <a:extLst>
                <a:ext uri="{FF2B5EF4-FFF2-40B4-BE49-F238E27FC236}">
                  <a16:creationId xmlns:a16="http://schemas.microsoft.com/office/drawing/2014/main" id="{E0189FEC-9215-4B25-A34E-1A3DBB5D6ED4}"/>
                </a:ext>
              </a:extLst>
            </p:cNvPr>
            <p:cNvCxnSpPr>
              <a:stCxn id="5" idx="5"/>
              <a:endCxn id="10"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13BF9C53-FF6E-4261-B07C-9F4D0938DF00}"/>
                </a:ext>
              </a:extLst>
            </p:cNvPr>
            <p:cNvCxnSpPr>
              <a:stCxn id="7" idx="7"/>
              <a:endCxn id="10"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线连接符 21">
              <a:extLst>
                <a:ext uri="{FF2B5EF4-FFF2-40B4-BE49-F238E27FC236}">
                  <a16:creationId xmlns:a16="http://schemas.microsoft.com/office/drawing/2014/main" id="{F6910D95-5550-4BC0-841E-4FA3AC08EA9A}"/>
                </a:ext>
              </a:extLst>
            </p:cNvPr>
            <p:cNvCxnSpPr>
              <a:stCxn id="12" idx="7"/>
              <a:endCxn id="10"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直线连接符 28">
              <a:extLst>
                <a:ext uri="{FF2B5EF4-FFF2-40B4-BE49-F238E27FC236}">
                  <a16:creationId xmlns:a16="http://schemas.microsoft.com/office/drawing/2014/main" id="{DD87EA50-CD3E-4A58-B4E2-C77E230B77D9}"/>
                </a:ext>
              </a:extLst>
            </p:cNvPr>
            <p:cNvCxnSpPr>
              <a:stCxn id="6" idx="7"/>
              <a:endCxn id="7"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线连接符 43">
              <a:extLst>
                <a:ext uri="{FF2B5EF4-FFF2-40B4-BE49-F238E27FC236}">
                  <a16:creationId xmlns:a16="http://schemas.microsoft.com/office/drawing/2014/main" id="{C3E3675C-3C91-4443-B289-0A8D24D1255C}"/>
                </a:ext>
              </a:extLst>
            </p:cNvPr>
            <p:cNvCxnSpPr>
              <a:stCxn id="8" idx="7"/>
              <a:endCxn id="5"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47">
              <a:extLst>
                <a:ext uri="{FF2B5EF4-FFF2-40B4-BE49-F238E27FC236}">
                  <a16:creationId xmlns:a16="http://schemas.microsoft.com/office/drawing/2014/main" id="{C3FF71EB-45BA-4D22-B5C1-B12E12D1AB1E}"/>
                </a:ext>
              </a:extLst>
            </p:cNvPr>
            <p:cNvCxnSpPr>
              <a:stCxn id="11" idx="0"/>
              <a:endCxn id="5"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线连接符 50">
              <a:extLst>
                <a:ext uri="{FF2B5EF4-FFF2-40B4-BE49-F238E27FC236}">
                  <a16:creationId xmlns:a16="http://schemas.microsoft.com/office/drawing/2014/main" id="{8038FC9C-EE9B-427D-B915-0A67E557C6A8}"/>
                </a:ext>
              </a:extLst>
            </p:cNvPr>
            <p:cNvCxnSpPr>
              <a:stCxn id="10" idx="2"/>
              <a:endCxn id="11"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54">
              <a:extLst>
                <a:ext uri="{FF2B5EF4-FFF2-40B4-BE49-F238E27FC236}">
                  <a16:creationId xmlns:a16="http://schemas.microsoft.com/office/drawing/2014/main" id="{27908CC2-EDA0-48E5-957E-2091C25B6E00}"/>
                </a:ext>
              </a:extLst>
            </p:cNvPr>
            <p:cNvCxnSpPr>
              <a:stCxn id="11" idx="4"/>
              <a:endCxn id="7"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57">
              <a:extLst>
                <a:ext uri="{FF2B5EF4-FFF2-40B4-BE49-F238E27FC236}">
                  <a16:creationId xmlns:a16="http://schemas.microsoft.com/office/drawing/2014/main" id="{8DE8EC01-257D-4A01-81C2-F85384119BE0}"/>
                </a:ext>
              </a:extLst>
            </p:cNvPr>
            <p:cNvCxnSpPr>
              <a:stCxn id="7" idx="5"/>
              <a:endCxn id="12"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60">
              <a:extLst>
                <a:ext uri="{FF2B5EF4-FFF2-40B4-BE49-F238E27FC236}">
                  <a16:creationId xmlns:a16="http://schemas.microsoft.com/office/drawing/2014/main" id="{94FB6A8E-67D9-4AB3-A8D3-6155C663DCE4}"/>
                </a:ext>
              </a:extLst>
            </p:cNvPr>
            <p:cNvCxnSpPr>
              <a:stCxn id="8" idx="7"/>
              <a:endCxn id="11"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63">
              <a:extLst>
                <a:ext uri="{FF2B5EF4-FFF2-40B4-BE49-F238E27FC236}">
                  <a16:creationId xmlns:a16="http://schemas.microsoft.com/office/drawing/2014/main" id="{8FB2C51F-D79E-48E3-8E36-A779A4AFA716}"/>
                </a:ext>
              </a:extLst>
            </p:cNvPr>
            <p:cNvCxnSpPr>
              <a:stCxn id="8" idx="4"/>
              <a:endCxn id="6"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D60427D2-E386-4724-AADC-350C60FF6452}"/>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9" name="直线连接符 70">
              <a:extLst>
                <a:ext uri="{FF2B5EF4-FFF2-40B4-BE49-F238E27FC236}">
                  <a16:creationId xmlns:a16="http://schemas.microsoft.com/office/drawing/2014/main" id="{1D7E6677-07BC-4D64-8524-A54A969685F7}"/>
                </a:ext>
              </a:extLst>
            </p:cNvPr>
            <p:cNvCxnSpPr>
              <a:stCxn id="8" idx="5"/>
              <a:endCxn id="13"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75">
              <a:extLst>
                <a:ext uri="{FF2B5EF4-FFF2-40B4-BE49-F238E27FC236}">
                  <a16:creationId xmlns:a16="http://schemas.microsoft.com/office/drawing/2014/main" id="{934B6E0F-6E6C-4F34-AA1D-60A6EB09955F}"/>
                </a:ext>
              </a:extLst>
            </p:cNvPr>
            <p:cNvCxnSpPr>
              <a:stCxn id="13" idx="7"/>
              <a:endCxn id="11"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78">
              <a:extLst>
                <a:ext uri="{FF2B5EF4-FFF2-40B4-BE49-F238E27FC236}">
                  <a16:creationId xmlns:a16="http://schemas.microsoft.com/office/drawing/2014/main" id="{32261255-3030-4CE9-BC3B-654D3521D05E}"/>
                </a:ext>
              </a:extLst>
            </p:cNvPr>
            <p:cNvCxnSpPr>
              <a:stCxn id="13" idx="6"/>
              <a:endCxn id="7"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84">
              <a:extLst>
                <a:ext uri="{FF2B5EF4-FFF2-40B4-BE49-F238E27FC236}">
                  <a16:creationId xmlns:a16="http://schemas.microsoft.com/office/drawing/2014/main" id="{51CC2E21-4DB2-43A0-A5EA-354951BCF241}"/>
                </a:ext>
              </a:extLst>
            </p:cNvPr>
            <p:cNvCxnSpPr>
              <a:stCxn id="6" idx="0"/>
              <a:endCxn id="13"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91">
              <a:extLst>
                <a:ext uri="{FF2B5EF4-FFF2-40B4-BE49-F238E27FC236}">
                  <a16:creationId xmlns:a16="http://schemas.microsoft.com/office/drawing/2014/main" id="{979B5859-D175-4F31-98BF-F42110549B98}"/>
                </a:ext>
              </a:extLst>
            </p:cNvPr>
            <p:cNvCxnSpPr>
              <a:stCxn id="6" idx="6"/>
              <a:endCxn id="12"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EC0C16B8-CBD7-42EC-92E5-FB97C30B2065}"/>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5" name="椭圆 34">
              <a:extLst>
                <a:ext uri="{FF2B5EF4-FFF2-40B4-BE49-F238E27FC236}">
                  <a16:creationId xmlns:a16="http://schemas.microsoft.com/office/drawing/2014/main" id="{861DEAE9-6638-42AB-A96D-35B1E5AE1FB7}"/>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graphicFrame>
        <p:nvGraphicFramePr>
          <p:cNvPr id="2" name="表格 1">
            <a:extLst>
              <a:ext uri="{FF2B5EF4-FFF2-40B4-BE49-F238E27FC236}">
                <a16:creationId xmlns:a16="http://schemas.microsoft.com/office/drawing/2014/main" id="{7067EFDA-408C-4024-AECE-5DDFC4905C07}"/>
              </a:ext>
            </a:extLst>
          </p:cNvPr>
          <p:cNvGraphicFramePr>
            <a:graphicFrameLocks noGrp="1"/>
          </p:cNvGraphicFramePr>
          <p:nvPr>
            <p:extLst>
              <p:ext uri="{D42A27DB-BD31-4B8C-83A1-F6EECF244321}">
                <p14:modId xmlns:p14="http://schemas.microsoft.com/office/powerpoint/2010/main" val="2515594570"/>
              </p:ext>
            </p:extLst>
          </p:nvPr>
        </p:nvGraphicFramePr>
        <p:xfrm>
          <a:off x="2078551" y="1644100"/>
          <a:ext cx="8128002" cy="3627120"/>
        </p:xfrm>
        <a:graphic>
          <a:graphicData uri="http://schemas.openxmlformats.org/drawingml/2006/table">
            <a:tbl>
              <a:tblPr firstRow="1" bandRow="1">
                <a:tableStyleId>{5C22544A-7EE6-4342-B048-85BDC9FD1C3A}</a:tableStyleId>
              </a:tblPr>
              <a:tblGrid>
                <a:gridCol w="989170">
                  <a:extLst>
                    <a:ext uri="{9D8B030D-6E8A-4147-A177-3AD203B41FA5}">
                      <a16:colId xmlns:a16="http://schemas.microsoft.com/office/drawing/2014/main" val="1357815821"/>
                    </a:ext>
                  </a:extLst>
                </a:gridCol>
                <a:gridCol w="1393794">
                  <a:extLst>
                    <a:ext uri="{9D8B030D-6E8A-4147-A177-3AD203B41FA5}">
                      <a16:colId xmlns:a16="http://schemas.microsoft.com/office/drawing/2014/main" val="1331997486"/>
                    </a:ext>
                  </a:extLst>
                </a:gridCol>
                <a:gridCol w="1242874">
                  <a:extLst>
                    <a:ext uri="{9D8B030D-6E8A-4147-A177-3AD203B41FA5}">
                      <a16:colId xmlns:a16="http://schemas.microsoft.com/office/drawing/2014/main" val="1363136424"/>
                    </a:ext>
                  </a:extLst>
                </a:gridCol>
                <a:gridCol w="2024108">
                  <a:extLst>
                    <a:ext uri="{9D8B030D-6E8A-4147-A177-3AD203B41FA5}">
                      <a16:colId xmlns:a16="http://schemas.microsoft.com/office/drawing/2014/main" val="2671490058"/>
                    </a:ext>
                  </a:extLst>
                </a:gridCol>
                <a:gridCol w="1123389">
                  <a:extLst>
                    <a:ext uri="{9D8B030D-6E8A-4147-A177-3AD203B41FA5}">
                      <a16:colId xmlns:a16="http://schemas.microsoft.com/office/drawing/2014/main" val="114869611"/>
                    </a:ext>
                  </a:extLst>
                </a:gridCol>
                <a:gridCol w="1354667">
                  <a:extLst>
                    <a:ext uri="{9D8B030D-6E8A-4147-A177-3AD203B41FA5}">
                      <a16:colId xmlns:a16="http://schemas.microsoft.com/office/drawing/2014/main" val="54680709"/>
                    </a:ext>
                  </a:extLst>
                </a:gridCol>
              </a:tblGrid>
              <a:tr h="240697">
                <a:tc rowSpan="2">
                  <a:txBody>
                    <a:bodyPr/>
                    <a:lstStyle/>
                    <a:p>
                      <a:pPr algn="ctr"/>
                      <a:r>
                        <a:rPr lang="en-US" altLang="zh-CN" sz="1200">
                          <a:effectLst/>
                        </a:rPr>
                        <a:t>5</a:t>
                      </a:r>
                    </a:p>
                  </a:txBody>
                  <a:tcPr marL="38100" marR="38100" marT="38100" marB="38100" anchor="ctr"/>
                </a:tc>
                <a:tc>
                  <a:txBody>
                    <a:bodyPr/>
                    <a:lstStyle/>
                    <a:p>
                      <a:pPr algn="ctr"/>
                      <a:r>
                        <a:rPr lang="en-US" altLang="zh-CN" sz="1200">
                          <a:effectLst/>
                        </a:rPr>
                        <a:t>&lt;&lt;</a:t>
                      </a:r>
                    </a:p>
                  </a:txBody>
                  <a:tcPr marL="38100" marR="38100" marT="38100" marB="38100" anchor="ctr"/>
                </a:tc>
                <a:tc>
                  <a:txBody>
                    <a:bodyPr/>
                    <a:lstStyle/>
                    <a:p>
                      <a:pPr algn="ctr"/>
                      <a:r>
                        <a:rPr lang="zh-CN" altLang="en-US" sz="1200">
                          <a:effectLst/>
                        </a:rPr>
                        <a:t>左移</a:t>
                      </a:r>
                    </a:p>
                  </a:txBody>
                  <a:tcPr marL="38100" marR="38100" marT="38100" marB="38100" anchor="ctr"/>
                </a:tc>
                <a:tc>
                  <a:txBody>
                    <a:bodyPr/>
                    <a:lstStyle/>
                    <a:p>
                      <a:pPr algn="ctr"/>
                      <a:r>
                        <a:rPr lang="zh-CN" altLang="en-US" sz="1200">
                          <a:effectLst/>
                        </a:rPr>
                        <a:t>变量</a:t>
                      </a:r>
                      <a:r>
                        <a:rPr lang="en-US" altLang="zh-CN" sz="1200">
                          <a:effectLst/>
                        </a:rPr>
                        <a:t>&lt;&lt;</a:t>
                      </a:r>
                      <a:r>
                        <a:rPr lang="zh-CN" altLang="en-US" sz="1200">
                          <a:effectLst/>
                        </a:rPr>
                        <a:t>表达式</a:t>
                      </a:r>
                    </a:p>
                  </a:txBody>
                  <a:tcPr marL="38100" marR="38100" marT="38100" marB="38100" anchor="ctr"/>
                </a:tc>
                <a:tc rowSpan="2">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4124453583"/>
                  </a:ext>
                </a:extLst>
              </a:tr>
              <a:tr h="240697">
                <a:tc vMerge="1">
                  <a:txBody>
                    <a:bodyPr/>
                    <a:lstStyle/>
                    <a:p>
                      <a:endParaRPr lang="zh-CN" altLang="en-US"/>
                    </a:p>
                  </a:txBody>
                  <a:tcPr/>
                </a:tc>
                <a:tc>
                  <a:txBody>
                    <a:bodyPr/>
                    <a:lstStyle/>
                    <a:p>
                      <a:pPr algn="ctr"/>
                      <a:r>
                        <a:rPr lang="en-US" altLang="zh-CN" sz="1200">
                          <a:effectLst/>
                        </a:rPr>
                        <a:t>&gt;&gt;</a:t>
                      </a:r>
                    </a:p>
                  </a:txBody>
                  <a:tcPr marL="38100" marR="38100" marT="38100" marB="38100" anchor="ctr"/>
                </a:tc>
                <a:tc>
                  <a:txBody>
                    <a:bodyPr/>
                    <a:lstStyle/>
                    <a:p>
                      <a:pPr algn="ctr"/>
                      <a:r>
                        <a:rPr lang="zh-CN" altLang="en-US" sz="1200">
                          <a:effectLst/>
                        </a:rPr>
                        <a:t>右移</a:t>
                      </a:r>
                    </a:p>
                  </a:txBody>
                  <a:tcPr marL="38100" marR="38100" marT="38100" marB="38100" anchor="ctr"/>
                </a:tc>
                <a:tc>
                  <a:txBody>
                    <a:bodyPr/>
                    <a:lstStyle/>
                    <a:p>
                      <a:pPr algn="ctr"/>
                      <a:r>
                        <a:rPr lang="zh-CN" altLang="en-US" sz="1200">
                          <a:effectLst/>
                        </a:rPr>
                        <a:t>变量</a:t>
                      </a:r>
                      <a:r>
                        <a:rPr lang="en-US" altLang="zh-CN" sz="1200">
                          <a:effectLst/>
                        </a:rPr>
                        <a:t>&gt;&gt;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3328436074"/>
                  </a:ext>
                </a:extLst>
              </a:tr>
              <a:tr h="240697">
                <a:tc rowSpan="4">
                  <a:txBody>
                    <a:bodyPr/>
                    <a:lstStyle/>
                    <a:p>
                      <a:pPr algn="ctr"/>
                      <a:r>
                        <a:rPr lang="en-US" altLang="zh-CN" sz="1200">
                          <a:effectLst/>
                        </a:rPr>
                        <a:t>6</a:t>
                      </a:r>
                    </a:p>
                  </a:txBody>
                  <a:tcPr marL="38100" marR="38100" marT="38100" marB="38100" anchor="ctr"/>
                </a:tc>
                <a:tc>
                  <a:txBody>
                    <a:bodyPr/>
                    <a:lstStyle/>
                    <a:p>
                      <a:pPr algn="ctr"/>
                      <a:r>
                        <a:rPr lang="en-US" altLang="zh-CN" sz="1200">
                          <a:effectLst/>
                        </a:rPr>
                        <a:t>&gt;</a:t>
                      </a:r>
                    </a:p>
                  </a:txBody>
                  <a:tcPr marL="38100" marR="38100" marT="38100" marB="38100" anchor="ctr"/>
                </a:tc>
                <a:tc>
                  <a:txBody>
                    <a:bodyPr/>
                    <a:lstStyle/>
                    <a:p>
                      <a:pPr algn="ctr"/>
                      <a:r>
                        <a:rPr lang="zh-CN" altLang="en-US" sz="1200">
                          <a:effectLst/>
                        </a:rPr>
                        <a:t>大于</a:t>
                      </a:r>
                    </a:p>
                  </a:txBody>
                  <a:tcPr marL="38100" marR="38100" marT="38100" marB="38100" anchor="ctr"/>
                </a:tc>
                <a:tc>
                  <a:txBody>
                    <a:bodyPr/>
                    <a:lstStyle/>
                    <a:p>
                      <a:pPr algn="ctr"/>
                      <a:r>
                        <a:rPr lang="zh-CN" altLang="en-US" sz="1200">
                          <a:effectLst/>
                        </a:rPr>
                        <a:t>表达式</a:t>
                      </a:r>
                      <a:r>
                        <a:rPr lang="en-US" altLang="zh-CN" sz="1200">
                          <a:effectLst/>
                        </a:rPr>
                        <a:t>&gt;</a:t>
                      </a:r>
                      <a:r>
                        <a:rPr lang="zh-CN" altLang="en-US" sz="1200">
                          <a:effectLst/>
                        </a:rPr>
                        <a:t>表达式</a:t>
                      </a:r>
                    </a:p>
                  </a:txBody>
                  <a:tcPr marL="38100" marR="38100" marT="38100" marB="38100" anchor="ctr"/>
                </a:tc>
                <a:tc rowSpan="4">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1248849550"/>
                  </a:ext>
                </a:extLst>
              </a:tr>
              <a:tr h="240697">
                <a:tc vMerge="1">
                  <a:txBody>
                    <a:bodyPr/>
                    <a:lstStyle/>
                    <a:p>
                      <a:endParaRPr lang="zh-CN" altLang="en-US"/>
                    </a:p>
                  </a:txBody>
                  <a:tcPr/>
                </a:tc>
                <a:tc>
                  <a:txBody>
                    <a:bodyPr/>
                    <a:lstStyle/>
                    <a:p>
                      <a:pPr algn="ctr"/>
                      <a:r>
                        <a:rPr lang="en-US" altLang="zh-CN" sz="1200">
                          <a:effectLst/>
                        </a:rPr>
                        <a:t>&gt;=</a:t>
                      </a:r>
                    </a:p>
                  </a:txBody>
                  <a:tcPr marL="38100" marR="38100" marT="38100" marB="38100" anchor="ctr"/>
                </a:tc>
                <a:tc>
                  <a:txBody>
                    <a:bodyPr/>
                    <a:lstStyle/>
                    <a:p>
                      <a:pPr algn="ctr"/>
                      <a:r>
                        <a:rPr lang="zh-CN" altLang="en-US" sz="1200">
                          <a:effectLst/>
                        </a:rPr>
                        <a:t>大于等于</a:t>
                      </a:r>
                    </a:p>
                  </a:txBody>
                  <a:tcPr marL="38100" marR="38100" marT="38100" marB="38100" anchor="ctr"/>
                </a:tc>
                <a:tc>
                  <a:txBody>
                    <a:bodyPr/>
                    <a:lstStyle/>
                    <a:p>
                      <a:pPr algn="ctr"/>
                      <a:r>
                        <a:rPr lang="zh-CN" altLang="en-US" sz="1200">
                          <a:effectLst/>
                        </a:rPr>
                        <a:t>表达式</a:t>
                      </a:r>
                      <a:r>
                        <a:rPr lang="en-US" altLang="zh-CN" sz="1200">
                          <a:effectLst/>
                        </a:rPr>
                        <a:t>&gt;=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3770028543"/>
                  </a:ext>
                </a:extLst>
              </a:tr>
              <a:tr h="240697">
                <a:tc vMerge="1">
                  <a:txBody>
                    <a:bodyPr/>
                    <a:lstStyle/>
                    <a:p>
                      <a:endParaRPr lang="zh-CN" altLang="en-US"/>
                    </a:p>
                  </a:txBody>
                  <a:tcPr/>
                </a:tc>
                <a:tc>
                  <a:txBody>
                    <a:bodyPr/>
                    <a:lstStyle/>
                    <a:p>
                      <a:pPr algn="ctr"/>
                      <a:r>
                        <a:rPr lang="en-US" altLang="zh-CN" sz="1200">
                          <a:effectLst/>
                        </a:rPr>
                        <a:t>&lt;</a:t>
                      </a:r>
                    </a:p>
                  </a:txBody>
                  <a:tcPr marL="38100" marR="38100" marT="38100" marB="38100" anchor="ctr"/>
                </a:tc>
                <a:tc>
                  <a:txBody>
                    <a:bodyPr/>
                    <a:lstStyle/>
                    <a:p>
                      <a:pPr algn="ctr"/>
                      <a:r>
                        <a:rPr lang="zh-CN" altLang="en-US" sz="1200">
                          <a:effectLst/>
                        </a:rPr>
                        <a:t>小于</a:t>
                      </a:r>
                    </a:p>
                  </a:txBody>
                  <a:tcPr marL="38100" marR="38100" marT="38100" marB="38100" anchor="ctr"/>
                </a:tc>
                <a:tc>
                  <a:txBody>
                    <a:bodyPr/>
                    <a:lstStyle/>
                    <a:p>
                      <a:pPr algn="ctr"/>
                      <a:r>
                        <a:rPr lang="zh-CN" altLang="en-US" sz="1200">
                          <a:effectLst/>
                        </a:rPr>
                        <a:t>表达式</a:t>
                      </a:r>
                      <a:r>
                        <a:rPr lang="en-US" altLang="zh-CN" sz="1200">
                          <a:effectLst/>
                        </a:rPr>
                        <a:t>&lt;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848016909"/>
                  </a:ext>
                </a:extLst>
              </a:tr>
              <a:tr h="240697">
                <a:tc vMerge="1">
                  <a:txBody>
                    <a:bodyPr/>
                    <a:lstStyle/>
                    <a:p>
                      <a:endParaRPr lang="zh-CN" altLang="en-US"/>
                    </a:p>
                  </a:txBody>
                  <a:tcPr/>
                </a:tc>
                <a:tc>
                  <a:txBody>
                    <a:bodyPr/>
                    <a:lstStyle/>
                    <a:p>
                      <a:pPr algn="ctr"/>
                      <a:r>
                        <a:rPr lang="en-US" altLang="zh-CN" sz="1200">
                          <a:effectLst/>
                        </a:rPr>
                        <a:t>&lt;=</a:t>
                      </a:r>
                    </a:p>
                  </a:txBody>
                  <a:tcPr marL="38100" marR="38100" marT="38100" marB="38100" anchor="ctr"/>
                </a:tc>
                <a:tc>
                  <a:txBody>
                    <a:bodyPr/>
                    <a:lstStyle/>
                    <a:p>
                      <a:pPr algn="ctr"/>
                      <a:r>
                        <a:rPr lang="zh-CN" altLang="en-US" sz="1200">
                          <a:effectLst/>
                        </a:rPr>
                        <a:t>小于等于</a:t>
                      </a:r>
                    </a:p>
                  </a:txBody>
                  <a:tcPr marL="38100" marR="38100" marT="38100" marB="38100" anchor="ctr"/>
                </a:tc>
                <a:tc>
                  <a:txBody>
                    <a:bodyPr/>
                    <a:lstStyle/>
                    <a:p>
                      <a:pPr algn="ctr"/>
                      <a:r>
                        <a:rPr lang="zh-CN" altLang="en-US" sz="1200">
                          <a:effectLst/>
                        </a:rPr>
                        <a:t>表达式</a:t>
                      </a:r>
                      <a:r>
                        <a:rPr lang="en-US" altLang="zh-CN" sz="1200">
                          <a:effectLst/>
                        </a:rPr>
                        <a:t>&lt;=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18835005"/>
                  </a:ext>
                </a:extLst>
              </a:tr>
              <a:tr h="240697">
                <a:tc rowSpan="2">
                  <a:txBody>
                    <a:bodyPr/>
                    <a:lstStyle/>
                    <a:p>
                      <a:pPr algn="ctr"/>
                      <a:r>
                        <a:rPr lang="en-US" altLang="zh-CN" sz="1200">
                          <a:effectLst/>
                        </a:rPr>
                        <a:t>7</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等于</a:t>
                      </a:r>
                    </a:p>
                  </a:txBody>
                  <a:tcPr marL="38100" marR="38100" marT="38100" marB="38100" anchor="ctr"/>
                </a:tc>
                <a:tc>
                  <a:txBody>
                    <a:bodyPr/>
                    <a:lstStyle/>
                    <a:p>
                      <a:pPr algn="ctr"/>
                      <a:r>
                        <a:rPr lang="zh-CN" altLang="en-US" sz="1200">
                          <a:effectLst/>
                        </a:rPr>
                        <a:t>表达式</a:t>
                      </a:r>
                      <a:r>
                        <a:rPr lang="en-US" altLang="zh-CN" sz="1200">
                          <a:effectLst/>
                        </a:rPr>
                        <a:t>==</a:t>
                      </a:r>
                      <a:r>
                        <a:rPr lang="zh-CN" altLang="en-US" sz="1200">
                          <a:effectLst/>
                        </a:rPr>
                        <a:t>表达式</a:t>
                      </a:r>
                    </a:p>
                  </a:txBody>
                  <a:tcPr marL="38100" marR="38100" marT="38100" marB="38100" anchor="ctr"/>
                </a:tc>
                <a:tc rowSpan="2">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767374807"/>
                  </a:ext>
                </a:extLst>
              </a:tr>
              <a:tr h="240697">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不等于</a:t>
                      </a:r>
                    </a:p>
                  </a:txBody>
                  <a:tcPr marL="38100" marR="38100" marT="38100" marB="38100" anchor="ctr"/>
                </a:tc>
                <a:tc>
                  <a:txBody>
                    <a:bodyPr/>
                    <a:lstStyle/>
                    <a:p>
                      <a:pPr algn="ctr"/>
                      <a:r>
                        <a:rPr lang="zh-CN" altLang="en-US" sz="1200">
                          <a:effectLst/>
                        </a:rPr>
                        <a:t>表达式</a:t>
                      </a:r>
                      <a:r>
                        <a:rPr lang="en-US" altLang="zh-CN" sz="1200">
                          <a:effectLst/>
                        </a:rPr>
                        <a:t>!= </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2612955158"/>
                  </a:ext>
                </a:extLst>
              </a:tr>
              <a:tr h="240697">
                <a:tc>
                  <a:txBody>
                    <a:bodyPr/>
                    <a:lstStyle/>
                    <a:p>
                      <a:pPr algn="ctr"/>
                      <a:r>
                        <a:rPr lang="en-US" altLang="zh-CN" sz="1200">
                          <a:effectLst/>
                        </a:rPr>
                        <a:t>8</a:t>
                      </a:r>
                    </a:p>
                  </a:txBody>
                  <a:tcPr marL="38100" marR="38100" marT="38100" marB="38100" anchor="ctr"/>
                </a:tc>
                <a:tc>
                  <a:txBody>
                    <a:bodyPr/>
                    <a:lstStyle/>
                    <a:p>
                      <a:pPr algn="ctr"/>
                      <a:r>
                        <a:rPr lang="en-US" altLang="zh-CN" sz="1200">
                          <a:effectLst/>
                        </a:rPr>
                        <a:t>&amp;</a:t>
                      </a:r>
                    </a:p>
                  </a:txBody>
                  <a:tcPr marL="38100" marR="38100" marT="38100" marB="38100" anchor="ctr"/>
                </a:tc>
                <a:tc>
                  <a:txBody>
                    <a:bodyPr/>
                    <a:lstStyle/>
                    <a:p>
                      <a:pPr algn="ctr"/>
                      <a:r>
                        <a:rPr lang="zh-CN" altLang="en-US" sz="1200">
                          <a:effectLst/>
                        </a:rPr>
                        <a:t>按位与</a:t>
                      </a:r>
                    </a:p>
                  </a:txBody>
                  <a:tcPr marL="38100" marR="38100" marT="38100" marB="38100" anchor="ctr"/>
                </a:tc>
                <a:tc>
                  <a:txBody>
                    <a:bodyPr/>
                    <a:lstStyle/>
                    <a:p>
                      <a:pPr algn="ctr"/>
                      <a:r>
                        <a:rPr lang="zh-CN" altLang="en-US" sz="1200">
                          <a:effectLst/>
                        </a:rPr>
                        <a:t>表达式</a:t>
                      </a:r>
                      <a:r>
                        <a:rPr lang="en-US" altLang="zh-CN" sz="1200">
                          <a:effectLst/>
                        </a:rPr>
                        <a:t>&amp;</a:t>
                      </a:r>
                      <a:r>
                        <a:rPr lang="zh-CN" altLang="en-US" sz="1200">
                          <a:effectLst/>
                        </a:rPr>
                        <a:t>表达式</a:t>
                      </a:r>
                    </a:p>
                  </a:txBody>
                  <a:tcPr marL="38100" marR="38100" marT="38100" marB="38100" anchor="ctr"/>
                </a:tc>
                <a:tc>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1302390805"/>
                  </a:ext>
                </a:extLst>
              </a:tr>
              <a:tr h="240697">
                <a:tc>
                  <a:txBody>
                    <a:bodyPr/>
                    <a:lstStyle/>
                    <a:p>
                      <a:pPr algn="ctr"/>
                      <a:r>
                        <a:rPr lang="en-US" altLang="zh-CN" sz="1200">
                          <a:effectLst/>
                        </a:rPr>
                        <a:t>9</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按位异或</a:t>
                      </a:r>
                    </a:p>
                  </a:txBody>
                  <a:tcPr marL="38100" marR="38100" marT="38100" marB="38100" anchor="ctr"/>
                </a:tc>
                <a:tc>
                  <a:txBody>
                    <a:bodyPr/>
                    <a:lstStyle/>
                    <a:p>
                      <a:pPr algn="ctr"/>
                      <a:r>
                        <a:rPr lang="zh-CN" altLang="en-US" sz="1200">
                          <a:effectLst/>
                        </a:rPr>
                        <a:t>表达式</a:t>
                      </a:r>
                      <a:r>
                        <a:rPr lang="en-US" altLang="zh-CN" sz="1200">
                          <a:effectLst/>
                        </a:rPr>
                        <a:t>^</a:t>
                      </a:r>
                      <a:r>
                        <a:rPr lang="zh-CN" altLang="en-US" sz="1200">
                          <a:effectLst/>
                        </a:rPr>
                        <a:t>表达式</a:t>
                      </a:r>
                    </a:p>
                  </a:txBody>
                  <a:tcPr marL="38100" marR="38100" marT="38100" marB="38100" anchor="ctr"/>
                </a:tc>
                <a:tc>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2407748435"/>
                  </a:ext>
                </a:extLst>
              </a:tr>
              <a:tr h="240697">
                <a:tc>
                  <a:txBody>
                    <a:bodyPr/>
                    <a:lstStyle/>
                    <a:p>
                      <a:pPr algn="ctr"/>
                      <a:r>
                        <a:rPr lang="en-US" altLang="zh-CN" sz="1200">
                          <a:effectLst/>
                        </a:rPr>
                        <a:t>10</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按位或</a:t>
                      </a:r>
                    </a:p>
                  </a:txBody>
                  <a:tcPr marL="38100" marR="38100" marT="38100" marB="38100" anchor="ctr"/>
                </a:tc>
                <a:tc>
                  <a:txBody>
                    <a:bodyPr/>
                    <a:lstStyle/>
                    <a:p>
                      <a:pPr algn="ctr"/>
                      <a:r>
                        <a:rPr lang="zh-CN" altLang="en-US" sz="1200">
                          <a:effectLst/>
                        </a:rPr>
                        <a:t>表达式</a:t>
                      </a:r>
                      <a:r>
                        <a:rPr lang="en-US" altLang="zh-CN" sz="1200">
                          <a:effectLst/>
                        </a:rPr>
                        <a:t>|</a:t>
                      </a:r>
                      <a:r>
                        <a:rPr lang="zh-CN" altLang="en-US" sz="1200">
                          <a:effectLst/>
                        </a:rPr>
                        <a:t>表达式</a:t>
                      </a:r>
                    </a:p>
                  </a:txBody>
                  <a:tcPr marL="38100" marR="38100" marT="38100" marB="38100" anchor="ctr"/>
                </a:tc>
                <a:tc>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4244556043"/>
                  </a:ext>
                </a:extLst>
              </a:tr>
              <a:tr h="240697">
                <a:tc>
                  <a:txBody>
                    <a:bodyPr/>
                    <a:lstStyle/>
                    <a:p>
                      <a:pPr algn="ctr"/>
                      <a:r>
                        <a:rPr lang="en-US" altLang="zh-CN" sz="1200">
                          <a:effectLst/>
                        </a:rPr>
                        <a:t>11</a:t>
                      </a:r>
                    </a:p>
                  </a:txBody>
                  <a:tcPr marL="38100" marR="38100" marT="38100" marB="38100" anchor="ctr"/>
                </a:tc>
                <a:tc>
                  <a:txBody>
                    <a:bodyPr/>
                    <a:lstStyle/>
                    <a:p>
                      <a:pPr algn="ctr"/>
                      <a:r>
                        <a:rPr lang="en-US" altLang="zh-CN" sz="1200">
                          <a:effectLst/>
                        </a:rPr>
                        <a:t>&amp;&amp;</a:t>
                      </a:r>
                    </a:p>
                  </a:txBody>
                  <a:tcPr marL="38100" marR="38100" marT="38100" marB="38100" anchor="ctr"/>
                </a:tc>
                <a:tc>
                  <a:txBody>
                    <a:bodyPr/>
                    <a:lstStyle/>
                    <a:p>
                      <a:pPr algn="ctr"/>
                      <a:r>
                        <a:rPr lang="zh-CN" altLang="en-US" sz="1200">
                          <a:effectLst/>
                        </a:rPr>
                        <a:t>逻辑与</a:t>
                      </a:r>
                    </a:p>
                  </a:txBody>
                  <a:tcPr marL="38100" marR="38100" marT="38100" marB="38100" anchor="ctr"/>
                </a:tc>
                <a:tc>
                  <a:txBody>
                    <a:bodyPr/>
                    <a:lstStyle/>
                    <a:p>
                      <a:pPr algn="ctr"/>
                      <a:r>
                        <a:rPr lang="zh-CN" altLang="en-US" sz="1200">
                          <a:effectLst/>
                        </a:rPr>
                        <a:t>表达式</a:t>
                      </a:r>
                      <a:r>
                        <a:rPr lang="en-US" altLang="zh-CN" sz="1200">
                          <a:effectLst/>
                        </a:rPr>
                        <a:t>&amp;&amp;</a:t>
                      </a:r>
                      <a:r>
                        <a:rPr lang="zh-CN" altLang="en-US" sz="1200">
                          <a:effectLst/>
                        </a:rPr>
                        <a:t>表达式</a:t>
                      </a:r>
                    </a:p>
                  </a:txBody>
                  <a:tcPr marL="38100" marR="38100" marT="38100" marB="38100" anchor="ctr"/>
                </a:tc>
                <a:tc>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2198220170"/>
                  </a:ext>
                </a:extLst>
              </a:tr>
              <a:tr h="240697">
                <a:tc>
                  <a:txBody>
                    <a:bodyPr/>
                    <a:lstStyle/>
                    <a:p>
                      <a:pPr algn="ctr"/>
                      <a:r>
                        <a:rPr lang="en-US" altLang="zh-CN" sz="1200">
                          <a:effectLst/>
                        </a:rPr>
                        <a:t>12</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逻辑或</a:t>
                      </a:r>
                    </a:p>
                  </a:txBody>
                  <a:tcPr marL="38100" marR="38100" marT="38100" marB="38100" anchor="ctr"/>
                </a:tc>
                <a:tc>
                  <a:txBody>
                    <a:bodyPr/>
                    <a:lstStyle/>
                    <a:p>
                      <a:pPr algn="ctr"/>
                      <a:r>
                        <a:rPr lang="zh-CN" altLang="en-US" sz="1200">
                          <a:effectLst/>
                        </a:rPr>
                        <a:t>表达式</a:t>
                      </a:r>
                      <a:r>
                        <a:rPr lang="en-US" altLang="zh-CN" sz="1200">
                          <a:effectLst/>
                        </a:rPr>
                        <a:t>||</a:t>
                      </a:r>
                      <a:r>
                        <a:rPr lang="zh-CN" altLang="en-US" sz="1200">
                          <a:effectLst/>
                        </a:rPr>
                        <a:t>表达式</a:t>
                      </a:r>
                    </a:p>
                  </a:txBody>
                  <a:tcPr marL="38100" marR="38100" marT="38100" marB="38100" anchor="ctr"/>
                </a:tc>
                <a:tc>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双目运算符</a:t>
                      </a:r>
                    </a:p>
                  </a:txBody>
                  <a:tcPr marL="38100" marR="38100" marT="38100" marB="38100" anchor="ctr"/>
                </a:tc>
                <a:extLst>
                  <a:ext uri="{0D108BD9-81ED-4DB2-BD59-A6C34878D82A}">
                    <a16:rowId xmlns:a16="http://schemas.microsoft.com/office/drawing/2014/main" val="1041392395"/>
                  </a:ext>
                </a:extLst>
              </a:tr>
              <a:tr h="240697">
                <a:tc>
                  <a:txBody>
                    <a:bodyPr/>
                    <a:lstStyle/>
                    <a:p>
                      <a:pPr algn="ctr"/>
                      <a:r>
                        <a:rPr lang="en-US" altLang="zh-CN" sz="1200">
                          <a:effectLst/>
                        </a:rPr>
                        <a:t>13</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条件运算符</a:t>
                      </a:r>
                    </a:p>
                  </a:txBody>
                  <a:tcPr marL="38100" marR="38100" marT="38100" marB="38100" anchor="ctr"/>
                </a:tc>
                <a:tc>
                  <a:txBody>
                    <a:bodyPr/>
                    <a:lstStyle/>
                    <a:p>
                      <a:pPr algn="ctr"/>
                      <a:r>
                        <a:rPr lang="zh-CN" altLang="en-US" sz="1200">
                          <a:effectLst/>
                        </a:rPr>
                        <a:t>表达式</a:t>
                      </a:r>
                      <a:r>
                        <a:rPr lang="en-US" altLang="zh-CN" sz="1200">
                          <a:effectLst/>
                        </a:rPr>
                        <a:t>1? </a:t>
                      </a:r>
                      <a:r>
                        <a:rPr lang="zh-CN" altLang="en-US" sz="1200">
                          <a:effectLst/>
                        </a:rPr>
                        <a:t>表达式</a:t>
                      </a:r>
                      <a:r>
                        <a:rPr lang="en-US" altLang="zh-CN" sz="1200">
                          <a:effectLst/>
                        </a:rPr>
                        <a:t>2: </a:t>
                      </a:r>
                      <a:r>
                        <a:rPr lang="zh-CN" altLang="en-US" sz="1200">
                          <a:effectLst/>
                        </a:rPr>
                        <a:t>表达式</a:t>
                      </a:r>
                      <a:r>
                        <a:rPr lang="en-US" altLang="zh-CN" sz="1200">
                          <a:effectLst/>
                        </a:rPr>
                        <a:t>3</a:t>
                      </a:r>
                    </a:p>
                  </a:txBody>
                  <a:tcPr marL="38100" marR="38100" marT="38100" marB="38100" anchor="ctr"/>
                </a:tc>
                <a:tc>
                  <a:txBody>
                    <a:bodyPr/>
                    <a:lstStyle/>
                    <a:p>
                      <a:pPr algn="ctr"/>
                      <a:r>
                        <a:rPr lang="zh-CN" altLang="en-US" sz="1200">
                          <a:effectLst/>
                        </a:rPr>
                        <a:t>右到左</a:t>
                      </a:r>
                    </a:p>
                  </a:txBody>
                  <a:tcPr marL="38100" marR="38100" marT="38100" marB="38100" anchor="ctr"/>
                </a:tc>
                <a:tc>
                  <a:txBody>
                    <a:bodyPr/>
                    <a:lstStyle/>
                    <a:p>
                      <a:pPr algn="ctr"/>
                      <a:r>
                        <a:rPr lang="zh-CN" altLang="en-US" sz="1200">
                          <a:effectLst/>
                        </a:rPr>
                        <a:t>三目运算符</a:t>
                      </a:r>
                    </a:p>
                  </a:txBody>
                  <a:tcPr marL="38100" marR="38100" marT="38100" marB="38100" anchor="ctr"/>
                </a:tc>
                <a:extLst>
                  <a:ext uri="{0D108BD9-81ED-4DB2-BD59-A6C34878D82A}">
                    <a16:rowId xmlns:a16="http://schemas.microsoft.com/office/drawing/2014/main" val="3263817608"/>
                  </a:ext>
                </a:extLst>
              </a:tr>
            </a:tbl>
          </a:graphicData>
        </a:graphic>
      </p:graphicFrame>
      <p:sp>
        <p:nvSpPr>
          <p:cNvPr id="3" name="文本框 2">
            <a:extLst>
              <a:ext uri="{FF2B5EF4-FFF2-40B4-BE49-F238E27FC236}">
                <a16:creationId xmlns:a16="http://schemas.microsoft.com/office/drawing/2014/main" id="{E7CC6437-8560-42F2-998A-71B248293771}"/>
              </a:ext>
            </a:extLst>
          </p:cNvPr>
          <p:cNvSpPr txBox="1"/>
          <p:nvPr/>
        </p:nvSpPr>
        <p:spPr>
          <a:xfrm>
            <a:off x="1907712" y="1025531"/>
            <a:ext cx="412292" cy="369332"/>
          </a:xfrm>
          <a:prstGeom prst="rect">
            <a:avLst/>
          </a:prstGeom>
          <a:noFill/>
        </p:spPr>
        <p:txBody>
          <a:bodyPr wrap="none" rtlCol="0">
            <a:spAutoFit/>
          </a:bodyPr>
          <a:lstStyle/>
          <a:p>
            <a:pPr algn="l"/>
            <a:r>
              <a:rPr lang="zh-CN" altLang="en-US">
                <a:solidFill>
                  <a:schemeClr val="bg1"/>
                </a:solidFill>
              </a:rPr>
              <a:t>续</a:t>
            </a:r>
          </a:p>
        </p:txBody>
      </p:sp>
    </p:spTree>
    <p:extLst>
      <p:ext uri="{BB962C8B-B14F-4D97-AF65-F5344CB8AC3E}">
        <p14:creationId xmlns:p14="http://schemas.microsoft.com/office/powerpoint/2010/main" val="388342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56C72B3-CB90-4836-9128-086F306C2558}"/>
              </a:ext>
            </a:extLst>
          </p:cNvPr>
          <p:cNvGraphicFramePr>
            <a:graphicFrameLocks noGrp="1"/>
          </p:cNvGraphicFramePr>
          <p:nvPr>
            <p:extLst>
              <p:ext uri="{D42A27DB-BD31-4B8C-83A1-F6EECF244321}">
                <p14:modId xmlns:p14="http://schemas.microsoft.com/office/powerpoint/2010/main" val="3483563435"/>
              </p:ext>
            </p:extLst>
          </p:nvPr>
        </p:nvGraphicFramePr>
        <p:xfrm>
          <a:off x="1900011" y="1833246"/>
          <a:ext cx="8128002" cy="31089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341669626"/>
                    </a:ext>
                  </a:extLst>
                </a:gridCol>
                <a:gridCol w="1354667">
                  <a:extLst>
                    <a:ext uri="{9D8B030D-6E8A-4147-A177-3AD203B41FA5}">
                      <a16:colId xmlns:a16="http://schemas.microsoft.com/office/drawing/2014/main" val="2737369583"/>
                    </a:ext>
                  </a:extLst>
                </a:gridCol>
                <a:gridCol w="1354667">
                  <a:extLst>
                    <a:ext uri="{9D8B030D-6E8A-4147-A177-3AD203B41FA5}">
                      <a16:colId xmlns:a16="http://schemas.microsoft.com/office/drawing/2014/main" val="830272688"/>
                    </a:ext>
                  </a:extLst>
                </a:gridCol>
                <a:gridCol w="1354667">
                  <a:extLst>
                    <a:ext uri="{9D8B030D-6E8A-4147-A177-3AD203B41FA5}">
                      <a16:colId xmlns:a16="http://schemas.microsoft.com/office/drawing/2014/main" val="1431211889"/>
                    </a:ext>
                  </a:extLst>
                </a:gridCol>
                <a:gridCol w="1354667">
                  <a:extLst>
                    <a:ext uri="{9D8B030D-6E8A-4147-A177-3AD203B41FA5}">
                      <a16:colId xmlns:a16="http://schemas.microsoft.com/office/drawing/2014/main" val="3506286053"/>
                    </a:ext>
                  </a:extLst>
                </a:gridCol>
                <a:gridCol w="1354667">
                  <a:extLst>
                    <a:ext uri="{9D8B030D-6E8A-4147-A177-3AD203B41FA5}">
                      <a16:colId xmlns:a16="http://schemas.microsoft.com/office/drawing/2014/main" val="15543816"/>
                    </a:ext>
                  </a:extLst>
                </a:gridCol>
              </a:tblGrid>
              <a:tr h="232268">
                <a:tc rowSpan="11">
                  <a:txBody>
                    <a:bodyPr/>
                    <a:lstStyle/>
                    <a:p>
                      <a:pPr algn="ctr"/>
                      <a:r>
                        <a:rPr lang="en-US" altLang="zh-CN" sz="1200">
                          <a:effectLst/>
                        </a:rPr>
                        <a:t>14</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赋值运算符</a:t>
                      </a:r>
                    </a:p>
                  </a:txBody>
                  <a:tcPr marL="38100" marR="38100" marT="38100" marB="38100" anchor="ctr"/>
                </a:tc>
                <a:tc>
                  <a:txBody>
                    <a:bodyPr/>
                    <a:lstStyle/>
                    <a:p>
                      <a:pPr algn="ctr"/>
                      <a:r>
                        <a:rPr lang="zh-CN" altLang="en-US" sz="1200">
                          <a:effectLst/>
                        </a:rPr>
                        <a:t>变量</a:t>
                      </a:r>
                      <a:r>
                        <a:rPr lang="en-US" altLang="zh-CN" sz="1200">
                          <a:effectLst/>
                        </a:rPr>
                        <a:t>=</a:t>
                      </a:r>
                      <a:r>
                        <a:rPr lang="zh-CN" altLang="en-US" sz="1200">
                          <a:effectLst/>
                        </a:rPr>
                        <a:t>表达式</a:t>
                      </a:r>
                    </a:p>
                  </a:txBody>
                  <a:tcPr marL="38100" marR="38100" marT="38100" marB="38100" anchor="ctr"/>
                </a:tc>
                <a:tc rowSpan="11">
                  <a:txBody>
                    <a:bodyPr/>
                    <a:lstStyle/>
                    <a:p>
                      <a:pPr algn="ctr"/>
                      <a:r>
                        <a:rPr lang="zh-CN" altLang="en-US" sz="1200">
                          <a:effectLst/>
                        </a:rPr>
                        <a:t>右到左</a:t>
                      </a:r>
                    </a:p>
                  </a:txBody>
                  <a:tcPr marL="38100" marR="38100" marT="38100" marB="38100" anchor="ct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2312893591"/>
                  </a:ext>
                </a:extLst>
              </a:tr>
              <a:tr h="232268">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除后赋值</a:t>
                      </a:r>
                    </a:p>
                  </a:txBody>
                  <a:tcPr marL="38100" marR="38100" marT="38100" marB="38100" anchor="ctr"/>
                </a:tc>
                <a:tc>
                  <a:txBody>
                    <a:bodyPr/>
                    <a:lstStyle/>
                    <a:p>
                      <a:pPr algn="ctr"/>
                      <a:r>
                        <a:rPr lang="zh-CN" altLang="en-US" sz="1200">
                          <a:effectLst/>
                        </a:rPr>
                        <a:t>变量</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2064824052"/>
                  </a:ext>
                </a:extLst>
              </a:tr>
              <a:tr h="232268">
                <a:tc vMerge="1">
                  <a:txBody>
                    <a:bodyPr/>
                    <a:lstStyle/>
                    <a:p>
                      <a:endParaRPr lang="zh-CN" altLang="en-US"/>
                    </a:p>
                  </a:txBody>
                  <a:tcPr/>
                </a:tc>
                <a:tc>
                  <a:txBody>
                    <a:bodyPr/>
                    <a:lstStyle/>
                    <a:p>
                      <a:pPr algn="ctr"/>
                      <a:r>
                        <a:rPr lang="zh-CN" altLang="en-US" sz="1200">
                          <a:effectLst/>
                        </a:rPr>
                        <a:t>*</a:t>
                      </a:r>
                      <a:r>
                        <a:rPr lang="en-US" altLang="zh-CN" sz="1200">
                          <a:effectLst/>
                        </a:rPr>
                        <a:t>=</a:t>
                      </a:r>
                    </a:p>
                  </a:txBody>
                  <a:tcPr marL="38100" marR="38100" marT="38100" marB="38100" anchor="ctr"/>
                </a:tc>
                <a:tc>
                  <a:txBody>
                    <a:bodyPr/>
                    <a:lstStyle/>
                    <a:p>
                      <a:pPr algn="ctr"/>
                      <a:r>
                        <a:rPr lang="zh-CN" altLang="en-US" sz="1200">
                          <a:effectLst/>
                        </a:rPr>
                        <a:t>乘后赋值</a:t>
                      </a:r>
                    </a:p>
                  </a:txBody>
                  <a:tcPr marL="38100" marR="38100" marT="38100" marB="38100" anchor="ctr"/>
                </a:tc>
                <a:tc>
                  <a:txBody>
                    <a:bodyPr/>
                    <a:lstStyle/>
                    <a:p>
                      <a:pPr algn="ctr"/>
                      <a:r>
                        <a:rPr lang="zh-CN" altLang="en-US" sz="1200">
                          <a:effectLst/>
                        </a:rPr>
                        <a:t>变量*</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3235353652"/>
                  </a:ext>
                </a:extLst>
              </a:tr>
              <a:tr h="232268">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取模后赋值</a:t>
                      </a:r>
                    </a:p>
                  </a:txBody>
                  <a:tcPr marL="38100" marR="38100" marT="38100" marB="38100" anchor="ctr"/>
                </a:tc>
                <a:tc>
                  <a:txBody>
                    <a:bodyPr/>
                    <a:lstStyle/>
                    <a:p>
                      <a:pPr algn="ctr"/>
                      <a:r>
                        <a:rPr lang="zh-CN" altLang="en-US" sz="1200">
                          <a:effectLst/>
                        </a:rPr>
                        <a:t>变量</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3532050477"/>
                  </a:ext>
                </a:extLst>
              </a:tr>
              <a:tr h="232268">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加后赋值</a:t>
                      </a:r>
                    </a:p>
                  </a:txBody>
                  <a:tcPr marL="38100" marR="38100" marT="38100" marB="38100" anchor="ctr"/>
                </a:tc>
                <a:tc>
                  <a:txBody>
                    <a:bodyPr/>
                    <a:lstStyle/>
                    <a:p>
                      <a:pPr algn="ctr"/>
                      <a:r>
                        <a:rPr lang="zh-CN" altLang="en-US" sz="1200">
                          <a:effectLst/>
                        </a:rPr>
                        <a:t>变量</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1805993309"/>
                  </a:ext>
                </a:extLst>
              </a:tr>
              <a:tr h="232268">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减后赋值</a:t>
                      </a:r>
                    </a:p>
                  </a:txBody>
                  <a:tcPr marL="38100" marR="38100" marT="38100" marB="38100" anchor="ctr"/>
                </a:tc>
                <a:tc>
                  <a:txBody>
                    <a:bodyPr/>
                    <a:lstStyle/>
                    <a:p>
                      <a:pPr algn="ctr"/>
                      <a:r>
                        <a:rPr lang="zh-CN" altLang="en-US" sz="1200">
                          <a:effectLst/>
                        </a:rPr>
                        <a:t>变量</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18252676"/>
                  </a:ext>
                </a:extLst>
              </a:tr>
              <a:tr h="232268">
                <a:tc vMerge="1">
                  <a:txBody>
                    <a:bodyPr/>
                    <a:lstStyle/>
                    <a:p>
                      <a:endParaRPr lang="zh-CN" altLang="en-US"/>
                    </a:p>
                  </a:txBody>
                  <a:tcPr/>
                </a:tc>
                <a:tc>
                  <a:txBody>
                    <a:bodyPr/>
                    <a:lstStyle/>
                    <a:p>
                      <a:pPr algn="ctr"/>
                      <a:r>
                        <a:rPr lang="en-US" altLang="zh-CN" sz="1200">
                          <a:effectLst/>
                        </a:rPr>
                        <a:t>&lt;&lt;=</a:t>
                      </a:r>
                    </a:p>
                  </a:txBody>
                  <a:tcPr marL="38100" marR="38100" marT="38100" marB="38100" anchor="ctr"/>
                </a:tc>
                <a:tc>
                  <a:txBody>
                    <a:bodyPr/>
                    <a:lstStyle/>
                    <a:p>
                      <a:pPr algn="ctr"/>
                      <a:r>
                        <a:rPr lang="zh-CN" altLang="en-US" sz="1200">
                          <a:effectLst/>
                        </a:rPr>
                        <a:t>左移后赋值</a:t>
                      </a:r>
                    </a:p>
                  </a:txBody>
                  <a:tcPr marL="38100" marR="38100" marT="38100" marB="38100" anchor="ctr"/>
                </a:tc>
                <a:tc>
                  <a:txBody>
                    <a:bodyPr/>
                    <a:lstStyle/>
                    <a:p>
                      <a:pPr algn="ctr"/>
                      <a:r>
                        <a:rPr lang="zh-CN" altLang="en-US" sz="1200">
                          <a:effectLst/>
                        </a:rPr>
                        <a:t>变量</a:t>
                      </a:r>
                      <a:r>
                        <a:rPr lang="en-US" altLang="zh-CN" sz="1200">
                          <a:effectLst/>
                        </a:rPr>
                        <a:t>&lt;&lt;=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3177683248"/>
                  </a:ext>
                </a:extLst>
              </a:tr>
              <a:tr h="232268">
                <a:tc vMerge="1">
                  <a:txBody>
                    <a:bodyPr/>
                    <a:lstStyle/>
                    <a:p>
                      <a:endParaRPr lang="zh-CN" altLang="en-US"/>
                    </a:p>
                  </a:txBody>
                  <a:tcPr/>
                </a:tc>
                <a:tc>
                  <a:txBody>
                    <a:bodyPr/>
                    <a:lstStyle/>
                    <a:p>
                      <a:pPr algn="ctr"/>
                      <a:r>
                        <a:rPr lang="en-US" altLang="zh-CN" sz="1200">
                          <a:effectLst/>
                        </a:rPr>
                        <a:t>&gt;&gt;=</a:t>
                      </a:r>
                    </a:p>
                  </a:txBody>
                  <a:tcPr marL="38100" marR="38100" marT="38100" marB="38100" anchor="ctr"/>
                </a:tc>
                <a:tc>
                  <a:txBody>
                    <a:bodyPr/>
                    <a:lstStyle/>
                    <a:p>
                      <a:pPr algn="ctr"/>
                      <a:r>
                        <a:rPr lang="zh-CN" altLang="en-US" sz="1200">
                          <a:effectLst/>
                        </a:rPr>
                        <a:t>右移后赋值</a:t>
                      </a:r>
                    </a:p>
                  </a:txBody>
                  <a:tcPr marL="38100" marR="38100" marT="38100" marB="38100" anchor="ctr"/>
                </a:tc>
                <a:tc>
                  <a:txBody>
                    <a:bodyPr/>
                    <a:lstStyle/>
                    <a:p>
                      <a:pPr algn="ctr"/>
                      <a:r>
                        <a:rPr lang="zh-CN" altLang="en-US" sz="1200">
                          <a:effectLst/>
                        </a:rPr>
                        <a:t>变量</a:t>
                      </a:r>
                      <a:r>
                        <a:rPr lang="en-US" altLang="zh-CN" sz="1200">
                          <a:effectLst/>
                        </a:rPr>
                        <a:t>&gt;&gt;=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505028556"/>
                  </a:ext>
                </a:extLst>
              </a:tr>
              <a:tr h="232268">
                <a:tc vMerge="1">
                  <a:txBody>
                    <a:bodyPr/>
                    <a:lstStyle/>
                    <a:p>
                      <a:endParaRPr lang="zh-CN" altLang="en-US"/>
                    </a:p>
                  </a:txBody>
                  <a:tcPr/>
                </a:tc>
                <a:tc>
                  <a:txBody>
                    <a:bodyPr/>
                    <a:lstStyle/>
                    <a:p>
                      <a:pPr algn="ctr"/>
                      <a:r>
                        <a:rPr lang="en-US" altLang="zh-CN" sz="1200">
                          <a:effectLst/>
                        </a:rPr>
                        <a:t>&amp;=</a:t>
                      </a:r>
                    </a:p>
                  </a:txBody>
                  <a:tcPr marL="38100" marR="38100" marT="38100" marB="38100" anchor="ctr"/>
                </a:tc>
                <a:tc>
                  <a:txBody>
                    <a:bodyPr/>
                    <a:lstStyle/>
                    <a:p>
                      <a:pPr algn="ctr"/>
                      <a:r>
                        <a:rPr lang="zh-CN" altLang="en-US" sz="1200">
                          <a:effectLst/>
                        </a:rPr>
                        <a:t>按位与后赋值</a:t>
                      </a:r>
                    </a:p>
                  </a:txBody>
                  <a:tcPr marL="38100" marR="38100" marT="38100" marB="38100" anchor="ctr"/>
                </a:tc>
                <a:tc>
                  <a:txBody>
                    <a:bodyPr/>
                    <a:lstStyle/>
                    <a:p>
                      <a:pPr algn="ctr"/>
                      <a:r>
                        <a:rPr lang="zh-CN" altLang="en-US" sz="1200">
                          <a:effectLst/>
                        </a:rPr>
                        <a:t>变量</a:t>
                      </a:r>
                      <a:r>
                        <a:rPr lang="en-US" altLang="zh-CN" sz="1200">
                          <a:effectLst/>
                        </a:rPr>
                        <a:t>&amp;=</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303031362"/>
                  </a:ext>
                </a:extLst>
              </a:tr>
              <a:tr h="232268">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按位异或后赋值</a:t>
                      </a:r>
                    </a:p>
                  </a:txBody>
                  <a:tcPr marL="38100" marR="38100" marT="38100" marB="38100" anchor="ctr"/>
                </a:tc>
                <a:tc>
                  <a:txBody>
                    <a:bodyPr/>
                    <a:lstStyle/>
                    <a:p>
                      <a:pPr algn="ctr"/>
                      <a:r>
                        <a:rPr lang="zh-CN" altLang="en-US" sz="1200">
                          <a:effectLst/>
                        </a:rPr>
                        <a:t>变量</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3559626730"/>
                  </a:ext>
                </a:extLst>
              </a:tr>
              <a:tr h="232268">
                <a:tc vMerge="1">
                  <a:txBody>
                    <a:bodyPr/>
                    <a:lstStyle/>
                    <a:p>
                      <a:endParaRPr lang="zh-CN" altLang="en-US"/>
                    </a:p>
                  </a:txBody>
                  <a:tcP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按位或后赋值</a:t>
                      </a:r>
                    </a:p>
                  </a:txBody>
                  <a:tcPr marL="38100" marR="38100" marT="38100" marB="38100" anchor="ctr"/>
                </a:tc>
                <a:tc>
                  <a:txBody>
                    <a:bodyPr/>
                    <a:lstStyle/>
                    <a:p>
                      <a:pPr algn="ctr"/>
                      <a:r>
                        <a:rPr lang="zh-CN" altLang="en-US" sz="1200">
                          <a:effectLst/>
                        </a:rPr>
                        <a:t>变量</a:t>
                      </a:r>
                      <a:r>
                        <a:rPr lang="en-US" altLang="zh-CN" sz="1200">
                          <a:effectLst/>
                        </a:rPr>
                        <a:t>|=</a:t>
                      </a:r>
                      <a:r>
                        <a:rPr lang="zh-CN" altLang="en-US" sz="1200">
                          <a:effectLst/>
                        </a:rPr>
                        <a:t>表达式</a:t>
                      </a:r>
                    </a:p>
                  </a:txBody>
                  <a:tcPr marL="38100" marR="38100" marT="38100" marB="38100" anchor="ctr"/>
                </a:tc>
                <a:tc vMerge="1">
                  <a:txBody>
                    <a:bodyPr/>
                    <a:lstStyle/>
                    <a:p>
                      <a:endParaRPr lang="zh-CN" altLang="en-US"/>
                    </a:p>
                  </a:txBody>
                  <a:tcP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1193866278"/>
                  </a:ext>
                </a:extLst>
              </a:tr>
              <a:tr h="232268">
                <a:tc>
                  <a:txBody>
                    <a:bodyPr/>
                    <a:lstStyle/>
                    <a:p>
                      <a:pPr algn="ctr"/>
                      <a:r>
                        <a:rPr lang="en-US" altLang="zh-CN" sz="1200">
                          <a:effectLst/>
                        </a:rPr>
                        <a:t>15</a:t>
                      </a:r>
                    </a:p>
                  </a:txBody>
                  <a:tcPr marL="38100" marR="38100" marT="38100" marB="38100" anchor="ctr"/>
                </a:tc>
                <a:tc>
                  <a:txBody>
                    <a:bodyPr/>
                    <a:lstStyle/>
                    <a:p>
                      <a:pPr algn="ctr"/>
                      <a:r>
                        <a:rPr lang="en-US" altLang="zh-CN" sz="1200">
                          <a:effectLst/>
                        </a:rPr>
                        <a:t>,</a:t>
                      </a:r>
                    </a:p>
                  </a:txBody>
                  <a:tcPr marL="38100" marR="38100" marT="38100" marB="38100" anchor="ctr"/>
                </a:tc>
                <a:tc>
                  <a:txBody>
                    <a:bodyPr/>
                    <a:lstStyle/>
                    <a:p>
                      <a:pPr algn="ctr"/>
                      <a:r>
                        <a:rPr lang="zh-CN" altLang="en-US" sz="1200">
                          <a:effectLst/>
                        </a:rPr>
                        <a:t>逗号运算符</a:t>
                      </a:r>
                    </a:p>
                  </a:txBody>
                  <a:tcPr marL="38100" marR="38100" marT="38100" marB="38100" anchor="ctr"/>
                </a:tc>
                <a:tc>
                  <a:txBody>
                    <a:bodyPr/>
                    <a:lstStyle/>
                    <a:p>
                      <a:pPr algn="ctr"/>
                      <a:r>
                        <a:rPr lang="zh-CN" altLang="en-US" sz="1200">
                          <a:effectLst/>
                        </a:rPr>
                        <a:t>表达式</a:t>
                      </a:r>
                      <a:r>
                        <a:rPr lang="en-US" altLang="zh-CN" sz="1200">
                          <a:effectLst/>
                        </a:rPr>
                        <a:t>,</a:t>
                      </a:r>
                      <a:r>
                        <a:rPr lang="zh-CN" altLang="en-US" sz="1200">
                          <a:effectLst/>
                        </a:rPr>
                        <a:t>表达式</a:t>
                      </a:r>
                      <a:r>
                        <a:rPr lang="en-US" altLang="zh-CN" sz="1200">
                          <a:effectLst/>
                        </a:rPr>
                        <a:t>,…</a:t>
                      </a:r>
                    </a:p>
                  </a:txBody>
                  <a:tcPr marL="38100" marR="38100" marT="38100" marB="38100" anchor="ctr"/>
                </a:tc>
                <a:tc>
                  <a:txBody>
                    <a:bodyPr/>
                    <a:lstStyle/>
                    <a:p>
                      <a:pPr algn="ctr"/>
                      <a:r>
                        <a:rPr lang="zh-CN" altLang="en-US" sz="1200">
                          <a:effectLst/>
                        </a:rPr>
                        <a:t>左到右</a:t>
                      </a:r>
                    </a:p>
                  </a:txBody>
                  <a:tcPr marL="38100" marR="38100" marT="38100" marB="38100" anchor="ctr"/>
                </a:tc>
                <a:tc>
                  <a:txBody>
                    <a:bodyPr/>
                    <a:lstStyle/>
                    <a:p>
                      <a:pPr algn="ctr"/>
                      <a:r>
                        <a:rPr lang="zh-CN" altLang="en-US" sz="1200">
                          <a:effectLst/>
                        </a:rPr>
                        <a:t> </a:t>
                      </a:r>
                    </a:p>
                  </a:txBody>
                  <a:tcPr marL="38100" marR="38100" marT="38100" marB="38100" anchor="ctr"/>
                </a:tc>
                <a:extLst>
                  <a:ext uri="{0D108BD9-81ED-4DB2-BD59-A6C34878D82A}">
                    <a16:rowId xmlns:a16="http://schemas.microsoft.com/office/drawing/2014/main" val="2062013348"/>
                  </a:ext>
                </a:extLst>
              </a:tr>
            </a:tbl>
          </a:graphicData>
        </a:graphic>
      </p:graphicFrame>
      <p:sp>
        <p:nvSpPr>
          <p:cNvPr id="3" name="文本框 2">
            <a:extLst>
              <a:ext uri="{FF2B5EF4-FFF2-40B4-BE49-F238E27FC236}">
                <a16:creationId xmlns:a16="http://schemas.microsoft.com/office/drawing/2014/main" id="{A2DDA3E7-C208-42AA-A611-EA07F0914024}"/>
              </a:ext>
            </a:extLst>
          </p:cNvPr>
          <p:cNvSpPr txBox="1"/>
          <p:nvPr/>
        </p:nvSpPr>
        <p:spPr>
          <a:xfrm>
            <a:off x="1907712" y="1025531"/>
            <a:ext cx="412292" cy="369332"/>
          </a:xfrm>
          <a:prstGeom prst="rect">
            <a:avLst/>
          </a:prstGeom>
          <a:noFill/>
        </p:spPr>
        <p:txBody>
          <a:bodyPr wrap="none" rtlCol="0">
            <a:spAutoFit/>
          </a:bodyPr>
          <a:lstStyle/>
          <a:p>
            <a:pPr algn="l"/>
            <a:r>
              <a:rPr lang="zh-CN" altLang="en-US">
                <a:solidFill>
                  <a:schemeClr val="bg1"/>
                </a:solidFill>
              </a:rPr>
              <a:t>续</a:t>
            </a:r>
          </a:p>
        </p:txBody>
      </p:sp>
      <p:grpSp>
        <p:nvGrpSpPr>
          <p:cNvPr id="4" name="组 118">
            <a:extLst>
              <a:ext uri="{FF2B5EF4-FFF2-40B4-BE49-F238E27FC236}">
                <a16:creationId xmlns:a16="http://schemas.microsoft.com/office/drawing/2014/main" id="{0E5AF573-7FB0-43BF-94DF-D512F79F02B7}"/>
              </a:ext>
            </a:extLst>
          </p:cNvPr>
          <p:cNvGrpSpPr/>
          <p:nvPr/>
        </p:nvGrpSpPr>
        <p:grpSpPr>
          <a:xfrm>
            <a:off x="9072970" y="284165"/>
            <a:ext cx="2914370" cy="2576733"/>
            <a:chOff x="8211887" y="-221648"/>
            <a:chExt cx="5036226" cy="4386805"/>
          </a:xfrm>
        </p:grpSpPr>
        <p:sp>
          <p:nvSpPr>
            <p:cNvPr id="5" name="椭圆 4">
              <a:extLst>
                <a:ext uri="{FF2B5EF4-FFF2-40B4-BE49-F238E27FC236}">
                  <a16:creationId xmlns:a16="http://schemas.microsoft.com/office/drawing/2014/main" id="{E3BB966C-5C69-4948-998F-8986A74AD0CF}"/>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 name="椭圆 5">
              <a:extLst>
                <a:ext uri="{FF2B5EF4-FFF2-40B4-BE49-F238E27FC236}">
                  <a16:creationId xmlns:a16="http://schemas.microsoft.com/office/drawing/2014/main" id="{A44B43F9-19A5-4D04-A44D-EE7E2D48BC3C}"/>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 name="椭圆 6">
              <a:extLst>
                <a:ext uri="{FF2B5EF4-FFF2-40B4-BE49-F238E27FC236}">
                  <a16:creationId xmlns:a16="http://schemas.microsoft.com/office/drawing/2014/main" id="{15F3571B-EFE8-4C27-9716-EA961D3BB164}"/>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8" name="椭圆 7">
              <a:extLst>
                <a:ext uri="{FF2B5EF4-FFF2-40B4-BE49-F238E27FC236}">
                  <a16:creationId xmlns:a16="http://schemas.microsoft.com/office/drawing/2014/main" id="{8BB6F2EF-3E70-4847-97E0-BF1C8EB5E09B}"/>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9" name="椭圆 8">
              <a:extLst>
                <a:ext uri="{FF2B5EF4-FFF2-40B4-BE49-F238E27FC236}">
                  <a16:creationId xmlns:a16="http://schemas.microsoft.com/office/drawing/2014/main" id="{6C2BBE40-3B8E-4792-8FB2-C0D2697DF8C8}"/>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0" name="椭圆 9">
              <a:extLst>
                <a:ext uri="{FF2B5EF4-FFF2-40B4-BE49-F238E27FC236}">
                  <a16:creationId xmlns:a16="http://schemas.microsoft.com/office/drawing/2014/main" id="{70B2D683-5EFC-4E4C-B0A2-BB3BDECDA0AD}"/>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1" name="椭圆 10">
              <a:extLst>
                <a:ext uri="{FF2B5EF4-FFF2-40B4-BE49-F238E27FC236}">
                  <a16:creationId xmlns:a16="http://schemas.microsoft.com/office/drawing/2014/main" id="{814251F8-CF59-40B8-83A1-9B27116C7AA5}"/>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2" name="椭圆 11">
              <a:extLst>
                <a:ext uri="{FF2B5EF4-FFF2-40B4-BE49-F238E27FC236}">
                  <a16:creationId xmlns:a16="http://schemas.microsoft.com/office/drawing/2014/main" id="{A2C38F1A-9CF4-4149-ABF1-79FE42BAE8D6}"/>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E0811BCA-A73F-41B0-8637-E1AD625E8C09}"/>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1EAC3159-6F20-476A-BF37-46F0935E4A3C}"/>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7526D31A-A84B-4267-92D1-24610CDCEFCF}"/>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A9C7976D-7808-40A3-97AA-A0C8961EC540}"/>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17" name="直线连接符 16">
              <a:extLst>
                <a:ext uri="{FF2B5EF4-FFF2-40B4-BE49-F238E27FC236}">
                  <a16:creationId xmlns:a16="http://schemas.microsoft.com/office/drawing/2014/main" id="{78091391-4057-4387-8E3F-A3719EB6D73E}"/>
                </a:ext>
              </a:extLst>
            </p:cNvPr>
            <p:cNvCxnSpPr>
              <a:stCxn id="5" idx="5"/>
              <a:endCxn id="10"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1CD6E00C-07C2-4520-AE2E-BA490B61C37F}"/>
                </a:ext>
              </a:extLst>
            </p:cNvPr>
            <p:cNvCxnSpPr>
              <a:stCxn id="7" idx="7"/>
              <a:endCxn id="10"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线连接符 21">
              <a:extLst>
                <a:ext uri="{FF2B5EF4-FFF2-40B4-BE49-F238E27FC236}">
                  <a16:creationId xmlns:a16="http://schemas.microsoft.com/office/drawing/2014/main" id="{F5CB822B-538C-4B66-B4DC-A8302D917369}"/>
                </a:ext>
              </a:extLst>
            </p:cNvPr>
            <p:cNvCxnSpPr>
              <a:stCxn id="12" idx="7"/>
              <a:endCxn id="10"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直线连接符 28">
              <a:extLst>
                <a:ext uri="{FF2B5EF4-FFF2-40B4-BE49-F238E27FC236}">
                  <a16:creationId xmlns:a16="http://schemas.microsoft.com/office/drawing/2014/main" id="{E66B468D-59C8-48DA-BCB8-670DA9441498}"/>
                </a:ext>
              </a:extLst>
            </p:cNvPr>
            <p:cNvCxnSpPr>
              <a:stCxn id="6" idx="7"/>
              <a:endCxn id="7"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线连接符 43">
              <a:extLst>
                <a:ext uri="{FF2B5EF4-FFF2-40B4-BE49-F238E27FC236}">
                  <a16:creationId xmlns:a16="http://schemas.microsoft.com/office/drawing/2014/main" id="{F4DA324B-ECA5-4860-8FE8-AC1869972AB2}"/>
                </a:ext>
              </a:extLst>
            </p:cNvPr>
            <p:cNvCxnSpPr>
              <a:stCxn id="8" idx="7"/>
              <a:endCxn id="5"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47">
              <a:extLst>
                <a:ext uri="{FF2B5EF4-FFF2-40B4-BE49-F238E27FC236}">
                  <a16:creationId xmlns:a16="http://schemas.microsoft.com/office/drawing/2014/main" id="{C8FD277C-0414-4D83-977C-98D69C7EF15B}"/>
                </a:ext>
              </a:extLst>
            </p:cNvPr>
            <p:cNvCxnSpPr>
              <a:stCxn id="11" idx="0"/>
              <a:endCxn id="5"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线连接符 50">
              <a:extLst>
                <a:ext uri="{FF2B5EF4-FFF2-40B4-BE49-F238E27FC236}">
                  <a16:creationId xmlns:a16="http://schemas.microsoft.com/office/drawing/2014/main" id="{D8DFDEFC-72D0-403F-9CBC-C18BA52E6124}"/>
                </a:ext>
              </a:extLst>
            </p:cNvPr>
            <p:cNvCxnSpPr>
              <a:stCxn id="10" idx="2"/>
              <a:endCxn id="11"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54">
              <a:extLst>
                <a:ext uri="{FF2B5EF4-FFF2-40B4-BE49-F238E27FC236}">
                  <a16:creationId xmlns:a16="http://schemas.microsoft.com/office/drawing/2014/main" id="{F6C2B0A7-0E9E-4657-8B42-CE5B819C5CB3}"/>
                </a:ext>
              </a:extLst>
            </p:cNvPr>
            <p:cNvCxnSpPr>
              <a:stCxn id="11" idx="4"/>
              <a:endCxn id="7"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57">
              <a:extLst>
                <a:ext uri="{FF2B5EF4-FFF2-40B4-BE49-F238E27FC236}">
                  <a16:creationId xmlns:a16="http://schemas.microsoft.com/office/drawing/2014/main" id="{527F9129-CD96-472C-AEE6-E6C198541616}"/>
                </a:ext>
              </a:extLst>
            </p:cNvPr>
            <p:cNvCxnSpPr>
              <a:stCxn id="7" idx="5"/>
              <a:endCxn id="12"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60">
              <a:extLst>
                <a:ext uri="{FF2B5EF4-FFF2-40B4-BE49-F238E27FC236}">
                  <a16:creationId xmlns:a16="http://schemas.microsoft.com/office/drawing/2014/main" id="{AAF02B2F-D60C-4F81-B9E4-7CFC6752264D}"/>
                </a:ext>
              </a:extLst>
            </p:cNvPr>
            <p:cNvCxnSpPr>
              <a:stCxn id="8" idx="7"/>
              <a:endCxn id="11"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63">
              <a:extLst>
                <a:ext uri="{FF2B5EF4-FFF2-40B4-BE49-F238E27FC236}">
                  <a16:creationId xmlns:a16="http://schemas.microsoft.com/office/drawing/2014/main" id="{65C1DD71-6D6B-4A87-85BE-06D748911D85}"/>
                </a:ext>
              </a:extLst>
            </p:cNvPr>
            <p:cNvCxnSpPr>
              <a:stCxn id="8" idx="4"/>
              <a:endCxn id="6"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87A17130-75E6-4849-80BA-B6ECC3EA2B37}"/>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9" name="直线连接符 70">
              <a:extLst>
                <a:ext uri="{FF2B5EF4-FFF2-40B4-BE49-F238E27FC236}">
                  <a16:creationId xmlns:a16="http://schemas.microsoft.com/office/drawing/2014/main" id="{C79A9121-059B-453A-883D-D88FC43373EB}"/>
                </a:ext>
              </a:extLst>
            </p:cNvPr>
            <p:cNvCxnSpPr>
              <a:stCxn id="8" idx="5"/>
              <a:endCxn id="13"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75">
              <a:extLst>
                <a:ext uri="{FF2B5EF4-FFF2-40B4-BE49-F238E27FC236}">
                  <a16:creationId xmlns:a16="http://schemas.microsoft.com/office/drawing/2014/main" id="{2761F958-CBE6-454C-80FB-67F130BD2611}"/>
                </a:ext>
              </a:extLst>
            </p:cNvPr>
            <p:cNvCxnSpPr>
              <a:stCxn id="13" idx="7"/>
              <a:endCxn id="11"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78">
              <a:extLst>
                <a:ext uri="{FF2B5EF4-FFF2-40B4-BE49-F238E27FC236}">
                  <a16:creationId xmlns:a16="http://schemas.microsoft.com/office/drawing/2014/main" id="{4A748776-FB13-4BA7-A2BE-345315E7E39B}"/>
                </a:ext>
              </a:extLst>
            </p:cNvPr>
            <p:cNvCxnSpPr>
              <a:stCxn id="13" idx="6"/>
              <a:endCxn id="7"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84">
              <a:extLst>
                <a:ext uri="{FF2B5EF4-FFF2-40B4-BE49-F238E27FC236}">
                  <a16:creationId xmlns:a16="http://schemas.microsoft.com/office/drawing/2014/main" id="{C25AB9C1-AFCB-4912-BA35-E7382132B123}"/>
                </a:ext>
              </a:extLst>
            </p:cNvPr>
            <p:cNvCxnSpPr>
              <a:stCxn id="6" idx="0"/>
              <a:endCxn id="13"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91">
              <a:extLst>
                <a:ext uri="{FF2B5EF4-FFF2-40B4-BE49-F238E27FC236}">
                  <a16:creationId xmlns:a16="http://schemas.microsoft.com/office/drawing/2014/main" id="{EE94FC0D-C666-43B6-9904-7CE1C2C0E430}"/>
                </a:ext>
              </a:extLst>
            </p:cNvPr>
            <p:cNvCxnSpPr>
              <a:stCxn id="6" idx="6"/>
              <a:endCxn id="12"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459DC613-04A9-4D88-8369-382421B9426A}"/>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5" name="椭圆 34">
              <a:extLst>
                <a:ext uri="{FF2B5EF4-FFF2-40B4-BE49-F238E27FC236}">
                  <a16:creationId xmlns:a16="http://schemas.microsoft.com/office/drawing/2014/main" id="{F105D455-9232-4C2F-A7B8-A49255FF8FF5}"/>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12333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 118">
            <a:extLst>
              <a:ext uri="{FF2B5EF4-FFF2-40B4-BE49-F238E27FC236}">
                <a16:creationId xmlns:a16="http://schemas.microsoft.com/office/drawing/2014/main" id="{6173D674-2F5F-4DF8-8545-05112E036618}"/>
              </a:ext>
            </a:extLst>
          </p:cNvPr>
          <p:cNvGrpSpPr/>
          <p:nvPr/>
        </p:nvGrpSpPr>
        <p:grpSpPr>
          <a:xfrm>
            <a:off x="9072970" y="284165"/>
            <a:ext cx="2914370" cy="2576733"/>
            <a:chOff x="8211887" y="-221648"/>
            <a:chExt cx="5036226" cy="4386805"/>
          </a:xfrm>
        </p:grpSpPr>
        <p:sp>
          <p:nvSpPr>
            <p:cNvPr id="26" name="椭圆 25">
              <a:extLst>
                <a:ext uri="{FF2B5EF4-FFF2-40B4-BE49-F238E27FC236}">
                  <a16:creationId xmlns:a16="http://schemas.microsoft.com/office/drawing/2014/main" id="{7D406ECD-FB19-4CB1-8C51-1504E9F59640}"/>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7" name="椭圆 26">
              <a:extLst>
                <a:ext uri="{FF2B5EF4-FFF2-40B4-BE49-F238E27FC236}">
                  <a16:creationId xmlns:a16="http://schemas.microsoft.com/office/drawing/2014/main" id="{EC460B2F-96F2-485F-972D-E3E2131A3524}"/>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8" name="椭圆 27">
              <a:extLst>
                <a:ext uri="{FF2B5EF4-FFF2-40B4-BE49-F238E27FC236}">
                  <a16:creationId xmlns:a16="http://schemas.microsoft.com/office/drawing/2014/main" id="{13549738-E6B3-4D62-81AB-26D287FF37B4}"/>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9" name="椭圆 28">
              <a:extLst>
                <a:ext uri="{FF2B5EF4-FFF2-40B4-BE49-F238E27FC236}">
                  <a16:creationId xmlns:a16="http://schemas.microsoft.com/office/drawing/2014/main" id="{E93D013E-88F1-46F0-B8E6-6C4022EB593A}"/>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0" name="椭圆 29">
              <a:extLst>
                <a:ext uri="{FF2B5EF4-FFF2-40B4-BE49-F238E27FC236}">
                  <a16:creationId xmlns:a16="http://schemas.microsoft.com/office/drawing/2014/main" id="{53B4D788-7104-46CD-A9FB-8ED81F2BF938}"/>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1" name="椭圆 30">
              <a:extLst>
                <a:ext uri="{FF2B5EF4-FFF2-40B4-BE49-F238E27FC236}">
                  <a16:creationId xmlns:a16="http://schemas.microsoft.com/office/drawing/2014/main" id="{4C28A040-5E34-4196-8F7B-0BA32011282B}"/>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2" name="椭圆 31">
              <a:extLst>
                <a:ext uri="{FF2B5EF4-FFF2-40B4-BE49-F238E27FC236}">
                  <a16:creationId xmlns:a16="http://schemas.microsoft.com/office/drawing/2014/main" id="{48420DBB-AD06-47BF-BB26-3CE3D741D09C}"/>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3" name="椭圆 32">
              <a:extLst>
                <a:ext uri="{FF2B5EF4-FFF2-40B4-BE49-F238E27FC236}">
                  <a16:creationId xmlns:a16="http://schemas.microsoft.com/office/drawing/2014/main" id="{B509E1A2-4A4B-4441-8C72-03752658BD13}"/>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4" name="椭圆 33">
              <a:extLst>
                <a:ext uri="{FF2B5EF4-FFF2-40B4-BE49-F238E27FC236}">
                  <a16:creationId xmlns:a16="http://schemas.microsoft.com/office/drawing/2014/main" id="{52441595-1AB0-4DE3-9979-1278B9879E50}"/>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5" name="椭圆 34">
              <a:extLst>
                <a:ext uri="{FF2B5EF4-FFF2-40B4-BE49-F238E27FC236}">
                  <a16:creationId xmlns:a16="http://schemas.microsoft.com/office/drawing/2014/main" id="{3FCEF5AE-D893-4396-B9F8-6C6EE9505131}"/>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6" name="椭圆 35">
              <a:extLst>
                <a:ext uri="{FF2B5EF4-FFF2-40B4-BE49-F238E27FC236}">
                  <a16:creationId xmlns:a16="http://schemas.microsoft.com/office/drawing/2014/main" id="{1F7B599C-7799-4A13-B23C-10531182846A}"/>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7" name="椭圆 36">
              <a:extLst>
                <a:ext uri="{FF2B5EF4-FFF2-40B4-BE49-F238E27FC236}">
                  <a16:creationId xmlns:a16="http://schemas.microsoft.com/office/drawing/2014/main" id="{B238CA22-EF2D-4FAF-9161-5A1D64CEF5B9}"/>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8" name="直线连接符 16">
              <a:extLst>
                <a:ext uri="{FF2B5EF4-FFF2-40B4-BE49-F238E27FC236}">
                  <a16:creationId xmlns:a16="http://schemas.microsoft.com/office/drawing/2014/main" id="{A4584207-970F-4CC8-A36A-D338098670D1}"/>
                </a:ext>
              </a:extLst>
            </p:cNvPr>
            <p:cNvCxnSpPr>
              <a:stCxn id="26" idx="5"/>
              <a:endCxn id="31"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17">
              <a:extLst>
                <a:ext uri="{FF2B5EF4-FFF2-40B4-BE49-F238E27FC236}">
                  <a16:creationId xmlns:a16="http://schemas.microsoft.com/office/drawing/2014/main" id="{0A2D76FF-6CAC-4749-92F8-E24D989CD115}"/>
                </a:ext>
              </a:extLst>
            </p:cNvPr>
            <p:cNvCxnSpPr>
              <a:stCxn id="28" idx="7"/>
              <a:endCxn id="31"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21">
              <a:extLst>
                <a:ext uri="{FF2B5EF4-FFF2-40B4-BE49-F238E27FC236}">
                  <a16:creationId xmlns:a16="http://schemas.microsoft.com/office/drawing/2014/main" id="{22F7ECAF-4AB9-4717-BBE6-CA13440F5642}"/>
                </a:ext>
              </a:extLst>
            </p:cNvPr>
            <p:cNvCxnSpPr>
              <a:stCxn id="33" idx="7"/>
              <a:endCxn id="31"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28">
              <a:extLst>
                <a:ext uri="{FF2B5EF4-FFF2-40B4-BE49-F238E27FC236}">
                  <a16:creationId xmlns:a16="http://schemas.microsoft.com/office/drawing/2014/main" id="{E02565DB-4A6D-4E7F-A5CF-A0EFEBB2EC84}"/>
                </a:ext>
              </a:extLst>
            </p:cNvPr>
            <p:cNvCxnSpPr>
              <a:stCxn id="27" idx="7"/>
              <a:endCxn id="28"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直线连接符 43">
              <a:extLst>
                <a:ext uri="{FF2B5EF4-FFF2-40B4-BE49-F238E27FC236}">
                  <a16:creationId xmlns:a16="http://schemas.microsoft.com/office/drawing/2014/main" id="{5789C3EF-852B-49FD-A77F-7D3A3737ECEE}"/>
                </a:ext>
              </a:extLst>
            </p:cNvPr>
            <p:cNvCxnSpPr>
              <a:stCxn id="29" idx="7"/>
              <a:endCxn id="26"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线连接符 47">
              <a:extLst>
                <a:ext uri="{FF2B5EF4-FFF2-40B4-BE49-F238E27FC236}">
                  <a16:creationId xmlns:a16="http://schemas.microsoft.com/office/drawing/2014/main" id="{8CC173FF-FF44-42B8-B186-FC70B74EC62A}"/>
                </a:ext>
              </a:extLst>
            </p:cNvPr>
            <p:cNvCxnSpPr>
              <a:stCxn id="32" idx="0"/>
              <a:endCxn id="26"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50">
              <a:extLst>
                <a:ext uri="{FF2B5EF4-FFF2-40B4-BE49-F238E27FC236}">
                  <a16:creationId xmlns:a16="http://schemas.microsoft.com/office/drawing/2014/main" id="{D57D4858-906E-45CB-BCF7-E7349BD82ECF}"/>
                </a:ext>
              </a:extLst>
            </p:cNvPr>
            <p:cNvCxnSpPr>
              <a:stCxn id="31" idx="2"/>
              <a:endCxn id="32"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线连接符 54">
              <a:extLst>
                <a:ext uri="{FF2B5EF4-FFF2-40B4-BE49-F238E27FC236}">
                  <a16:creationId xmlns:a16="http://schemas.microsoft.com/office/drawing/2014/main" id="{DA1E2EC7-1C6C-40F1-BD6B-3CFE040AD2CD}"/>
                </a:ext>
              </a:extLst>
            </p:cNvPr>
            <p:cNvCxnSpPr>
              <a:stCxn id="32" idx="4"/>
              <a:endCxn id="28"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直线连接符 57">
              <a:extLst>
                <a:ext uri="{FF2B5EF4-FFF2-40B4-BE49-F238E27FC236}">
                  <a16:creationId xmlns:a16="http://schemas.microsoft.com/office/drawing/2014/main" id="{20782749-258A-4169-933C-BAEF530FE4D1}"/>
                </a:ext>
              </a:extLst>
            </p:cNvPr>
            <p:cNvCxnSpPr>
              <a:stCxn id="28" idx="5"/>
              <a:endCxn id="33"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直线连接符 60">
              <a:extLst>
                <a:ext uri="{FF2B5EF4-FFF2-40B4-BE49-F238E27FC236}">
                  <a16:creationId xmlns:a16="http://schemas.microsoft.com/office/drawing/2014/main" id="{7231E29D-97E2-41C3-A867-80C2C83D03F0}"/>
                </a:ext>
              </a:extLst>
            </p:cNvPr>
            <p:cNvCxnSpPr>
              <a:stCxn id="29" idx="7"/>
              <a:endCxn id="32"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63">
              <a:extLst>
                <a:ext uri="{FF2B5EF4-FFF2-40B4-BE49-F238E27FC236}">
                  <a16:creationId xmlns:a16="http://schemas.microsoft.com/office/drawing/2014/main" id="{67700C2A-5319-4245-9A2B-AD3DE4FE3B60}"/>
                </a:ext>
              </a:extLst>
            </p:cNvPr>
            <p:cNvCxnSpPr>
              <a:stCxn id="29" idx="4"/>
              <a:endCxn id="27"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E5DCE7EC-62BB-467A-9989-EC86B7E9E582}"/>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50" name="直线连接符 70">
              <a:extLst>
                <a:ext uri="{FF2B5EF4-FFF2-40B4-BE49-F238E27FC236}">
                  <a16:creationId xmlns:a16="http://schemas.microsoft.com/office/drawing/2014/main" id="{206E6780-83D5-438F-8AD2-90FB092D6EBE}"/>
                </a:ext>
              </a:extLst>
            </p:cNvPr>
            <p:cNvCxnSpPr>
              <a:stCxn id="29" idx="5"/>
              <a:endCxn id="34"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75">
              <a:extLst>
                <a:ext uri="{FF2B5EF4-FFF2-40B4-BE49-F238E27FC236}">
                  <a16:creationId xmlns:a16="http://schemas.microsoft.com/office/drawing/2014/main" id="{31F5B95F-D837-4932-890B-6ABA4D827B67}"/>
                </a:ext>
              </a:extLst>
            </p:cNvPr>
            <p:cNvCxnSpPr>
              <a:stCxn id="34" idx="7"/>
              <a:endCxn id="32"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线连接符 78">
              <a:extLst>
                <a:ext uri="{FF2B5EF4-FFF2-40B4-BE49-F238E27FC236}">
                  <a16:creationId xmlns:a16="http://schemas.microsoft.com/office/drawing/2014/main" id="{3AAAC15C-58E3-4A24-8D7E-DE5C8F5EDDA0}"/>
                </a:ext>
              </a:extLst>
            </p:cNvPr>
            <p:cNvCxnSpPr>
              <a:stCxn id="34" idx="6"/>
              <a:endCxn id="28"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84">
              <a:extLst>
                <a:ext uri="{FF2B5EF4-FFF2-40B4-BE49-F238E27FC236}">
                  <a16:creationId xmlns:a16="http://schemas.microsoft.com/office/drawing/2014/main" id="{DAE1FD58-D54D-43AC-8E90-EB3681769E5E}"/>
                </a:ext>
              </a:extLst>
            </p:cNvPr>
            <p:cNvCxnSpPr>
              <a:stCxn id="27" idx="0"/>
              <a:endCxn id="34"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91">
              <a:extLst>
                <a:ext uri="{FF2B5EF4-FFF2-40B4-BE49-F238E27FC236}">
                  <a16:creationId xmlns:a16="http://schemas.microsoft.com/office/drawing/2014/main" id="{3339310E-29AF-4B12-BED7-7D8765ED40E3}"/>
                </a:ext>
              </a:extLst>
            </p:cNvPr>
            <p:cNvCxnSpPr>
              <a:stCxn id="27" idx="6"/>
              <a:endCxn id="33"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08470773-2896-47B8-A5D2-2E12D552B55E}"/>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6" name="椭圆 55">
              <a:extLst>
                <a:ext uri="{FF2B5EF4-FFF2-40B4-BE49-F238E27FC236}">
                  <a16:creationId xmlns:a16="http://schemas.microsoft.com/office/drawing/2014/main" id="{B444AA0E-FD98-4636-8349-F40BA6B5DF58}"/>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4" name="文本框 3">
            <a:extLst>
              <a:ext uri="{FF2B5EF4-FFF2-40B4-BE49-F238E27FC236}">
                <a16:creationId xmlns:a16="http://schemas.microsoft.com/office/drawing/2014/main" id="{053DCA8F-C022-4796-AA75-61FE5133DAFD}"/>
              </a:ext>
            </a:extLst>
          </p:cNvPr>
          <p:cNvSpPr txBox="1"/>
          <p:nvPr/>
        </p:nvSpPr>
        <p:spPr>
          <a:xfrm>
            <a:off x="1060982" y="2149180"/>
            <a:ext cx="883227" cy="369332"/>
          </a:xfrm>
          <a:prstGeom prst="rect">
            <a:avLst/>
          </a:prstGeom>
          <a:noFill/>
        </p:spPr>
        <p:txBody>
          <a:bodyPr wrap="square" rtlCol="0">
            <a:spAutoFit/>
          </a:bodyPr>
          <a:lstStyle/>
          <a:p>
            <a:pPr algn="l"/>
            <a:r>
              <a:rPr lang="zh-CN" altLang="en-US">
                <a:solidFill>
                  <a:schemeClr val="bg1"/>
                </a:solidFill>
              </a:rPr>
              <a:t>规律：</a:t>
            </a:r>
            <a:endParaRPr lang="en-US" altLang="zh-CN">
              <a:solidFill>
                <a:schemeClr val="bg1"/>
              </a:solidFill>
            </a:endParaRPr>
          </a:p>
        </p:txBody>
      </p:sp>
      <p:sp>
        <p:nvSpPr>
          <p:cNvPr id="2" name="文本框 1">
            <a:extLst>
              <a:ext uri="{FF2B5EF4-FFF2-40B4-BE49-F238E27FC236}">
                <a16:creationId xmlns:a16="http://schemas.microsoft.com/office/drawing/2014/main" id="{4AD8C23D-A508-4A32-9D1A-32BBEFAE0871}"/>
              </a:ext>
            </a:extLst>
          </p:cNvPr>
          <p:cNvSpPr txBox="1"/>
          <p:nvPr/>
        </p:nvSpPr>
        <p:spPr>
          <a:xfrm>
            <a:off x="4686127" y="743875"/>
            <a:ext cx="2954655" cy="369332"/>
          </a:xfrm>
          <a:prstGeom prst="rect">
            <a:avLst/>
          </a:prstGeom>
          <a:noFill/>
        </p:spPr>
        <p:txBody>
          <a:bodyPr wrap="none" rtlCol="0">
            <a:spAutoFit/>
          </a:bodyPr>
          <a:lstStyle/>
          <a:p>
            <a:pPr algn="l"/>
            <a:r>
              <a:rPr lang="zh-CN" altLang="en-US">
                <a:solidFill>
                  <a:schemeClr val="bg1"/>
                </a:solidFill>
              </a:rPr>
              <a:t>不同类型数据间的混合运算</a:t>
            </a:r>
          </a:p>
        </p:txBody>
      </p:sp>
      <p:sp>
        <p:nvSpPr>
          <p:cNvPr id="3" name="文本框 2">
            <a:extLst>
              <a:ext uri="{FF2B5EF4-FFF2-40B4-BE49-F238E27FC236}">
                <a16:creationId xmlns:a16="http://schemas.microsoft.com/office/drawing/2014/main" id="{C68850D8-C6FB-4125-892A-E03BEA56F584}"/>
              </a:ext>
            </a:extLst>
          </p:cNvPr>
          <p:cNvSpPr txBox="1"/>
          <p:nvPr/>
        </p:nvSpPr>
        <p:spPr>
          <a:xfrm>
            <a:off x="2429071" y="1585901"/>
            <a:ext cx="5731056" cy="369332"/>
          </a:xfrm>
          <a:prstGeom prst="rect">
            <a:avLst/>
          </a:prstGeom>
          <a:noFill/>
        </p:spPr>
        <p:txBody>
          <a:bodyPr wrap="none" rtlCol="0">
            <a:spAutoFit/>
          </a:bodyPr>
          <a:lstStyle/>
          <a:p>
            <a:pPr algn="l"/>
            <a:r>
              <a:rPr lang="zh-CN" altLang="en-US">
                <a:solidFill>
                  <a:schemeClr val="bg1"/>
                </a:solidFill>
              </a:rPr>
              <a:t>举例：</a:t>
            </a:r>
            <a:r>
              <a:rPr lang="en-US" altLang="zh-CN">
                <a:solidFill>
                  <a:schemeClr val="bg1"/>
                </a:solidFill>
              </a:rPr>
              <a:t>3</a:t>
            </a:r>
            <a:r>
              <a:rPr lang="zh-CN" altLang="en-US">
                <a:solidFill>
                  <a:schemeClr val="bg1"/>
                </a:solidFill>
              </a:rPr>
              <a:t>*</a:t>
            </a:r>
            <a:r>
              <a:rPr lang="en-US" altLang="zh-CN">
                <a:solidFill>
                  <a:schemeClr val="bg1"/>
                </a:solidFill>
              </a:rPr>
              <a:t>2.7   </a:t>
            </a:r>
            <a:r>
              <a:rPr lang="zh-CN" altLang="en-US">
                <a:solidFill>
                  <a:schemeClr val="bg1"/>
                </a:solidFill>
              </a:rPr>
              <a:t>一个整型与一个浮点型数据之间的运算。</a:t>
            </a:r>
          </a:p>
        </p:txBody>
      </p:sp>
      <p:sp>
        <p:nvSpPr>
          <p:cNvPr id="5" name="矩形 4">
            <a:extLst>
              <a:ext uri="{FF2B5EF4-FFF2-40B4-BE49-F238E27FC236}">
                <a16:creationId xmlns:a16="http://schemas.microsoft.com/office/drawing/2014/main" id="{B883F283-3792-4F9B-A87B-2115A4F5648C}"/>
              </a:ext>
            </a:extLst>
          </p:cNvPr>
          <p:cNvSpPr/>
          <p:nvPr/>
        </p:nvSpPr>
        <p:spPr>
          <a:xfrm>
            <a:off x="5028408" y="4051656"/>
            <a:ext cx="2262158" cy="369332"/>
          </a:xfrm>
          <a:prstGeom prst="rect">
            <a:avLst/>
          </a:prstGeom>
        </p:spPr>
        <p:txBody>
          <a:bodyPr wrap="none">
            <a:spAutoFit/>
          </a:bodyPr>
          <a:lstStyle/>
          <a:p>
            <a:r>
              <a:rPr lang="zh-CN" altLang="en-US">
                <a:solidFill>
                  <a:schemeClr val="bg1"/>
                </a:solidFill>
              </a:rPr>
              <a:t>强制类型转换运算符</a:t>
            </a:r>
            <a:endParaRPr lang="zh-CN" altLang="en-US"/>
          </a:p>
        </p:txBody>
      </p:sp>
      <p:sp>
        <p:nvSpPr>
          <p:cNvPr id="6" name="文本框 5">
            <a:extLst>
              <a:ext uri="{FF2B5EF4-FFF2-40B4-BE49-F238E27FC236}">
                <a16:creationId xmlns:a16="http://schemas.microsoft.com/office/drawing/2014/main" id="{A05F034B-11C9-4B3E-8A9E-BE276E761911}"/>
              </a:ext>
            </a:extLst>
          </p:cNvPr>
          <p:cNvSpPr txBox="1"/>
          <p:nvPr/>
        </p:nvSpPr>
        <p:spPr>
          <a:xfrm>
            <a:off x="2446827" y="4775153"/>
            <a:ext cx="6176691" cy="369332"/>
          </a:xfrm>
          <a:prstGeom prst="rect">
            <a:avLst/>
          </a:prstGeom>
          <a:noFill/>
        </p:spPr>
        <p:txBody>
          <a:bodyPr wrap="none" rtlCol="0">
            <a:spAutoFit/>
          </a:bodyPr>
          <a:lstStyle/>
          <a:p>
            <a:pPr algn="l"/>
            <a:r>
              <a:rPr lang="zh-CN" altLang="en-US">
                <a:solidFill>
                  <a:schemeClr val="bg1"/>
                </a:solidFill>
              </a:rPr>
              <a:t>利用强制类型转换运算符将一个表达式转换成所需类型。</a:t>
            </a:r>
          </a:p>
        </p:txBody>
      </p:sp>
      <p:sp>
        <p:nvSpPr>
          <p:cNvPr id="7" name="文本框 6">
            <a:extLst>
              <a:ext uri="{FF2B5EF4-FFF2-40B4-BE49-F238E27FC236}">
                <a16:creationId xmlns:a16="http://schemas.microsoft.com/office/drawing/2014/main" id="{672E621A-526E-46D8-9EA7-2784F78EB7E9}"/>
              </a:ext>
            </a:extLst>
          </p:cNvPr>
          <p:cNvSpPr txBox="1"/>
          <p:nvPr/>
        </p:nvSpPr>
        <p:spPr>
          <a:xfrm>
            <a:off x="2446827" y="5358725"/>
            <a:ext cx="6244017" cy="1200329"/>
          </a:xfrm>
          <a:prstGeom prst="rect">
            <a:avLst/>
          </a:prstGeom>
          <a:noFill/>
        </p:spPr>
        <p:txBody>
          <a:bodyPr wrap="none" rtlCol="0">
            <a:spAutoFit/>
          </a:bodyPr>
          <a:lstStyle/>
          <a:p>
            <a:pPr algn="l"/>
            <a:r>
              <a:rPr lang="zh-CN" altLang="en-US">
                <a:solidFill>
                  <a:schemeClr val="bg1"/>
                </a:solidFill>
              </a:rPr>
              <a:t>例如：</a:t>
            </a:r>
            <a:endParaRPr lang="en-US" altLang="zh-CN">
              <a:solidFill>
                <a:schemeClr val="bg1"/>
              </a:solidFill>
            </a:endParaRPr>
          </a:p>
          <a:p>
            <a:pPr algn="l"/>
            <a:r>
              <a:rPr lang="en-US" altLang="zh-CN">
                <a:solidFill>
                  <a:schemeClr val="bg1"/>
                </a:solidFill>
              </a:rPr>
              <a:t>	(double)b	</a:t>
            </a:r>
            <a:r>
              <a:rPr lang="zh-CN" altLang="en-US">
                <a:solidFill>
                  <a:schemeClr val="bg1"/>
                </a:solidFill>
              </a:rPr>
              <a:t>将</a:t>
            </a:r>
            <a:r>
              <a:rPr lang="en-US" altLang="zh-CN">
                <a:solidFill>
                  <a:schemeClr val="bg1"/>
                </a:solidFill>
              </a:rPr>
              <a:t>b</a:t>
            </a:r>
            <a:r>
              <a:rPr lang="zh-CN" altLang="en-US">
                <a:solidFill>
                  <a:schemeClr val="bg1"/>
                </a:solidFill>
              </a:rPr>
              <a:t>的值强制转换为</a:t>
            </a:r>
            <a:r>
              <a:rPr lang="en-US" altLang="zh-CN">
                <a:solidFill>
                  <a:schemeClr val="bg1"/>
                </a:solidFill>
              </a:rPr>
              <a:t>double</a:t>
            </a:r>
            <a:r>
              <a:rPr lang="zh-CN" altLang="en-US">
                <a:solidFill>
                  <a:schemeClr val="bg1"/>
                </a:solidFill>
              </a:rPr>
              <a:t>型</a:t>
            </a:r>
            <a:endParaRPr lang="en-US" altLang="zh-CN">
              <a:solidFill>
                <a:schemeClr val="bg1"/>
              </a:solidFill>
            </a:endParaRPr>
          </a:p>
          <a:p>
            <a:pPr algn="l"/>
            <a:r>
              <a:rPr lang="en-US" altLang="zh-CN">
                <a:solidFill>
                  <a:schemeClr val="bg1"/>
                </a:solidFill>
              </a:rPr>
              <a:t>	(int)(a+b)	</a:t>
            </a:r>
            <a:r>
              <a:rPr lang="zh-CN" altLang="en-US">
                <a:solidFill>
                  <a:schemeClr val="bg1"/>
                </a:solidFill>
              </a:rPr>
              <a:t>将</a:t>
            </a:r>
            <a:r>
              <a:rPr lang="en-US" altLang="zh-CN">
                <a:solidFill>
                  <a:schemeClr val="bg1"/>
                </a:solidFill>
              </a:rPr>
              <a:t>a+b</a:t>
            </a:r>
            <a:r>
              <a:rPr lang="zh-CN" altLang="en-US">
                <a:solidFill>
                  <a:schemeClr val="bg1"/>
                </a:solidFill>
              </a:rPr>
              <a:t>的结果强制转换为</a:t>
            </a:r>
            <a:r>
              <a:rPr lang="en-US" altLang="zh-CN">
                <a:solidFill>
                  <a:schemeClr val="bg1"/>
                </a:solidFill>
              </a:rPr>
              <a:t>int</a:t>
            </a:r>
            <a:r>
              <a:rPr lang="zh-CN" altLang="en-US">
                <a:solidFill>
                  <a:schemeClr val="bg1"/>
                </a:solidFill>
              </a:rPr>
              <a:t>型</a:t>
            </a:r>
            <a:endParaRPr lang="en-US" altLang="zh-CN">
              <a:solidFill>
                <a:schemeClr val="bg1"/>
              </a:solidFill>
            </a:endParaRPr>
          </a:p>
          <a:p>
            <a:pPr algn="l"/>
            <a:r>
              <a:rPr lang="en-US" altLang="zh-CN">
                <a:solidFill>
                  <a:schemeClr val="bg1"/>
                </a:solidFill>
              </a:rPr>
              <a:t>	 (float)(5%3)	</a:t>
            </a:r>
            <a:r>
              <a:rPr lang="zh-CN" altLang="en-US">
                <a:solidFill>
                  <a:schemeClr val="bg1"/>
                </a:solidFill>
              </a:rPr>
              <a:t>将</a:t>
            </a:r>
            <a:r>
              <a:rPr lang="en-US" altLang="zh-CN">
                <a:solidFill>
                  <a:schemeClr val="bg1"/>
                </a:solidFill>
              </a:rPr>
              <a:t>5%3</a:t>
            </a:r>
            <a:r>
              <a:rPr lang="zh-CN" altLang="en-US">
                <a:solidFill>
                  <a:schemeClr val="bg1"/>
                </a:solidFill>
              </a:rPr>
              <a:t>的结果强制转换为</a:t>
            </a:r>
            <a:r>
              <a:rPr lang="en-US" altLang="zh-CN">
                <a:solidFill>
                  <a:schemeClr val="bg1"/>
                </a:solidFill>
              </a:rPr>
              <a:t>float</a:t>
            </a:r>
            <a:r>
              <a:rPr lang="zh-CN" altLang="en-US">
                <a:solidFill>
                  <a:schemeClr val="bg1"/>
                </a:solidFill>
              </a:rPr>
              <a:t>型</a:t>
            </a:r>
          </a:p>
        </p:txBody>
      </p:sp>
      <p:sp>
        <p:nvSpPr>
          <p:cNvPr id="8" name="Oval 6">
            <a:extLst>
              <a:ext uri="{FF2B5EF4-FFF2-40B4-BE49-F238E27FC236}">
                <a16:creationId xmlns:a16="http://schemas.microsoft.com/office/drawing/2014/main" id="{CBD4210F-A237-4F97-A892-2CFBD9478551}"/>
              </a:ext>
            </a:extLst>
          </p:cNvPr>
          <p:cNvSpPr>
            <a:spLocks noChangeArrowheads="1"/>
          </p:cNvSpPr>
          <p:nvPr/>
        </p:nvSpPr>
        <p:spPr bwMode="auto">
          <a:xfrm>
            <a:off x="4749792" y="590977"/>
            <a:ext cx="185264" cy="182642"/>
          </a:xfrm>
          <a:prstGeom prst="ellipse">
            <a:avLst/>
          </a:prstGeom>
          <a:solidFill>
            <a:srgbClr val="FBE22D">
              <a:alpha val="80000"/>
            </a:srgbClr>
          </a:solidFill>
          <a:ln>
            <a:noFill/>
          </a:ln>
        </p:spPr>
        <p:txBody>
          <a:bodyPr/>
          <a:lstStyle/>
          <a:p>
            <a:endParaRPr lang="zh-CN" altLang="en-US"/>
          </a:p>
        </p:txBody>
      </p:sp>
      <p:sp>
        <p:nvSpPr>
          <p:cNvPr id="9" name="Oval 3">
            <a:extLst>
              <a:ext uri="{FF2B5EF4-FFF2-40B4-BE49-F238E27FC236}">
                <a16:creationId xmlns:a16="http://schemas.microsoft.com/office/drawing/2014/main" id="{4C3468A2-3F32-46F3-906F-0DF9777D5DA7}"/>
              </a:ext>
            </a:extLst>
          </p:cNvPr>
          <p:cNvSpPr>
            <a:spLocks noChangeArrowheads="1"/>
          </p:cNvSpPr>
          <p:nvPr/>
        </p:nvSpPr>
        <p:spPr bwMode="auto">
          <a:xfrm>
            <a:off x="3785183" y="729719"/>
            <a:ext cx="263828" cy="260897"/>
          </a:xfrm>
          <a:prstGeom prst="ellipse">
            <a:avLst/>
          </a:prstGeom>
          <a:solidFill>
            <a:srgbClr val="A9D25A">
              <a:alpha val="80000"/>
            </a:srgbClr>
          </a:solidFill>
          <a:ln>
            <a:noFill/>
          </a:ln>
        </p:spPr>
        <p:txBody>
          <a:bodyPr/>
          <a:lstStyle/>
          <a:p>
            <a:endParaRPr lang="zh-CN" altLang="en-US"/>
          </a:p>
        </p:txBody>
      </p:sp>
      <p:sp>
        <p:nvSpPr>
          <p:cNvPr id="10" name="Oval 4">
            <a:extLst>
              <a:ext uri="{FF2B5EF4-FFF2-40B4-BE49-F238E27FC236}">
                <a16:creationId xmlns:a16="http://schemas.microsoft.com/office/drawing/2014/main" id="{EA0C4C6A-239C-44AA-AE5E-88C6DDC6E699}"/>
              </a:ext>
            </a:extLst>
          </p:cNvPr>
          <p:cNvSpPr>
            <a:spLocks noChangeArrowheads="1"/>
          </p:cNvSpPr>
          <p:nvPr/>
        </p:nvSpPr>
        <p:spPr bwMode="auto">
          <a:xfrm>
            <a:off x="4049011" y="901199"/>
            <a:ext cx="263828" cy="260897"/>
          </a:xfrm>
          <a:prstGeom prst="ellipse">
            <a:avLst/>
          </a:prstGeom>
          <a:solidFill>
            <a:srgbClr val="98D2E3">
              <a:alpha val="80000"/>
            </a:srgbClr>
          </a:solidFill>
          <a:ln>
            <a:noFill/>
          </a:ln>
        </p:spPr>
        <p:txBody>
          <a:bodyPr/>
          <a:lstStyle/>
          <a:p>
            <a:endParaRPr lang="zh-CN" altLang="en-US"/>
          </a:p>
        </p:txBody>
      </p:sp>
      <p:sp>
        <p:nvSpPr>
          <p:cNvPr id="11" name="Oval 5">
            <a:extLst>
              <a:ext uri="{FF2B5EF4-FFF2-40B4-BE49-F238E27FC236}">
                <a16:creationId xmlns:a16="http://schemas.microsoft.com/office/drawing/2014/main" id="{40D4B0D8-B2C2-4435-A6EA-FD1C8A799A3D}"/>
              </a:ext>
            </a:extLst>
          </p:cNvPr>
          <p:cNvSpPr>
            <a:spLocks noChangeArrowheads="1"/>
          </p:cNvSpPr>
          <p:nvPr/>
        </p:nvSpPr>
        <p:spPr bwMode="auto">
          <a:xfrm>
            <a:off x="4227733" y="712590"/>
            <a:ext cx="458394" cy="450850"/>
          </a:xfrm>
          <a:prstGeom prst="ellipse">
            <a:avLst/>
          </a:prstGeom>
          <a:solidFill>
            <a:srgbClr val="EA5514">
              <a:alpha val="80000"/>
            </a:srgbClr>
          </a:solidFill>
          <a:ln>
            <a:noFill/>
          </a:ln>
        </p:spPr>
        <p:txBody>
          <a:bodyPr/>
          <a:lstStyle/>
          <a:p>
            <a:endParaRPr lang="zh-CN" altLang="en-US"/>
          </a:p>
        </p:txBody>
      </p:sp>
      <p:sp>
        <p:nvSpPr>
          <p:cNvPr id="12" name="Rectangle 39">
            <a:extLst>
              <a:ext uri="{FF2B5EF4-FFF2-40B4-BE49-F238E27FC236}">
                <a16:creationId xmlns:a16="http://schemas.microsoft.com/office/drawing/2014/main" id="{F616A6BF-6B6D-444A-9DE4-61A8A0859A92}"/>
              </a:ext>
            </a:extLst>
          </p:cNvPr>
          <p:cNvSpPr>
            <a:spLocks noChangeArrowheads="1"/>
          </p:cNvSpPr>
          <p:nvPr/>
        </p:nvSpPr>
        <p:spPr bwMode="auto">
          <a:xfrm>
            <a:off x="4238472" y="824822"/>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2.2.4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 name="Oval 6">
            <a:extLst>
              <a:ext uri="{FF2B5EF4-FFF2-40B4-BE49-F238E27FC236}">
                <a16:creationId xmlns:a16="http://schemas.microsoft.com/office/drawing/2014/main" id="{B7509D44-F21C-4789-99ED-33B0B1F2B4B4}"/>
              </a:ext>
            </a:extLst>
          </p:cNvPr>
          <p:cNvSpPr>
            <a:spLocks noChangeArrowheads="1"/>
          </p:cNvSpPr>
          <p:nvPr/>
        </p:nvSpPr>
        <p:spPr bwMode="auto">
          <a:xfrm>
            <a:off x="4767548" y="3869014"/>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D8264181-95DB-428F-879A-58746E238D19}"/>
              </a:ext>
            </a:extLst>
          </p:cNvPr>
          <p:cNvSpPr>
            <a:spLocks noChangeArrowheads="1"/>
          </p:cNvSpPr>
          <p:nvPr/>
        </p:nvSpPr>
        <p:spPr bwMode="auto">
          <a:xfrm>
            <a:off x="3802939" y="4007756"/>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A864D3DF-A0D2-48A2-AB3F-572E313B8794}"/>
              </a:ext>
            </a:extLst>
          </p:cNvPr>
          <p:cNvSpPr>
            <a:spLocks noChangeArrowheads="1"/>
          </p:cNvSpPr>
          <p:nvPr/>
        </p:nvSpPr>
        <p:spPr bwMode="auto">
          <a:xfrm>
            <a:off x="4066767" y="4179236"/>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CD12736B-73E5-407C-8F1A-9F73968B1C37}"/>
              </a:ext>
            </a:extLst>
          </p:cNvPr>
          <p:cNvSpPr>
            <a:spLocks noChangeArrowheads="1"/>
          </p:cNvSpPr>
          <p:nvPr/>
        </p:nvSpPr>
        <p:spPr bwMode="auto">
          <a:xfrm>
            <a:off x="4245489" y="3990627"/>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0292054C-8755-4ADA-8264-1C9919FA18C5}"/>
              </a:ext>
            </a:extLst>
          </p:cNvPr>
          <p:cNvSpPr>
            <a:spLocks noChangeArrowheads="1"/>
          </p:cNvSpPr>
          <p:nvPr/>
        </p:nvSpPr>
        <p:spPr bwMode="auto">
          <a:xfrm>
            <a:off x="4256228" y="4102859"/>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2.2.5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 name="Pentagon 25">
            <a:extLst>
              <a:ext uri="{FF2B5EF4-FFF2-40B4-BE49-F238E27FC236}">
                <a16:creationId xmlns:a16="http://schemas.microsoft.com/office/drawing/2014/main" id="{5F657984-2EA6-4423-8996-4096D6C126FD}"/>
              </a:ext>
            </a:extLst>
          </p:cNvPr>
          <p:cNvSpPr/>
          <p:nvPr/>
        </p:nvSpPr>
        <p:spPr>
          <a:xfrm>
            <a:off x="1135500" y="2590220"/>
            <a:ext cx="455636" cy="273084"/>
          </a:xfrm>
          <a:prstGeom prst="homePlat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500" dirty="0">
                <a:solidFill>
                  <a:schemeClr val="bg1"/>
                </a:solidFill>
              </a:rPr>
              <a:t>01</a:t>
            </a:r>
            <a:endParaRPr lang="en-GB" sz="1500" dirty="0">
              <a:solidFill>
                <a:schemeClr val="bg1"/>
              </a:solidFill>
            </a:endParaRPr>
          </a:p>
        </p:txBody>
      </p:sp>
      <p:sp>
        <p:nvSpPr>
          <p:cNvPr id="19" name="Pentagon 33">
            <a:extLst>
              <a:ext uri="{FF2B5EF4-FFF2-40B4-BE49-F238E27FC236}">
                <a16:creationId xmlns:a16="http://schemas.microsoft.com/office/drawing/2014/main" id="{438392A2-9CBA-4971-B519-ED73BA34D120}"/>
              </a:ext>
            </a:extLst>
          </p:cNvPr>
          <p:cNvSpPr/>
          <p:nvPr/>
        </p:nvSpPr>
        <p:spPr>
          <a:xfrm>
            <a:off x="1173413" y="3128157"/>
            <a:ext cx="455636" cy="273084"/>
          </a:xfrm>
          <a:prstGeom prst="homePlat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500" dirty="0">
                <a:solidFill>
                  <a:schemeClr val="bg1"/>
                </a:solidFill>
              </a:rPr>
              <a:t>02</a:t>
            </a:r>
            <a:endParaRPr lang="en-GB" sz="1500" dirty="0">
              <a:solidFill>
                <a:schemeClr val="bg1"/>
              </a:solidFill>
            </a:endParaRPr>
          </a:p>
        </p:txBody>
      </p:sp>
      <p:sp>
        <p:nvSpPr>
          <p:cNvPr id="20" name="矩形 19">
            <a:extLst>
              <a:ext uri="{FF2B5EF4-FFF2-40B4-BE49-F238E27FC236}">
                <a16:creationId xmlns:a16="http://schemas.microsoft.com/office/drawing/2014/main" id="{DECD50F0-6403-4FC0-A145-6B035E91B051}"/>
              </a:ext>
            </a:extLst>
          </p:cNvPr>
          <p:cNvSpPr/>
          <p:nvPr/>
        </p:nvSpPr>
        <p:spPr>
          <a:xfrm>
            <a:off x="1644536" y="2467981"/>
            <a:ext cx="9738118" cy="369332"/>
          </a:xfrm>
          <a:prstGeom prst="rect">
            <a:avLst/>
          </a:prstGeom>
        </p:spPr>
        <p:txBody>
          <a:bodyPr wrap="square">
            <a:spAutoFit/>
          </a:bodyPr>
          <a:lstStyle/>
          <a:p>
            <a:r>
              <a:rPr lang="en-US" altLang="zh-CN">
                <a:solidFill>
                  <a:schemeClr val="bg1"/>
                </a:solidFill>
              </a:rPr>
              <a:t>+</a:t>
            </a:r>
            <a:r>
              <a:rPr lang="zh-CN" altLang="en-US">
                <a:solidFill>
                  <a:schemeClr val="bg1"/>
                </a:solidFill>
              </a:rPr>
              <a:t>、</a:t>
            </a:r>
            <a:r>
              <a:rPr lang="en-US" altLang="zh-CN">
                <a:solidFill>
                  <a:schemeClr val="bg1"/>
                </a:solidFill>
              </a:rPr>
              <a:t>-</a:t>
            </a:r>
            <a:r>
              <a:rPr lang="zh-CN" altLang="en-US">
                <a:solidFill>
                  <a:schemeClr val="bg1"/>
                </a:solidFill>
              </a:rPr>
              <a:t>、*、</a:t>
            </a:r>
            <a:r>
              <a:rPr lang="en-US" altLang="zh-CN">
                <a:solidFill>
                  <a:schemeClr val="bg1"/>
                </a:solidFill>
              </a:rPr>
              <a:t>/</a:t>
            </a:r>
            <a:r>
              <a:rPr lang="zh-CN" altLang="en-US">
                <a:solidFill>
                  <a:schemeClr val="bg1"/>
                </a:solidFill>
              </a:rPr>
              <a:t>运算的两个数中有一个数为浮点型，将数值转换为</a:t>
            </a:r>
            <a:r>
              <a:rPr lang="en-US" altLang="zh-CN">
                <a:solidFill>
                  <a:schemeClr val="bg1"/>
                </a:solidFill>
              </a:rPr>
              <a:t>double</a:t>
            </a:r>
            <a:r>
              <a:rPr lang="zh-CN" altLang="en-US">
                <a:solidFill>
                  <a:schemeClr val="bg1"/>
                </a:solidFill>
              </a:rPr>
              <a:t>型，结果为</a:t>
            </a:r>
            <a:r>
              <a:rPr lang="en-US" altLang="zh-CN">
                <a:solidFill>
                  <a:schemeClr val="bg1"/>
                </a:solidFill>
              </a:rPr>
              <a:t>double</a:t>
            </a:r>
            <a:r>
              <a:rPr lang="zh-CN" altLang="en-US">
                <a:solidFill>
                  <a:schemeClr val="bg1"/>
                </a:solidFill>
              </a:rPr>
              <a:t>型。</a:t>
            </a:r>
            <a:endParaRPr lang="en-US" altLang="zh-CN">
              <a:solidFill>
                <a:schemeClr val="bg1"/>
              </a:solidFill>
            </a:endParaRPr>
          </a:p>
        </p:txBody>
      </p:sp>
      <p:sp>
        <p:nvSpPr>
          <p:cNvPr id="21" name="矩形 20">
            <a:extLst>
              <a:ext uri="{FF2B5EF4-FFF2-40B4-BE49-F238E27FC236}">
                <a16:creationId xmlns:a16="http://schemas.microsoft.com/office/drawing/2014/main" id="{9FE4E7F4-4F76-4A1A-AE8A-353A6AB4E7A4}"/>
              </a:ext>
            </a:extLst>
          </p:cNvPr>
          <p:cNvSpPr/>
          <p:nvPr/>
        </p:nvSpPr>
        <p:spPr>
          <a:xfrm>
            <a:off x="1644536" y="3078076"/>
            <a:ext cx="9738118" cy="646331"/>
          </a:xfrm>
          <a:prstGeom prst="rect">
            <a:avLst/>
          </a:prstGeom>
        </p:spPr>
        <p:txBody>
          <a:bodyPr wrap="square">
            <a:spAutoFit/>
          </a:bodyPr>
          <a:lstStyle/>
          <a:p>
            <a:r>
              <a:rPr lang="zh-CN" altLang="en-US">
                <a:solidFill>
                  <a:schemeClr val="bg1"/>
                </a:solidFill>
              </a:rPr>
              <a:t>字符</a:t>
            </a:r>
            <a:r>
              <a:rPr lang="en-US" altLang="zh-CN">
                <a:solidFill>
                  <a:schemeClr val="bg1"/>
                </a:solidFill>
              </a:rPr>
              <a:t>char</a:t>
            </a:r>
            <a:r>
              <a:rPr lang="zh-CN" altLang="en-US">
                <a:solidFill>
                  <a:schemeClr val="bg1"/>
                </a:solidFill>
              </a:rPr>
              <a:t>型数据与整型数据进行运算，是把字符的</a:t>
            </a:r>
            <a:r>
              <a:rPr lang="en-US" altLang="zh-CN">
                <a:solidFill>
                  <a:schemeClr val="bg1"/>
                </a:solidFill>
              </a:rPr>
              <a:t>ASCII</a:t>
            </a:r>
            <a:r>
              <a:rPr lang="zh-CN" altLang="en-US">
                <a:solidFill>
                  <a:schemeClr val="bg1"/>
                </a:solidFill>
              </a:rPr>
              <a:t>代码与整型数据进行运算。如果与浮点数进行运算，将对应字符的</a:t>
            </a:r>
            <a:r>
              <a:rPr lang="en-US" altLang="zh-CN">
                <a:solidFill>
                  <a:schemeClr val="bg1"/>
                </a:solidFill>
              </a:rPr>
              <a:t>ASCII</a:t>
            </a:r>
            <a:r>
              <a:rPr lang="zh-CN" altLang="en-US">
                <a:solidFill>
                  <a:schemeClr val="bg1"/>
                </a:solidFill>
              </a:rPr>
              <a:t>码转换为</a:t>
            </a:r>
            <a:r>
              <a:rPr lang="en-US" altLang="zh-CN">
                <a:solidFill>
                  <a:schemeClr val="bg1"/>
                </a:solidFill>
              </a:rPr>
              <a:t>double</a:t>
            </a:r>
            <a:r>
              <a:rPr lang="zh-CN" altLang="en-US">
                <a:solidFill>
                  <a:schemeClr val="bg1"/>
                </a:solidFill>
              </a:rPr>
              <a:t>型数据，再进行运算。</a:t>
            </a:r>
            <a:endParaRPr lang="zh-CN" altLang="en-US"/>
          </a:p>
        </p:txBody>
      </p:sp>
      <p:grpSp>
        <p:nvGrpSpPr>
          <p:cNvPr id="22" name="组合 21">
            <a:extLst>
              <a:ext uri="{FF2B5EF4-FFF2-40B4-BE49-F238E27FC236}">
                <a16:creationId xmlns:a16="http://schemas.microsoft.com/office/drawing/2014/main" id="{083A893E-8FD9-4C75-8DAE-05740E281D17}"/>
              </a:ext>
            </a:extLst>
          </p:cNvPr>
          <p:cNvGrpSpPr/>
          <p:nvPr/>
        </p:nvGrpSpPr>
        <p:grpSpPr>
          <a:xfrm rot="18866030">
            <a:off x="650715" y="2287362"/>
            <a:ext cx="522336" cy="476533"/>
            <a:chOff x="3155900" y="3968921"/>
            <a:chExt cx="426225" cy="397660"/>
          </a:xfrm>
        </p:grpSpPr>
        <p:sp>
          <p:nvSpPr>
            <p:cNvPr id="23" name="Freeform 61">
              <a:extLst>
                <a:ext uri="{FF2B5EF4-FFF2-40B4-BE49-F238E27FC236}">
                  <a16:creationId xmlns:a16="http://schemas.microsoft.com/office/drawing/2014/main" id="{BBE04CCA-C456-4BD5-9416-AE9077648C1B}"/>
                </a:ext>
              </a:extLst>
            </p:cNvPr>
            <p:cNvSpPr>
              <a:spLocks noEditPoints="1"/>
            </p:cNvSpPr>
            <p:nvPr/>
          </p:nvSpPr>
          <p:spPr bwMode="auto">
            <a:xfrm>
              <a:off x="3155900" y="3968921"/>
              <a:ext cx="426225" cy="397660"/>
            </a:xfrm>
            <a:custGeom>
              <a:avLst/>
              <a:gdLst>
                <a:gd name="T0" fmla="*/ 405946 w 301"/>
                <a:gd name="T1" fmla="*/ 0 h 281"/>
                <a:gd name="T2" fmla="*/ 243568 w 301"/>
                <a:gd name="T3" fmla="*/ 162275 h 281"/>
                <a:gd name="T4" fmla="*/ 253008 w 301"/>
                <a:gd name="T5" fmla="*/ 216996 h 281"/>
                <a:gd name="T6" fmla="*/ 1888 w 301"/>
                <a:gd name="T7" fmla="*/ 467957 h 281"/>
                <a:gd name="T8" fmla="*/ 0 w 301"/>
                <a:gd name="T9" fmla="*/ 475504 h 281"/>
                <a:gd name="T10" fmla="*/ 1888 w 301"/>
                <a:gd name="T11" fmla="*/ 518903 h 281"/>
                <a:gd name="T12" fmla="*/ 13217 w 301"/>
                <a:gd name="T13" fmla="*/ 530225 h 281"/>
                <a:gd name="T14" fmla="*/ 13217 w 301"/>
                <a:gd name="T15" fmla="*/ 530225 h 281"/>
                <a:gd name="T16" fmla="*/ 103847 w 301"/>
                <a:gd name="T17" fmla="*/ 526451 h 281"/>
                <a:gd name="T18" fmla="*/ 113287 w 301"/>
                <a:gd name="T19" fmla="*/ 518903 h 281"/>
                <a:gd name="T20" fmla="*/ 124616 w 301"/>
                <a:gd name="T21" fmla="*/ 481165 h 281"/>
                <a:gd name="T22" fmla="*/ 164267 w 301"/>
                <a:gd name="T23" fmla="*/ 471730 h 281"/>
                <a:gd name="T24" fmla="*/ 173707 w 301"/>
                <a:gd name="T25" fmla="*/ 464183 h 281"/>
                <a:gd name="T26" fmla="*/ 179372 w 301"/>
                <a:gd name="T27" fmla="*/ 428331 h 281"/>
                <a:gd name="T28" fmla="*/ 217134 w 301"/>
                <a:gd name="T29" fmla="*/ 418897 h 281"/>
                <a:gd name="T30" fmla="*/ 226575 w 301"/>
                <a:gd name="T31" fmla="*/ 409462 h 281"/>
                <a:gd name="T32" fmla="*/ 228463 w 301"/>
                <a:gd name="T33" fmla="*/ 369837 h 281"/>
                <a:gd name="T34" fmla="*/ 258673 w 301"/>
                <a:gd name="T35" fmla="*/ 367950 h 281"/>
                <a:gd name="T36" fmla="*/ 268113 w 301"/>
                <a:gd name="T37" fmla="*/ 358515 h 281"/>
                <a:gd name="T38" fmla="*/ 277554 w 301"/>
                <a:gd name="T39" fmla="*/ 320777 h 281"/>
                <a:gd name="T40" fmla="*/ 281330 w 301"/>
                <a:gd name="T41" fmla="*/ 320777 h 281"/>
                <a:gd name="T42" fmla="*/ 328533 w 301"/>
                <a:gd name="T43" fmla="*/ 305681 h 281"/>
                <a:gd name="T44" fmla="*/ 405946 w 301"/>
                <a:gd name="T45" fmla="*/ 324551 h 281"/>
                <a:gd name="T46" fmla="*/ 568325 w 301"/>
                <a:gd name="T47" fmla="*/ 162275 h 281"/>
                <a:gd name="T48" fmla="*/ 405946 w 301"/>
                <a:gd name="T49" fmla="*/ 0 h 281"/>
                <a:gd name="T50" fmla="*/ 405946 w 301"/>
                <a:gd name="T51" fmla="*/ 301907 h 281"/>
                <a:gd name="T52" fmla="*/ 334198 w 301"/>
                <a:gd name="T53" fmla="*/ 283038 h 281"/>
                <a:gd name="T54" fmla="*/ 322869 w 301"/>
                <a:gd name="T55" fmla="*/ 283038 h 281"/>
                <a:gd name="T56" fmla="*/ 281330 w 301"/>
                <a:gd name="T57" fmla="*/ 298134 h 281"/>
                <a:gd name="T58" fmla="*/ 271890 w 301"/>
                <a:gd name="T59" fmla="*/ 298134 h 281"/>
                <a:gd name="T60" fmla="*/ 271890 w 301"/>
                <a:gd name="T61" fmla="*/ 298134 h 281"/>
                <a:gd name="T62" fmla="*/ 264337 w 301"/>
                <a:gd name="T63" fmla="*/ 298134 h 281"/>
                <a:gd name="T64" fmla="*/ 258673 w 301"/>
                <a:gd name="T65" fmla="*/ 305681 h 281"/>
                <a:gd name="T66" fmla="*/ 249232 w 301"/>
                <a:gd name="T67" fmla="*/ 347194 h 281"/>
                <a:gd name="T68" fmla="*/ 217134 w 301"/>
                <a:gd name="T69" fmla="*/ 350967 h 281"/>
                <a:gd name="T70" fmla="*/ 207694 w 301"/>
                <a:gd name="T71" fmla="*/ 360402 h 281"/>
                <a:gd name="T72" fmla="*/ 203917 w 301"/>
                <a:gd name="T73" fmla="*/ 400027 h 281"/>
                <a:gd name="T74" fmla="*/ 168043 w 301"/>
                <a:gd name="T75" fmla="*/ 409462 h 281"/>
                <a:gd name="T76" fmla="*/ 160490 w 301"/>
                <a:gd name="T77" fmla="*/ 417010 h 281"/>
                <a:gd name="T78" fmla="*/ 152938 w 301"/>
                <a:gd name="T79" fmla="*/ 452861 h 281"/>
                <a:gd name="T80" fmla="*/ 113287 w 301"/>
                <a:gd name="T81" fmla="*/ 460409 h 281"/>
                <a:gd name="T82" fmla="*/ 103847 w 301"/>
                <a:gd name="T83" fmla="*/ 467957 h 281"/>
                <a:gd name="T84" fmla="*/ 94406 w 301"/>
                <a:gd name="T85" fmla="*/ 505695 h 281"/>
                <a:gd name="T86" fmla="*/ 22657 w 301"/>
                <a:gd name="T87" fmla="*/ 507582 h 281"/>
                <a:gd name="T88" fmla="*/ 20769 w 301"/>
                <a:gd name="T89" fmla="*/ 479278 h 281"/>
                <a:gd name="T90" fmla="*/ 273778 w 301"/>
                <a:gd name="T91" fmla="*/ 226431 h 281"/>
                <a:gd name="T92" fmla="*/ 275666 w 301"/>
                <a:gd name="T93" fmla="*/ 215109 h 281"/>
                <a:gd name="T94" fmla="*/ 266225 w 301"/>
                <a:gd name="T95" fmla="*/ 162275 h 281"/>
                <a:gd name="T96" fmla="*/ 405946 w 301"/>
                <a:gd name="T97" fmla="*/ 22643 h 281"/>
                <a:gd name="T98" fmla="*/ 545668 w 301"/>
                <a:gd name="T99" fmla="*/ 162275 h 281"/>
                <a:gd name="T100" fmla="*/ 405946 w 301"/>
                <a:gd name="T101" fmla="*/ 301907 h 28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endParaRPr>
            </a:p>
          </p:txBody>
        </p:sp>
        <p:sp>
          <p:nvSpPr>
            <p:cNvPr id="24" name="Freeform 62">
              <a:extLst>
                <a:ext uri="{FF2B5EF4-FFF2-40B4-BE49-F238E27FC236}">
                  <a16:creationId xmlns:a16="http://schemas.microsoft.com/office/drawing/2014/main" id="{FB975817-6419-4090-B78A-E7BD8C76877F}"/>
                </a:ext>
              </a:extLst>
            </p:cNvPr>
            <p:cNvSpPr>
              <a:spLocks noEditPoints="1"/>
            </p:cNvSpPr>
            <p:nvPr/>
          </p:nvSpPr>
          <p:spPr bwMode="auto">
            <a:xfrm>
              <a:off x="3414254" y="4023688"/>
              <a:ext cx="72625" cy="73817"/>
            </a:xfrm>
            <a:custGeom>
              <a:avLst/>
              <a:gdLst>
                <a:gd name="T0" fmla="*/ 48419 w 52"/>
                <a:gd name="T1" fmla="*/ 0 h 52"/>
                <a:gd name="T2" fmla="*/ 0 w 52"/>
                <a:gd name="T3" fmla="*/ 49213 h 52"/>
                <a:gd name="T4" fmla="*/ 48419 w 52"/>
                <a:gd name="T5" fmla="*/ 98425 h 52"/>
                <a:gd name="T6" fmla="*/ 96838 w 52"/>
                <a:gd name="T7" fmla="*/ 49213 h 52"/>
                <a:gd name="T8" fmla="*/ 48419 w 52"/>
                <a:gd name="T9" fmla="*/ 0 h 52"/>
                <a:gd name="T10" fmla="*/ 48419 w 52"/>
                <a:gd name="T11" fmla="*/ 79497 h 52"/>
                <a:gd name="T12" fmla="*/ 18623 w 52"/>
                <a:gd name="T13" fmla="*/ 49213 h 52"/>
                <a:gd name="T14" fmla="*/ 48419 w 52"/>
                <a:gd name="T15" fmla="*/ 18928 h 52"/>
                <a:gd name="T16" fmla="*/ 78215 w 52"/>
                <a:gd name="T17" fmla="*/ 49213 h 52"/>
                <a:gd name="T18" fmla="*/ 48419 w 52"/>
                <a:gd name="T19" fmla="*/ 7949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endParaRPr>
            </a:p>
          </p:txBody>
        </p:sp>
      </p:grpSp>
    </p:spTree>
    <p:extLst>
      <p:ext uri="{BB962C8B-B14F-4D97-AF65-F5344CB8AC3E}">
        <p14:creationId xmlns:p14="http://schemas.microsoft.com/office/powerpoint/2010/main" val="223831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900"/>
                                  </p:stCondLst>
                                  <p:childTnLst>
                                    <p:animScale>
                                      <p:cBhvr>
                                        <p:cTn id="25" dur="150" fill="hold"/>
                                        <p:tgtEl>
                                          <p:spTgt spid="9"/>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 calcmode="lin" valueType="num">
                                      <p:cBhvr>
                                        <p:cTn id="28" dur="300" fill="hold"/>
                                        <p:tgtEl>
                                          <p:spTgt spid="8"/>
                                        </p:tgtEl>
                                        <p:attrNameLst>
                                          <p:attrName>ppt_w</p:attrName>
                                        </p:attrNameLst>
                                      </p:cBhvr>
                                      <p:tavLst>
                                        <p:tav tm="0">
                                          <p:val>
                                            <p:fltVal val="0"/>
                                          </p:val>
                                        </p:tav>
                                        <p:tav tm="100000">
                                          <p:val>
                                            <p:strVal val="#ppt_w"/>
                                          </p:val>
                                        </p:tav>
                                      </p:tavLst>
                                    </p:anim>
                                    <p:anim calcmode="lin" valueType="num">
                                      <p:cBhvr>
                                        <p:cTn id="29" dur="300" fill="hold"/>
                                        <p:tgtEl>
                                          <p:spTgt spid="8"/>
                                        </p:tgtEl>
                                        <p:attrNameLst>
                                          <p:attrName>ppt_h</p:attrName>
                                        </p:attrNameLst>
                                      </p:cBhvr>
                                      <p:tavLst>
                                        <p:tav tm="0">
                                          <p:val>
                                            <p:fltVal val="0"/>
                                          </p:val>
                                        </p:tav>
                                        <p:tav tm="100000">
                                          <p:val>
                                            <p:strVal val="#ppt_h"/>
                                          </p:val>
                                        </p:tav>
                                      </p:tavLst>
                                    </p:anim>
                                    <p:animEffect transition="in" filter="fade">
                                      <p:cBhvr>
                                        <p:cTn id="30" dur="300"/>
                                        <p:tgtEl>
                                          <p:spTgt spid="8"/>
                                        </p:tgtEl>
                                      </p:cBhvr>
                                    </p:animEffect>
                                  </p:childTnLst>
                                </p:cTn>
                              </p:par>
                              <p:par>
                                <p:cTn id="31" presetID="6" presetClass="emph" presetSubtype="0" autoRev="1" fill="hold" grpId="1" nodeType="withEffect">
                                  <p:stCondLst>
                                    <p:cond delay="1200"/>
                                  </p:stCondLst>
                                  <p:childTnLst>
                                    <p:animScale>
                                      <p:cBhvr>
                                        <p:cTn id="32" dur="150" fill="hold"/>
                                        <p:tgtEl>
                                          <p:spTgt spid="8"/>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p:cTn id="35" dur="300" fill="hold"/>
                                        <p:tgtEl>
                                          <p:spTgt spid="12"/>
                                        </p:tgtEl>
                                        <p:attrNameLst>
                                          <p:attrName>ppt_w</p:attrName>
                                        </p:attrNameLst>
                                      </p:cBhvr>
                                      <p:tavLst>
                                        <p:tav tm="0">
                                          <p:val>
                                            <p:fltVal val="0"/>
                                          </p:val>
                                        </p:tav>
                                        <p:tav tm="100000">
                                          <p:val>
                                            <p:strVal val="#ppt_w"/>
                                          </p:val>
                                        </p:tav>
                                      </p:tavLst>
                                    </p:anim>
                                    <p:anim calcmode="lin" valueType="num">
                                      <p:cBhvr>
                                        <p:cTn id="36" dur="300" fill="hold"/>
                                        <p:tgtEl>
                                          <p:spTgt spid="12"/>
                                        </p:tgtEl>
                                        <p:attrNameLst>
                                          <p:attrName>ppt_h</p:attrName>
                                        </p:attrNameLst>
                                      </p:cBhvr>
                                      <p:tavLst>
                                        <p:tav tm="0">
                                          <p:val>
                                            <p:fltVal val="0"/>
                                          </p:val>
                                        </p:tav>
                                        <p:tav tm="100000">
                                          <p:val>
                                            <p:strVal val="#ppt_h"/>
                                          </p:val>
                                        </p:tav>
                                      </p:tavLst>
                                    </p:anim>
                                    <p:animEffect transition="in" filter="fade">
                                      <p:cBhvr>
                                        <p:cTn id="37" dur="300"/>
                                        <p:tgtEl>
                                          <p:spTgt spid="12"/>
                                        </p:tgtEl>
                                      </p:cBhvr>
                                    </p:animEffect>
                                  </p:childTnLst>
                                </p:cTn>
                              </p:par>
                              <p:par>
                                <p:cTn id="38" presetID="6" presetClass="emph" presetSubtype="0" autoRev="1" fill="hold" grpId="1" nodeType="withEffect">
                                  <p:stCondLst>
                                    <p:cond delay="800"/>
                                  </p:stCondLst>
                                  <p:childTnLst>
                                    <p:animScale>
                                      <p:cBhvr>
                                        <p:cTn id="39" dur="150" fill="hold"/>
                                        <p:tgtEl>
                                          <p:spTgt spid="12"/>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300" fill="hold"/>
                                        <p:tgtEl>
                                          <p:spTgt spid="16"/>
                                        </p:tgtEl>
                                        <p:attrNameLst>
                                          <p:attrName>ppt_w</p:attrName>
                                        </p:attrNameLst>
                                      </p:cBhvr>
                                      <p:tavLst>
                                        <p:tav tm="0">
                                          <p:val>
                                            <p:fltVal val="0"/>
                                          </p:val>
                                        </p:tav>
                                        <p:tav tm="100000">
                                          <p:val>
                                            <p:strVal val="#ppt_w"/>
                                          </p:val>
                                        </p:tav>
                                      </p:tavLst>
                                    </p:anim>
                                    <p:anim calcmode="lin" valueType="num">
                                      <p:cBhvr>
                                        <p:cTn id="43" dur="300" fill="hold"/>
                                        <p:tgtEl>
                                          <p:spTgt spid="16"/>
                                        </p:tgtEl>
                                        <p:attrNameLst>
                                          <p:attrName>ppt_h</p:attrName>
                                        </p:attrNameLst>
                                      </p:cBhvr>
                                      <p:tavLst>
                                        <p:tav tm="0">
                                          <p:val>
                                            <p:fltVal val="0"/>
                                          </p:val>
                                        </p:tav>
                                        <p:tav tm="100000">
                                          <p:val>
                                            <p:strVal val="#ppt_h"/>
                                          </p:val>
                                        </p:tav>
                                      </p:tavLst>
                                    </p:anim>
                                    <p:animEffect transition="in" filter="fade">
                                      <p:cBhvr>
                                        <p:cTn id="44" dur="300"/>
                                        <p:tgtEl>
                                          <p:spTgt spid="16"/>
                                        </p:tgtEl>
                                      </p:cBhvr>
                                    </p:animEffect>
                                  </p:childTnLst>
                                </p:cTn>
                              </p:par>
                              <p:par>
                                <p:cTn id="45" presetID="6" presetClass="emph" presetSubtype="0" autoRev="1" fill="hold" grpId="1" nodeType="withEffect">
                                  <p:stCondLst>
                                    <p:cond delay="300"/>
                                  </p:stCondLst>
                                  <p:childTnLst>
                                    <p:animScale>
                                      <p:cBhvr>
                                        <p:cTn id="46" dur="150" fill="hold"/>
                                        <p:tgtEl>
                                          <p:spTgt spid="16"/>
                                        </p:tgtEl>
                                      </p:cBhvr>
                                      <p:by x="110000" y="110000"/>
                                    </p:animScale>
                                  </p:childTnLst>
                                </p:cTn>
                              </p:par>
                              <p:par>
                                <p:cTn id="47" presetID="53" presetClass="entr" presetSubtype="16" fill="hold" grpId="0" nodeType="withEffect">
                                  <p:stCondLst>
                                    <p:cond delay="3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300" fill="hold"/>
                                        <p:tgtEl>
                                          <p:spTgt spid="15"/>
                                        </p:tgtEl>
                                        <p:attrNameLst>
                                          <p:attrName>ppt_w</p:attrName>
                                        </p:attrNameLst>
                                      </p:cBhvr>
                                      <p:tavLst>
                                        <p:tav tm="0">
                                          <p:val>
                                            <p:fltVal val="0"/>
                                          </p:val>
                                        </p:tav>
                                        <p:tav tm="100000">
                                          <p:val>
                                            <p:strVal val="#ppt_w"/>
                                          </p:val>
                                        </p:tav>
                                      </p:tavLst>
                                    </p:anim>
                                    <p:anim calcmode="lin" valueType="num">
                                      <p:cBhvr>
                                        <p:cTn id="50" dur="300" fill="hold"/>
                                        <p:tgtEl>
                                          <p:spTgt spid="15"/>
                                        </p:tgtEl>
                                        <p:attrNameLst>
                                          <p:attrName>ppt_h</p:attrName>
                                        </p:attrNameLst>
                                      </p:cBhvr>
                                      <p:tavLst>
                                        <p:tav tm="0">
                                          <p:val>
                                            <p:fltVal val="0"/>
                                          </p:val>
                                        </p:tav>
                                        <p:tav tm="100000">
                                          <p:val>
                                            <p:strVal val="#ppt_h"/>
                                          </p:val>
                                        </p:tav>
                                      </p:tavLst>
                                    </p:anim>
                                    <p:animEffect transition="in" filter="fade">
                                      <p:cBhvr>
                                        <p:cTn id="51" dur="300"/>
                                        <p:tgtEl>
                                          <p:spTgt spid="15"/>
                                        </p:tgtEl>
                                      </p:cBhvr>
                                    </p:animEffect>
                                  </p:childTnLst>
                                </p:cTn>
                              </p:par>
                              <p:par>
                                <p:cTn id="52" presetID="6" presetClass="emph" presetSubtype="0" autoRev="1" fill="hold" grpId="1" nodeType="withEffect">
                                  <p:stCondLst>
                                    <p:cond delay="600"/>
                                  </p:stCondLst>
                                  <p:childTnLst>
                                    <p:animScale>
                                      <p:cBhvr>
                                        <p:cTn id="53" dur="150" fill="hold"/>
                                        <p:tgtEl>
                                          <p:spTgt spid="15"/>
                                        </p:tgtEl>
                                      </p:cBhvr>
                                      <p:by x="110000" y="110000"/>
                                    </p:animScale>
                                  </p:childTnLst>
                                </p:cTn>
                              </p:par>
                              <p:par>
                                <p:cTn id="54" presetID="53" presetClass="entr" presetSubtype="16" fill="hold" grpId="0" nodeType="withEffect">
                                  <p:stCondLst>
                                    <p:cond delay="600"/>
                                  </p:stCondLst>
                                  <p:childTnLst>
                                    <p:set>
                                      <p:cBhvr>
                                        <p:cTn id="55" dur="1" fill="hold">
                                          <p:stCondLst>
                                            <p:cond delay="0"/>
                                          </p:stCondLst>
                                        </p:cTn>
                                        <p:tgtEl>
                                          <p:spTgt spid="14"/>
                                        </p:tgtEl>
                                        <p:attrNameLst>
                                          <p:attrName>style.visibility</p:attrName>
                                        </p:attrNameLst>
                                      </p:cBhvr>
                                      <p:to>
                                        <p:strVal val="visible"/>
                                      </p:to>
                                    </p:set>
                                    <p:anim calcmode="lin" valueType="num">
                                      <p:cBhvr>
                                        <p:cTn id="56" dur="300" fill="hold"/>
                                        <p:tgtEl>
                                          <p:spTgt spid="14"/>
                                        </p:tgtEl>
                                        <p:attrNameLst>
                                          <p:attrName>ppt_w</p:attrName>
                                        </p:attrNameLst>
                                      </p:cBhvr>
                                      <p:tavLst>
                                        <p:tav tm="0">
                                          <p:val>
                                            <p:fltVal val="0"/>
                                          </p:val>
                                        </p:tav>
                                        <p:tav tm="100000">
                                          <p:val>
                                            <p:strVal val="#ppt_w"/>
                                          </p:val>
                                        </p:tav>
                                      </p:tavLst>
                                    </p:anim>
                                    <p:anim calcmode="lin" valueType="num">
                                      <p:cBhvr>
                                        <p:cTn id="57" dur="300" fill="hold"/>
                                        <p:tgtEl>
                                          <p:spTgt spid="14"/>
                                        </p:tgtEl>
                                        <p:attrNameLst>
                                          <p:attrName>ppt_h</p:attrName>
                                        </p:attrNameLst>
                                      </p:cBhvr>
                                      <p:tavLst>
                                        <p:tav tm="0">
                                          <p:val>
                                            <p:fltVal val="0"/>
                                          </p:val>
                                        </p:tav>
                                        <p:tav tm="100000">
                                          <p:val>
                                            <p:strVal val="#ppt_h"/>
                                          </p:val>
                                        </p:tav>
                                      </p:tavLst>
                                    </p:anim>
                                    <p:animEffect transition="in" filter="fade">
                                      <p:cBhvr>
                                        <p:cTn id="58" dur="300"/>
                                        <p:tgtEl>
                                          <p:spTgt spid="14"/>
                                        </p:tgtEl>
                                      </p:cBhvr>
                                    </p:animEffect>
                                  </p:childTnLst>
                                </p:cTn>
                              </p:par>
                              <p:par>
                                <p:cTn id="59" presetID="6" presetClass="emph" presetSubtype="0" autoRev="1" fill="hold" grpId="1" nodeType="withEffect">
                                  <p:stCondLst>
                                    <p:cond delay="900"/>
                                  </p:stCondLst>
                                  <p:childTnLst>
                                    <p:animScale>
                                      <p:cBhvr>
                                        <p:cTn id="60" dur="150" fill="hold"/>
                                        <p:tgtEl>
                                          <p:spTgt spid="14"/>
                                        </p:tgtEl>
                                      </p:cBhvr>
                                      <p:by x="110000" y="110000"/>
                                    </p:animScale>
                                  </p:childTnLst>
                                </p:cTn>
                              </p:par>
                              <p:par>
                                <p:cTn id="61" presetID="53" presetClass="entr" presetSubtype="16" fill="hold" grpId="0" nodeType="withEffect">
                                  <p:stCondLst>
                                    <p:cond delay="900"/>
                                  </p:stCondLst>
                                  <p:childTnLst>
                                    <p:set>
                                      <p:cBhvr>
                                        <p:cTn id="62" dur="1" fill="hold">
                                          <p:stCondLst>
                                            <p:cond delay="0"/>
                                          </p:stCondLst>
                                        </p:cTn>
                                        <p:tgtEl>
                                          <p:spTgt spid="13"/>
                                        </p:tgtEl>
                                        <p:attrNameLst>
                                          <p:attrName>style.visibility</p:attrName>
                                        </p:attrNameLst>
                                      </p:cBhvr>
                                      <p:to>
                                        <p:strVal val="visible"/>
                                      </p:to>
                                    </p:set>
                                    <p:anim calcmode="lin" valueType="num">
                                      <p:cBhvr>
                                        <p:cTn id="63" dur="300" fill="hold"/>
                                        <p:tgtEl>
                                          <p:spTgt spid="13"/>
                                        </p:tgtEl>
                                        <p:attrNameLst>
                                          <p:attrName>ppt_w</p:attrName>
                                        </p:attrNameLst>
                                      </p:cBhvr>
                                      <p:tavLst>
                                        <p:tav tm="0">
                                          <p:val>
                                            <p:fltVal val="0"/>
                                          </p:val>
                                        </p:tav>
                                        <p:tav tm="100000">
                                          <p:val>
                                            <p:strVal val="#ppt_w"/>
                                          </p:val>
                                        </p:tav>
                                      </p:tavLst>
                                    </p:anim>
                                    <p:anim calcmode="lin" valueType="num">
                                      <p:cBhvr>
                                        <p:cTn id="64" dur="300" fill="hold"/>
                                        <p:tgtEl>
                                          <p:spTgt spid="13"/>
                                        </p:tgtEl>
                                        <p:attrNameLst>
                                          <p:attrName>ppt_h</p:attrName>
                                        </p:attrNameLst>
                                      </p:cBhvr>
                                      <p:tavLst>
                                        <p:tav tm="0">
                                          <p:val>
                                            <p:fltVal val="0"/>
                                          </p:val>
                                        </p:tav>
                                        <p:tav tm="100000">
                                          <p:val>
                                            <p:strVal val="#ppt_h"/>
                                          </p:val>
                                        </p:tav>
                                      </p:tavLst>
                                    </p:anim>
                                    <p:animEffect transition="in" filter="fade">
                                      <p:cBhvr>
                                        <p:cTn id="65" dur="300"/>
                                        <p:tgtEl>
                                          <p:spTgt spid="13"/>
                                        </p:tgtEl>
                                      </p:cBhvr>
                                    </p:animEffect>
                                  </p:childTnLst>
                                </p:cTn>
                              </p:par>
                              <p:par>
                                <p:cTn id="66" presetID="6" presetClass="emph" presetSubtype="0" autoRev="1" fill="hold" grpId="1" nodeType="withEffect">
                                  <p:stCondLst>
                                    <p:cond delay="1200"/>
                                  </p:stCondLst>
                                  <p:childTnLst>
                                    <p:animScale>
                                      <p:cBhvr>
                                        <p:cTn id="67" dur="150" fill="hold"/>
                                        <p:tgtEl>
                                          <p:spTgt spid="13"/>
                                        </p:tgtEl>
                                      </p:cBhvr>
                                      <p:by x="110000" y="110000"/>
                                    </p:animScale>
                                  </p:childTnLst>
                                </p:cTn>
                              </p:par>
                              <p:par>
                                <p:cTn id="68" presetID="53" presetClass="entr" presetSubtype="16" fill="hold" grpId="0" nodeType="withEffect">
                                  <p:stCondLst>
                                    <p:cond delay="50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800"/>
                                  </p:stCondLst>
                                  <p:childTnLst>
                                    <p:animScale>
                                      <p:cBhvr>
                                        <p:cTn id="74" dur="150" fill="hold"/>
                                        <p:tgtEl>
                                          <p:spTgt spid="17"/>
                                        </p:tgtEl>
                                      </p:cBhvr>
                                      <p:by x="110000" y="110000"/>
                                    </p:animScale>
                                  </p:childTnLst>
                                </p:cTn>
                              </p:par>
                            </p:childTnLst>
                          </p:cTn>
                        </p:par>
                        <p:par>
                          <p:cTn id="75" fill="hold">
                            <p:stCondLst>
                              <p:cond delay="1500"/>
                            </p:stCondLst>
                            <p:childTnLst>
                              <p:par>
                                <p:cTn id="76" presetID="2" presetClass="entr" presetSubtype="8" fill="hold" grpId="0"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0-#ppt_w/2"/>
                                          </p:val>
                                        </p:tav>
                                        <p:tav tm="100000">
                                          <p:val>
                                            <p:strVal val="#ppt_x"/>
                                          </p:val>
                                        </p:tav>
                                      </p:tavLst>
                                    </p:anim>
                                    <p:anim calcmode="lin" valueType="num">
                                      <p:cBhvr additive="base">
                                        <p:cTn id="79" dur="500" fill="hold"/>
                                        <p:tgtEl>
                                          <p:spTgt spid="18"/>
                                        </p:tgtEl>
                                        <p:attrNameLst>
                                          <p:attrName>ppt_y</p:attrName>
                                        </p:attrNameLst>
                                      </p:cBhvr>
                                      <p:tavLst>
                                        <p:tav tm="0">
                                          <p:val>
                                            <p:strVal val="#ppt_y"/>
                                          </p:val>
                                        </p:tav>
                                        <p:tav tm="100000">
                                          <p:val>
                                            <p:strVal val="#ppt_y"/>
                                          </p:val>
                                        </p:tav>
                                      </p:tavLst>
                                    </p:anim>
                                  </p:childTnLst>
                                </p:cTn>
                              </p:par>
                            </p:childTnLst>
                          </p:cTn>
                        </p:par>
                        <p:par>
                          <p:cTn id="80" fill="hold">
                            <p:stCondLst>
                              <p:cond delay="2000"/>
                            </p:stCondLst>
                            <p:childTnLst>
                              <p:par>
                                <p:cTn id="81" presetID="2" presetClass="entr" presetSubtype="8"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500" fill="hold"/>
                                        <p:tgtEl>
                                          <p:spTgt spid="19"/>
                                        </p:tgtEl>
                                        <p:attrNameLst>
                                          <p:attrName>ppt_x</p:attrName>
                                        </p:attrNameLst>
                                      </p:cBhvr>
                                      <p:tavLst>
                                        <p:tav tm="0">
                                          <p:val>
                                            <p:strVal val="0-#ppt_w/2"/>
                                          </p:val>
                                        </p:tav>
                                        <p:tav tm="100000">
                                          <p:val>
                                            <p:strVal val="#ppt_x"/>
                                          </p:val>
                                        </p:tav>
                                      </p:tavLst>
                                    </p:anim>
                                    <p:anim calcmode="lin" valueType="num">
                                      <p:cBhvr additive="base">
                                        <p:cTn id="84" dur="500" fill="hold"/>
                                        <p:tgtEl>
                                          <p:spTgt spid="19"/>
                                        </p:tgtEl>
                                        <p:attrNameLst>
                                          <p:attrName>ppt_y</p:attrName>
                                        </p:attrNameLst>
                                      </p:cBhvr>
                                      <p:tavLst>
                                        <p:tav tm="0">
                                          <p:val>
                                            <p:strVal val="#ppt_y"/>
                                          </p:val>
                                        </p:tav>
                                        <p:tav tm="100000">
                                          <p:val>
                                            <p:strVal val="#ppt_y"/>
                                          </p:val>
                                        </p:tav>
                                      </p:tavLst>
                                    </p:anim>
                                  </p:childTnLst>
                                </p:cTn>
                              </p:par>
                            </p:childTnLst>
                          </p:cTn>
                        </p:par>
                        <p:par>
                          <p:cTn id="85" fill="hold">
                            <p:stCondLst>
                              <p:cond delay="2500"/>
                            </p:stCondLst>
                            <p:childTnLst>
                              <p:par>
                                <p:cTn id="86" presetID="2" presetClass="entr" presetSubtype="4" fill="hold"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ppt_x"/>
                                          </p:val>
                                        </p:tav>
                                        <p:tav tm="100000">
                                          <p:val>
                                            <p:strVal val="#ppt_x"/>
                                          </p:val>
                                        </p:tav>
                                      </p:tavLst>
                                    </p:anim>
                                    <p:anim calcmode="lin" valueType="num">
                                      <p:cBhvr additive="base">
                                        <p:cTn id="8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p:bldP spid="12" grpId="1"/>
      <p:bldP spid="13" grpId="0" animBg="1"/>
      <p:bldP spid="13" grpId="1" animBg="1"/>
      <p:bldP spid="14" grpId="0" animBg="1"/>
      <p:bldP spid="14" grpId="1" animBg="1"/>
      <p:bldP spid="15" grpId="0" animBg="1"/>
      <p:bldP spid="15" grpId="1" animBg="1"/>
      <p:bldP spid="16" grpId="0" animBg="1"/>
      <p:bldP spid="16" grpId="1" animBg="1"/>
      <p:bldP spid="17" grpId="0"/>
      <p:bldP spid="17" grpId="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13B029D-7E31-4F28-B493-CDDCCA5A38FE}"/>
              </a:ext>
            </a:extLst>
          </p:cNvPr>
          <p:cNvSpPr/>
          <p:nvPr/>
        </p:nvSpPr>
        <p:spPr>
          <a:xfrm>
            <a:off x="3458442" y="1775460"/>
            <a:ext cx="1175322"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2" action="ppaction://hlinksldjump"/>
              </a:rPr>
              <a:t>2.1</a:t>
            </a:r>
            <a:r>
              <a:rPr lang="zh-CN" altLang="en-US" sz="1400">
                <a:solidFill>
                  <a:schemeClr val="bg1"/>
                </a:solidFill>
                <a:latin typeface="微软雅黑" panose="020B0503020204020204" pitchFamily="34" charset="-122"/>
                <a:ea typeface="微软雅黑" panose="020B0503020204020204" pitchFamily="34" charset="-122"/>
                <a:hlinkClick r:id="rId2" action="ppaction://hlinksldjump"/>
              </a:rPr>
              <a:t>数据形式</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9CFB81A-2216-4333-BC33-C8970246D382}"/>
              </a:ext>
            </a:extLst>
          </p:cNvPr>
          <p:cNvSpPr/>
          <p:nvPr/>
        </p:nvSpPr>
        <p:spPr>
          <a:xfrm>
            <a:off x="3653554" y="2254855"/>
            <a:ext cx="1516762" cy="307777"/>
          </a:xfrm>
          <a:prstGeom prst="rect">
            <a:avLst/>
          </a:prstGeom>
        </p:spPr>
        <p:txBody>
          <a:bodyPr wrap="none">
            <a:spAutoFit/>
          </a:bodyPr>
          <a:lstStyle/>
          <a:p>
            <a:pPr algn="ctr"/>
            <a:r>
              <a:rPr lang="en-US" altLang="zh-CN" sz="1400">
                <a:solidFill>
                  <a:schemeClr val="bg1"/>
                </a:solidFill>
                <a:latin typeface="微软雅黑" panose="020B0503020204020204" pitchFamily="34" charset="-122"/>
                <a:ea typeface="微软雅黑" panose="020B0503020204020204" pitchFamily="34" charset="-122"/>
                <a:sym typeface="FZHei-B01S" panose="02010601030101010101" pitchFamily="2" charset="-122"/>
                <a:hlinkClick r:id="rId2" action="ppaction://hlinksldjump"/>
              </a:rPr>
              <a:t>2.1.1</a:t>
            </a:r>
            <a:r>
              <a:rPr lang="zh-CN" altLang="en-US" sz="1400">
                <a:solidFill>
                  <a:schemeClr val="bg1"/>
                </a:solidFill>
                <a:latin typeface="微软雅黑" panose="020B0503020204020204" pitchFamily="34" charset="-122"/>
                <a:ea typeface="微软雅黑" panose="020B0503020204020204" pitchFamily="34" charset="-122"/>
                <a:sym typeface="FZHei-B01S" panose="02010601030101010101" pitchFamily="2" charset="-122"/>
                <a:hlinkClick r:id="rId2" action="ppaction://hlinksldjump"/>
              </a:rPr>
              <a:t>常量和变量</a:t>
            </a:r>
            <a:endParaRPr lang="zh-CN" altLang="en-US" sz="140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 name="矩形 3">
            <a:extLst>
              <a:ext uri="{FF2B5EF4-FFF2-40B4-BE49-F238E27FC236}">
                <a16:creationId xmlns:a16="http://schemas.microsoft.com/office/drawing/2014/main" id="{A6ABE3BA-E449-428E-8A07-624B18AA3D0C}"/>
              </a:ext>
            </a:extLst>
          </p:cNvPr>
          <p:cNvSpPr/>
          <p:nvPr/>
        </p:nvSpPr>
        <p:spPr>
          <a:xfrm>
            <a:off x="3647597" y="2734250"/>
            <a:ext cx="1495922" cy="307777"/>
          </a:xfrm>
          <a:prstGeom prst="rect">
            <a:avLst/>
          </a:prstGeom>
        </p:spPr>
        <p:txBody>
          <a:bodyPr wrap="none">
            <a:spAutoFit/>
          </a:bodyPr>
          <a:lstStyle/>
          <a:p>
            <a:pPr algn="ctr"/>
            <a:r>
              <a:rPr lang="en-US" altLang="zh-CN" sz="1400">
                <a:solidFill>
                  <a:schemeClr val="bg1"/>
                </a:solidFill>
                <a:latin typeface="微软雅黑" panose="020B0503020204020204" pitchFamily="34" charset="-122"/>
                <a:ea typeface="微软雅黑" panose="020B0503020204020204" pitchFamily="34" charset="-122"/>
                <a:sym typeface="FZHei-B01S" panose="02010601030101010101" pitchFamily="2" charset="-122"/>
                <a:hlinkClick r:id="rId3" action="ppaction://hlinksldjump"/>
              </a:rPr>
              <a:t>2.1.2</a:t>
            </a:r>
            <a:r>
              <a:rPr lang="zh-CN" altLang="en-US" sz="1400">
                <a:solidFill>
                  <a:schemeClr val="bg1"/>
                </a:solidFill>
                <a:latin typeface="微软雅黑" panose="020B0503020204020204" pitchFamily="34" charset="-122"/>
                <a:ea typeface="微软雅黑" panose="020B0503020204020204" pitchFamily="34" charset="-122"/>
                <a:sym typeface="FZHei-B01S" panose="02010601030101010101" pitchFamily="2" charset="-122"/>
                <a:hlinkClick r:id="rId3" action="ppaction://hlinksldjump"/>
              </a:rPr>
              <a:t>数 据 类 型</a:t>
            </a:r>
            <a:endParaRPr lang="zh-CN" altLang="en-US" sz="140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 name="矩形 4">
            <a:extLst>
              <a:ext uri="{FF2B5EF4-FFF2-40B4-BE49-F238E27FC236}">
                <a16:creationId xmlns:a16="http://schemas.microsoft.com/office/drawing/2014/main" id="{3018FFCD-0FAF-477C-842A-397087AE5195}"/>
              </a:ext>
            </a:extLst>
          </p:cNvPr>
          <p:cNvSpPr/>
          <p:nvPr/>
        </p:nvSpPr>
        <p:spPr>
          <a:xfrm>
            <a:off x="3647597" y="3167144"/>
            <a:ext cx="1390124"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4" action="ppaction://hlinksldjump"/>
              </a:rPr>
              <a:t>2.1.3 </a:t>
            </a:r>
            <a:r>
              <a:rPr lang="zh-CN" altLang="en-US" sz="1400">
                <a:solidFill>
                  <a:schemeClr val="bg1"/>
                </a:solidFill>
                <a:latin typeface="微软雅黑" panose="020B0503020204020204" pitchFamily="34" charset="-122"/>
                <a:ea typeface="微软雅黑" panose="020B0503020204020204" pitchFamily="34" charset="-122"/>
                <a:hlinkClick r:id="rId4" action="ppaction://hlinksldjump"/>
              </a:rPr>
              <a:t>整型数据</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34EF0C0-30FE-4378-B86E-FD622837B91C}"/>
              </a:ext>
            </a:extLst>
          </p:cNvPr>
          <p:cNvSpPr/>
          <p:nvPr/>
        </p:nvSpPr>
        <p:spPr>
          <a:xfrm>
            <a:off x="3646047" y="3579943"/>
            <a:ext cx="1516762"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5" action="ppaction://hlinksldjump"/>
              </a:rPr>
              <a:t>2.1.4</a:t>
            </a:r>
            <a:r>
              <a:rPr lang="zh-CN" altLang="en-US" sz="1400">
                <a:solidFill>
                  <a:schemeClr val="bg1"/>
                </a:solidFill>
                <a:latin typeface="微软雅黑" panose="020B0503020204020204" pitchFamily="34" charset="-122"/>
                <a:ea typeface="微软雅黑" panose="020B0503020204020204" pitchFamily="34" charset="-122"/>
                <a:hlinkClick r:id="rId5" action="ppaction://hlinksldjump"/>
              </a:rPr>
              <a:t>字符型数据</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 name="矩形 6">
            <a:hlinkClick r:id="rId6" action="ppaction://hlinksldjump"/>
            <a:extLst>
              <a:ext uri="{FF2B5EF4-FFF2-40B4-BE49-F238E27FC236}">
                <a16:creationId xmlns:a16="http://schemas.microsoft.com/office/drawing/2014/main" id="{9D5C477E-A64E-4A5D-94AF-72957E646E36}"/>
              </a:ext>
            </a:extLst>
          </p:cNvPr>
          <p:cNvSpPr/>
          <p:nvPr/>
        </p:nvSpPr>
        <p:spPr>
          <a:xfrm>
            <a:off x="3646047" y="3999586"/>
            <a:ext cx="1516762"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6" action="ppaction://hlinksldjump"/>
              </a:rPr>
              <a:t>2.1.5</a:t>
            </a:r>
            <a:r>
              <a:rPr lang="zh-CN" altLang="en-US" sz="1400">
                <a:solidFill>
                  <a:schemeClr val="bg1"/>
                </a:solidFill>
                <a:latin typeface="微软雅黑" panose="020B0503020204020204" pitchFamily="34" charset="-122"/>
                <a:ea typeface="微软雅黑" panose="020B0503020204020204" pitchFamily="34" charset="-122"/>
                <a:hlinkClick r:id="rId6" action="ppaction://hlinksldjump"/>
              </a:rPr>
              <a:t>浮点型数据</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8FADB59-1C3D-4C91-BD6A-F5CF02879D9C}"/>
              </a:ext>
            </a:extLst>
          </p:cNvPr>
          <p:cNvSpPr/>
          <p:nvPr/>
        </p:nvSpPr>
        <p:spPr>
          <a:xfrm>
            <a:off x="3378523" y="4589682"/>
            <a:ext cx="1766830"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7" action="ppaction://hlinksldjump"/>
              </a:rPr>
              <a:t>2.2 </a:t>
            </a:r>
            <a:r>
              <a:rPr lang="zh-CN" altLang="en-US" sz="1400">
                <a:solidFill>
                  <a:schemeClr val="bg1"/>
                </a:solidFill>
                <a:latin typeface="微软雅黑" panose="020B0503020204020204" pitchFamily="34" charset="-122"/>
                <a:ea typeface="微软雅黑" panose="020B0503020204020204" pitchFamily="34" charset="-122"/>
                <a:hlinkClick r:id="rId7" action="ppaction://hlinksldjump"/>
              </a:rPr>
              <a:t>运算符和表达式</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58AB1FB2-3164-440F-A71B-A3705925D4BA}"/>
              </a:ext>
            </a:extLst>
          </p:cNvPr>
          <p:cNvSpPr/>
          <p:nvPr/>
        </p:nvSpPr>
        <p:spPr>
          <a:xfrm>
            <a:off x="3646047" y="5556184"/>
            <a:ext cx="2767104"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8" action="ppaction://hlinksldjump"/>
              </a:rPr>
              <a:t>2.2.2</a:t>
            </a:r>
            <a:r>
              <a:rPr lang="zh-CN" altLang="en-US" sz="1400">
                <a:solidFill>
                  <a:schemeClr val="bg1"/>
                </a:solidFill>
                <a:latin typeface="微软雅黑" panose="020B0503020204020204" pitchFamily="34" charset="-122"/>
                <a:ea typeface="微软雅黑" panose="020B0503020204020204" pitchFamily="34" charset="-122"/>
                <a:hlinkClick r:id="rId8" action="ppaction://hlinksldjump"/>
              </a:rPr>
              <a:t>自增</a:t>
            </a:r>
            <a:r>
              <a:rPr lang="en-US" altLang="zh-CN" sz="1400">
                <a:solidFill>
                  <a:schemeClr val="bg1"/>
                </a:solidFill>
                <a:latin typeface="微软雅黑" panose="020B0503020204020204" pitchFamily="34" charset="-122"/>
                <a:ea typeface="微软雅黑" panose="020B0503020204020204" pitchFamily="34" charset="-122"/>
                <a:hlinkClick r:id="rId8" action="ppaction://hlinksldjump"/>
              </a:rPr>
              <a:t>(++)</a:t>
            </a:r>
            <a:r>
              <a:rPr lang="zh-CN" altLang="en-US" sz="1400">
                <a:solidFill>
                  <a:schemeClr val="bg1"/>
                </a:solidFill>
                <a:latin typeface="微软雅黑" panose="020B0503020204020204" pitchFamily="34" charset="-122"/>
                <a:ea typeface="微软雅黑" panose="020B0503020204020204" pitchFamily="34" charset="-122"/>
                <a:hlinkClick r:id="rId8" action="ppaction://hlinksldjump"/>
              </a:rPr>
              <a:t>、自减</a:t>
            </a:r>
            <a:r>
              <a:rPr lang="en-US" altLang="zh-CN" sz="1400">
                <a:solidFill>
                  <a:schemeClr val="bg1"/>
                </a:solidFill>
                <a:latin typeface="微软雅黑" panose="020B0503020204020204" pitchFamily="34" charset="-122"/>
                <a:ea typeface="微软雅黑" panose="020B0503020204020204" pitchFamily="34" charset="-122"/>
                <a:hlinkClick r:id="rId8" action="ppaction://hlinksldjump"/>
              </a:rPr>
              <a:t>(--)</a:t>
            </a:r>
            <a:r>
              <a:rPr lang="zh-CN" altLang="en-US" sz="1400">
                <a:solidFill>
                  <a:schemeClr val="bg1"/>
                </a:solidFill>
                <a:latin typeface="微软雅黑" panose="020B0503020204020204" pitchFamily="34" charset="-122"/>
                <a:ea typeface="微软雅黑" panose="020B0503020204020204" pitchFamily="34" charset="-122"/>
                <a:hlinkClick r:id="rId8" action="ppaction://hlinksldjump"/>
              </a:rPr>
              <a:t>运算符</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6F8439D-EFAE-4021-8E71-3F571D6DD27D}"/>
              </a:ext>
            </a:extLst>
          </p:cNvPr>
          <p:cNvSpPr/>
          <p:nvPr/>
        </p:nvSpPr>
        <p:spPr>
          <a:xfrm>
            <a:off x="3653554" y="5127598"/>
            <a:ext cx="1516762"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9" action="ppaction://hlinksldjump"/>
              </a:rPr>
              <a:t>2.2.1</a:t>
            </a:r>
            <a:r>
              <a:rPr lang="zh-CN" altLang="en-US" sz="1400">
                <a:solidFill>
                  <a:schemeClr val="bg1"/>
                </a:solidFill>
                <a:latin typeface="微软雅黑" panose="020B0503020204020204" pitchFamily="34" charset="-122"/>
                <a:ea typeface="微软雅黑" panose="020B0503020204020204" pitchFamily="34" charset="-122"/>
                <a:hlinkClick r:id="rId9" action="ppaction://hlinksldjump"/>
              </a:rPr>
              <a:t>算术运算符</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2093F017-BA1A-480E-A5CA-A7D616FB13BA}"/>
              </a:ext>
            </a:extLst>
          </p:cNvPr>
          <p:cNvSpPr/>
          <p:nvPr/>
        </p:nvSpPr>
        <p:spPr>
          <a:xfrm>
            <a:off x="7835259" y="1851640"/>
            <a:ext cx="3693640"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10" action="ppaction://hlinksldjump"/>
              </a:rPr>
              <a:t>2.2.3 </a:t>
            </a:r>
            <a:r>
              <a:rPr lang="zh-CN" altLang="en-US" sz="1400">
                <a:solidFill>
                  <a:schemeClr val="bg1"/>
                </a:solidFill>
                <a:latin typeface="微软雅黑" panose="020B0503020204020204" pitchFamily="34" charset="-122"/>
                <a:ea typeface="微软雅黑" panose="020B0503020204020204" pitchFamily="34" charset="-122"/>
                <a:hlinkClick r:id="rId10" action="ppaction://hlinksldjump"/>
              </a:rPr>
              <a:t>算术表达式和运算符的优先级和结合性</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53F57BE4-0283-4074-886D-B0190A79E4D3}"/>
              </a:ext>
            </a:extLst>
          </p:cNvPr>
          <p:cNvSpPr/>
          <p:nvPr/>
        </p:nvSpPr>
        <p:spPr>
          <a:xfrm>
            <a:off x="7835259" y="2295403"/>
            <a:ext cx="2773516"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11" action="ppaction://hlinksldjump"/>
              </a:rPr>
              <a:t>2.2.4</a:t>
            </a:r>
            <a:r>
              <a:rPr lang="zh-CN" altLang="en-US" sz="1400">
                <a:solidFill>
                  <a:schemeClr val="bg1"/>
                </a:solidFill>
                <a:latin typeface="微软雅黑" panose="020B0503020204020204" pitchFamily="34" charset="-122"/>
                <a:ea typeface="微软雅黑" panose="020B0503020204020204" pitchFamily="34" charset="-122"/>
                <a:hlinkClick r:id="rId11" action="ppaction://hlinksldjump"/>
              </a:rPr>
              <a:t>不同类型数据间的混合运算</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01370ED1-1E0A-454D-882D-7203C3539BAE}"/>
              </a:ext>
            </a:extLst>
          </p:cNvPr>
          <p:cNvSpPr/>
          <p:nvPr/>
        </p:nvSpPr>
        <p:spPr>
          <a:xfrm>
            <a:off x="7835259" y="2672201"/>
            <a:ext cx="2234907"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11" action="ppaction://hlinksldjump"/>
              </a:rPr>
              <a:t>2.2.5</a:t>
            </a:r>
            <a:r>
              <a:rPr lang="zh-CN" altLang="en-US" sz="1400">
                <a:solidFill>
                  <a:schemeClr val="bg1"/>
                </a:solidFill>
                <a:latin typeface="微软雅黑" panose="020B0503020204020204" pitchFamily="34" charset="-122"/>
                <a:ea typeface="微软雅黑" panose="020B0503020204020204" pitchFamily="34" charset="-122"/>
                <a:hlinkClick r:id="rId11" action="ppaction://hlinksldjump"/>
              </a:rPr>
              <a:t>强制类型转换运算符</a:t>
            </a:r>
            <a:endParaRPr lang="zh-CN" altLang="en-US" sz="140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48188FD-7A34-49B9-940C-4838CF8C6BFB}"/>
              </a:ext>
            </a:extLst>
          </p:cNvPr>
          <p:cNvSpPr/>
          <p:nvPr/>
        </p:nvSpPr>
        <p:spPr>
          <a:xfrm>
            <a:off x="7528569" y="3222857"/>
            <a:ext cx="1228221"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12" action="ppaction://hlinksldjump"/>
              </a:rPr>
              <a:t>2.3 </a:t>
            </a:r>
            <a:r>
              <a:rPr lang="zh-CN" altLang="en-US" sz="1400">
                <a:solidFill>
                  <a:schemeClr val="bg1"/>
                </a:solidFill>
                <a:latin typeface="微软雅黑" panose="020B0503020204020204" pitchFamily="34" charset="-122"/>
                <a:ea typeface="微软雅黑" panose="020B0503020204020204" pitchFamily="34" charset="-122"/>
                <a:hlinkClick r:id="rId12" action="ppaction://hlinksldjump"/>
              </a:rPr>
              <a:t>赋值语句</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BB648EAF-C36F-4C1F-BFDC-D4D85D603C92}"/>
              </a:ext>
            </a:extLst>
          </p:cNvPr>
          <p:cNvSpPr/>
          <p:nvPr/>
        </p:nvSpPr>
        <p:spPr>
          <a:xfrm>
            <a:off x="7528569" y="3856140"/>
            <a:ext cx="1766830"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13" action="ppaction://hlinksldjump"/>
              </a:rPr>
              <a:t>2.4 </a:t>
            </a:r>
            <a:r>
              <a:rPr lang="zh-CN" altLang="en-US" sz="1400">
                <a:solidFill>
                  <a:schemeClr val="bg1"/>
                </a:solidFill>
                <a:latin typeface="微软雅黑" panose="020B0503020204020204" pitchFamily="34" charset="-122"/>
                <a:ea typeface="微软雅黑" panose="020B0503020204020204" pitchFamily="34" charset="-122"/>
                <a:hlinkClick r:id="rId13" action="ppaction://hlinksldjump"/>
              </a:rPr>
              <a:t>数据的输入输出</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66FB7D5D-4989-4A04-8A69-9CF21CDCE8A8}"/>
              </a:ext>
            </a:extLst>
          </p:cNvPr>
          <p:cNvSpPr/>
          <p:nvPr/>
        </p:nvSpPr>
        <p:spPr>
          <a:xfrm>
            <a:off x="7852799" y="4341899"/>
            <a:ext cx="2314095"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14" action="ppaction://hlinksldjump"/>
              </a:rPr>
              <a:t>2.4.1 printf </a:t>
            </a:r>
            <a:r>
              <a:rPr lang="zh-CN" altLang="en-US" sz="1400">
                <a:solidFill>
                  <a:schemeClr val="bg1"/>
                </a:solidFill>
                <a:latin typeface="微软雅黑" panose="020B0503020204020204" pitchFamily="34" charset="-122"/>
                <a:ea typeface="微软雅黑" panose="020B0503020204020204" pitchFamily="34" charset="-122"/>
                <a:hlinkClick r:id="rId14" action="ppaction://hlinksldjump"/>
              </a:rPr>
              <a:t>函数输出数据</a:t>
            </a:r>
            <a:endParaRPr lang="en-US" altLang="zh-CN" sz="140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1BBC970-803F-4C5A-AC3B-242D8E60EB05}"/>
              </a:ext>
            </a:extLst>
          </p:cNvPr>
          <p:cNvSpPr/>
          <p:nvPr/>
        </p:nvSpPr>
        <p:spPr>
          <a:xfrm>
            <a:off x="7852799" y="4768429"/>
            <a:ext cx="2276585"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hlinkClick r:id="rId15" action="ppaction://hlinksldjump"/>
              </a:rPr>
              <a:t>2.4.2 scanf </a:t>
            </a:r>
            <a:r>
              <a:rPr lang="zh-CN" altLang="en-US" sz="1400">
                <a:solidFill>
                  <a:schemeClr val="bg1"/>
                </a:solidFill>
                <a:latin typeface="微软雅黑" panose="020B0503020204020204" pitchFamily="34" charset="-122"/>
                <a:ea typeface="微软雅黑" panose="020B0503020204020204" pitchFamily="34" charset="-122"/>
                <a:hlinkClick r:id="rId15" action="ppaction://hlinksldjump"/>
              </a:rPr>
              <a:t>函数输入数据</a:t>
            </a:r>
            <a:endParaRPr lang="en-US" altLang="zh-CN" sz="1400">
              <a:solidFill>
                <a:schemeClr val="bg1"/>
              </a:solidFill>
              <a:latin typeface="微软雅黑" panose="020B0503020204020204" pitchFamily="34" charset="-122"/>
              <a:ea typeface="微软雅黑" panose="020B0503020204020204" pitchFamily="34" charset="-122"/>
            </a:endParaRPr>
          </a:p>
        </p:txBody>
      </p:sp>
      <p:sp>
        <p:nvSpPr>
          <p:cNvPr id="49" name="Oval 7">
            <a:extLst>
              <a:ext uri="{FF2B5EF4-FFF2-40B4-BE49-F238E27FC236}">
                <a16:creationId xmlns:a16="http://schemas.microsoft.com/office/drawing/2014/main" id="{7C012033-3790-48DB-AFF3-CF5B1E5ED43F}"/>
              </a:ext>
            </a:extLst>
          </p:cNvPr>
          <p:cNvSpPr>
            <a:spLocks noChangeArrowheads="1"/>
          </p:cNvSpPr>
          <p:nvPr/>
        </p:nvSpPr>
        <p:spPr bwMode="auto">
          <a:xfrm>
            <a:off x="-875977"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Oval 8">
            <a:extLst>
              <a:ext uri="{FF2B5EF4-FFF2-40B4-BE49-F238E27FC236}">
                <a16:creationId xmlns:a16="http://schemas.microsoft.com/office/drawing/2014/main" id="{31D44EB1-9F19-43C4-8092-7548C4CDB71A}"/>
              </a:ext>
            </a:extLst>
          </p:cNvPr>
          <p:cNvSpPr>
            <a:spLocks noChangeArrowheads="1"/>
          </p:cNvSpPr>
          <p:nvPr/>
        </p:nvSpPr>
        <p:spPr bwMode="auto">
          <a:xfrm>
            <a:off x="800423"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10">
            <a:extLst>
              <a:ext uri="{FF2B5EF4-FFF2-40B4-BE49-F238E27FC236}">
                <a16:creationId xmlns:a16="http://schemas.microsoft.com/office/drawing/2014/main" id="{A8DA8FF6-6948-41A8-B077-D78D6915119E}"/>
              </a:ext>
            </a:extLst>
          </p:cNvPr>
          <p:cNvSpPr>
            <a:spLocks noChangeArrowheads="1"/>
          </p:cNvSpPr>
          <p:nvPr/>
        </p:nvSpPr>
        <p:spPr bwMode="auto">
          <a:xfrm>
            <a:off x="35248"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Oval 11">
            <a:extLst>
              <a:ext uri="{FF2B5EF4-FFF2-40B4-BE49-F238E27FC236}">
                <a16:creationId xmlns:a16="http://schemas.microsoft.com/office/drawing/2014/main" id="{E89A20D6-04CD-46D2-9AF6-CF0796344AA3}"/>
              </a:ext>
            </a:extLst>
          </p:cNvPr>
          <p:cNvSpPr>
            <a:spLocks noChangeArrowheads="1"/>
          </p:cNvSpPr>
          <p:nvPr/>
        </p:nvSpPr>
        <p:spPr bwMode="auto">
          <a:xfrm>
            <a:off x="1038548"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Oval 12">
            <a:extLst>
              <a:ext uri="{FF2B5EF4-FFF2-40B4-BE49-F238E27FC236}">
                <a16:creationId xmlns:a16="http://schemas.microsoft.com/office/drawing/2014/main" id="{D30F7CFC-1335-4C61-9953-DB51F75F120E}"/>
              </a:ext>
            </a:extLst>
          </p:cNvPr>
          <p:cNvSpPr>
            <a:spLocks noChangeArrowheads="1"/>
          </p:cNvSpPr>
          <p:nvPr/>
        </p:nvSpPr>
        <p:spPr bwMode="auto">
          <a:xfrm>
            <a:off x="1556073"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Oval 13">
            <a:extLst>
              <a:ext uri="{FF2B5EF4-FFF2-40B4-BE49-F238E27FC236}">
                <a16:creationId xmlns:a16="http://schemas.microsoft.com/office/drawing/2014/main" id="{615CFF2E-B906-4E1C-914B-8824804C9FCD}"/>
              </a:ext>
            </a:extLst>
          </p:cNvPr>
          <p:cNvSpPr>
            <a:spLocks noChangeArrowheads="1"/>
          </p:cNvSpPr>
          <p:nvPr/>
        </p:nvSpPr>
        <p:spPr bwMode="auto">
          <a:xfrm>
            <a:off x="759148"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Oval 14">
            <a:extLst>
              <a:ext uri="{FF2B5EF4-FFF2-40B4-BE49-F238E27FC236}">
                <a16:creationId xmlns:a16="http://schemas.microsoft.com/office/drawing/2014/main" id="{5C177286-AD43-4747-9DD2-4F8DC65B6073}"/>
              </a:ext>
            </a:extLst>
          </p:cNvPr>
          <p:cNvSpPr>
            <a:spLocks noChangeArrowheads="1"/>
          </p:cNvSpPr>
          <p:nvPr/>
        </p:nvSpPr>
        <p:spPr bwMode="auto">
          <a:xfrm>
            <a:off x="2219648"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Oval 15">
            <a:extLst>
              <a:ext uri="{FF2B5EF4-FFF2-40B4-BE49-F238E27FC236}">
                <a16:creationId xmlns:a16="http://schemas.microsoft.com/office/drawing/2014/main" id="{8FE073B2-205C-41A6-BC3E-FB6FC3D8CB79}"/>
              </a:ext>
            </a:extLst>
          </p:cNvPr>
          <p:cNvSpPr>
            <a:spLocks noChangeArrowheads="1"/>
          </p:cNvSpPr>
          <p:nvPr/>
        </p:nvSpPr>
        <p:spPr bwMode="auto">
          <a:xfrm>
            <a:off x="2610173"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Oval 16">
            <a:extLst>
              <a:ext uri="{FF2B5EF4-FFF2-40B4-BE49-F238E27FC236}">
                <a16:creationId xmlns:a16="http://schemas.microsoft.com/office/drawing/2014/main" id="{E54B5109-F07D-4D61-AB9E-D7C6D4408D10}"/>
              </a:ext>
            </a:extLst>
          </p:cNvPr>
          <p:cNvSpPr>
            <a:spLocks noChangeArrowheads="1"/>
          </p:cNvSpPr>
          <p:nvPr/>
        </p:nvSpPr>
        <p:spPr bwMode="auto">
          <a:xfrm>
            <a:off x="1422723"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Oval 17">
            <a:extLst>
              <a:ext uri="{FF2B5EF4-FFF2-40B4-BE49-F238E27FC236}">
                <a16:creationId xmlns:a16="http://schemas.microsoft.com/office/drawing/2014/main" id="{ACEB6758-859D-413E-AAF7-F78B78E75CEA}"/>
              </a:ext>
            </a:extLst>
          </p:cNvPr>
          <p:cNvSpPr>
            <a:spLocks noChangeArrowheads="1"/>
          </p:cNvSpPr>
          <p:nvPr/>
        </p:nvSpPr>
        <p:spPr bwMode="auto">
          <a:xfrm>
            <a:off x="644848"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18">
            <a:extLst>
              <a:ext uri="{FF2B5EF4-FFF2-40B4-BE49-F238E27FC236}">
                <a16:creationId xmlns:a16="http://schemas.microsoft.com/office/drawing/2014/main" id="{3A41C505-D5FC-4666-9ABC-674AC60EC574}"/>
              </a:ext>
            </a:extLst>
          </p:cNvPr>
          <p:cNvSpPr>
            <a:spLocks noChangeArrowheads="1"/>
          </p:cNvSpPr>
          <p:nvPr/>
        </p:nvSpPr>
        <p:spPr bwMode="auto">
          <a:xfrm>
            <a:off x="1930723"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Oval 19">
            <a:extLst>
              <a:ext uri="{FF2B5EF4-FFF2-40B4-BE49-F238E27FC236}">
                <a16:creationId xmlns:a16="http://schemas.microsoft.com/office/drawing/2014/main" id="{3159BBA9-C2A3-4A2C-B760-965066F603EB}"/>
              </a:ext>
            </a:extLst>
          </p:cNvPr>
          <p:cNvSpPr>
            <a:spLocks noChangeArrowheads="1"/>
          </p:cNvSpPr>
          <p:nvPr/>
        </p:nvSpPr>
        <p:spPr bwMode="auto">
          <a:xfrm>
            <a:off x="1175073"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Oval 20">
            <a:extLst>
              <a:ext uri="{FF2B5EF4-FFF2-40B4-BE49-F238E27FC236}">
                <a16:creationId xmlns:a16="http://schemas.microsoft.com/office/drawing/2014/main" id="{6A8A55C1-F48B-43E2-B45A-ABD592A34CF2}"/>
              </a:ext>
            </a:extLst>
          </p:cNvPr>
          <p:cNvSpPr>
            <a:spLocks noChangeArrowheads="1"/>
          </p:cNvSpPr>
          <p:nvPr/>
        </p:nvSpPr>
        <p:spPr bwMode="auto">
          <a:xfrm>
            <a:off x="892498"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Oval 21">
            <a:extLst>
              <a:ext uri="{FF2B5EF4-FFF2-40B4-BE49-F238E27FC236}">
                <a16:creationId xmlns:a16="http://schemas.microsoft.com/office/drawing/2014/main" id="{A20F01B1-8550-4702-A736-09F5DC818BB5}"/>
              </a:ext>
            </a:extLst>
          </p:cNvPr>
          <p:cNvSpPr>
            <a:spLocks noChangeArrowheads="1"/>
          </p:cNvSpPr>
          <p:nvPr/>
        </p:nvSpPr>
        <p:spPr bwMode="auto">
          <a:xfrm>
            <a:off x="89223"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Oval 22">
            <a:extLst>
              <a:ext uri="{FF2B5EF4-FFF2-40B4-BE49-F238E27FC236}">
                <a16:creationId xmlns:a16="http://schemas.microsoft.com/office/drawing/2014/main" id="{6BF1B63E-9740-45C2-8BD5-EC74C4F01AEA}"/>
              </a:ext>
            </a:extLst>
          </p:cNvPr>
          <p:cNvSpPr>
            <a:spLocks noChangeArrowheads="1"/>
          </p:cNvSpPr>
          <p:nvPr/>
        </p:nvSpPr>
        <p:spPr bwMode="auto">
          <a:xfrm>
            <a:off x="-380677"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Oval 25">
            <a:extLst>
              <a:ext uri="{FF2B5EF4-FFF2-40B4-BE49-F238E27FC236}">
                <a16:creationId xmlns:a16="http://schemas.microsoft.com/office/drawing/2014/main" id="{556A7D0B-1358-443E-B8D0-3C3C39C4D1B5}"/>
              </a:ext>
            </a:extLst>
          </p:cNvPr>
          <p:cNvSpPr>
            <a:spLocks noChangeArrowheads="1"/>
          </p:cNvSpPr>
          <p:nvPr/>
        </p:nvSpPr>
        <p:spPr bwMode="auto">
          <a:xfrm>
            <a:off x="305123"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Oval 26">
            <a:extLst>
              <a:ext uri="{FF2B5EF4-FFF2-40B4-BE49-F238E27FC236}">
                <a16:creationId xmlns:a16="http://schemas.microsoft.com/office/drawing/2014/main" id="{77EAD152-6CCF-4E6F-9CC9-E9DFBC1A7553}"/>
              </a:ext>
            </a:extLst>
          </p:cNvPr>
          <p:cNvSpPr>
            <a:spLocks noChangeArrowheads="1"/>
          </p:cNvSpPr>
          <p:nvPr/>
        </p:nvSpPr>
        <p:spPr bwMode="auto">
          <a:xfrm>
            <a:off x="298773"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Oval 27">
            <a:extLst>
              <a:ext uri="{FF2B5EF4-FFF2-40B4-BE49-F238E27FC236}">
                <a16:creationId xmlns:a16="http://schemas.microsoft.com/office/drawing/2014/main" id="{22114826-DCC9-40F7-9165-DB0AB1444436}"/>
              </a:ext>
            </a:extLst>
          </p:cNvPr>
          <p:cNvSpPr>
            <a:spLocks noChangeArrowheads="1"/>
          </p:cNvSpPr>
          <p:nvPr/>
        </p:nvSpPr>
        <p:spPr bwMode="auto">
          <a:xfrm>
            <a:off x="273373"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Oval 28">
            <a:extLst>
              <a:ext uri="{FF2B5EF4-FFF2-40B4-BE49-F238E27FC236}">
                <a16:creationId xmlns:a16="http://schemas.microsoft.com/office/drawing/2014/main" id="{BD6BB499-CC69-4F75-96F1-AB66E5CD0D86}"/>
              </a:ext>
            </a:extLst>
          </p:cNvPr>
          <p:cNvSpPr>
            <a:spLocks noChangeArrowheads="1"/>
          </p:cNvSpPr>
          <p:nvPr/>
        </p:nvSpPr>
        <p:spPr bwMode="auto">
          <a:xfrm>
            <a:off x="44773"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Oval 29">
            <a:extLst>
              <a:ext uri="{FF2B5EF4-FFF2-40B4-BE49-F238E27FC236}">
                <a16:creationId xmlns:a16="http://schemas.microsoft.com/office/drawing/2014/main" id="{7D8F41DA-8256-4A4F-BD57-FA1561D3A9A0}"/>
              </a:ext>
            </a:extLst>
          </p:cNvPr>
          <p:cNvSpPr>
            <a:spLocks noChangeArrowheads="1"/>
          </p:cNvSpPr>
          <p:nvPr/>
        </p:nvSpPr>
        <p:spPr bwMode="auto">
          <a:xfrm>
            <a:off x="-91419" y="5009198"/>
            <a:ext cx="231447" cy="231447"/>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Oval 30">
            <a:extLst>
              <a:ext uri="{FF2B5EF4-FFF2-40B4-BE49-F238E27FC236}">
                <a16:creationId xmlns:a16="http://schemas.microsoft.com/office/drawing/2014/main" id="{32062ACA-2FCA-4103-85B3-F43665472E2D}"/>
              </a:ext>
            </a:extLst>
          </p:cNvPr>
          <p:cNvSpPr>
            <a:spLocks noChangeArrowheads="1"/>
          </p:cNvSpPr>
          <p:nvPr/>
        </p:nvSpPr>
        <p:spPr bwMode="auto">
          <a:xfrm>
            <a:off x="238448"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Oval 31">
            <a:extLst>
              <a:ext uri="{FF2B5EF4-FFF2-40B4-BE49-F238E27FC236}">
                <a16:creationId xmlns:a16="http://schemas.microsoft.com/office/drawing/2014/main" id="{29F8CCB8-C778-484A-BE82-114EB9E6E842}"/>
              </a:ext>
            </a:extLst>
          </p:cNvPr>
          <p:cNvSpPr>
            <a:spLocks noChangeArrowheads="1"/>
          </p:cNvSpPr>
          <p:nvPr/>
        </p:nvSpPr>
        <p:spPr bwMode="auto">
          <a:xfrm>
            <a:off x="165423"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Oval 32">
            <a:extLst>
              <a:ext uri="{FF2B5EF4-FFF2-40B4-BE49-F238E27FC236}">
                <a16:creationId xmlns:a16="http://schemas.microsoft.com/office/drawing/2014/main" id="{6B1E0F22-1F54-42AF-8E4D-918EA97DB593}"/>
              </a:ext>
            </a:extLst>
          </p:cNvPr>
          <p:cNvSpPr>
            <a:spLocks noChangeArrowheads="1"/>
          </p:cNvSpPr>
          <p:nvPr/>
        </p:nvSpPr>
        <p:spPr bwMode="auto">
          <a:xfrm>
            <a:off x="60648"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Oval 33">
            <a:extLst>
              <a:ext uri="{FF2B5EF4-FFF2-40B4-BE49-F238E27FC236}">
                <a16:creationId xmlns:a16="http://schemas.microsoft.com/office/drawing/2014/main" id="{F943D897-8B2B-4D9D-BCA1-7B8A7FA23B11}"/>
              </a:ext>
            </a:extLst>
          </p:cNvPr>
          <p:cNvSpPr>
            <a:spLocks noChangeArrowheads="1"/>
          </p:cNvSpPr>
          <p:nvPr/>
        </p:nvSpPr>
        <p:spPr bwMode="auto">
          <a:xfrm>
            <a:off x="130498"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Oval 34">
            <a:extLst>
              <a:ext uri="{FF2B5EF4-FFF2-40B4-BE49-F238E27FC236}">
                <a16:creationId xmlns:a16="http://schemas.microsoft.com/office/drawing/2014/main" id="{B4C77427-BB33-47E7-9163-C43A783D78F6}"/>
              </a:ext>
            </a:extLst>
          </p:cNvPr>
          <p:cNvSpPr>
            <a:spLocks noChangeArrowheads="1"/>
          </p:cNvSpPr>
          <p:nvPr/>
        </p:nvSpPr>
        <p:spPr bwMode="auto">
          <a:xfrm>
            <a:off x="406723"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Oval 35">
            <a:extLst>
              <a:ext uri="{FF2B5EF4-FFF2-40B4-BE49-F238E27FC236}">
                <a16:creationId xmlns:a16="http://schemas.microsoft.com/office/drawing/2014/main" id="{77A7B6D4-E866-4B36-9604-270F688E5785}"/>
              </a:ext>
            </a:extLst>
          </p:cNvPr>
          <p:cNvSpPr>
            <a:spLocks noChangeArrowheads="1"/>
          </p:cNvSpPr>
          <p:nvPr/>
        </p:nvSpPr>
        <p:spPr bwMode="auto">
          <a:xfrm>
            <a:off x="-79052"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Oval 36">
            <a:extLst>
              <a:ext uri="{FF2B5EF4-FFF2-40B4-BE49-F238E27FC236}">
                <a16:creationId xmlns:a16="http://schemas.microsoft.com/office/drawing/2014/main" id="{77A14606-6655-4C09-B390-F74FA6F76A94}"/>
              </a:ext>
            </a:extLst>
          </p:cNvPr>
          <p:cNvSpPr>
            <a:spLocks noChangeArrowheads="1"/>
          </p:cNvSpPr>
          <p:nvPr/>
        </p:nvSpPr>
        <p:spPr bwMode="auto">
          <a:xfrm>
            <a:off x="-345752"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Oval 37">
            <a:extLst>
              <a:ext uri="{FF2B5EF4-FFF2-40B4-BE49-F238E27FC236}">
                <a16:creationId xmlns:a16="http://schemas.microsoft.com/office/drawing/2014/main" id="{A618E34A-88CB-4C27-A1A9-F19E81BA0063}"/>
              </a:ext>
            </a:extLst>
          </p:cNvPr>
          <p:cNvSpPr>
            <a:spLocks noChangeArrowheads="1"/>
          </p:cNvSpPr>
          <p:nvPr/>
        </p:nvSpPr>
        <p:spPr bwMode="auto">
          <a:xfrm>
            <a:off x="-761677"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Rectangle 39">
            <a:extLst>
              <a:ext uri="{FF2B5EF4-FFF2-40B4-BE49-F238E27FC236}">
                <a16:creationId xmlns:a16="http://schemas.microsoft.com/office/drawing/2014/main" id="{DEEC5BAB-FFD5-433A-A82D-27FC453B7AA2}"/>
              </a:ext>
            </a:extLst>
          </p:cNvPr>
          <p:cNvSpPr>
            <a:spLocks noChangeArrowheads="1"/>
          </p:cNvSpPr>
          <p:nvPr/>
        </p:nvSpPr>
        <p:spPr bwMode="auto">
          <a:xfrm>
            <a:off x="971930" y="1105535"/>
            <a:ext cx="137783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3600" b="1" dirty="0">
                <a:solidFill>
                  <a:srgbClr val="FFFFFF"/>
                </a:solidFill>
                <a:latin typeface="微软雅黑" panose="020B0503020204020204" pitchFamily="34" charset="-122"/>
                <a:ea typeface="微软雅黑" panose="020B0503020204020204" pitchFamily="34" charset="-122"/>
              </a:rPr>
              <a:t>目录</a:t>
            </a:r>
            <a:endParaRPr lang="en-US" altLang="zh-CN" sz="3600" b="1" dirty="0">
              <a:solidFill>
                <a:srgbClr val="FFFFFF"/>
              </a:solidFill>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contents</a:t>
            </a:r>
            <a:endParaRPr kumimoji="0" lang="zh-CN" altLang="zh-CN" sz="3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2C3AD427-337E-4684-B2F3-67E5809B5636}"/>
              </a:ext>
            </a:extLst>
          </p:cNvPr>
          <p:cNvSpPr txBox="1"/>
          <p:nvPr/>
        </p:nvSpPr>
        <p:spPr>
          <a:xfrm>
            <a:off x="4404746" y="775236"/>
            <a:ext cx="3514104" cy="523220"/>
          </a:xfrm>
          <a:prstGeom prst="rect">
            <a:avLst/>
          </a:prstGeom>
          <a:noFill/>
        </p:spPr>
        <p:txBody>
          <a:bodyPr wrap="none" rtlCol="0">
            <a:spAutoFit/>
          </a:bodyPr>
          <a:lstStyle/>
          <a:p>
            <a:pPr algn="l"/>
            <a:r>
              <a:rPr lang="zh-CN" altLang="en-US" sz="2800">
                <a:solidFill>
                  <a:srgbClr val="FFFF00"/>
                </a:solidFill>
              </a:rPr>
              <a:t>第二章 顺序程序设计</a:t>
            </a:r>
          </a:p>
        </p:txBody>
      </p:sp>
    </p:spTree>
    <p:extLst>
      <p:ext uri="{BB962C8B-B14F-4D97-AF65-F5344CB8AC3E}">
        <p14:creationId xmlns:p14="http://schemas.microsoft.com/office/powerpoint/2010/main" val="413505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500"/>
                                  </p:stCondLst>
                                  <p:childTnLst>
                                    <p:animScale>
                                      <p:cBhvr>
                                        <p:cTn id="11" dur="150" fill="hold"/>
                                        <p:tgtEl>
                                          <p:spTgt spid="49"/>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p:cTn id="14" dur="300" fill="hold"/>
                                        <p:tgtEl>
                                          <p:spTgt spid="50"/>
                                        </p:tgtEl>
                                        <p:attrNameLst>
                                          <p:attrName>ppt_w</p:attrName>
                                        </p:attrNameLst>
                                      </p:cBhvr>
                                      <p:tavLst>
                                        <p:tav tm="0">
                                          <p:val>
                                            <p:fltVal val="0"/>
                                          </p:val>
                                        </p:tav>
                                        <p:tav tm="100000">
                                          <p:val>
                                            <p:strVal val="#ppt_w"/>
                                          </p:val>
                                        </p:tav>
                                      </p:tavLst>
                                    </p:anim>
                                    <p:anim calcmode="lin" valueType="num">
                                      <p:cBhvr>
                                        <p:cTn id="15" dur="300" fill="hold"/>
                                        <p:tgtEl>
                                          <p:spTgt spid="50"/>
                                        </p:tgtEl>
                                        <p:attrNameLst>
                                          <p:attrName>ppt_h</p:attrName>
                                        </p:attrNameLst>
                                      </p:cBhvr>
                                      <p:tavLst>
                                        <p:tav tm="0">
                                          <p:val>
                                            <p:fltVal val="0"/>
                                          </p:val>
                                        </p:tav>
                                        <p:tav tm="100000">
                                          <p:val>
                                            <p:strVal val="#ppt_h"/>
                                          </p:val>
                                        </p:tav>
                                      </p:tavLst>
                                    </p:anim>
                                    <p:animEffect transition="in" filter="fade">
                                      <p:cBhvr>
                                        <p:cTn id="16" dur="300"/>
                                        <p:tgtEl>
                                          <p:spTgt spid="50"/>
                                        </p:tgtEl>
                                      </p:cBhvr>
                                    </p:animEffect>
                                  </p:childTnLst>
                                </p:cTn>
                              </p:par>
                              <p:par>
                                <p:cTn id="17" presetID="6" presetClass="emph" presetSubtype="0" autoRev="1" fill="hold" grpId="1" nodeType="withEffect">
                                  <p:stCondLst>
                                    <p:cond delay="300"/>
                                  </p:stCondLst>
                                  <p:childTnLst>
                                    <p:animScale>
                                      <p:cBhvr>
                                        <p:cTn id="18" dur="150" fill="hold"/>
                                        <p:tgtEl>
                                          <p:spTgt spid="50"/>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300" fill="hold"/>
                                        <p:tgtEl>
                                          <p:spTgt spid="52"/>
                                        </p:tgtEl>
                                        <p:attrNameLst>
                                          <p:attrName>ppt_w</p:attrName>
                                        </p:attrNameLst>
                                      </p:cBhvr>
                                      <p:tavLst>
                                        <p:tav tm="0">
                                          <p:val>
                                            <p:fltVal val="0"/>
                                          </p:val>
                                        </p:tav>
                                        <p:tav tm="100000">
                                          <p:val>
                                            <p:strVal val="#ppt_w"/>
                                          </p:val>
                                        </p:tav>
                                      </p:tavLst>
                                    </p:anim>
                                    <p:anim calcmode="lin" valueType="num">
                                      <p:cBhvr>
                                        <p:cTn id="22" dur="300" fill="hold"/>
                                        <p:tgtEl>
                                          <p:spTgt spid="52"/>
                                        </p:tgtEl>
                                        <p:attrNameLst>
                                          <p:attrName>ppt_h</p:attrName>
                                        </p:attrNameLst>
                                      </p:cBhvr>
                                      <p:tavLst>
                                        <p:tav tm="0">
                                          <p:val>
                                            <p:fltVal val="0"/>
                                          </p:val>
                                        </p:tav>
                                        <p:tav tm="100000">
                                          <p:val>
                                            <p:strVal val="#ppt_h"/>
                                          </p:val>
                                        </p:tav>
                                      </p:tavLst>
                                    </p:anim>
                                    <p:animEffect transition="in" filter="fade">
                                      <p:cBhvr>
                                        <p:cTn id="23" dur="300"/>
                                        <p:tgtEl>
                                          <p:spTgt spid="52"/>
                                        </p:tgtEl>
                                      </p:cBhvr>
                                    </p:animEffect>
                                  </p:childTnLst>
                                </p:cTn>
                              </p:par>
                              <p:par>
                                <p:cTn id="24" presetID="6" presetClass="emph" presetSubtype="0" autoRev="1" fill="hold" grpId="1" nodeType="withEffect">
                                  <p:stCondLst>
                                    <p:cond delay="300"/>
                                  </p:stCondLst>
                                  <p:childTnLst>
                                    <p:animScale>
                                      <p:cBhvr>
                                        <p:cTn id="25" dur="150" fill="hold"/>
                                        <p:tgtEl>
                                          <p:spTgt spid="52"/>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53"/>
                                        </p:tgtEl>
                                        <p:attrNameLst>
                                          <p:attrName>style.visibility</p:attrName>
                                        </p:attrNameLst>
                                      </p:cBhvr>
                                      <p:to>
                                        <p:strVal val="visible"/>
                                      </p:to>
                                    </p:set>
                                    <p:anim calcmode="lin" valueType="num">
                                      <p:cBhvr>
                                        <p:cTn id="28" dur="300" fill="hold"/>
                                        <p:tgtEl>
                                          <p:spTgt spid="53"/>
                                        </p:tgtEl>
                                        <p:attrNameLst>
                                          <p:attrName>ppt_w</p:attrName>
                                        </p:attrNameLst>
                                      </p:cBhvr>
                                      <p:tavLst>
                                        <p:tav tm="0">
                                          <p:val>
                                            <p:fltVal val="0"/>
                                          </p:val>
                                        </p:tav>
                                        <p:tav tm="100000">
                                          <p:val>
                                            <p:strVal val="#ppt_w"/>
                                          </p:val>
                                        </p:tav>
                                      </p:tavLst>
                                    </p:anim>
                                    <p:anim calcmode="lin" valueType="num">
                                      <p:cBhvr>
                                        <p:cTn id="29" dur="300" fill="hold"/>
                                        <p:tgtEl>
                                          <p:spTgt spid="53"/>
                                        </p:tgtEl>
                                        <p:attrNameLst>
                                          <p:attrName>ppt_h</p:attrName>
                                        </p:attrNameLst>
                                      </p:cBhvr>
                                      <p:tavLst>
                                        <p:tav tm="0">
                                          <p:val>
                                            <p:fltVal val="0"/>
                                          </p:val>
                                        </p:tav>
                                        <p:tav tm="100000">
                                          <p:val>
                                            <p:strVal val="#ppt_h"/>
                                          </p:val>
                                        </p:tav>
                                      </p:tavLst>
                                    </p:anim>
                                    <p:animEffect transition="in" filter="fade">
                                      <p:cBhvr>
                                        <p:cTn id="30" dur="300"/>
                                        <p:tgtEl>
                                          <p:spTgt spid="53"/>
                                        </p:tgtEl>
                                      </p:cBhvr>
                                    </p:animEffect>
                                  </p:childTnLst>
                                </p:cTn>
                              </p:par>
                              <p:par>
                                <p:cTn id="31" presetID="6" presetClass="emph" presetSubtype="0" autoRev="1" fill="hold" grpId="1" nodeType="withEffect">
                                  <p:stCondLst>
                                    <p:cond delay="800"/>
                                  </p:stCondLst>
                                  <p:childTnLst>
                                    <p:animScale>
                                      <p:cBhvr>
                                        <p:cTn id="32" dur="150" fill="hold"/>
                                        <p:tgtEl>
                                          <p:spTgt spid="53"/>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6" presetClass="emph" presetSubtype="0" autoRev="1" fill="hold" grpId="1" nodeType="withEffect">
                                  <p:stCondLst>
                                    <p:cond delay="600"/>
                                  </p:stCondLst>
                                  <p:childTnLst>
                                    <p:animScale>
                                      <p:cBhvr>
                                        <p:cTn id="39" dur="150" fill="hold"/>
                                        <p:tgtEl>
                                          <p:spTgt spid="54"/>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300" fill="hold"/>
                                        <p:tgtEl>
                                          <p:spTgt spid="51"/>
                                        </p:tgtEl>
                                        <p:attrNameLst>
                                          <p:attrName>ppt_w</p:attrName>
                                        </p:attrNameLst>
                                      </p:cBhvr>
                                      <p:tavLst>
                                        <p:tav tm="0">
                                          <p:val>
                                            <p:fltVal val="0"/>
                                          </p:val>
                                        </p:tav>
                                        <p:tav tm="100000">
                                          <p:val>
                                            <p:strVal val="#ppt_w"/>
                                          </p:val>
                                        </p:tav>
                                      </p:tavLst>
                                    </p:anim>
                                    <p:anim calcmode="lin" valueType="num">
                                      <p:cBhvr>
                                        <p:cTn id="43" dur="300" fill="hold"/>
                                        <p:tgtEl>
                                          <p:spTgt spid="51"/>
                                        </p:tgtEl>
                                        <p:attrNameLst>
                                          <p:attrName>ppt_h</p:attrName>
                                        </p:attrNameLst>
                                      </p:cBhvr>
                                      <p:tavLst>
                                        <p:tav tm="0">
                                          <p:val>
                                            <p:fltVal val="0"/>
                                          </p:val>
                                        </p:tav>
                                        <p:tav tm="100000">
                                          <p:val>
                                            <p:strVal val="#ppt_h"/>
                                          </p:val>
                                        </p:tav>
                                      </p:tavLst>
                                    </p:anim>
                                    <p:animEffect transition="in" filter="fade">
                                      <p:cBhvr>
                                        <p:cTn id="44" dur="300"/>
                                        <p:tgtEl>
                                          <p:spTgt spid="51"/>
                                        </p:tgtEl>
                                      </p:cBhvr>
                                    </p:animEffect>
                                  </p:childTnLst>
                                </p:cTn>
                              </p:par>
                              <p:par>
                                <p:cTn id="45" presetID="6" presetClass="emph" presetSubtype="0" autoRev="1" fill="hold" grpId="1" nodeType="withEffect">
                                  <p:stCondLst>
                                    <p:cond delay="500"/>
                                  </p:stCondLst>
                                  <p:childTnLst>
                                    <p:animScale>
                                      <p:cBhvr>
                                        <p:cTn id="46" dur="150" fill="hold"/>
                                        <p:tgtEl>
                                          <p:spTgt spid="51"/>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63"/>
                                        </p:tgtEl>
                                        <p:attrNameLst>
                                          <p:attrName>style.visibility</p:attrName>
                                        </p:attrNameLst>
                                      </p:cBhvr>
                                      <p:to>
                                        <p:strVal val="visible"/>
                                      </p:to>
                                    </p:set>
                                    <p:anim calcmode="lin" valueType="num">
                                      <p:cBhvr>
                                        <p:cTn id="49" dur="300" fill="hold"/>
                                        <p:tgtEl>
                                          <p:spTgt spid="63"/>
                                        </p:tgtEl>
                                        <p:attrNameLst>
                                          <p:attrName>ppt_w</p:attrName>
                                        </p:attrNameLst>
                                      </p:cBhvr>
                                      <p:tavLst>
                                        <p:tav tm="0">
                                          <p:val>
                                            <p:fltVal val="0"/>
                                          </p:val>
                                        </p:tav>
                                        <p:tav tm="100000">
                                          <p:val>
                                            <p:strVal val="#ppt_w"/>
                                          </p:val>
                                        </p:tav>
                                      </p:tavLst>
                                    </p:anim>
                                    <p:anim calcmode="lin" valueType="num">
                                      <p:cBhvr>
                                        <p:cTn id="50" dur="300" fill="hold"/>
                                        <p:tgtEl>
                                          <p:spTgt spid="63"/>
                                        </p:tgtEl>
                                        <p:attrNameLst>
                                          <p:attrName>ppt_h</p:attrName>
                                        </p:attrNameLst>
                                      </p:cBhvr>
                                      <p:tavLst>
                                        <p:tav tm="0">
                                          <p:val>
                                            <p:fltVal val="0"/>
                                          </p:val>
                                        </p:tav>
                                        <p:tav tm="100000">
                                          <p:val>
                                            <p:strVal val="#ppt_h"/>
                                          </p:val>
                                        </p:tav>
                                      </p:tavLst>
                                    </p:anim>
                                    <p:animEffect transition="in" filter="fade">
                                      <p:cBhvr>
                                        <p:cTn id="51" dur="300"/>
                                        <p:tgtEl>
                                          <p:spTgt spid="63"/>
                                        </p:tgtEl>
                                      </p:cBhvr>
                                    </p:animEffect>
                                  </p:childTnLst>
                                </p:cTn>
                              </p:par>
                              <p:par>
                                <p:cTn id="52" presetID="6" presetClass="emph" presetSubtype="0" autoRev="1" fill="hold" grpId="1" nodeType="withEffect">
                                  <p:stCondLst>
                                    <p:cond delay="500"/>
                                  </p:stCondLst>
                                  <p:childTnLst>
                                    <p:animScale>
                                      <p:cBhvr>
                                        <p:cTn id="53" dur="150" fill="hold"/>
                                        <p:tgtEl>
                                          <p:spTgt spid="63"/>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72"/>
                                        </p:tgtEl>
                                        <p:attrNameLst>
                                          <p:attrName>style.visibility</p:attrName>
                                        </p:attrNameLst>
                                      </p:cBhvr>
                                      <p:to>
                                        <p:strVal val="visible"/>
                                      </p:to>
                                    </p:set>
                                    <p:anim calcmode="lin" valueType="num">
                                      <p:cBhvr>
                                        <p:cTn id="56" dur="300" fill="hold"/>
                                        <p:tgtEl>
                                          <p:spTgt spid="72"/>
                                        </p:tgtEl>
                                        <p:attrNameLst>
                                          <p:attrName>ppt_w</p:attrName>
                                        </p:attrNameLst>
                                      </p:cBhvr>
                                      <p:tavLst>
                                        <p:tav tm="0">
                                          <p:val>
                                            <p:fltVal val="0"/>
                                          </p:val>
                                        </p:tav>
                                        <p:tav tm="100000">
                                          <p:val>
                                            <p:strVal val="#ppt_w"/>
                                          </p:val>
                                        </p:tav>
                                      </p:tavLst>
                                    </p:anim>
                                    <p:anim calcmode="lin" valueType="num">
                                      <p:cBhvr>
                                        <p:cTn id="57" dur="300" fill="hold"/>
                                        <p:tgtEl>
                                          <p:spTgt spid="72"/>
                                        </p:tgtEl>
                                        <p:attrNameLst>
                                          <p:attrName>ppt_h</p:attrName>
                                        </p:attrNameLst>
                                      </p:cBhvr>
                                      <p:tavLst>
                                        <p:tav tm="0">
                                          <p:val>
                                            <p:fltVal val="0"/>
                                          </p:val>
                                        </p:tav>
                                        <p:tav tm="100000">
                                          <p:val>
                                            <p:strVal val="#ppt_h"/>
                                          </p:val>
                                        </p:tav>
                                      </p:tavLst>
                                    </p:anim>
                                    <p:animEffect transition="in" filter="fade">
                                      <p:cBhvr>
                                        <p:cTn id="58" dur="300"/>
                                        <p:tgtEl>
                                          <p:spTgt spid="72"/>
                                        </p:tgtEl>
                                      </p:cBhvr>
                                    </p:animEffect>
                                  </p:childTnLst>
                                </p:cTn>
                              </p:par>
                              <p:par>
                                <p:cTn id="59" presetID="6" presetClass="emph" presetSubtype="0" autoRev="1" fill="hold" grpId="1" nodeType="withEffect">
                                  <p:stCondLst>
                                    <p:cond delay="700"/>
                                  </p:stCondLst>
                                  <p:childTnLst>
                                    <p:animScale>
                                      <p:cBhvr>
                                        <p:cTn id="60" dur="150" fill="hold"/>
                                        <p:tgtEl>
                                          <p:spTgt spid="72"/>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p:cTn id="63" dur="300" fill="hold"/>
                                        <p:tgtEl>
                                          <p:spTgt spid="56"/>
                                        </p:tgtEl>
                                        <p:attrNameLst>
                                          <p:attrName>ppt_w</p:attrName>
                                        </p:attrNameLst>
                                      </p:cBhvr>
                                      <p:tavLst>
                                        <p:tav tm="0">
                                          <p:val>
                                            <p:fltVal val="0"/>
                                          </p:val>
                                        </p:tav>
                                        <p:tav tm="100000">
                                          <p:val>
                                            <p:strVal val="#ppt_w"/>
                                          </p:val>
                                        </p:tav>
                                      </p:tavLst>
                                    </p:anim>
                                    <p:anim calcmode="lin" valueType="num">
                                      <p:cBhvr>
                                        <p:cTn id="64" dur="300" fill="hold"/>
                                        <p:tgtEl>
                                          <p:spTgt spid="56"/>
                                        </p:tgtEl>
                                        <p:attrNameLst>
                                          <p:attrName>ppt_h</p:attrName>
                                        </p:attrNameLst>
                                      </p:cBhvr>
                                      <p:tavLst>
                                        <p:tav tm="0">
                                          <p:val>
                                            <p:fltVal val="0"/>
                                          </p:val>
                                        </p:tav>
                                        <p:tav tm="100000">
                                          <p:val>
                                            <p:strVal val="#ppt_h"/>
                                          </p:val>
                                        </p:tav>
                                      </p:tavLst>
                                    </p:anim>
                                    <p:animEffect transition="in" filter="fade">
                                      <p:cBhvr>
                                        <p:cTn id="65" dur="300"/>
                                        <p:tgtEl>
                                          <p:spTgt spid="56"/>
                                        </p:tgtEl>
                                      </p:cBhvr>
                                    </p:animEffect>
                                  </p:childTnLst>
                                </p:cTn>
                              </p:par>
                              <p:par>
                                <p:cTn id="66" presetID="6" presetClass="emph" presetSubtype="0" autoRev="1" fill="hold" grpId="1" nodeType="withEffect">
                                  <p:stCondLst>
                                    <p:cond delay="300"/>
                                  </p:stCondLst>
                                  <p:childTnLst>
                                    <p:animScale>
                                      <p:cBhvr>
                                        <p:cTn id="67" dur="150" fill="hold"/>
                                        <p:tgtEl>
                                          <p:spTgt spid="5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p:cTn id="70" dur="300" fill="hold"/>
                                        <p:tgtEl>
                                          <p:spTgt spid="55"/>
                                        </p:tgtEl>
                                        <p:attrNameLst>
                                          <p:attrName>ppt_w</p:attrName>
                                        </p:attrNameLst>
                                      </p:cBhvr>
                                      <p:tavLst>
                                        <p:tav tm="0">
                                          <p:val>
                                            <p:fltVal val="0"/>
                                          </p:val>
                                        </p:tav>
                                        <p:tav tm="100000">
                                          <p:val>
                                            <p:strVal val="#ppt_w"/>
                                          </p:val>
                                        </p:tav>
                                      </p:tavLst>
                                    </p:anim>
                                    <p:anim calcmode="lin" valueType="num">
                                      <p:cBhvr>
                                        <p:cTn id="71" dur="300" fill="hold"/>
                                        <p:tgtEl>
                                          <p:spTgt spid="55"/>
                                        </p:tgtEl>
                                        <p:attrNameLst>
                                          <p:attrName>ppt_h</p:attrName>
                                        </p:attrNameLst>
                                      </p:cBhvr>
                                      <p:tavLst>
                                        <p:tav tm="0">
                                          <p:val>
                                            <p:fltVal val="0"/>
                                          </p:val>
                                        </p:tav>
                                        <p:tav tm="100000">
                                          <p:val>
                                            <p:strVal val="#ppt_h"/>
                                          </p:val>
                                        </p:tav>
                                      </p:tavLst>
                                    </p:anim>
                                    <p:animEffect transition="in" filter="fade">
                                      <p:cBhvr>
                                        <p:cTn id="72" dur="300"/>
                                        <p:tgtEl>
                                          <p:spTgt spid="55"/>
                                        </p:tgtEl>
                                      </p:cBhvr>
                                    </p:animEffect>
                                  </p:childTnLst>
                                </p:cTn>
                              </p:par>
                              <p:par>
                                <p:cTn id="73" presetID="6" presetClass="emph" presetSubtype="0" autoRev="1" fill="hold" grpId="1" nodeType="withEffect">
                                  <p:stCondLst>
                                    <p:cond delay="300"/>
                                  </p:stCondLst>
                                  <p:childTnLst>
                                    <p:animScale>
                                      <p:cBhvr>
                                        <p:cTn id="74" dur="150" fill="hold"/>
                                        <p:tgtEl>
                                          <p:spTgt spid="5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p:cTn id="77" dur="300" fill="hold"/>
                                        <p:tgtEl>
                                          <p:spTgt spid="60"/>
                                        </p:tgtEl>
                                        <p:attrNameLst>
                                          <p:attrName>ppt_w</p:attrName>
                                        </p:attrNameLst>
                                      </p:cBhvr>
                                      <p:tavLst>
                                        <p:tav tm="0">
                                          <p:val>
                                            <p:fltVal val="0"/>
                                          </p:val>
                                        </p:tav>
                                        <p:tav tm="100000">
                                          <p:val>
                                            <p:strVal val="#ppt_w"/>
                                          </p:val>
                                        </p:tav>
                                      </p:tavLst>
                                    </p:anim>
                                    <p:anim calcmode="lin" valueType="num">
                                      <p:cBhvr>
                                        <p:cTn id="78" dur="300" fill="hold"/>
                                        <p:tgtEl>
                                          <p:spTgt spid="60"/>
                                        </p:tgtEl>
                                        <p:attrNameLst>
                                          <p:attrName>ppt_h</p:attrName>
                                        </p:attrNameLst>
                                      </p:cBhvr>
                                      <p:tavLst>
                                        <p:tav tm="0">
                                          <p:val>
                                            <p:fltVal val="0"/>
                                          </p:val>
                                        </p:tav>
                                        <p:tav tm="100000">
                                          <p:val>
                                            <p:strVal val="#ppt_h"/>
                                          </p:val>
                                        </p:tav>
                                      </p:tavLst>
                                    </p:anim>
                                    <p:animEffect transition="in" filter="fade">
                                      <p:cBhvr>
                                        <p:cTn id="79" dur="300"/>
                                        <p:tgtEl>
                                          <p:spTgt spid="60"/>
                                        </p:tgtEl>
                                      </p:cBhvr>
                                    </p:animEffect>
                                  </p:childTnLst>
                                </p:cTn>
                              </p:par>
                              <p:par>
                                <p:cTn id="80" presetID="6" presetClass="emph" presetSubtype="0" autoRev="1" fill="hold" grpId="1" nodeType="withEffect">
                                  <p:stCondLst>
                                    <p:cond delay="300"/>
                                  </p:stCondLst>
                                  <p:childTnLst>
                                    <p:animScale>
                                      <p:cBhvr>
                                        <p:cTn id="81" dur="150" fill="hold"/>
                                        <p:tgtEl>
                                          <p:spTgt spid="60"/>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p:cTn id="84" dur="300" fill="hold"/>
                                        <p:tgtEl>
                                          <p:spTgt spid="61"/>
                                        </p:tgtEl>
                                        <p:attrNameLst>
                                          <p:attrName>ppt_w</p:attrName>
                                        </p:attrNameLst>
                                      </p:cBhvr>
                                      <p:tavLst>
                                        <p:tav tm="0">
                                          <p:val>
                                            <p:fltVal val="0"/>
                                          </p:val>
                                        </p:tav>
                                        <p:tav tm="100000">
                                          <p:val>
                                            <p:strVal val="#ppt_w"/>
                                          </p:val>
                                        </p:tav>
                                      </p:tavLst>
                                    </p:anim>
                                    <p:anim calcmode="lin" valueType="num">
                                      <p:cBhvr>
                                        <p:cTn id="85" dur="300" fill="hold"/>
                                        <p:tgtEl>
                                          <p:spTgt spid="61"/>
                                        </p:tgtEl>
                                        <p:attrNameLst>
                                          <p:attrName>ppt_h</p:attrName>
                                        </p:attrNameLst>
                                      </p:cBhvr>
                                      <p:tavLst>
                                        <p:tav tm="0">
                                          <p:val>
                                            <p:fltVal val="0"/>
                                          </p:val>
                                        </p:tav>
                                        <p:tav tm="100000">
                                          <p:val>
                                            <p:strVal val="#ppt_h"/>
                                          </p:val>
                                        </p:tav>
                                      </p:tavLst>
                                    </p:anim>
                                    <p:animEffect transition="in" filter="fade">
                                      <p:cBhvr>
                                        <p:cTn id="86" dur="300"/>
                                        <p:tgtEl>
                                          <p:spTgt spid="61"/>
                                        </p:tgtEl>
                                      </p:cBhvr>
                                    </p:animEffect>
                                  </p:childTnLst>
                                </p:cTn>
                              </p:par>
                              <p:par>
                                <p:cTn id="87" presetID="6" presetClass="emph" presetSubtype="0" autoRev="1" fill="hold" grpId="1" nodeType="withEffect">
                                  <p:stCondLst>
                                    <p:cond delay="300"/>
                                  </p:stCondLst>
                                  <p:childTnLst>
                                    <p:animScale>
                                      <p:cBhvr>
                                        <p:cTn id="88" dur="150" fill="hold"/>
                                        <p:tgtEl>
                                          <p:spTgt spid="61"/>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p:cTn id="91" dur="300" fill="hold"/>
                                        <p:tgtEl>
                                          <p:spTgt spid="59"/>
                                        </p:tgtEl>
                                        <p:attrNameLst>
                                          <p:attrName>ppt_w</p:attrName>
                                        </p:attrNameLst>
                                      </p:cBhvr>
                                      <p:tavLst>
                                        <p:tav tm="0">
                                          <p:val>
                                            <p:fltVal val="0"/>
                                          </p:val>
                                        </p:tav>
                                        <p:tav tm="100000">
                                          <p:val>
                                            <p:strVal val="#ppt_w"/>
                                          </p:val>
                                        </p:tav>
                                      </p:tavLst>
                                    </p:anim>
                                    <p:anim calcmode="lin" valueType="num">
                                      <p:cBhvr>
                                        <p:cTn id="92" dur="300" fill="hold"/>
                                        <p:tgtEl>
                                          <p:spTgt spid="59"/>
                                        </p:tgtEl>
                                        <p:attrNameLst>
                                          <p:attrName>ppt_h</p:attrName>
                                        </p:attrNameLst>
                                      </p:cBhvr>
                                      <p:tavLst>
                                        <p:tav tm="0">
                                          <p:val>
                                            <p:fltVal val="0"/>
                                          </p:val>
                                        </p:tav>
                                        <p:tav tm="100000">
                                          <p:val>
                                            <p:strVal val="#ppt_h"/>
                                          </p:val>
                                        </p:tav>
                                      </p:tavLst>
                                    </p:anim>
                                    <p:animEffect transition="in" filter="fade">
                                      <p:cBhvr>
                                        <p:cTn id="93" dur="300"/>
                                        <p:tgtEl>
                                          <p:spTgt spid="59"/>
                                        </p:tgtEl>
                                      </p:cBhvr>
                                    </p:animEffect>
                                  </p:childTnLst>
                                </p:cTn>
                              </p:par>
                              <p:par>
                                <p:cTn id="94" presetID="6" presetClass="emph" presetSubtype="0" autoRev="1" fill="hold" grpId="1" nodeType="withEffect">
                                  <p:stCondLst>
                                    <p:cond delay="300"/>
                                  </p:stCondLst>
                                  <p:childTnLst>
                                    <p:animScale>
                                      <p:cBhvr>
                                        <p:cTn id="95" dur="150" fill="hold"/>
                                        <p:tgtEl>
                                          <p:spTgt spid="59"/>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57"/>
                                        </p:tgtEl>
                                        <p:attrNameLst>
                                          <p:attrName>style.visibility</p:attrName>
                                        </p:attrNameLst>
                                      </p:cBhvr>
                                      <p:to>
                                        <p:strVal val="visible"/>
                                      </p:to>
                                    </p:set>
                                    <p:anim calcmode="lin" valueType="num">
                                      <p:cBhvr>
                                        <p:cTn id="98" dur="300" fill="hold"/>
                                        <p:tgtEl>
                                          <p:spTgt spid="57"/>
                                        </p:tgtEl>
                                        <p:attrNameLst>
                                          <p:attrName>ppt_w</p:attrName>
                                        </p:attrNameLst>
                                      </p:cBhvr>
                                      <p:tavLst>
                                        <p:tav tm="0">
                                          <p:val>
                                            <p:fltVal val="0"/>
                                          </p:val>
                                        </p:tav>
                                        <p:tav tm="100000">
                                          <p:val>
                                            <p:strVal val="#ppt_w"/>
                                          </p:val>
                                        </p:tav>
                                      </p:tavLst>
                                    </p:anim>
                                    <p:anim calcmode="lin" valueType="num">
                                      <p:cBhvr>
                                        <p:cTn id="99" dur="300" fill="hold"/>
                                        <p:tgtEl>
                                          <p:spTgt spid="57"/>
                                        </p:tgtEl>
                                        <p:attrNameLst>
                                          <p:attrName>ppt_h</p:attrName>
                                        </p:attrNameLst>
                                      </p:cBhvr>
                                      <p:tavLst>
                                        <p:tav tm="0">
                                          <p:val>
                                            <p:fltVal val="0"/>
                                          </p:val>
                                        </p:tav>
                                        <p:tav tm="100000">
                                          <p:val>
                                            <p:strVal val="#ppt_h"/>
                                          </p:val>
                                        </p:tav>
                                      </p:tavLst>
                                    </p:anim>
                                    <p:animEffect transition="in" filter="fade">
                                      <p:cBhvr>
                                        <p:cTn id="100" dur="300"/>
                                        <p:tgtEl>
                                          <p:spTgt spid="57"/>
                                        </p:tgtEl>
                                      </p:cBhvr>
                                    </p:animEffect>
                                  </p:childTnLst>
                                </p:cTn>
                              </p:par>
                              <p:par>
                                <p:cTn id="101" presetID="6" presetClass="emph" presetSubtype="0" autoRev="1" fill="hold" grpId="1" nodeType="withEffect">
                                  <p:stCondLst>
                                    <p:cond delay="400"/>
                                  </p:stCondLst>
                                  <p:childTnLst>
                                    <p:animScale>
                                      <p:cBhvr>
                                        <p:cTn id="102" dur="150" fill="hold"/>
                                        <p:tgtEl>
                                          <p:spTgt spid="57"/>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62"/>
                                        </p:tgtEl>
                                        <p:attrNameLst>
                                          <p:attrName>style.visibility</p:attrName>
                                        </p:attrNameLst>
                                      </p:cBhvr>
                                      <p:to>
                                        <p:strVal val="visible"/>
                                      </p:to>
                                    </p:set>
                                    <p:anim calcmode="lin" valueType="num">
                                      <p:cBhvr>
                                        <p:cTn id="105" dur="300" fill="hold"/>
                                        <p:tgtEl>
                                          <p:spTgt spid="62"/>
                                        </p:tgtEl>
                                        <p:attrNameLst>
                                          <p:attrName>ppt_w</p:attrName>
                                        </p:attrNameLst>
                                      </p:cBhvr>
                                      <p:tavLst>
                                        <p:tav tm="0">
                                          <p:val>
                                            <p:fltVal val="0"/>
                                          </p:val>
                                        </p:tav>
                                        <p:tav tm="100000">
                                          <p:val>
                                            <p:strVal val="#ppt_w"/>
                                          </p:val>
                                        </p:tav>
                                      </p:tavLst>
                                    </p:anim>
                                    <p:anim calcmode="lin" valueType="num">
                                      <p:cBhvr>
                                        <p:cTn id="106" dur="300" fill="hold"/>
                                        <p:tgtEl>
                                          <p:spTgt spid="62"/>
                                        </p:tgtEl>
                                        <p:attrNameLst>
                                          <p:attrName>ppt_h</p:attrName>
                                        </p:attrNameLst>
                                      </p:cBhvr>
                                      <p:tavLst>
                                        <p:tav tm="0">
                                          <p:val>
                                            <p:fltVal val="0"/>
                                          </p:val>
                                        </p:tav>
                                        <p:tav tm="100000">
                                          <p:val>
                                            <p:strVal val="#ppt_h"/>
                                          </p:val>
                                        </p:tav>
                                      </p:tavLst>
                                    </p:anim>
                                    <p:animEffect transition="in" filter="fade">
                                      <p:cBhvr>
                                        <p:cTn id="107" dur="300"/>
                                        <p:tgtEl>
                                          <p:spTgt spid="62"/>
                                        </p:tgtEl>
                                      </p:cBhvr>
                                    </p:animEffect>
                                  </p:childTnLst>
                                </p:cTn>
                              </p:par>
                              <p:par>
                                <p:cTn id="108" presetID="6" presetClass="emph" presetSubtype="0" autoRev="1" fill="hold" grpId="1" nodeType="withEffect">
                                  <p:stCondLst>
                                    <p:cond delay="500"/>
                                  </p:stCondLst>
                                  <p:childTnLst>
                                    <p:animScale>
                                      <p:cBhvr>
                                        <p:cTn id="109" dur="150" fill="hold"/>
                                        <p:tgtEl>
                                          <p:spTgt spid="62"/>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300" fill="hold"/>
                                        <p:tgtEl>
                                          <p:spTgt spid="76"/>
                                        </p:tgtEl>
                                        <p:attrNameLst>
                                          <p:attrName>ppt_w</p:attrName>
                                        </p:attrNameLst>
                                      </p:cBhvr>
                                      <p:tavLst>
                                        <p:tav tm="0">
                                          <p:val>
                                            <p:fltVal val="0"/>
                                          </p:val>
                                        </p:tav>
                                        <p:tav tm="100000">
                                          <p:val>
                                            <p:strVal val="#ppt_w"/>
                                          </p:val>
                                        </p:tav>
                                      </p:tavLst>
                                    </p:anim>
                                    <p:anim calcmode="lin" valueType="num">
                                      <p:cBhvr>
                                        <p:cTn id="113" dur="300" fill="hold"/>
                                        <p:tgtEl>
                                          <p:spTgt spid="76"/>
                                        </p:tgtEl>
                                        <p:attrNameLst>
                                          <p:attrName>ppt_h</p:attrName>
                                        </p:attrNameLst>
                                      </p:cBhvr>
                                      <p:tavLst>
                                        <p:tav tm="0">
                                          <p:val>
                                            <p:fltVal val="0"/>
                                          </p:val>
                                        </p:tav>
                                        <p:tav tm="100000">
                                          <p:val>
                                            <p:strVal val="#ppt_h"/>
                                          </p:val>
                                        </p:tav>
                                      </p:tavLst>
                                    </p:anim>
                                    <p:animEffect transition="in" filter="fade">
                                      <p:cBhvr>
                                        <p:cTn id="114" dur="300"/>
                                        <p:tgtEl>
                                          <p:spTgt spid="76"/>
                                        </p:tgtEl>
                                      </p:cBhvr>
                                    </p:animEffect>
                                  </p:childTnLst>
                                </p:cTn>
                              </p:par>
                              <p:par>
                                <p:cTn id="115" presetID="6" presetClass="emph" presetSubtype="0" autoRev="1" fill="hold" grpId="1" nodeType="withEffect">
                                  <p:stCondLst>
                                    <p:cond delay="500"/>
                                  </p:stCondLst>
                                  <p:childTnLst>
                                    <p:animScale>
                                      <p:cBhvr>
                                        <p:cTn id="116" dur="150" fill="hold"/>
                                        <p:tgtEl>
                                          <p:spTgt spid="76"/>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anim calcmode="lin" valueType="num">
                                      <p:cBhvr>
                                        <p:cTn id="119" dur="300" fill="hold"/>
                                        <p:tgtEl>
                                          <p:spTgt spid="58"/>
                                        </p:tgtEl>
                                        <p:attrNameLst>
                                          <p:attrName>ppt_w</p:attrName>
                                        </p:attrNameLst>
                                      </p:cBhvr>
                                      <p:tavLst>
                                        <p:tav tm="0">
                                          <p:val>
                                            <p:fltVal val="0"/>
                                          </p:val>
                                        </p:tav>
                                        <p:tav tm="100000">
                                          <p:val>
                                            <p:strVal val="#ppt_w"/>
                                          </p:val>
                                        </p:tav>
                                      </p:tavLst>
                                    </p:anim>
                                    <p:anim calcmode="lin" valueType="num">
                                      <p:cBhvr>
                                        <p:cTn id="120" dur="300" fill="hold"/>
                                        <p:tgtEl>
                                          <p:spTgt spid="58"/>
                                        </p:tgtEl>
                                        <p:attrNameLst>
                                          <p:attrName>ppt_h</p:attrName>
                                        </p:attrNameLst>
                                      </p:cBhvr>
                                      <p:tavLst>
                                        <p:tav tm="0">
                                          <p:val>
                                            <p:fltVal val="0"/>
                                          </p:val>
                                        </p:tav>
                                        <p:tav tm="100000">
                                          <p:val>
                                            <p:strVal val="#ppt_h"/>
                                          </p:val>
                                        </p:tav>
                                      </p:tavLst>
                                    </p:anim>
                                    <p:animEffect transition="in" filter="fade">
                                      <p:cBhvr>
                                        <p:cTn id="121" dur="300"/>
                                        <p:tgtEl>
                                          <p:spTgt spid="58"/>
                                        </p:tgtEl>
                                      </p:cBhvr>
                                    </p:animEffect>
                                  </p:childTnLst>
                                </p:cTn>
                              </p:par>
                              <p:par>
                                <p:cTn id="122" presetID="6" presetClass="emph" presetSubtype="0" autoRev="1" fill="hold" grpId="1" nodeType="withEffect">
                                  <p:stCondLst>
                                    <p:cond delay="300"/>
                                  </p:stCondLst>
                                  <p:childTnLst>
                                    <p:animScale>
                                      <p:cBhvr>
                                        <p:cTn id="123" dur="150" fill="hold"/>
                                        <p:tgtEl>
                                          <p:spTgt spid="58"/>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73"/>
                                        </p:tgtEl>
                                        <p:attrNameLst>
                                          <p:attrName>style.visibility</p:attrName>
                                        </p:attrNameLst>
                                      </p:cBhvr>
                                      <p:to>
                                        <p:strVal val="visible"/>
                                      </p:to>
                                    </p:set>
                                    <p:anim calcmode="lin" valueType="num">
                                      <p:cBhvr>
                                        <p:cTn id="126" dur="300" fill="hold"/>
                                        <p:tgtEl>
                                          <p:spTgt spid="73"/>
                                        </p:tgtEl>
                                        <p:attrNameLst>
                                          <p:attrName>ppt_w</p:attrName>
                                        </p:attrNameLst>
                                      </p:cBhvr>
                                      <p:tavLst>
                                        <p:tav tm="0">
                                          <p:val>
                                            <p:fltVal val="0"/>
                                          </p:val>
                                        </p:tav>
                                        <p:tav tm="100000">
                                          <p:val>
                                            <p:strVal val="#ppt_w"/>
                                          </p:val>
                                        </p:tav>
                                      </p:tavLst>
                                    </p:anim>
                                    <p:anim calcmode="lin" valueType="num">
                                      <p:cBhvr>
                                        <p:cTn id="127" dur="300" fill="hold"/>
                                        <p:tgtEl>
                                          <p:spTgt spid="73"/>
                                        </p:tgtEl>
                                        <p:attrNameLst>
                                          <p:attrName>ppt_h</p:attrName>
                                        </p:attrNameLst>
                                      </p:cBhvr>
                                      <p:tavLst>
                                        <p:tav tm="0">
                                          <p:val>
                                            <p:fltVal val="0"/>
                                          </p:val>
                                        </p:tav>
                                        <p:tav tm="100000">
                                          <p:val>
                                            <p:strVal val="#ppt_h"/>
                                          </p:val>
                                        </p:tav>
                                      </p:tavLst>
                                    </p:anim>
                                    <p:animEffect transition="in" filter="fade">
                                      <p:cBhvr>
                                        <p:cTn id="128" dur="300"/>
                                        <p:tgtEl>
                                          <p:spTgt spid="73"/>
                                        </p:tgtEl>
                                      </p:cBhvr>
                                    </p:animEffect>
                                  </p:childTnLst>
                                </p:cTn>
                              </p:par>
                              <p:par>
                                <p:cTn id="129" presetID="6" presetClass="emph" presetSubtype="0" autoRev="1" fill="hold" grpId="1" nodeType="withEffect">
                                  <p:stCondLst>
                                    <p:cond delay="700"/>
                                  </p:stCondLst>
                                  <p:childTnLst>
                                    <p:animScale>
                                      <p:cBhvr>
                                        <p:cTn id="130" dur="150" fill="hold"/>
                                        <p:tgtEl>
                                          <p:spTgt spid="73"/>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74"/>
                                        </p:tgtEl>
                                        <p:attrNameLst>
                                          <p:attrName>style.visibility</p:attrName>
                                        </p:attrNameLst>
                                      </p:cBhvr>
                                      <p:to>
                                        <p:strVal val="visible"/>
                                      </p:to>
                                    </p:set>
                                    <p:anim calcmode="lin" valueType="num">
                                      <p:cBhvr>
                                        <p:cTn id="133" dur="300" fill="hold"/>
                                        <p:tgtEl>
                                          <p:spTgt spid="74"/>
                                        </p:tgtEl>
                                        <p:attrNameLst>
                                          <p:attrName>ppt_w</p:attrName>
                                        </p:attrNameLst>
                                      </p:cBhvr>
                                      <p:tavLst>
                                        <p:tav tm="0">
                                          <p:val>
                                            <p:fltVal val="0"/>
                                          </p:val>
                                        </p:tav>
                                        <p:tav tm="100000">
                                          <p:val>
                                            <p:strVal val="#ppt_w"/>
                                          </p:val>
                                        </p:tav>
                                      </p:tavLst>
                                    </p:anim>
                                    <p:anim calcmode="lin" valueType="num">
                                      <p:cBhvr>
                                        <p:cTn id="134" dur="300" fill="hold"/>
                                        <p:tgtEl>
                                          <p:spTgt spid="74"/>
                                        </p:tgtEl>
                                        <p:attrNameLst>
                                          <p:attrName>ppt_h</p:attrName>
                                        </p:attrNameLst>
                                      </p:cBhvr>
                                      <p:tavLst>
                                        <p:tav tm="0">
                                          <p:val>
                                            <p:fltVal val="0"/>
                                          </p:val>
                                        </p:tav>
                                        <p:tav tm="100000">
                                          <p:val>
                                            <p:strVal val="#ppt_h"/>
                                          </p:val>
                                        </p:tav>
                                      </p:tavLst>
                                    </p:anim>
                                    <p:animEffect transition="in" filter="fade">
                                      <p:cBhvr>
                                        <p:cTn id="135" dur="300"/>
                                        <p:tgtEl>
                                          <p:spTgt spid="74"/>
                                        </p:tgtEl>
                                      </p:cBhvr>
                                    </p:animEffect>
                                  </p:childTnLst>
                                </p:cTn>
                              </p:par>
                              <p:par>
                                <p:cTn id="136" presetID="6" presetClass="emph" presetSubtype="0" autoRev="1" fill="hold" grpId="1" nodeType="withEffect">
                                  <p:stCondLst>
                                    <p:cond delay="400"/>
                                  </p:stCondLst>
                                  <p:childTnLst>
                                    <p:animScale>
                                      <p:cBhvr>
                                        <p:cTn id="137" dur="150" fill="hold"/>
                                        <p:tgtEl>
                                          <p:spTgt spid="74"/>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64"/>
                                        </p:tgtEl>
                                        <p:attrNameLst>
                                          <p:attrName>style.visibility</p:attrName>
                                        </p:attrNameLst>
                                      </p:cBhvr>
                                      <p:to>
                                        <p:strVal val="visible"/>
                                      </p:to>
                                    </p:set>
                                    <p:anim calcmode="lin" valueType="num">
                                      <p:cBhvr>
                                        <p:cTn id="140" dur="300" fill="hold"/>
                                        <p:tgtEl>
                                          <p:spTgt spid="64"/>
                                        </p:tgtEl>
                                        <p:attrNameLst>
                                          <p:attrName>ppt_w</p:attrName>
                                        </p:attrNameLst>
                                      </p:cBhvr>
                                      <p:tavLst>
                                        <p:tav tm="0">
                                          <p:val>
                                            <p:fltVal val="0"/>
                                          </p:val>
                                        </p:tav>
                                        <p:tav tm="100000">
                                          <p:val>
                                            <p:strVal val="#ppt_w"/>
                                          </p:val>
                                        </p:tav>
                                      </p:tavLst>
                                    </p:anim>
                                    <p:anim calcmode="lin" valueType="num">
                                      <p:cBhvr>
                                        <p:cTn id="141" dur="300" fill="hold"/>
                                        <p:tgtEl>
                                          <p:spTgt spid="64"/>
                                        </p:tgtEl>
                                        <p:attrNameLst>
                                          <p:attrName>ppt_h</p:attrName>
                                        </p:attrNameLst>
                                      </p:cBhvr>
                                      <p:tavLst>
                                        <p:tav tm="0">
                                          <p:val>
                                            <p:fltVal val="0"/>
                                          </p:val>
                                        </p:tav>
                                        <p:tav tm="100000">
                                          <p:val>
                                            <p:strVal val="#ppt_h"/>
                                          </p:val>
                                        </p:tav>
                                      </p:tavLst>
                                    </p:anim>
                                    <p:animEffect transition="in" filter="fade">
                                      <p:cBhvr>
                                        <p:cTn id="142" dur="300"/>
                                        <p:tgtEl>
                                          <p:spTgt spid="64"/>
                                        </p:tgtEl>
                                      </p:cBhvr>
                                    </p:animEffect>
                                  </p:childTnLst>
                                </p:cTn>
                              </p:par>
                              <p:par>
                                <p:cTn id="143" presetID="6" presetClass="emph" presetSubtype="0" autoRev="1" fill="hold" grpId="1" nodeType="withEffect">
                                  <p:stCondLst>
                                    <p:cond delay="600"/>
                                  </p:stCondLst>
                                  <p:childTnLst>
                                    <p:animScale>
                                      <p:cBhvr>
                                        <p:cTn id="144" dur="150" fill="hold"/>
                                        <p:tgtEl>
                                          <p:spTgt spid="64"/>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anim calcmode="lin" valueType="num">
                                      <p:cBhvr>
                                        <p:cTn id="147" dur="300" fill="hold"/>
                                        <p:tgtEl>
                                          <p:spTgt spid="75"/>
                                        </p:tgtEl>
                                        <p:attrNameLst>
                                          <p:attrName>ppt_w</p:attrName>
                                        </p:attrNameLst>
                                      </p:cBhvr>
                                      <p:tavLst>
                                        <p:tav tm="0">
                                          <p:val>
                                            <p:fltVal val="0"/>
                                          </p:val>
                                        </p:tav>
                                        <p:tav tm="100000">
                                          <p:val>
                                            <p:strVal val="#ppt_w"/>
                                          </p:val>
                                        </p:tav>
                                      </p:tavLst>
                                    </p:anim>
                                    <p:anim calcmode="lin" valueType="num">
                                      <p:cBhvr>
                                        <p:cTn id="148" dur="300" fill="hold"/>
                                        <p:tgtEl>
                                          <p:spTgt spid="75"/>
                                        </p:tgtEl>
                                        <p:attrNameLst>
                                          <p:attrName>ppt_h</p:attrName>
                                        </p:attrNameLst>
                                      </p:cBhvr>
                                      <p:tavLst>
                                        <p:tav tm="0">
                                          <p:val>
                                            <p:fltVal val="0"/>
                                          </p:val>
                                        </p:tav>
                                        <p:tav tm="100000">
                                          <p:val>
                                            <p:strVal val="#ppt_h"/>
                                          </p:val>
                                        </p:tav>
                                      </p:tavLst>
                                    </p:anim>
                                    <p:animEffect transition="in" filter="fade">
                                      <p:cBhvr>
                                        <p:cTn id="149" dur="300"/>
                                        <p:tgtEl>
                                          <p:spTgt spid="75"/>
                                        </p:tgtEl>
                                      </p:cBhvr>
                                    </p:animEffect>
                                  </p:childTnLst>
                                </p:cTn>
                              </p:par>
                              <p:par>
                                <p:cTn id="150" presetID="6" presetClass="emph" presetSubtype="0" autoRev="1" fill="hold" grpId="1" nodeType="withEffect">
                                  <p:stCondLst>
                                    <p:cond delay="300"/>
                                  </p:stCondLst>
                                  <p:childTnLst>
                                    <p:animScale>
                                      <p:cBhvr>
                                        <p:cTn id="151" dur="150" fill="hold"/>
                                        <p:tgtEl>
                                          <p:spTgt spid="75"/>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65"/>
                                        </p:tgtEl>
                                        <p:attrNameLst>
                                          <p:attrName>style.visibility</p:attrName>
                                        </p:attrNameLst>
                                      </p:cBhvr>
                                      <p:to>
                                        <p:strVal val="visible"/>
                                      </p:to>
                                    </p:set>
                                    <p:anim calcmode="lin" valueType="num">
                                      <p:cBhvr>
                                        <p:cTn id="154" dur="300" fill="hold"/>
                                        <p:tgtEl>
                                          <p:spTgt spid="65"/>
                                        </p:tgtEl>
                                        <p:attrNameLst>
                                          <p:attrName>ppt_w</p:attrName>
                                        </p:attrNameLst>
                                      </p:cBhvr>
                                      <p:tavLst>
                                        <p:tav tm="0">
                                          <p:val>
                                            <p:fltVal val="0"/>
                                          </p:val>
                                        </p:tav>
                                        <p:tav tm="100000">
                                          <p:val>
                                            <p:strVal val="#ppt_w"/>
                                          </p:val>
                                        </p:tav>
                                      </p:tavLst>
                                    </p:anim>
                                    <p:anim calcmode="lin" valueType="num">
                                      <p:cBhvr>
                                        <p:cTn id="155" dur="300" fill="hold"/>
                                        <p:tgtEl>
                                          <p:spTgt spid="65"/>
                                        </p:tgtEl>
                                        <p:attrNameLst>
                                          <p:attrName>ppt_h</p:attrName>
                                        </p:attrNameLst>
                                      </p:cBhvr>
                                      <p:tavLst>
                                        <p:tav tm="0">
                                          <p:val>
                                            <p:fltVal val="0"/>
                                          </p:val>
                                        </p:tav>
                                        <p:tav tm="100000">
                                          <p:val>
                                            <p:strVal val="#ppt_h"/>
                                          </p:val>
                                        </p:tav>
                                      </p:tavLst>
                                    </p:anim>
                                    <p:animEffect transition="in" filter="fade">
                                      <p:cBhvr>
                                        <p:cTn id="156" dur="300"/>
                                        <p:tgtEl>
                                          <p:spTgt spid="65"/>
                                        </p:tgtEl>
                                      </p:cBhvr>
                                    </p:animEffect>
                                  </p:childTnLst>
                                </p:cTn>
                              </p:par>
                              <p:par>
                                <p:cTn id="157" presetID="6" presetClass="emph" presetSubtype="0" autoRev="1" fill="hold" grpId="1" nodeType="withEffect">
                                  <p:stCondLst>
                                    <p:cond delay="500"/>
                                  </p:stCondLst>
                                  <p:childTnLst>
                                    <p:animScale>
                                      <p:cBhvr>
                                        <p:cTn id="158" dur="150" fill="hold"/>
                                        <p:tgtEl>
                                          <p:spTgt spid="65"/>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66"/>
                                        </p:tgtEl>
                                        <p:attrNameLst>
                                          <p:attrName>style.visibility</p:attrName>
                                        </p:attrNameLst>
                                      </p:cBhvr>
                                      <p:to>
                                        <p:strVal val="visible"/>
                                      </p:to>
                                    </p:set>
                                    <p:anim calcmode="lin" valueType="num">
                                      <p:cBhvr>
                                        <p:cTn id="161" dur="300" fill="hold"/>
                                        <p:tgtEl>
                                          <p:spTgt spid="66"/>
                                        </p:tgtEl>
                                        <p:attrNameLst>
                                          <p:attrName>ppt_w</p:attrName>
                                        </p:attrNameLst>
                                      </p:cBhvr>
                                      <p:tavLst>
                                        <p:tav tm="0">
                                          <p:val>
                                            <p:fltVal val="0"/>
                                          </p:val>
                                        </p:tav>
                                        <p:tav tm="100000">
                                          <p:val>
                                            <p:strVal val="#ppt_w"/>
                                          </p:val>
                                        </p:tav>
                                      </p:tavLst>
                                    </p:anim>
                                    <p:anim calcmode="lin" valueType="num">
                                      <p:cBhvr>
                                        <p:cTn id="162" dur="300" fill="hold"/>
                                        <p:tgtEl>
                                          <p:spTgt spid="66"/>
                                        </p:tgtEl>
                                        <p:attrNameLst>
                                          <p:attrName>ppt_h</p:attrName>
                                        </p:attrNameLst>
                                      </p:cBhvr>
                                      <p:tavLst>
                                        <p:tav tm="0">
                                          <p:val>
                                            <p:fltVal val="0"/>
                                          </p:val>
                                        </p:tav>
                                        <p:tav tm="100000">
                                          <p:val>
                                            <p:strVal val="#ppt_h"/>
                                          </p:val>
                                        </p:tav>
                                      </p:tavLst>
                                    </p:anim>
                                    <p:animEffect transition="in" filter="fade">
                                      <p:cBhvr>
                                        <p:cTn id="163" dur="300"/>
                                        <p:tgtEl>
                                          <p:spTgt spid="66"/>
                                        </p:tgtEl>
                                      </p:cBhvr>
                                    </p:animEffect>
                                  </p:childTnLst>
                                </p:cTn>
                              </p:par>
                              <p:par>
                                <p:cTn id="164" presetID="6" presetClass="emph" presetSubtype="0" autoRev="1" fill="hold" grpId="1" nodeType="withEffect">
                                  <p:stCondLst>
                                    <p:cond delay="900"/>
                                  </p:stCondLst>
                                  <p:childTnLst>
                                    <p:animScale>
                                      <p:cBhvr>
                                        <p:cTn id="165" dur="150" fill="hold"/>
                                        <p:tgtEl>
                                          <p:spTgt spid="66"/>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71"/>
                                        </p:tgtEl>
                                        <p:attrNameLst>
                                          <p:attrName>style.visibility</p:attrName>
                                        </p:attrNameLst>
                                      </p:cBhvr>
                                      <p:to>
                                        <p:strVal val="visible"/>
                                      </p:to>
                                    </p:set>
                                    <p:anim calcmode="lin" valueType="num">
                                      <p:cBhvr>
                                        <p:cTn id="168" dur="300" fill="hold"/>
                                        <p:tgtEl>
                                          <p:spTgt spid="71"/>
                                        </p:tgtEl>
                                        <p:attrNameLst>
                                          <p:attrName>ppt_w</p:attrName>
                                        </p:attrNameLst>
                                      </p:cBhvr>
                                      <p:tavLst>
                                        <p:tav tm="0">
                                          <p:val>
                                            <p:fltVal val="0"/>
                                          </p:val>
                                        </p:tav>
                                        <p:tav tm="100000">
                                          <p:val>
                                            <p:strVal val="#ppt_w"/>
                                          </p:val>
                                        </p:tav>
                                      </p:tavLst>
                                    </p:anim>
                                    <p:anim calcmode="lin" valueType="num">
                                      <p:cBhvr>
                                        <p:cTn id="169" dur="300" fill="hold"/>
                                        <p:tgtEl>
                                          <p:spTgt spid="71"/>
                                        </p:tgtEl>
                                        <p:attrNameLst>
                                          <p:attrName>ppt_h</p:attrName>
                                        </p:attrNameLst>
                                      </p:cBhvr>
                                      <p:tavLst>
                                        <p:tav tm="0">
                                          <p:val>
                                            <p:fltVal val="0"/>
                                          </p:val>
                                        </p:tav>
                                        <p:tav tm="100000">
                                          <p:val>
                                            <p:strVal val="#ppt_h"/>
                                          </p:val>
                                        </p:tav>
                                      </p:tavLst>
                                    </p:anim>
                                    <p:animEffect transition="in" filter="fade">
                                      <p:cBhvr>
                                        <p:cTn id="170" dur="300"/>
                                        <p:tgtEl>
                                          <p:spTgt spid="71"/>
                                        </p:tgtEl>
                                      </p:cBhvr>
                                    </p:animEffect>
                                  </p:childTnLst>
                                </p:cTn>
                              </p:par>
                              <p:par>
                                <p:cTn id="171" presetID="6" presetClass="emph" presetSubtype="0" autoRev="1" fill="hold" grpId="1" nodeType="withEffect">
                                  <p:stCondLst>
                                    <p:cond delay="400"/>
                                  </p:stCondLst>
                                  <p:childTnLst>
                                    <p:animScale>
                                      <p:cBhvr>
                                        <p:cTn id="172" dur="150" fill="hold"/>
                                        <p:tgtEl>
                                          <p:spTgt spid="71"/>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67"/>
                                        </p:tgtEl>
                                        <p:attrNameLst>
                                          <p:attrName>style.visibility</p:attrName>
                                        </p:attrNameLst>
                                      </p:cBhvr>
                                      <p:to>
                                        <p:strVal val="visible"/>
                                      </p:to>
                                    </p:set>
                                    <p:anim calcmode="lin" valueType="num">
                                      <p:cBhvr>
                                        <p:cTn id="175" dur="300" fill="hold"/>
                                        <p:tgtEl>
                                          <p:spTgt spid="67"/>
                                        </p:tgtEl>
                                        <p:attrNameLst>
                                          <p:attrName>ppt_w</p:attrName>
                                        </p:attrNameLst>
                                      </p:cBhvr>
                                      <p:tavLst>
                                        <p:tav tm="0">
                                          <p:val>
                                            <p:fltVal val="0"/>
                                          </p:val>
                                        </p:tav>
                                        <p:tav tm="100000">
                                          <p:val>
                                            <p:strVal val="#ppt_w"/>
                                          </p:val>
                                        </p:tav>
                                      </p:tavLst>
                                    </p:anim>
                                    <p:anim calcmode="lin" valueType="num">
                                      <p:cBhvr>
                                        <p:cTn id="176" dur="300" fill="hold"/>
                                        <p:tgtEl>
                                          <p:spTgt spid="67"/>
                                        </p:tgtEl>
                                        <p:attrNameLst>
                                          <p:attrName>ppt_h</p:attrName>
                                        </p:attrNameLst>
                                      </p:cBhvr>
                                      <p:tavLst>
                                        <p:tav tm="0">
                                          <p:val>
                                            <p:fltVal val="0"/>
                                          </p:val>
                                        </p:tav>
                                        <p:tav tm="100000">
                                          <p:val>
                                            <p:strVal val="#ppt_h"/>
                                          </p:val>
                                        </p:tav>
                                      </p:tavLst>
                                    </p:anim>
                                    <p:animEffect transition="in" filter="fade">
                                      <p:cBhvr>
                                        <p:cTn id="177" dur="300"/>
                                        <p:tgtEl>
                                          <p:spTgt spid="67"/>
                                        </p:tgtEl>
                                      </p:cBhvr>
                                    </p:animEffect>
                                  </p:childTnLst>
                                </p:cTn>
                              </p:par>
                              <p:par>
                                <p:cTn id="178" presetID="6" presetClass="emph" presetSubtype="0" autoRev="1" fill="hold" grpId="1" nodeType="withEffect">
                                  <p:stCondLst>
                                    <p:cond delay="300"/>
                                  </p:stCondLst>
                                  <p:childTnLst>
                                    <p:animScale>
                                      <p:cBhvr>
                                        <p:cTn id="179" dur="150" fill="hold"/>
                                        <p:tgtEl>
                                          <p:spTgt spid="67"/>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69"/>
                                        </p:tgtEl>
                                        <p:attrNameLst>
                                          <p:attrName>style.visibility</p:attrName>
                                        </p:attrNameLst>
                                      </p:cBhvr>
                                      <p:to>
                                        <p:strVal val="visible"/>
                                      </p:to>
                                    </p:set>
                                    <p:anim calcmode="lin" valueType="num">
                                      <p:cBhvr>
                                        <p:cTn id="182" dur="300" fill="hold"/>
                                        <p:tgtEl>
                                          <p:spTgt spid="69"/>
                                        </p:tgtEl>
                                        <p:attrNameLst>
                                          <p:attrName>ppt_w</p:attrName>
                                        </p:attrNameLst>
                                      </p:cBhvr>
                                      <p:tavLst>
                                        <p:tav tm="0">
                                          <p:val>
                                            <p:fltVal val="0"/>
                                          </p:val>
                                        </p:tav>
                                        <p:tav tm="100000">
                                          <p:val>
                                            <p:strVal val="#ppt_w"/>
                                          </p:val>
                                        </p:tav>
                                      </p:tavLst>
                                    </p:anim>
                                    <p:anim calcmode="lin" valueType="num">
                                      <p:cBhvr>
                                        <p:cTn id="183" dur="300" fill="hold"/>
                                        <p:tgtEl>
                                          <p:spTgt spid="69"/>
                                        </p:tgtEl>
                                        <p:attrNameLst>
                                          <p:attrName>ppt_h</p:attrName>
                                        </p:attrNameLst>
                                      </p:cBhvr>
                                      <p:tavLst>
                                        <p:tav tm="0">
                                          <p:val>
                                            <p:fltVal val="0"/>
                                          </p:val>
                                        </p:tav>
                                        <p:tav tm="100000">
                                          <p:val>
                                            <p:strVal val="#ppt_h"/>
                                          </p:val>
                                        </p:tav>
                                      </p:tavLst>
                                    </p:anim>
                                    <p:animEffect transition="in" filter="fade">
                                      <p:cBhvr>
                                        <p:cTn id="184" dur="300"/>
                                        <p:tgtEl>
                                          <p:spTgt spid="69"/>
                                        </p:tgtEl>
                                      </p:cBhvr>
                                    </p:animEffect>
                                  </p:childTnLst>
                                </p:cTn>
                              </p:par>
                              <p:par>
                                <p:cTn id="185" presetID="6" presetClass="emph" presetSubtype="0" autoRev="1" fill="hold" grpId="1" nodeType="withEffect">
                                  <p:stCondLst>
                                    <p:cond delay="800"/>
                                  </p:stCondLst>
                                  <p:childTnLst>
                                    <p:animScale>
                                      <p:cBhvr>
                                        <p:cTn id="186" dur="150" fill="hold"/>
                                        <p:tgtEl>
                                          <p:spTgt spid="69"/>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70"/>
                                        </p:tgtEl>
                                        <p:attrNameLst>
                                          <p:attrName>style.visibility</p:attrName>
                                        </p:attrNameLst>
                                      </p:cBhvr>
                                      <p:to>
                                        <p:strVal val="visible"/>
                                      </p:to>
                                    </p:set>
                                    <p:anim calcmode="lin" valueType="num">
                                      <p:cBhvr>
                                        <p:cTn id="189" dur="300" fill="hold"/>
                                        <p:tgtEl>
                                          <p:spTgt spid="70"/>
                                        </p:tgtEl>
                                        <p:attrNameLst>
                                          <p:attrName>ppt_w</p:attrName>
                                        </p:attrNameLst>
                                      </p:cBhvr>
                                      <p:tavLst>
                                        <p:tav tm="0">
                                          <p:val>
                                            <p:fltVal val="0"/>
                                          </p:val>
                                        </p:tav>
                                        <p:tav tm="100000">
                                          <p:val>
                                            <p:strVal val="#ppt_w"/>
                                          </p:val>
                                        </p:tav>
                                      </p:tavLst>
                                    </p:anim>
                                    <p:anim calcmode="lin" valueType="num">
                                      <p:cBhvr>
                                        <p:cTn id="190" dur="300" fill="hold"/>
                                        <p:tgtEl>
                                          <p:spTgt spid="70"/>
                                        </p:tgtEl>
                                        <p:attrNameLst>
                                          <p:attrName>ppt_h</p:attrName>
                                        </p:attrNameLst>
                                      </p:cBhvr>
                                      <p:tavLst>
                                        <p:tav tm="0">
                                          <p:val>
                                            <p:fltVal val="0"/>
                                          </p:val>
                                        </p:tav>
                                        <p:tav tm="100000">
                                          <p:val>
                                            <p:strVal val="#ppt_h"/>
                                          </p:val>
                                        </p:tav>
                                      </p:tavLst>
                                    </p:anim>
                                    <p:animEffect transition="in" filter="fade">
                                      <p:cBhvr>
                                        <p:cTn id="191" dur="300"/>
                                        <p:tgtEl>
                                          <p:spTgt spid="70"/>
                                        </p:tgtEl>
                                      </p:cBhvr>
                                    </p:animEffect>
                                  </p:childTnLst>
                                </p:cTn>
                              </p:par>
                              <p:par>
                                <p:cTn id="192" presetID="6" presetClass="emph" presetSubtype="0" autoRev="1" fill="hold" grpId="1" nodeType="withEffect">
                                  <p:stCondLst>
                                    <p:cond delay="600"/>
                                  </p:stCondLst>
                                  <p:childTnLst>
                                    <p:animScale>
                                      <p:cBhvr>
                                        <p:cTn id="193" dur="150" fill="hold"/>
                                        <p:tgtEl>
                                          <p:spTgt spid="70"/>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68"/>
                                        </p:tgtEl>
                                        <p:attrNameLst>
                                          <p:attrName>style.visibility</p:attrName>
                                        </p:attrNameLst>
                                      </p:cBhvr>
                                      <p:to>
                                        <p:strVal val="visible"/>
                                      </p:to>
                                    </p:set>
                                    <p:anim calcmode="lin" valueType="num">
                                      <p:cBhvr>
                                        <p:cTn id="196" dur="300" fill="hold"/>
                                        <p:tgtEl>
                                          <p:spTgt spid="68"/>
                                        </p:tgtEl>
                                        <p:attrNameLst>
                                          <p:attrName>ppt_w</p:attrName>
                                        </p:attrNameLst>
                                      </p:cBhvr>
                                      <p:tavLst>
                                        <p:tav tm="0">
                                          <p:val>
                                            <p:fltVal val="0"/>
                                          </p:val>
                                        </p:tav>
                                        <p:tav tm="100000">
                                          <p:val>
                                            <p:strVal val="#ppt_w"/>
                                          </p:val>
                                        </p:tav>
                                      </p:tavLst>
                                    </p:anim>
                                    <p:anim calcmode="lin" valueType="num">
                                      <p:cBhvr>
                                        <p:cTn id="197" dur="300" fill="hold"/>
                                        <p:tgtEl>
                                          <p:spTgt spid="68"/>
                                        </p:tgtEl>
                                        <p:attrNameLst>
                                          <p:attrName>ppt_h</p:attrName>
                                        </p:attrNameLst>
                                      </p:cBhvr>
                                      <p:tavLst>
                                        <p:tav tm="0">
                                          <p:val>
                                            <p:fltVal val="0"/>
                                          </p:val>
                                        </p:tav>
                                        <p:tav tm="100000">
                                          <p:val>
                                            <p:strVal val="#ppt_h"/>
                                          </p:val>
                                        </p:tav>
                                      </p:tavLst>
                                    </p:anim>
                                    <p:animEffect transition="in" filter="fade">
                                      <p:cBhvr>
                                        <p:cTn id="198" dur="300"/>
                                        <p:tgtEl>
                                          <p:spTgt spid="68"/>
                                        </p:tgtEl>
                                      </p:cBhvr>
                                    </p:animEffect>
                                  </p:childTnLst>
                                </p:cTn>
                              </p:par>
                              <p:par>
                                <p:cTn id="199" presetID="6" presetClass="emph" presetSubtype="0" autoRev="1" fill="hold" grpId="1" nodeType="withEffect">
                                  <p:stCondLst>
                                    <p:cond delay="300"/>
                                  </p:stCondLst>
                                  <p:childTnLst>
                                    <p:animScale>
                                      <p:cBhvr>
                                        <p:cTn id="200" dur="150" fill="hold"/>
                                        <p:tgtEl>
                                          <p:spTgt spid="68"/>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77"/>
                                        </p:tgtEl>
                                        <p:attrNameLst>
                                          <p:attrName>style.visibility</p:attrName>
                                        </p:attrNameLst>
                                      </p:cBhvr>
                                      <p:to>
                                        <p:strVal val="visible"/>
                                      </p:to>
                                    </p:set>
                                    <p:anim calcmode="lin" valueType="num">
                                      <p:cBhvr>
                                        <p:cTn id="203" dur="300" fill="hold"/>
                                        <p:tgtEl>
                                          <p:spTgt spid="77"/>
                                        </p:tgtEl>
                                        <p:attrNameLst>
                                          <p:attrName>ppt_w</p:attrName>
                                        </p:attrNameLst>
                                      </p:cBhvr>
                                      <p:tavLst>
                                        <p:tav tm="0">
                                          <p:val>
                                            <p:fltVal val="0"/>
                                          </p:val>
                                        </p:tav>
                                        <p:tav tm="100000">
                                          <p:val>
                                            <p:strVal val="#ppt_w"/>
                                          </p:val>
                                        </p:tav>
                                      </p:tavLst>
                                    </p:anim>
                                    <p:anim calcmode="lin" valueType="num">
                                      <p:cBhvr>
                                        <p:cTn id="204" dur="300" fill="hold"/>
                                        <p:tgtEl>
                                          <p:spTgt spid="77"/>
                                        </p:tgtEl>
                                        <p:attrNameLst>
                                          <p:attrName>ppt_h</p:attrName>
                                        </p:attrNameLst>
                                      </p:cBhvr>
                                      <p:tavLst>
                                        <p:tav tm="0">
                                          <p:val>
                                            <p:fltVal val="0"/>
                                          </p:val>
                                        </p:tav>
                                        <p:tav tm="100000">
                                          <p:val>
                                            <p:strVal val="#ppt_h"/>
                                          </p:val>
                                        </p:tav>
                                      </p:tavLst>
                                    </p:anim>
                                    <p:animEffect transition="in" filter="fade">
                                      <p:cBhvr>
                                        <p:cTn id="205" dur="300"/>
                                        <p:tgtEl>
                                          <p:spTgt spid="77"/>
                                        </p:tgtEl>
                                      </p:cBhvr>
                                    </p:animEffect>
                                  </p:childTnLst>
                                </p:cTn>
                              </p:par>
                              <p:par>
                                <p:cTn id="206" presetID="6" presetClass="emph" presetSubtype="0" autoRev="1" fill="hold" grpId="1" nodeType="withEffect">
                                  <p:stCondLst>
                                    <p:cond delay="900"/>
                                  </p:stCondLst>
                                  <p:childTnLst>
                                    <p:animScale>
                                      <p:cBhvr>
                                        <p:cTn id="207" dur="150" fill="hold"/>
                                        <p:tgtEl>
                                          <p:spTgt spid="7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p:bldP spid="7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9454A9-058D-4130-8C61-A776CC8DB64E}"/>
              </a:ext>
            </a:extLst>
          </p:cNvPr>
          <p:cNvSpPr txBox="1"/>
          <p:nvPr/>
        </p:nvSpPr>
        <p:spPr>
          <a:xfrm>
            <a:off x="5704839" y="616508"/>
            <a:ext cx="1826141" cy="584775"/>
          </a:xfrm>
          <a:prstGeom prst="rect">
            <a:avLst/>
          </a:prstGeom>
          <a:noFill/>
        </p:spPr>
        <p:txBody>
          <a:bodyPr wrap="none" rtlCol="0">
            <a:spAutoFit/>
          </a:bodyPr>
          <a:lstStyle/>
          <a:p>
            <a:pPr algn="l"/>
            <a:r>
              <a:rPr lang="zh-CN" altLang="en-US" sz="3200" b="1">
                <a:solidFill>
                  <a:schemeClr val="bg1"/>
                </a:solidFill>
              </a:rPr>
              <a:t>赋值语句</a:t>
            </a:r>
          </a:p>
        </p:txBody>
      </p:sp>
      <p:sp>
        <p:nvSpPr>
          <p:cNvPr id="4" name="文本框 3">
            <a:extLst>
              <a:ext uri="{FF2B5EF4-FFF2-40B4-BE49-F238E27FC236}">
                <a16:creationId xmlns:a16="http://schemas.microsoft.com/office/drawing/2014/main" id="{AA365A48-701B-410C-B55C-E1237B30A8A2}"/>
              </a:ext>
            </a:extLst>
          </p:cNvPr>
          <p:cNvSpPr txBox="1"/>
          <p:nvPr/>
        </p:nvSpPr>
        <p:spPr>
          <a:xfrm>
            <a:off x="2245656" y="1724080"/>
            <a:ext cx="2954655" cy="369332"/>
          </a:xfrm>
          <a:prstGeom prst="rect">
            <a:avLst/>
          </a:prstGeom>
          <a:noFill/>
        </p:spPr>
        <p:txBody>
          <a:bodyPr wrap="none" rtlCol="0">
            <a:spAutoFit/>
          </a:bodyPr>
          <a:lstStyle/>
          <a:p>
            <a:pPr algn="l"/>
            <a:r>
              <a:rPr lang="zh-CN" altLang="en-US">
                <a:solidFill>
                  <a:schemeClr val="bg1"/>
                </a:solidFill>
              </a:rPr>
              <a:t>将一个数据赋给一个变量。</a:t>
            </a:r>
          </a:p>
        </p:txBody>
      </p:sp>
      <p:sp>
        <p:nvSpPr>
          <p:cNvPr id="6" name="文本框 5">
            <a:extLst>
              <a:ext uri="{FF2B5EF4-FFF2-40B4-BE49-F238E27FC236}">
                <a16:creationId xmlns:a16="http://schemas.microsoft.com/office/drawing/2014/main" id="{1F8B1B26-F6A9-479E-9F04-A3F38D6E4226}"/>
              </a:ext>
            </a:extLst>
          </p:cNvPr>
          <p:cNvSpPr txBox="1"/>
          <p:nvPr/>
        </p:nvSpPr>
        <p:spPr>
          <a:xfrm>
            <a:off x="2245655" y="2572126"/>
            <a:ext cx="5416868" cy="369332"/>
          </a:xfrm>
          <a:prstGeom prst="rect">
            <a:avLst/>
          </a:prstGeom>
          <a:noFill/>
        </p:spPr>
        <p:txBody>
          <a:bodyPr wrap="none" rtlCol="0">
            <a:spAutoFit/>
          </a:bodyPr>
          <a:lstStyle/>
          <a:p>
            <a:pPr algn="l"/>
            <a:r>
              <a:rPr lang="zh-CN" altLang="en-US">
                <a:solidFill>
                  <a:schemeClr val="bg1"/>
                </a:solidFill>
              </a:rPr>
              <a:t>在</a:t>
            </a:r>
            <a:r>
              <a:rPr lang="en-US" altLang="zh-CN">
                <a:solidFill>
                  <a:schemeClr val="bg1"/>
                </a:solidFill>
              </a:rPr>
              <a:t>=</a:t>
            </a:r>
            <a:r>
              <a:rPr lang="zh-CN" altLang="en-US">
                <a:solidFill>
                  <a:schemeClr val="bg1"/>
                </a:solidFill>
              </a:rPr>
              <a:t>之前加上其他运算符，可以构成复合的运算符。</a:t>
            </a:r>
          </a:p>
        </p:txBody>
      </p:sp>
      <p:sp>
        <p:nvSpPr>
          <p:cNvPr id="7" name="文本框 6">
            <a:extLst>
              <a:ext uri="{FF2B5EF4-FFF2-40B4-BE49-F238E27FC236}">
                <a16:creationId xmlns:a16="http://schemas.microsoft.com/office/drawing/2014/main" id="{D0A8B572-9FB7-4643-BEDF-2B753CF24DEF}"/>
              </a:ext>
            </a:extLst>
          </p:cNvPr>
          <p:cNvSpPr txBox="1"/>
          <p:nvPr/>
        </p:nvSpPr>
        <p:spPr>
          <a:xfrm>
            <a:off x="2467992" y="3284743"/>
            <a:ext cx="3877985" cy="1200329"/>
          </a:xfrm>
          <a:prstGeom prst="rect">
            <a:avLst/>
          </a:prstGeom>
          <a:noFill/>
        </p:spPr>
        <p:txBody>
          <a:bodyPr wrap="none" rtlCol="0">
            <a:spAutoFit/>
          </a:bodyPr>
          <a:lstStyle/>
          <a:p>
            <a:pPr algn="l"/>
            <a:r>
              <a:rPr lang="zh-CN" altLang="en-US">
                <a:solidFill>
                  <a:schemeClr val="bg1"/>
                </a:solidFill>
              </a:rPr>
              <a:t>例如：</a:t>
            </a:r>
            <a:endParaRPr lang="en-US" altLang="zh-CN">
              <a:solidFill>
                <a:schemeClr val="bg1"/>
              </a:solidFill>
            </a:endParaRPr>
          </a:p>
          <a:p>
            <a:pPr algn="l"/>
            <a:r>
              <a:rPr lang="en-US" altLang="zh-CN">
                <a:solidFill>
                  <a:schemeClr val="bg1"/>
                </a:solidFill>
              </a:rPr>
              <a:t>	a += 3	</a:t>
            </a:r>
            <a:r>
              <a:rPr lang="zh-CN" altLang="en-US">
                <a:solidFill>
                  <a:schemeClr val="bg1"/>
                </a:solidFill>
              </a:rPr>
              <a:t>等价于</a:t>
            </a:r>
            <a:r>
              <a:rPr lang="en-US" altLang="zh-CN">
                <a:solidFill>
                  <a:schemeClr val="bg1"/>
                </a:solidFill>
              </a:rPr>
              <a:t>a = a+3</a:t>
            </a:r>
          </a:p>
          <a:p>
            <a:r>
              <a:rPr lang="en-US" altLang="zh-CN">
                <a:solidFill>
                  <a:schemeClr val="bg1"/>
                </a:solidFill>
              </a:rPr>
              <a:t>	a *= 3	</a:t>
            </a:r>
            <a:r>
              <a:rPr lang="zh-CN" altLang="en-US">
                <a:solidFill>
                  <a:schemeClr val="bg1"/>
                </a:solidFill>
              </a:rPr>
              <a:t>等价于</a:t>
            </a:r>
            <a:r>
              <a:rPr lang="en-US" altLang="zh-CN">
                <a:solidFill>
                  <a:schemeClr val="bg1"/>
                </a:solidFill>
              </a:rPr>
              <a:t>a = a*3</a:t>
            </a:r>
          </a:p>
          <a:p>
            <a:r>
              <a:rPr lang="en-US" altLang="zh-CN">
                <a:solidFill>
                  <a:schemeClr val="bg1"/>
                </a:solidFill>
              </a:rPr>
              <a:t>	a %= 3	</a:t>
            </a:r>
            <a:r>
              <a:rPr lang="zh-CN" altLang="en-US">
                <a:solidFill>
                  <a:schemeClr val="bg1"/>
                </a:solidFill>
              </a:rPr>
              <a:t>等价于</a:t>
            </a:r>
            <a:r>
              <a:rPr lang="en-US" altLang="zh-CN">
                <a:solidFill>
                  <a:schemeClr val="bg1"/>
                </a:solidFill>
              </a:rPr>
              <a:t>a = a%3	</a:t>
            </a:r>
            <a:endParaRPr lang="zh-CN" altLang="en-US">
              <a:solidFill>
                <a:schemeClr val="bg1"/>
              </a:solidFill>
            </a:endParaRPr>
          </a:p>
        </p:txBody>
      </p:sp>
      <p:sp>
        <p:nvSpPr>
          <p:cNvPr id="9" name="文本框 8">
            <a:extLst>
              <a:ext uri="{FF2B5EF4-FFF2-40B4-BE49-F238E27FC236}">
                <a16:creationId xmlns:a16="http://schemas.microsoft.com/office/drawing/2014/main" id="{0DAB0096-6A2F-436F-8033-1D2F3EE43A73}"/>
              </a:ext>
            </a:extLst>
          </p:cNvPr>
          <p:cNvSpPr txBox="1"/>
          <p:nvPr/>
        </p:nvSpPr>
        <p:spPr>
          <a:xfrm>
            <a:off x="2361460" y="5166809"/>
            <a:ext cx="5607625" cy="1477328"/>
          </a:xfrm>
          <a:prstGeom prst="rect">
            <a:avLst/>
          </a:prstGeom>
          <a:noFill/>
        </p:spPr>
        <p:txBody>
          <a:bodyPr wrap="none" rtlCol="0">
            <a:spAutoFit/>
          </a:bodyPr>
          <a:lstStyle/>
          <a:p>
            <a:pPr algn="l"/>
            <a:r>
              <a:rPr lang="zh-CN" altLang="en-US">
                <a:solidFill>
                  <a:schemeClr val="bg1"/>
                </a:solidFill>
              </a:rPr>
              <a:t>例如：</a:t>
            </a:r>
            <a:endParaRPr lang="en-US" altLang="zh-CN">
              <a:solidFill>
                <a:schemeClr val="bg1"/>
              </a:solidFill>
            </a:endParaRPr>
          </a:p>
          <a:p>
            <a:pPr algn="l"/>
            <a:r>
              <a:rPr lang="en-US" altLang="zh-CN">
                <a:solidFill>
                  <a:schemeClr val="bg1"/>
                </a:solidFill>
              </a:rPr>
              <a:t>	a = (b = 5)	 </a:t>
            </a:r>
            <a:r>
              <a:rPr lang="zh-CN" altLang="en-US">
                <a:solidFill>
                  <a:schemeClr val="bg1"/>
                </a:solidFill>
              </a:rPr>
              <a:t>等效于</a:t>
            </a:r>
            <a:r>
              <a:rPr lang="en-US" altLang="zh-CN">
                <a:solidFill>
                  <a:schemeClr val="bg1"/>
                </a:solidFill>
              </a:rPr>
              <a:t>b = 5 , a = b</a:t>
            </a:r>
          </a:p>
          <a:p>
            <a:r>
              <a:rPr lang="en-US" altLang="zh-CN">
                <a:solidFill>
                  <a:schemeClr val="bg1"/>
                </a:solidFill>
              </a:rPr>
              <a:t>	a = 5 +(c =6) 	 c</a:t>
            </a:r>
            <a:r>
              <a:rPr lang="zh-CN" altLang="en-US">
                <a:solidFill>
                  <a:schemeClr val="bg1"/>
                </a:solidFill>
              </a:rPr>
              <a:t>的值为</a:t>
            </a:r>
            <a:r>
              <a:rPr lang="en-US" altLang="zh-CN">
                <a:solidFill>
                  <a:schemeClr val="bg1"/>
                </a:solidFill>
              </a:rPr>
              <a:t>6</a:t>
            </a:r>
            <a:r>
              <a:rPr lang="zh-CN" altLang="en-US">
                <a:solidFill>
                  <a:schemeClr val="bg1"/>
                </a:solidFill>
              </a:rPr>
              <a:t>，</a:t>
            </a:r>
            <a:r>
              <a:rPr lang="en-US" altLang="zh-CN">
                <a:solidFill>
                  <a:schemeClr val="bg1"/>
                </a:solidFill>
              </a:rPr>
              <a:t>a</a:t>
            </a:r>
            <a:r>
              <a:rPr lang="zh-CN" altLang="en-US">
                <a:solidFill>
                  <a:schemeClr val="bg1"/>
                </a:solidFill>
              </a:rPr>
              <a:t>的值为</a:t>
            </a:r>
            <a:r>
              <a:rPr lang="en-US" altLang="zh-CN">
                <a:solidFill>
                  <a:schemeClr val="bg1"/>
                </a:solidFill>
              </a:rPr>
              <a:t>11</a:t>
            </a:r>
          </a:p>
          <a:p>
            <a:r>
              <a:rPr lang="en-US" altLang="zh-CN">
                <a:solidFill>
                  <a:schemeClr val="bg1"/>
                </a:solidFill>
              </a:rPr>
              <a:t>	a = (b =4) + (c =6) c</a:t>
            </a:r>
            <a:r>
              <a:rPr lang="zh-CN" altLang="en-US">
                <a:solidFill>
                  <a:schemeClr val="bg1"/>
                </a:solidFill>
              </a:rPr>
              <a:t>为</a:t>
            </a:r>
            <a:r>
              <a:rPr lang="en-US" altLang="zh-CN">
                <a:solidFill>
                  <a:schemeClr val="bg1"/>
                </a:solidFill>
              </a:rPr>
              <a:t>6</a:t>
            </a:r>
            <a:r>
              <a:rPr lang="zh-CN" altLang="en-US">
                <a:solidFill>
                  <a:schemeClr val="bg1"/>
                </a:solidFill>
              </a:rPr>
              <a:t> ，</a:t>
            </a:r>
            <a:r>
              <a:rPr lang="en-US" altLang="zh-CN">
                <a:solidFill>
                  <a:schemeClr val="bg1"/>
                </a:solidFill>
              </a:rPr>
              <a:t>b</a:t>
            </a:r>
            <a:r>
              <a:rPr lang="zh-CN" altLang="en-US">
                <a:solidFill>
                  <a:schemeClr val="bg1"/>
                </a:solidFill>
              </a:rPr>
              <a:t>为</a:t>
            </a:r>
            <a:r>
              <a:rPr lang="en-US" altLang="zh-CN">
                <a:solidFill>
                  <a:schemeClr val="bg1"/>
                </a:solidFill>
              </a:rPr>
              <a:t>4</a:t>
            </a:r>
            <a:r>
              <a:rPr lang="zh-CN" altLang="en-US">
                <a:solidFill>
                  <a:schemeClr val="bg1"/>
                </a:solidFill>
              </a:rPr>
              <a:t>，</a:t>
            </a:r>
            <a:r>
              <a:rPr lang="en-US" altLang="zh-CN">
                <a:solidFill>
                  <a:schemeClr val="bg1"/>
                </a:solidFill>
              </a:rPr>
              <a:t>a</a:t>
            </a:r>
            <a:r>
              <a:rPr lang="zh-CN" altLang="en-US">
                <a:solidFill>
                  <a:schemeClr val="bg1"/>
                </a:solidFill>
              </a:rPr>
              <a:t>的值为</a:t>
            </a:r>
            <a:r>
              <a:rPr lang="en-US" altLang="zh-CN">
                <a:solidFill>
                  <a:schemeClr val="bg1"/>
                </a:solidFill>
              </a:rPr>
              <a:t>10</a:t>
            </a:r>
          </a:p>
          <a:p>
            <a:r>
              <a:rPr lang="en-US" altLang="zh-CN">
                <a:solidFill>
                  <a:schemeClr val="bg1"/>
                </a:solidFill>
              </a:rPr>
              <a:t>	a = (b = 10)/(c =2) c</a:t>
            </a:r>
            <a:r>
              <a:rPr lang="zh-CN" altLang="en-US">
                <a:solidFill>
                  <a:schemeClr val="bg1"/>
                </a:solidFill>
              </a:rPr>
              <a:t>为</a:t>
            </a:r>
            <a:r>
              <a:rPr lang="en-US" altLang="zh-CN">
                <a:solidFill>
                  <a:schemeClr val="bg1"/>
                </a:solidFill>
              </a:rPr>
              <a:t>2</a:t>
            </a:r>
            <a:r>
              <a:rPr lang="zh-CN" altLang="en-US">
                <a:solidFill>
                  <a:schemeClr val="bg1"/>
                </a:solidFill>
              </a:rPr>
              <a:t>，</a:t>
            </a:r>
            <a:r>
              <a:rPr lang="en-US" altLang="zh-CN">
                <a:solidFill>
                  <a:schemeClr val="bg1"/>
                </a:solidFill>
              </a:rPr>
              <a:t>b</a:t>
            </a:r>
            <a:r>
              <a:rPr lang="zh-CN" altLang="en-US">
                <a:solidFill>
                  <a:schemeClr val="bg1"/>
                </a:solidFill>
              </a:rPr>
              <a:t>为</a:t>
            </a:r>
            <a:r>
              <a:rPr lang="en-US" altLang="zh-CN">
                <a:solidFill>
                  <a:schemeClr val="bg1"/>
                </a:solidFill>
              </a:rPr>
              <a:t>10</a:t>
            </a:r>
            <a:r>
              <a:rPr lang="zh-CN" altLang="en-US">
                <a:solidFill>
                  <a:schemeClr val="bg1"/>
                </a:solidFill>
              </a:rPr>
              <a:t>，</a:t>
            </a:r>
            <a:r>
              <a:rPr lang="en-US" altLang="zh-CN">
                <a:solidFill>
                  <a:schemeClr val="bg1"/>
                </a:solidFill>
              </a:rPr>
              <a:t> a</a:t>
            </a:r>
            <a:r>
              <a:rPr lang="zh-CN" altLang="en-US">
                <a:solidFill>
                  <a:schemeClr val="bg1"/>
                </a:solidFill>
              </a:rPr>
              <a:t>的值为</a:t>
            </a:r>
            <a:r>
              <a:rPr lang="en-US" altLang="zh-CN">
                <a:solidFill>
                  <a:schemeClr val="bg1"/>
                </a:solidFill>
              </a:rPr>
              <a:t>5</a:t>
            </a:r>
            <a:endParaRPr lang="zh-CN" altLang="en-US">
              <a:solidFill>
                <a:schemeClr val="bg1"/>
              </a:solidFill>
            </a:endParaRPr>
          </a:p>
        </p:txBody>
      </p:sp>
      <p:sp>
        <p:nvSpPr>
          <p:cNvPr id="10" name="文本框 9">
            <a:extLst>
              <a:ext uri="{FF2B5EF4-FFF2-40B4-BE49-F238E27FC236}">
                <a16:creationId xmlns:a16="http://schemas.microsoft.com/office/drawing/2014/main" id="{C1780583-3827-4B9B-BFE6-FCBA17EDE2A0}"/>
              </a:ext>
            </a:extLst>
          </p:cNvPr>
          <p:cNvSpPr txBox="1"/>
          <p:nvPr/>
        </p:nvSpPr>
        <p:spPr>
          <a:xfrm>
            <a:off x="2139938" y="4710196"/>
            <a:ext cx="4733988" cy="369332"/>
          </a:xfrm>
          <a:prstGeom prst="rect">
            <a:avLst/>
          </a:prstGeom>
          <a:noFill/>
        </p:spPr>
        <p:txBody>
          <a:bodyPr wrap="none" rtlCol="0">
            <a:spAutoFit/>
          </a:bodyPr>
          <a:lstStyle/>
          <a:p>
            <a:pPr algn="l"/>
            <a:r>
              <a:rPr lang="zh-CN" altLang="en-US">
                <a:solidFill>
                  <a:schemeClr val="bg1"/>
                </a:solidFill>
              </a:rPr>
              <a:t>规则：赋值运算符按照“自右而左”的结合顺序</a:t>
            </a:r>
          </a:p>
        </p:txBody>
      </p:sp>
      <p:grpSp>
        <p:nvGrpSpPr>
          <p:cNvPr id="11" name="组 118">
            <a:extLst>
              <a:ext uri="{FF2B5EF4-FFF2-40B4-BE49-F238E27FC236}">
                <a16:creationId xmlns:a16="http://schemas.microsoft.com/office/drawing/2014/main" id="{466E7E4E-425E-4516-B04D-CEE695FF87CC}"/>
              </a:ext>
            </a:extLst>
          </p:cNvPr>
          <p:cNvGrpSpPr/>
          <p:nvPr/>
        </p:nvGrpSpPr>
        <p:grpSpPr>
          <a:xfrm>
            <a:off x="9072970" y="284165"/>
            <a:ext cx="2914370" cy="2576733"/>
            <a:chOff x="8211887" y="-221648"/>
            <a:chExt cx="5036226" cy="4386805"/>
          </a:xfrm>
        </p:grpSpPr>
        <p:sp>
          <p:nvSpPr>
            <p:cNvPr id="12" name="椭圆 11">
              <a:extLst>
                <a:ext uri="{FF2B5EF4-FFF2-40B4-BE49-F238E27FC236}">
                  <a16:creationId xmlns:a16="http://schemas.microsoft.com/office/drawing/2014/main" id="{F612C797-A16F-415D-A403-9C535A201653}"/>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0DCA9410-9340-42F1-AF1C-8FC55FDEC369}"/>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403B20B4-C190-4121-A728-9ED33DFF81E2}"/>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ED4C26EA-8AF6-4AFF-AA88-576F5346C28A}"/>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8CB7A916-9EF1-43CD-AFEB-6EC0F90C444F}"/>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97558EEB-A02D-48FC-8977-5E2D61305F09}"/>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81C4F442-A42B-4E55-BA24-5B81E3DB3FFD}"/>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B8289307-72F7-4E8E-AF9D-3744CB711EEF}"/>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4E358250-798C-43F0-BF5B-0DD9AA39F394}"/>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1" name="椭圆 20">
              <a:extLst>
                <a:ext uri="{FF2B5EF4-FFF2-40B4-BE49-F238E27FC236}">
                  <a16:creationId xmlns:a16="http://schemas.microsoft.com/office/drawing/2014/main" id="{76358787-3781-4464-B6BF-FCC885522A99}"/>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2" name="椭圆 21">
              <a:extLst>
                <a:ext uri="{FF2B5EF4-FFF2-40B4-BE49-F238E27FC236}">
                  <a16:creationId xmlns:a16="http://schemas.microsoft.com/office/drawing/2014/main" id="{0BA4E55B-8DB8-4781-8F19-A6E3AFD2CB28}"/>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3" name="椭圆 22">
              <a:extLst>
                <a:ext uri="{FF2B5EF4-FFF2-40B4-BE49-F238E27FC236}">
                  <a16:creationId xmlns:a16="http://schemas.microsoft.com/office/drawing/2014/main" id="{AA0C8C96-2A74-4A7A-BF01-A58E6187722D}"/>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4" name="直线连接符 16">
              <a:extLst>
                <a:ext uri="{FF2B5EF4-FFF2-40B4-BE49-F238E27FC236}">
                  <a16:creationId xmlns:a16="http://schemas.microsoft.com/office/drawing/2014/main" id="{2C4DD11B-D2B2-45EE-AC13-9BEDBCD9415D}"/>
                </a:ext>
              </a:extLst>
            </p:cNvPr>
            <p:cNvCxnSpPr>
              <a:stCxn id="12" idx="5"/>
              <a:endCxn id="1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17">
              <a:extLst>
                <a:ext uri="{FF2B5EF4-FFF2-40B4-BE49-F238E27FC236}">
                  <a16:creationId xmlns:a16="http://schemas.microsoft.com/office/drawing/2014/main" id="{D68B1503-BF1B-48F8-8D8A-062BC130A669}"/>
                </a:ext>
              </a:extLst>
            </p:cNvPr>
            <p:cNvCxnSpPr>
              <a:stCxn id="14" idx="7"/>
              <a:endCxn id="1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21">
              <a:extLst>
                <a:ext uri="{FF2B5EF4-FFF2-40B4-BE49-F238E27FC236}">
                  <a16:creationId xmlns:a16="http://schemas.microsoft.com/office/drawing/2014/main" id="{8669B516-F1FB-4799-B78A-BC529123D3A6}"/>
                </a:ext>
              </a:extLst>
            </p:cNvPr>
            <p:cNvCxnSpPr>
              <a:stCxn id="19" idx="7"/>
              <a:endCxn id="1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28">
              <a:extLst>
                <a:ext uri="{FF2B5EF4-FFF2-40B4-BE49-F238E27FC236}">
                  <a16:creationId xmlns:a16="http://schemas.microsoft.com/office/drawing/2014/main" id="{56F07DD1-931A-417E-BDA3-E271D29B95DB}"/>
                </a:ext>
              </a:extLst>
            </p:cNvPr>
            <p:cNvCxnSpPr>
              <a:stCxn id="13" idx="7"/>
              <a:endCxn id="1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43">
              <a:extLst>
                <a:ext uri="{FF2B5EF4-FFF2-40B4-BE49-F238E27FC236}">
                  <a16:creationId xmlns:a16="http://schemas.microsoft.com/office/drawing/2014/main" id="{BDD1830E-FEA5-4D6F-A8BC-5D538BEE0828}"/>
                </a:ext>
              </a:extLst>
            </p:cNvPr>
            <p:cNvCxnSpPr>
              <a:stCxn id="15" idx="7"/>
              <a:endCxn id="1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47">
              <a:extLst>
                <a:ext uri="{FF2B5EF4-FFF2-40B4-BE49-F238E27FC236}">
                  <a16:creationId xmlns:a16="http://schemas.microsoft.com/office/drawing/2014/main" id="{F432ECEA-9492-4185-B9B0-80DA91C58B09}"/>
                </a:ext>
              </a:extLst>
            </p:cNvPr>
            <p:cNvCxnSpPr>
              <a:stCxn id="18" idx="0"/>
              <a:endCxn id="1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50">
              <a:extLst>
                <a:ext uri="{FF2B5EF4-FFF2-40B4-BE49-F238E27FC236}">
                  <a16:creationId xmlns:a16="http://schemas.microsoft.com/office/drawing/2014/main" id="{1DA37CFE-D1DB-415C-A72F-BD41E3B8C87A}"/>
                </a:ext>
              </a:extLst>
            </p:cNvPr>
            <p:cNvCxnSpPr>
              <a:stCxn id="17" idx="2"/>
              <a:endCxn id="1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54">
              <a:extLst>
                <a:ext uri="{FF2B5EF4-FFF2-40B4-BE49-F238E27FC236}">
                  <a16:creationId xmlns:a16="http://schemas.microsoft.com/office/drawing/2014/main" id="{F9E253A6-9735-497B-ABE5-604A86586719}"/>
                </a:ext>
              </a:extLst>
            </p:cNvPr>
            <p:cNvCxnSpPr>
              <a:stCxn id="18" idx="4"/>
              <a:endCxn id="1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57">
              <a:extLst>
                <a:ext uri="{FF2B5EF4-FFF2-40B4-BE49-F238E27FC236}">
                  <a16:creationId xmlns:a16="http://schemas.microsoft.com/office/drawing/2014/main" id="{DD11A274-6938-40AF-BA4A-1150D98BEE2C}"/>
                </a:ext>
              </a:extLst>
            </p:cNvPr>
            <p:cNvCxnSpPr>
              <a:stCxn id="14" idx="5"/>
              <a:endCxn id="1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60">
              <a:extLst>
                <a:ext uri="{FF2B5EF4-FFF2-40B4-BE49-F238E27FC236}">
                  <a16:creationId xmlns:a16="http://schemas.microsoft.com/office/drawing/2014/main" id="{CCE78935-F197-4BCC-9448-01F2797B075B}"/>
                </a:ext>
              </a:extLst>
            </p:cNvPr>
            <p:cNvCxnSpPr>
              <a:stCxn id="15" idx="7"/>
              <a:endCxn id="1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63">
              <a:extLst>
                <a:ext uri="{FF2B5EF4-FFF2-40B4-BE49-F238E27FC236}">
                  <a16:creationId xmlns:a16="http://schemas.microsoft.com/office/drawing/2014/main" id="{D65EDC41-FB3E-42E2-8890-3A4B57358526}"/>
                </a:ext>
              </a:extLst>
            </p:cNvPr>
            <p:cNvCxnSpPr>
              <a:stCxn id="15" idx="4"/>
              <a:endCxn id="1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FD24F40C-72DB-4AC4-9288-C6F2DA51311B}"/>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6" name="直线连接符 70">
              <a:extLst>
                <a:ext uri="{FF2B5EF4-FFF2-40B4-BE49-F238E27FC236}">
                  <a16:creationId xmlns:a16="http://schemas.microsoft.com/office/drawing/2014/main" id="{1AB0E997-9E38-467D-8A30-D57CC1513C93}"/>
                </a:ext>
              </a:extLst>
            </p:cNvPr>
            <p:cNvCxnSpPr>
              <a:stCxn id="15" idx="5"/>
              <a:endCxn id="2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75">
              <a:extLst>
                <a:ext uri="{FF2B5EF4-FFF2-40B4-BE49-F238E27FC236}">
                  <a16:creationId xmlns:a16="http://schemas.microsoft.com/office/drawing/2014/main" id="{57F2906F-80D0-4124-952A-E0E2620A8E50}"/>
                </a:ext>
              </a:extLst>
            </p:cNvPr>
            <p:cNvCxnSpPr>
              <a:stCxn id="20" idx="7"/>
              <a:endCxn id="1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78">
              <a:extLst>
                <a:ext uri="{FF2B5EF4-FFF2-40B4-BE49-F238E27FC236}">
                  <a16:creationId xmlns:a16="http://schemas.microsoft.com/office/drawing/2014/main" id="{F2168570-3D23-40DD-9EE5-8FED810BC4FC}"/>
                </a:ext>
              </a:extLst>
            </p:cNvPr>
            <p:cNvCxnSpPr>
              <a:stCxn id="20" idx="6"/>
              <a:endCxn id="1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84">
              <a:extLst>
                <a:ext uri="{FF2B5EF4-FFF2-40B4-BE49-F238E27FC236}">
                  <a16:creationId xmlns:a16="http://schemas.microsoft.com/office/drawing/2014/main" id="{AE02FEF0-1049-4A56-9F64-8DFEB547BD0A}"/>
                </a:ext>
              </a:extLst>
            </p:cNvPr>
            <p:cNvCxnSpPr>
              <a:stCxn id="13" idx="0"/>
              <a:endCxn id="2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91">
              <a:extLst>
                <a:ext uri="{FF2B5EF4-FFF2-40B4-BE49-F238E27FC236}">
                  <a16:creationId xmlns:a16="http://schemas.microsoft.com/office/drawing/2014/main" id="{57D246FF-EC66-4F64-8695-46F7AE702F56}"/>
                </a:ext>
              </a:extLst>
            </p:cNvPr>
            <p:cNvCxnSpPr>
              <a:stCxn id="13" idx="6"/>
              <a:endCxn id="1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76895099-E23B-4A36-9115-C744EC3D3AF6}"/>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2" name="椭圆 41">
              <a:extLst>
                <a:ext uri="{FF2B5EF4-FFF2-40B4-BE49-F238E27FC236}">
                  <a16:creationId xmlns:a16="http://schemas.microsoft.com/office/drawing/2014/main" id="{AC85B853-E24B-458F-A77C-ED98A8B14031}"/>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grpSp>
        <p:nvGrpSpPr>
          <p:cNvPr id="43" name="组合 42">
            <a:extLst>
              <a:ext uri="{FF2B5EF4-FFF2-40B4-BE49-F238E27FC236}">
                <a16:creationId xmlns:a16="http://schemas.microsoft.com/office/drawing/2014/main" id="{F22DE2D3-7A03-4D3B-AD04-327A7A71F7A9}"/>
              </a:ext>
            </a:extLst>
          </p:cNvPr>
          <p:cNvGrpSpPr/>
          <p:nvPr/>
        </p:nvGrpSpPr>
        <p:grpSpPr>
          <a:xfrm>
            <a:off x="4087940" y="323612"/>
            <a:ext cx="1826141" cy="924977"/>
            <a:chOff x="3688246" y="532898"/>
            <a:chExt cx="1149873" cy="572463"/>
          </a:xfrm>
        </p:grpSpPr>
        <p:sp>
          <p:nvSpPr>
            <p:cNvPr id="44" name="Oval 6">
              <a:extLst>
                <a:ext uri="{FF2B5EF4-FFF2-40B4-BE49-F238E27FC236}">
                  <a16:creationId xmlns:a16="http://schemas.microsoft.com/office/drawing/2014/main" id="{0D1A75C1-9DAF-4DAB-8CDF-93691EF7E68C}"/>
                </a:ext>
              </a:extLst>
            </p:cNvPr>
            <p:cNvSpPr>
              <a:spLocks noChangeArrowheads="1"/>
            </p:cNvSpPr>
            <p:nvPr/>
          </p:nvSpPr>
          <p:spPr bwMode="auto">
            <a:xfrm>
              <a:off x="4652855" y="532898"/>
              <a:ext cx="185264" cy="182642"/>
            </a:xfrm>
            <a:prstGeom prst="ellipse">
              <a:avLst/>
            </a:prstGeom>
            <a:solidFill>
              <a:srgbClr val="FBE22D">
                <a:alpha val="80000"/>
              </a:srgbClr>
            </a:solidFill>
            <a:ln>
              <a:noFill/>
            </a:ln>
          </p:spPr>
          <p:txBody>
            <a:bodyPr/>
            <a:lstStyle/>
            <a:p>
              <a:endParaRPr lang="zh-CN" altLang="en-US"/>
            </a:p>
          </p:txBody>
        </p:sp>
        <p:sp>
          <p:nvSpPr>
            <p:cNvPr id="45" name="Oval 3">
              <a:extLst>
                <a:ext uri="{FF2B5EF4-FFF2-40B4-BE49-F238E27FC236}">
                  <a16:creationId xmlns:a16="http://schemas.microsoft.com/office/drawing/2014/main" id="{8F7EDD6A-194C-4CCE-88B5-1D85607A3BF3}"/>
                </a:ext>
              </a:extLst>
            </p:cNvPr>
            <p:cNvSpPr>
              <a:spLocks noChangeArrowheads="1"/>
            </p:cNvSpPr>
            <p:nvPr/>
          </p:nvSpPr>
          <p:spPr bwMode="auto">
            <a:xfrm>
              <a:off x="3688246" y="671640"/>
              <a:ext cx="263828" cy="260897"/>
            </a:xfrm>
            <a:prstGeom prst="ellipse">
              <a:avLst/>
            </a:prstGeom>
            <a:solidFill>
              <a:srgbClr val="A9D25A">
                <a:alpha val="80000"/>
              </a:srgbClr>
            </a:solidFill>
            <a:ln>
              <a:noFill/>
            </a:ln>
          </p:spPr>
          <p:txBody>
            <a:bodyPr/>
            <a:lstStyle/>
            <a:p>
              <a:endParaRPr lang="zh-CN" altLang="en-US"/>
            </a:p>
          </p:txBody>
        </p:sp>
        <p:sp>
          <p:nvSpPr>
            <p:cNvPr id="46" name="Oval 4">
              <a:extLst>
                <a:ext uri="{FF2B5EF4-FFF2-40B4-BE49-F238E27FC236}">
                  <a16:creationId xmlns:a16="http://schemas.microsoft.com/office/drawing/2014/main" id="{B8AC2457-090F-480B-80D4-DAD19FF59881}"/>
                </a:ext>
              </a:extLst>
            </p:cNvPr>
            <p:cNvSpPr>
              <a:spLocks noChangeArrowheads="1"/>
            </p:cNvSpPr>
            <p:nvPr/>
          </p:nvSpPr>
          <p:spPr bwMode="auto">
            <a:xfrm>
              <a:off x="3952074" y="843120"/>
              <a:ext cx="263828" cy="260897"/>
            </a:xfrm>
            <a:prstGeom prst="ellipse">
              <a:avLst/>
            </a:prstGeom>
            <a:solidFill>
              <a:srgbClr val="98D2E3">
                <a:alpha val="80000"/>
              </a:srgbClr>
            </a:solidFill>
            <a:ln>
              <a:noFill/>
            </a:ln>
          </p:spPr>
          <p:txBody>
            <a:bodyPr/>
            <a:lstStyle/>
            <a:p>
              <a:endParaRPr lang="zh-CN" altLang="en-US"/>
            </a:p>
          </p:txBody>
        </p:sp>
        <p:sp>
          <p:nvSpPr>
            <p:cNvPr id="47" name="Oval 5">
              <a:extLst>
                <a:ext uri="{FF2B5EF4-FFF2-40B4-BE49-F238E27FC236}">
                  <a16:creationId xmlns:a16="http://schemas.microsoft.com/office/drawing/2014/main" id="{F33D10A1-C789-4FFF-AF5F-A93AD8BFCEA9}"/>
                </a:ext>
              </a:extLst>
            </p:cNvPr>
            <p:cNvSpPr>
              <a:spLocks noChangeArrowheads="1"/>
            </p:cNvSpPr>
            <p:nvPr/>
          </p:nvSpPr>
          <p:spPr bwMode="auto">
            <a:xfrm>
              <a:off x="4130796" y="654511"/>
              <a:ext cx="458394" cy="450850"/>
            </a:xfrm>
            <a:prstGeom prst="ellipse">
              <a:avLst/>
            </a:prstGeom>
            <a:solidFill>
              <a:srgbClr val="EA5514">
                <a:alpha val="80000"/>
              </a:srgbClr>
            </a:solidFill>
            <a:ln>
              <a:noFill/>
            </a:ln>
          </p:spPr>
          <p:txBody>
            <a:bodyPr/>
            <a:lstStyle/>
            <a:p>
              <a:endParaRPr lang="zh-CN" altLang="en-US"/>
            </a:p>
          </p:txBody>
        </p:sp>
        <p:sp>
          <p:nvSpPr>
            <p:cNvPr id="48" name="Rectangle 39">
              <a:extLst>
                <a:ext uri="{FF2B5EF4-FFF2-40B4-BE49-F238E27FC236}">
                  <a16:creationId xmlns:a16="http://schemas.microsoft.com/office/drawing/2014/main" id="{F08A4DC2-4155-40C1-BDF3-774EF521C7E0}"/>
                </a:ext>
              </a:extLst>
            </p:cNvPr>
            <p:cNvSpPr>
              <a:spLocks noChangeArrowheads="1"/>
            </p:cNvSpPr>
            <p:nvPr/>
          </p:nvSpPr>
          <p:spPr bwMode="auto">
            <a:xfrm>
              <a:off x="4196431" y="756826"/>
              <a:ext cx="330892" cy="2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a:solidFill>
                    <a:srgbClr val="FFFFFF"/>
                  </a:solidFill>
                  <a:latin typeface="Impact" pitchFamily="34" charset="0"/>
                </a:rPr>
                <a:t>2.3</a:t>
              </a:r>
              <a:endParaRPr kumimoji="0" lang="zh-CN" altLang="zh-CN" sz="2800" b="0" i="0" u="none" strike="noStrike" cap="none" normalizeH="0" baseline="0" dirty="0">
                <a:ln>
                  <a:noFill/>
                </a:ln>
                <a:solidFill>
                  <a:schemeClr val="tx1"/>
                </a:solidFill>
                <a:effectLst/>
              </a:endParaRPr>
            </a:p>
          </p:txBody>
        </p:sp>
      </p:grpSp>
      <p:grpSp>
        <p:nvGrpSpPr>
          <p:cNvPr id="49" name="组合 2">
            <a:extLst>
              <a:ext uri="{FF2B5EF4-FFF2-40B4-BE49-F238E27FC236}">
                <a16:creationId xmlns:a16="http://schemas.microsoft.com/office/drawing/2014/main" id="{767C8B8F-F166-412C-8C1A-FF671C7A1FD5}"/>
              </a:ext>
            </a:extLst>
          </p:cNvPr>
          <p:cNvGrpSpPr/>
          <p:nvPr/>
        </p:nvGrpSpPr>
        <p:grpSpPr>
          <a:xfrm>
            <a:off x="386823" y="1518008"/>
            <a:ext cx="1565657" cy="676995"/>
            <a:chOff x="1331651" y="2879541"/>
            <a:chExt cx="2099921" cy="1082920"/>
          </a:xfrm>
        </p:grpSpPr>
        <p:sp>
          <p:nvSpPr>
            <p:cNvPr id="50" name="矩形 49">
              <a:extLst>
                <a:ext uri="{FF2B5EF4-FFF2-40B4-BE49-F238E27FC236}">
                  <a16:creationId xmlns:a16="http://schemas.microsoft.com/office/drawing/2014/main" id="{515890FB-7115-4958-8E9B-82274AB6C6E3}"/>
                </a:ext>
              </a:extLst>
            </p:cNvPr>
            <p:cNvSpPr/>
            <p:nvPr/>
          </p:nvSpPr>
          <p:spPr>
            <a:xfrm>
              <a:off x="1331651" y="2945166"/>
              <a:ext cx="2099921" cy="1017295"/>
            </a:xfrm>
            <a:prstGeom prst="rect">
              <a:avLst/>
            </a:prstGeom>
            <a:solidFill>
              <a:schemeClr val="accent1"/>
            </a:solid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51" name="文本框 50">
              <a:extLst>
                <a:ext uri="{FF2B5EF4-FFF2-40B4-BE49-F238E27FC236}">
                  <a16:creationId xmlns:a16="http://schemas.microsoft.com/office/drawing/2014/main" id="{5081B99B-981A-4CB9-842A-63907EE33EAF}"/>
                </a:ext>
              </a:extLst>
            </p:cNvPr>
            <p:cNvSpPr txBox="1"/>
            <p:nvPr/>
          </p:nvSpPr>
          <p:spPr>
            <a:xfrm>
              <a:off x="1476357" y="3536981"/>
              <a:ext cx="1882267" cy="395314"/>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zh-CN" altLang="en-US" sz="1200">
                  <a:solidFill>
                    <a:schemeClr val="bg1"/>
                  </a:solidFill>
                </a:rPr>
                <a:t>赋值运算符（ </a:t>
              </a:r>
              <a:r>
                <a:rPr lang="en-US" altLang="zh-CN" sz="1200">
                  <a:solidFill>
                    <a:schemeClr val="bg1"/>
                  </a:solidFill>
                </a:rPr>
                <a:t>=</a:t>
              </a:r>
              <a:r>
                <a:rPr lang="zh-CN" altLang="en-US" sz="1200">
                  <a:solidFill>
                    <a:schemeClr val="bg1"/>
                  </a:solidFill>
                </a:rPr>
                <a:t>）</a:t>
              </a:r>
              <a:endParaRPr lang="zh-CN" altLang="en-US" sz="1200" dirty="0">
                <a:ea typeface="字魂35号-经典雅黑" panose="02000000000000000000" pitchFamily="2" charset="-122"/>
                <a:sym typeface="Arial" panose="020B0604020202020204" pitchFamily="34" charset="0"/>
              </a:endParaRPr>
            </a:p>
          </p:txBody>
        </p:sp>
        <p:sp>
          <p:nvSpPr>
            <p:cNvPr id="52" name="文本框 51">
              <a:extLst>
                <a:ext uri="{FF2B5EF4-FFF2-40B4-BE49-F238E27FC236}">
                  <a16:creationId xmlns:a16="http://schemas.microsoft.com/office/drawing/2014/main" id="{4AC518CA-C799-45C8-BC1F-0FA730F05BE4}"/>
                </a:ext>
              </a:extLst>
            </p:cNvPr>
            <p:cNvSpPr txBox="1"/>
            <p:nvPr/>
          </p:nvSpPr>
          <p:spPr>
            <a:xfrm>
              <a:off x="1854638" y="2879541"/>
              <a:ext cx="1075606" cy="703016"/>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800" dirty="0">
                  <a:ea typeface="字魂35号-经典雅黑" panose="02000000000000000000" pitchFamily="2" charset="-122"/>
                  <a:sym typeface="Arial" panose="020B0604020202020204" pitchFamily="34" charset="0"/>
                </a:rPr>
                <a:t>1</a:t>
              </a:r>
              <a:endParaRPr lang="zh-CN" altLang="en-US" sz="1800" dirty="0">
                <a:ea typeface="字魂35号-经典雅黑" panose="02000000000000000000" pitchFamily="2" charset="-122"/>
                <a:sym typeface="Arial" panose="020B0604020202020204" pitchFamily="34" charset="0"/>
              </a:endParaRPr>
            </a:p>
          </p:txBody>
        </p:sp>
      </p:grpSp>
      <p:grpSp>
        <p:nvGrpSpPr>
          <p:cNvPr id="54" name="组合 3">
            <a:extLst>
              <a:ext uri="{FF2B5EF4-FFF2-40B4-BE49-F238E27FC236}">
                <a16:creationId xmlns:a16="http://schemas.microsoft.com/office/drawing/2014/main" id="{10B23FC1-AE14-4A27-B468-FD7A3E5A6C8C}"/>
              </a:ext>
            </a:extLst>
          </p:cNvPr>
          <p:cNvGrpSpPr/>
          <p:nvPr/>
        </p:nvGrpSpPr>
        <p:grpSpPr>
          <a:xfrm>
            <a:off x="372892" y="2661836"/>
            <a:ext cx="1579588" cy="633875"/>
            <a:chOff x="3742306" y="2945166"/>
            <a:chExt cx="2099921" cy="1017295"/>
          </a:xfrm>
        </p:grpSpPr>
        <p:sp>
          <p:nvSpPr>
            <p:cNvPr id="55" name="矩形 54">
              <a:extLst>
                <a:ext uri="{FF2B5EF4-FFF2-40B4-BE49-F238E27FC236}">
                  <a16:creationId xmlns:a16="http://schemas.microsoft.com/office/drawing/2014/main" id="{6F397A7B-D93C-477D-84ED-6DBE8EA26FB5}"/>
                </a:ext>
              </a:extLst>
            </p:cNvPr>
            <p:cNvSpPr/>
            <p:nvPr/>
          </p:nvSpPr>
          <p:spPr>
            <a:xfrm flipV="1">
              <a:off x="3742306" y="2945166"/>
              <a:ext cx="2099921" cy="1017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solidFill>
                  <a:schemeClr val="bg1"/>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56" name="文本框 55">
              <a:extLst>
                <a:ext uri="{FF2B5EF4-FFF2-40B4-BE49-F238E27FC236}">
                  <a16:creationId xmlns:a16="http://schemas.microsoft.com/office/drawing/2014/main" id="{8B24617F-0248-44F6-A08F-963577B9E8EE}"/>
                </a:ext>
              </a:extLst>
            </p:cNvPr>
            <p:cNvSpPr txBox="1"/>
            <p:nvPr/>
          </p:nvSpPr>
          <p:spPr>
            <a:xfrm>
              <a:off x="3830601" y="3508370"/>
              <a:ext cx="1923330" cy="277015"/>
            </a:xfrm>
            <a:prstGeom prst="rect">
              <a:avLst/>
            </a:prstGeom>
            <a:noFill/>
          </p:spPr>
          <p:txBody>
            <a:bodyPr wrap="square" rtlCol="0">
              <a:spAutoFit/>
            </a:bodyPr>
            <a:lstStyle/>
            <a:p>
              <a:pPr algn="ctr">
                <a:spcBef>
                  <a:spcPts val="1000"/>
                </a:spcBef>
              </a:pPr>
              <a:r>
                <a:rPr lang="zh-CN" altLang="en-US" sz="1200">
                  <a:solidFill>
                    <a:schemeClr val="bg1"/>
                  </a:solidFill>
                  <a:latin typeface="Arial" panose="020B0604020202020204" pitchFamily="34" charset="0"/>
                  <a:ea typeface="字魂35号-经典雅黑" panose="02000000000000000000" pitchFamily="2" charset="-122"/>
                  <a:sym typeface="Arial" panose="020B0604020202020204" pitchFamily="34" charset="0"/>
                </a:rPr>
                <a:t>复合赋值运算符</a:t>
              </a:r>
              <a:endParaRPr lang="zh-CN" altLang="en-US" sz="1200" dirty="0">
                <a:solidFill>
                  <a:schemeClr val="bg1"/>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57" name="文本框 56">
              <a:extLst>
                <a:ext uri="{FF2B5EF4-FFF2-40B4-BE49-F238E27FC236}">
                  <a16:creationId xmlns:a16="http://schemas.microsoft.com/office/drawing/2014/main" id="{600E8944-1EA5-4BC0-ACC7-5D0BB18C0157}"/>
                </a:ext>
              </a:extLst>
            </p:cNvPr>
            <p:cNvSpPr txBox="1"/>
            <p:nvPr/>
          </p:nvSpPr>
          <p:spPr>
            <a:xfrm>
              <a:off x="4270418" y="3042091"/>
              <a:ext cx="1075605" cy="369353"/>
            </a:xfrm>
            <a:prstGeom prst="rect">
              <a:avLst/>
            </a:prstGeom>
            <a:noFill/>
          </p:spPr>
          <p:txBody>
            <a:bodyPr wrap="square" rtlCol="0">
              <a:spAutoFit/>
            </a:bodyPr>
            <a:lstStyle/>
            <a:p>
              <a:pPr algn="ctr">
                <a:spcBef>
                  <a:spcPts val="1000"/>
                </a:spcBef>
              </a:pPr>
              <a:r>
                <a:rPr lang="en-US" altLang="zh-CN" dirty="0">
                  <a:solidFill>
                    <a:schemeClr val="bg1"/>
                  </a:solidFill>
                  <a:latin typeface="Arial" panose="020B0604020202020204" pitchFamily="34" charset="0"/>
                  <a:ea typeface="字魂35号-经典雅黑" panose="02000000000000000000" pitchFamily="2" charset="-122"/>
                  <a:sym typeface="Arial" panose="020B0604020202020204" pitchFamily="34" charset="0"/>
                </a:rPr>
                <a:t>2</a:t>
              </a:r>
              <a:endParaRPr lang="zh-CN" altLang="en-US" dirty="0">
                <a:solidFill>
                  <a:schemeClr val="bg1"/>
                </a:solidFill>
                <a:latin typeface="Arial" panose="020B0604020202020204" pitchFamily="34" charset="0"/>
                <a:ea typeface="字魂35号-经典雅黑" panose="02000000000000000000" pitchFamily="2" charset="-122"/>
                <a:sym typeface="Arial" panose="020B0604020202020204" pitchFamily="34" charset="0"/>
              </a:endParaRPr>
            </a:p>
          </p:txBody>
        </p:sp>
      </p:grpSp>
      <p:grpSp>
        <p:nvGrpSpPr>
          <p:cNvPr id="58" name="组合 4">
            <a:extLst>
              <a:ext uri="{FF2B5EF4-FFF2-40B4-BE49-F238E27FC236}">
                <a16:creationId xmlns:a16="http://schemas.microsoft.com/office/drawing/2014/main" id="{1282C83E-3BA8-40A5-86C1-142EBDC305EB}"/>
              </a:ext>
            </a:extLst>
          </p:cNvPr>
          <p:cNvGrpSpPr/>
          <p:nvPr/>
        </p:nvGrpSpPr>
        <p:grpSpPr>
          <a:xfrm>
            <a:off x="359967" y="4706116"/>
            <a:ext cx="1579589" cy="633876"/>
            <a:chOff x="6152961" y="2945166"/>
            <a:chExt cx="2099921" cy="1017295"/>
          </a:xfrm>
        </p:grpSpPr>
        <p:sp>
          <p:nvSpPr>
            <p:cNvPr id="59" name="矩形 58">
              <a:extLst>
                <a:ext uri="{FF2B5EF4-FFF2-40B4-BE49-F238E27FC236}">
                  <a16:creationId xmlns:a16="http://schemas.microsoft.com/office/drawing/2014/main" id="{2EE93924-FF4E-41E5-A37F-29B5C2DE6F75}"/>
                </a:ext>
              </a:extLst>
            </p:cNvPr>
            <p:cNvSpPr/>
            <p:nvPr/>
          </p:nvSpPr>
          <p:spPr>
            <a:xfrm>
              <a:off x="6152961" y="2945166"/>
              <a:ext cx="2099921" cy="1017295"/>
            </a:xfrm>
            <a:prstGeom prst="rect">
              <a:avLst/>
            </a:prstGeom>
            <a:solidFill>
              <a:schemeClr val="accent3"/>
            </a:solid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60" name="文本框 59">
              <a:extLst>
                <a:ext uri="{FF2B5EF4-FFF2-40B4-BE49-F238E27FC236}">
                  <a16:creationId xmlns:a16="http://schemas.microsoft.com/office/drawing/2014/main" id="{81456F20-0BAE-4A66-980F-8B21761EC72A}"/>
                </a:ext>
              </a:extLst>
            </p:cNvPr>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zh-CN" altLang="en-US" sz="1200">
                  <a:ea typeface="字魂35号-经典雅黑" panose="02000000000000000000" pitchFamily="2" charset="-122"/>
                  <a:sym typeface="Arial" panose="020B0604020202020204" pitchFamily="34" charset="0"/>
                </a:rPr>
                <a:t>赋值表达式</a:t>
              </a:r>
              <a:endParaRPr lang="zh-CN" altLang="en-US" sz="1200" dirty="0">
                <a:ea typeface="字魂35号-经典雅黑" panose="02000000000000000000" pitchFamily="2" charset="-122"/>
                <a:sym typeface="Arial" panose="020B0604020202020204" pitchFamily="34" charset="0"/>
              </a:endParaRPr>
            </a:p>
          </p:txBody>
        </p:sp>
        <p:sp>
          <p:nvSpPr>
            <p:cNvPr id="61" name="文本框 60">
              <a:extLst>
                <a:ext uri="{FF2B5EF4-FFF2-40B4-BE49-F238E27FC236}">
                  <a16:creationId xmlns:a16="http://schemas.microsoft.com/office/drawing/2014/main" id="{59CE3D49-184B-4528-BA2C-7CA75AF67EA4}"/>
                </a:ext>
              </a:extLst>
            </p:cNvPr>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800" dirty="0">
                  <a:ea typeface="字魂35号-经典雅黑" panose="02000000000000000000" pitchFamily="2" charset="-122"/>
                  <a:sym typeface="Arial" panose="020B0604020202020204" pitchFamily="34" charset="0"/>
                </a:rPr>
                <a:t>3</a:t>
              </a:r>
              <a:endParaRPr lang="zh-CN" altLang="en-US" sz="1800" dirty="0">
                <a:ea typeface="字魂35号-经典雅黑" panose="02000000000000000000" pitchFamily="2" charset="-122"/>
                <a:sym typeface="Arial" panose="020B0604020202020204" pitchFamily="34" charset="0"/>
              </a:endParaRPr>
            </a:p>
          </p:txBody>
        </p:sp>
      </p:grpSp>
    </p:spTree>
    <p:extLst>
      <p:ext uri="{BB962C8B-B14F-4D97-AF65-F5344CB8AC3E}">
        <p14:creationId xmlns:p14="http://schemas.microsoft.com/office/powerpoint/2010/main" val="149077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1+#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1+#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 118">
            <a:extLst>
              <a:ext uri="{FF2B5EF4-FFF2-40B4-BE49-F238E27FC236}">
                <a16:creationId xmlns:a16="http://schemas.microsoft.com/office/drawing/2014/main" id="{521E50E5-C997-4D8B-A41C-0FAC1AA608CE}"/>
              </a:ext>
            </a:extLst>
          </p:cNvPr>
          <p:cNvGrpSpPr/>
          <p:nvPr/>
        </p:nvGrpSpPr>
        <p:grpSpPr>
          <a:xfrm>
            <a:off x="9072970" y="284165"/>
            <a:ext cx="2914370" cy="2576733"/>
            <a:chOff x="8211887" y="-221648"/>
            <a:chExt cx="5036226" cy="4386805"/>
          </a:xfrm>
        </p:grpSpPr>
        <p:sp>
          <p:nvSpPr>
            <p:cNvPr id="39" name="椭圆 38">
              <a:extLst>
                <a:ext uri="{FF2B5EF4-FFF2-40B4-BE49-F238E27FC236}">
                  <a16:creationId xmlns:a16="http://schemas.microsoft.com/office/drawing/2014/main" id="{1AB0D1F9-E63A-41AD-A9C4-CD13C727B956}"/>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0" name="椭圆 39">
              <a:extLst>
                <a:ext uri="{FF2B5EF4-FFF2-40B4-BE49-F238E27FC236}">
                  <a16:creationId xmlns:a16="http://schemas.microsoft.com/office/drawing/2014/main" id="{9F3FECD2-9A15-4671-9C21-D4798D469EEB}"/>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A273636B-8BB1-4BE3-A91C-17B1B984187B}"/>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2" name="椭圆 41">
              <a:extLst>
                <a:ext uri="{FF2B5EF4-FFF2-40B4-BE49-F238E27FC236}">
                  <a16:creationId xmlns:a16="http://schemas.microsoft.com/office/drawing/2014/main" id="{DB63DE3A-FA08-4D57-A237-29D6EBC266F0}"/>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3704253A-A4D0-41E4-9F14-1FC838B4914F}"/>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4" name="椭圆 43">
              <a:extLst>
                <a:ext uri="{FF2B5EF4-FFF2-40B4-BE49-F238E27FC236}">
                  <a16:creationId xmlns:a16="http://schemas.microsoft.com/office/drawing/2014/main" id="{53B19E56-79B3-43AF-B594-C432650445C7}"/>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5" name="椭圆 44">
              <a:extLst>
                <a:ext uri="{FF2B5EF4-FFF2-40B4-BE49-F238E27FC236}">
                  <a16:creationId xmlns:a16="http://schemas.microsoft.com/office/drawing/2014/main" id="{C3CB7D33-C42A-4C9E-B6A3-6F45FFCD755D}"/>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6" name="椭圆 45">
              <a:extLst>
                <a:ext uri="{FF2B5EF4-FFF2-40B4-BE49-F238E27FC236}">
                  <a16:creationId xmlns:a16="http://schemas.microsoft.com/office/drawing/2014/main" id="{FD3D4BD0-0FD1-48E4-A1AB-2F163DBE66A6}"/>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E0B7F04F-8181-491C-8BF6-EDB08EDF88CB}"/>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370AEB0C-FE88-4F95-BF24-2D2ED38C06E8}"/>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49" name="椭圆 48">
              <a:extLst>
                <a:ext uri="{FF2B5EF4-FFF2-40B4-BE49-F238E27FC236}">
                  <a16:creationId xmlns:a16="http://schemas.microsoft.com/office/drawing/2014/main" id="{7B4D545B-19BA-4030-9706-771BE561146B}"/>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50" name="椭圆 49">
              <a:extLst>
                <a:ext uri="{FF2B5EF4-FFF2-40B4-BE49-F238E27FC236}">
                  <a16:creationId xmlns:a16="http://schemas.microsoft.com/office/drawing/2014/main" id="{47FCAE71-50C6-4018-8A81-207853E43A80}"/>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51" name="直线连接符 16">
              <a:extLst>
                <a:ext uri="{FF2B5EF4-FFF2-40B4-BE49-F238E27FC236}">
                  <a16:creationId xmlns:a16="http://schemas.microsoft.com/office/drawing/2014/main" id="{02C45D17-8B95-4917-B7BD-DDC09440E16B}"/>
                </a:ext>
              </a:extLst>
            </p:cNvPr>
            <p:cNvCxnSpPr>
              <a:stCxn id="39" idx="5"/>
              <a:endCxn id="44"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线连接符 17">
              <a:extLst>
                <a:ext uri="{FF2B5EF4-FFF2-40B4-BE49-F238E27FC236}">
                  <a16:creationId xmlns:a16="http://schemas.microsoft.com/office/drawing/2014/main" id="{3E5C4EDC-C590-4416-8C1A-701C6431A978}"/>
                </a:ext>
              </a:extLst>
            </p:cNvPr>
            <p:cNvCxnSpPr>
              <a:stCxn id="41" idx="7"/>
              <a:endCxn id="44"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21">
              <a:extLst>
                <a:ext uri="{FF2B5EF4-FFF2-40B4-BE49-F238E27FC236}">
                  <a16:creationId xmlns:a16="http://schemas.microsoft.com/office/drawing/2014/main" id="{F24BC54E-6A9D-4F79-8703-B1C6154D72D0}"/>
                </a:ext>
              </a:extLst>
            </p:cNvPr>
            <p:cNvCxnSpPr>
              <a:stCxn id="46" idx="7"/>
              <a:endCxn id="44"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28">
              <a:extLst>
                <a:ext uri="{FF2B5EF4-FFF2-40B4-BE49-F238E27FC236}">
                  <a16:creationId xmlns:a16="http://schemas.microsoft.com/office/drawing/2014/main" id="{73E13106-25B2-466C-AE4D-1D66540035F0}"/>
                </a:ext>
              </a:extLst>
            </p:cNvPr>
            <p:cNvCxnSpPr>
              <a:stCxn id="40" idx="7"/>
              <a:endCxn id="41"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43">
              <a:extLst>
                <a:ext uri="{FF2B5EF4-FFF2-40B4-BE49-F238E27FC236}">
                  <a16:creationId xmlns:a16="http://schemas.microsoft.com/office/drawing/2014/main" id="{5611DA51-F95B-4B7F-951E-225BC4CE7849}"/>
                </a:ext>
              </a:extLst>
            </p:cNvPr>
            <p:cNvCxnSpPr>
              <a:stCxn id="42" idx="7"/>
              <a:endCxn id="39"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直线连接符 47">
              <a:extLst>
                <a:ext uri="{FF2B5EF4-FFF2-40B4-BE49-F238E27FC236}">
                  <a16:creationId xmlns:a16="http://schemas.microsoft.com/office/drawing/2014/main" id="{EF02A461-CF81-4812-AE76-D8EC4E145610}"/>
                </a:ext>
              </a:extLst>
            </p:cNvPr>
            <p:cNvCxnSpPr>
              <a:stCxn id="45" idx="0"/>
              <a:endCxn id="39"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线连接符 50">
              <a:extLst>
                <a:ext uri="{FF2B5EF4-FFF2-40B4-BE49-F238E27FC236}">
                  <a16:creationId xmlns:a16="http://schemas.microsoft.com/office/drawing/2014/main" id="{88629D52-C190-4FD9-B115-EC0242BD6F40}"/>
                </a:ext>
              </a:extLst>
            </p:cNvPr>
            <p:cNvCxnSpPr>
              <a:stCxn id="44" idx="2"/>
              <a:endCxn id="45"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4">
              <a:extLst>
                <a:ext uri="{FF2B5EF4-FFF2-40B4-BE49-F238E27FC236}">
                  <a16:creationId xmlns:a16="http://schemas.microsoft.com/office/drawing/2014/main" id="{4F498339-F6F0-4678-AEC0-AFE9D61B2E1D}"/>
                </a:ext>
              </a:extLst>
            </p:cNvPr>
            <p:cNvCxnSpPr>
              <a:stCxn id="45" idx="4"/>
              <a:endCxn id="41"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直线连接符 57">
              <a:extLst>
                <a:ext uri="{FF2B5EF4-FFF2-40B4-BE49-F238E27FC236}">
                  <a16:creationId xmlns:a16="http://schemas.microsoft.com/office/drawing/2014/main" id="{F430B772-6940-45E0-8B74-9D108FFA47D6}"/>
                </a:ext>
              </a:extLst>
            </p:cNvPr>
            <p:cNvCxnSpPr>
              <a:stCxn id="41" idx="5"/>
              <a:endCxn id="46"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直线连接符 60">
              <a:extLst>
                <a:ext uri="{FF2B5EF4-FFF2-40B4-BE49-F238E27FC236}">
                  <a16:creationId xmlns:a16="http://schemas.microsoft.com/office/drawing/2014/main" id="{1AEB4F1D-9211-40AB-85EF-E37DDAEE3142}"/>
                </a:ext>
              </a:extLst>
            </p:cNvPr>
            <p:cNvCxnSpPr>
              <a:stCxn id="42" idx="7"/>
              <a:endCxn id="45"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3">
              <a:extLst>
                <a:ext uri="{FF2B5EF4-FFF2-40B4-BE49-F238E27FC236}">
                  <a16:creationId xmlns:a16="http://schemas.microsoft.com/office/drawing/2014/main" id="{3AA64DA5-ED4E-4433-8A76-9400FA6476BE}"/>
                </a:ext>
              </a:extLst>
            </p:cNvPr>
            <p:cNvCxnSpPr>
              <a:stCxn id="42" idx="4"/>
              <a:endCxn id="40"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B42E3A4D-B635-4905-AE3E-C379E776BFBC}"/>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63" name="直线连接符 70">
              <a:extLst>
                <a:ext uri="{FF2B5EF4-FFF2-40B4-BE49-F238E27FC236}">
                  <a16:creationId xmlns:a16="http://schemas.microsoft.com/office/drawing/2014/main" id="{C52BDC47-3CD3-4793-90B3-7D9A1E1AF968}"/>
                </a:ext>
              </a:extLst>
            </p:cNvPr>
            <p:cNvCxnSpPr>
              <a:stCxn id="42" idx="5"/>
              <a:endCxn id="47"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75">
              <a:extLst>
                <a:ext uri="{FF2B5EF4-FFF2-40B4-BE49-F238E27FC236}">
                  <a16:creationId xmlns:a16="http://schemas.microsoft.com/office/drawing/2014/main" id="{04A72877-391D-4E68-817C-2F077A23203F}"/>
                </a:ext>
              </a:extLst>
            </p:cNvPr>
            <p:cNvCxnSpPr>
              <a:stCxn id="47" idx="7"/>
              <a:endCxn id="45"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直线连接符 78">
              <a:extLst>
                <a:ext uri="{FF2B5EF4-FFF2-40B4-BE49-F238E27FC236}">
                  <a16:creationId xmlns:a16="http://schemas.microsoft.com/office/drawing/2014/main" id="{D5ABECB7-AFFA-4DC6-9DAC-4CF58AF6DD24}"/>
                </a:ext>
              </a:extLst>
            </p:cNvPr>
            <p:cNvCxnSpPr>
              <a:stCxn id="47" idx="6"/>
              <a:endCxn id="41"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线连接符 84">
              <a:extLst>
                <a:ext uri="{FF2B5EF4-FFF2-40B4-BE49-F238E27FC236}">
                  <a16:creationId xmlns:a16="http://schemas.microsoft.com/office/drawing/2014/main" id="{F5C29638-131B-4E6A-951D-77D73FCDCCAD}"/>
                </a:ext>
              </a:extLst>
            </p:cNvPr>
            <p:cNvCxnSpPr>
              <a:stCxn id="40" idx="0"/>
              <a:endCxn id="47"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7" name="直线连接符 91">
              <a:extLst>
                <a:ext uri="{FF2B5EF4-FFF2-40B4-BE49-F238E27FC236}">
                  <a16:creationId xmlns:a16="http://schemas.microsoft.com/office/drawing/2014/main" id="{A28D7C5F-5A1C-44E7-9FD7-7C80D0B6B38A}"/>
                </a:ext>
              </a:extLst>
            </p:cNvPr>
            <p:cNvCxnSpPr>
              <a:stCxn id="40" idx="6"/>
              <a:endCxn id="46"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00FF7082-005A-48E0-8074-B37A150AD689}"/>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69" name="椭圆 68">
              <a:extLst>
                <a:ext uri="{FF2B5EF4-FFF2-40B4-BE49-F238E27FC236}">
                  <a16:creationId xmlns:a16="http://schemas.microsoft.com/office/drawing/2014/main" id="{3E0093D3-E49A-490B-BD22-C86B7390D858}"/>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2B4CBEFA-C96D-471B-BD8D-E62B8C4E995B}"/>
              </a:ext>
            </a:extLst>
          </p:cNvPr>
          <p:cNvSpPr txBox="1"/>
          <p:nvPr/>
        </p:nvSpPr>
        <p:spPr>
          <a:xfrm>
            <a:off x="2900842" y="1358539"/>
            <a:ext cx="5493812" cy="369332"/>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如果赋值运算符两侧的类型一致，则直接进行赋值。</a:t>
            </a:r>
          </a:p>
        </p:txBody>
      </p:sp>
      <p:sp>
        <p:nvSpPr>
          <p:cNvPr id="3" name="文本框 2">
            <a:extLst>
              <a:ext uri="{FF2B5EF4-FFF2-40B4-BE49-F238E27FC236}">
                <a16:creationId xmlns:a16="http://schemas.microsoft.com/office/drawing/2014/main" id="{A31864AB-9CDF-4657-BC87-323E96C22B09}"/>
              </a:ext>
            </a:extLst>
          </p:cNvPr>
          <p:cNvSpPr txBox="1"/>
          <p:nvPr/>
        </p:nvSpPr>
        <p:spPr>
          <a:xfrm>
            <a:off x="2476870" y="1935331"/>
            <a:ext cx="6409127" cy="369332"/>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例如：  </a:t>
            </a:r>
            <a:r>
              <a:rPr lang="en-US" altLang="zh-CN">
                <a:solidFill>
                  <a:schemeClr val="bg1"/>
                </a:solidFill>
                <a:latin typeface="微软雅黑" panose="020B0503020204020204" pitchFamily="34" charset="-122"/>
                <a:ea typeface="微软雅黑" panose="020B0503020204020204" pitchFamily="34" charset="-122"/>
              </a:rPr>
              <a:t>i = 123</a:t>
            </a:r>
            <a:r>
              <a:rPr lang="zh-CN" altLang="en-US">
                <a:solidFill>
                  <a:schemeClr val="bg1"/>
                </a:solidFill>
                <a:latin typeface="微软雅黑" panose="020B0503020204020204" pitchFamily="34" charset="-122"/>
                <a:ea typeface="微软雅黑" panose="020B0503020204020204" pitchFamily="34" charset="-122"/>
              </a:rPr>
              <a:t>，直接将整数</a:t>
            </a:r>
            <a:r>
              <a:rPr lang="en-US" altLang="zh-CN">
                <a:solidFill>
                  <a:schemeClr val="bg1"/>
                </a:solidFill>
                <a:latin typeface="微软雅黑" panose="020B0503020204020204" pitchFamily="34" charset="-122"/>
                <a:ea typeface="微软雅黑" panose="020B0503020204020204" pitchFamily="34" charset="-122"/>
              </a:rPr>
              <a:t>123</a:t>
            </a:r>
            <a:r>
              <a:rPr lang="zh-CN" altLang="en-US">
                <a:solidFill>
                  <a:schemeClr val="bg1"/>
                </a:solidFill>
                <a:latin typeface="微软雅黑" panose="020B0503020204020204" pitchFamily="34" charset="-122"/>
                <a:ea typeface="微软雅黑" panose="020B0503020204020204" pitchFamily="34" charset="-122"/>
              </a:rPr>
              <a:t>存储到</a:t>
            </a:r>
            <a:r>
              <a:rPr lang="en-US" altLang="zh-CN">
                <a:solidFill>
                  <a:schemeClr val="bg1"/>
                </a:solidFill>
                <a:latin typeface="微软雅黑" panose="020B0503020204020204" pitchFamily="34" charset="-122"/>
                <a:ea typeface="微软雅黑" panose="020B0503020204020204" pitchFamily="34" charset="-122"/>
              </a:rPr>
              <a:t>i</a:t>
            </a:r>
            <a:r>
              <a:rPr lang="zh-CN" altLang="en-US">
                <a:solidFill>
                  <a:schemeClr val="bg1"/>
                </a:solidFill>
                <a:latin typeface="微软雅黑" panose="020B0503020204020204" pitchFamily="34" charset="-122"/>
                <a:ea typeface="微软雅黑" panose="020B0503020204020204" pitchFamily="34" charset="-122"/>
              </a:rPr>
              <a:t>对应的存储空间中。</a:t>
            </a:r>
          </a:p>
        </p:txBody>
      </p:sp>
      <p:sp>
        <p:nvSpPr>
          <p:cNvPr id="5" name="文本框 4">
            <a:extLst>
              <a:ext uri="{FF2B5EF4-FFF2-40B4-BE49-F238E27FC236}">
                <a16:creationId xmlns:a16="http://schemas.microsoft.com/office/drawing/2014/main" id="{F58E6345-0A71-4F98-AB47-1D66EEF2803C}"/>
              </a:ext>
            </a:extLst>
          </p:cNvPr>
          <p:cNvSpPr txBox="1"/>
          <p:nvPr/>
        </p:nvSpPr>
        <p:spPr>
          <a:xfrm>
            <a:off x="2059158" y="1376040"/>
            <a:ext cx="1011815" cy="369332"/>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情况</a:t>
            </a:r>
            <a:r>
              <a:rPr lang="en-US" altLang="zh-CN">
                <a:solidFill>
                  <a:schemeClr val="bg1"/>
                </a:solidFill>
                <a:latin typeface="微软雅黑" panose="020B0503020204020204" pitchFamily="34" charset="-122"/>
                <a:ea typeface="微软雅黑" panose="020B0503020204020204" pitchFamily="34" charset="-122"/>
              </a:rPr>
              <a:t>1</a:t>
            </a:r>
            <a:r>
              <a:rPr lang="zh-CN" altLang="en-US">
                <a:solidFill>
                  <a:schemeClr val="bg1"/>
                </a:solidFill>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8697B5E5-DDCA-4FC2-AF44-09438A6AEB58}"/>
              </a:ext>
            </a:extLst>
          </p:cNvPr>
          <p:cNvSpPr txBox="1"/>
          <p:nvPr/>
        </p:nvSpPr>
        <p:spPr>
          <a:xfrm>
            <a:off x="1606858" y="2476870"/>
            <a:ext cx="1011815" cy="369332"/>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情况</a:t>
            </a:r>
            <a:r>
              <a:rPr lang="en-US" altLang="zh-CN">
                <a:solidFill>
                  <a:schemeClr val="bg1"/>
                </a:solidFill>
                <a:latin typeface="微软雅黑" panose="020B0503020204020204" pitchFamily="34" charset="-122"/>
                <a:ea typeface="微软雅黑" panose="020B0503020204020204" pitchFamily="34" charset="-122"/>
              </a:rPr>
              <a:t>2</a:t>
            </a:r>
            <a:r>
              <a:rPr lang="zh-CN" altLang="en-US">
                <a:solidFill>
                  <a:schemeClr val="bg1"/>
                </a:solidFill>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870166E5-B744-439A-9903-D39F9E0E5B44}"/>
              </a:ext>
            </a:extLst>
          </p:cNvPr>
          <p:cNvSpPr txBox="1"/>
          <p:nvPr/>
        </p:nvSpPr>
        <p:spPr>
          <a:xfrm>
            <a:off x="2493894" y="2410351"/>
            <a:ext cx="9211199" cy="3003515"/>
          </a:xfrm>
          <a:prstGeom prst="rect">
            <a:avLst/>
          </a:prstGeom>
          <a:noFill/>
        </p:spPr>
        <p:txBody>
          <a:bodyPr wrap="square" rtlCol="0">
            <a:spAutoFit/>
          </a:bodyPr>
          <a:lstStyle/>
          <a:p>
            <a:pPr algn="l">
              <a:lnSpc>
                <a:spcPct val="150000"/>
              </a:lnSpc>
            </a:pPr>
            <a:r>
              <a:rPr lang="zh-CN" altLang="en-US" sz="1600">
                <a:solidFill>
                  <a:schemeClr val="bg1"/>
                </a:solidFill>
                <a:latin typeface="微软雅黑" panose="020B0503020204020204" pitchFamily="34" charset="-122"/>
                <a:ea typeface="微软雅黑" panose="020B0503020204020204" pitchFamily="34" charset="-122"/>
              </a:rPr>
              <a:t>如果赋值运算符两侧的类型不一致，则在赋值时需要进行类型转换；转换规则为：</a:t>
            </a:r>
            <a:endParaRPr lang="en-US" altLang="zh-CN" sz="1600">
              <a:solidFill>
                <a:schemeClr val="bg1"/>
              </a:solidFill>
              <a:latin typeface="微软雅黑" panose="020B0503020204020204" pitchFamily="34" charset="-122"/>
              <a:ea typeface="微软雅黑" panose="020B0503020204020204" pitchFamily="34" charset="-122"/>
            </a:endParaRPr>
          </a:p>
          <a:p>
            <a:pPr algn="l">
              <a:lnSpc>
                <a:spcPct val="150000"/>
              </a:lnSpc>
            </a:pPr>
            <a:r>
              <a:rPr lang="en-US" altLang="zh-CN" sz="1600">
                <a:solidFill>
                  <a:schemeClr val="bg1"/>
                </a:solidFill>
                <a:latin typeface="微软雅黑" panose="020B0503020204020204" pitchFamily="34" charset="-122"/>
                <a:ea typeface="微软雅黑" panose="020B0503020204020204" pitchFamily="34" charset="-122"/>
              </a:rPr>
              <a:t>1</a:t>
            </a:r>
            <a:r>
              <a:rPr lang="zh-CN" altLang="en-US" sz="1600">
                <a:solidFill>
                  <a:schemeClr val="bg1"/>
                </a:solidFill>
                <a:latin typeface="微软雅黑" panose="020B0503020204020204" pitchFamily="34" charset="-122"/>
                <a:ea typeface="微软雅黑" panose="020B0503020204020204" pitchFamily="34" charset="-122"/>
              </a:rPr>
              <a:t>、浮点数赋值给整型变量时，先对浮点数取整</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舍弃小数部分</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，再赋值给变量。</a:t>
            </a:r>
            <a:endParaRPr lang="en-US" altLang="zh-CN" sz="1600">
              <a:solidFill>
                <a:schemeClr val="bg1"/>
              </a:solidFill>
              <a:latin typeface="微软雅黑" panose="020B0503020204020204" pitchFamily="34" charset="-122"/>
              <a:ea typeface="微软雅黑" panose="020B0503020204020204" pitchFamily="34" charset="-122"/>
            </a:endParaRPr>
          </a:p>
          <a:p>
            <a:pPr algn="l">
              <a:lnSpc>
                <a:spcPct val="150000"/>
              </a:lnSpc>
            </a:pPr>
            <a:r>
              <a:rPr lang="en-US" altLang="zh-CN" sz="1600">
                <a:solidFill>
                  <a:schemeClr val="bg1"/>
                </a:solidFill>
                <a:latin typeface="微软雅黑" panose="020B0503020204020204" pitchFamily="34" charset="-122"/>
                <a:ea typeface="微软雅黑" panose="020B0503020204020204" pitchFamily="34" charset="-122"/>
              </a:rPr>
              <a:t>2</a:t>
            </a:r>
            <a:r>
              <a:rPr lang="zh-CN" altLang="en-US" sz="1600">
                <a:solidFill>
                  <a:schemeClr val="bg1"/>
                </a:solidFill>
                <a:latin typeface="微软雅黑" panose="020B0503020204020204" pitchFamily="34" charset="-122"/>
                <a:ea typeface="微软雅黑" panose="020B0503020204020204" pitchFamily="34" charset="-122"/>
              </a:rPr>
              <a:t>、整型数据赋值给浮点数时，数值不变，但以浮点数形式存储到变量中。</a:t>
            </a:r>
            <a:endParaRPr lang="en-US" altLang="zh-CN" sz="1600">
              <a:solidFill>
                <a:schemeClr val="bg1"/>
              </a:solidFill>
              <a:latin typeface="微软雅黑" panose="020B0503020204020204" pitchFamily="34" charset="-122"/>
              <a:ea typeface="微软雅黑" panose="020B0503020204020204" pitchFamily="34" charset="-122"/>
            </a:endParaRPr>
          </a:p>
          <a:p>
            <a:pPr algn="l">
              <a:lnSpc>
                <a:spcPct val="150000"/>
              </a:lnSpc>
            </a:pPr>
            <a:r>
              <a:rPr lang="en-US" altLang="zh-CN" sz="1600">
                <a:solidFill>
                  <a:schemeClr val="bg1"/>
                </a:solidFill>
                <a:latin typeface="微软雅黑" panose="020B0503020204020204" pitchFamily="34" charset="-122"/>
                <a:ea typeface="微软雅黑" panose="020B0503020204020204" pitchFamily="34" charset="-122"/>
              </a:rPr>
              <a:t>3</a:t>
            </a:r>
            <a:r>
              <a:rPr lang="zh-CN" altLang="en-US" sz="1600">
                <a:solidFill>
                  <a:schemeClr val="bg1"/>
                </a:solidFill>
                <a:latin typeface="微软雅黑" panose="020B0503020204020204" pitchFamily="34" charset="-122"/>
                <a:ea typeface="微软雅黑" panose="020B0503020204020204" pitchFamily="34" charset="-122"/>
              </a:rPr>
              <a:t>、将一个</a:t>
            </a:r>
            <a:r>
              <a:rPr lang="en-US" altLang="zh-CN" sz="1600">
                <a:solidFill>
                  <a:schemeClr val="bg1"/>
                </a:solidFill>
                <a:latin typeface="微软雅黑" panose="020B0503020204020204" pitchFamily="34" charset="-122"/>
                <a:ea typeface="微软雅黑" panose="020B0503020204020204" pitchFamily="34" charset="-122"/>
              </a:rPr>
              <a:t>double</a:t>
            </a:r>
            <a:r>
              <a:rPr lang="zh-CN" altLang="en-US" sz="1600">
                <a:solidFill>
                  <a:schemeClr val="bg1"/>
                </a:solidFill>
                <a:latin typeface="微软雅黑" panose="020B0503020204020204" pitchFamily="34" charset="-122"/>
                <a:ea typeface="微软雅黑" panose="020B0503020204020204" pitchFamily="34" charset="-122"/>
              </a:rPr>
              <a:t>型数据赋给</a:t>
            </a:r>
            <a:r>
              <a:rPr lang="en-US" altLang="zh-CN" sz="1600">
                <a:solidFill>
                  <a:schemeClr val="bg1"/>
                </a:solidFill>
                <a:latin typeface="微软雅黑" panose="020B0503020204020204" pitchFamily="34" charset="-122"/>
                <a:ea typeface="微软雅黑" panose="020B0503020204020204" pitchFamily="34" charset="-122"/>
              </a:rPr>
              <a:t>float</a:t>
            </a:r>
            <a:r>
              <a:rPr lang="zh-CN" altLang="en-US" sz="1600">
                <a:solidFill>
                  <a:schemeClr val="bg1"/>
                </a:solidFill>
                <a:latin typeface="微软雅黑" panose="020B0503020204020204" pitchFamily="34" charset="-122"/>
                <a:ea typeface="微软雅黑" panose="020B0503020204020204" pitchFamily="34" charset="-122"/>
              </a:rPr>
              <a:t>变量时，先将双精度数转换为单精度，再进行存储。</a:t>
            </a:r>
            <a:endParaRPr lang="en-US" altLang="zh-CN" sz="1600">
              <a:solidFill>
                <a:schemeClr val="bg1"/>
              </a:solidFill>
              <a:latin typeface="微软雅黑" panose="020B0503020204020204" pitchFamily="34" charset="-122"/>
              <a:ea typeface="微软雅黑" panose="020B0503020204020204" pitchFamily="34" charset="-122"/>
            </a:endParaRPr>
          </a:p>
          <a:p>
            <a:pPr algn="l">
              <a:lnSpc>
                <a:spcPct val="150000"/>
              </a:lnSpc>
            </a:pPr>
            <a:r>
              <a:rPr lang="en-US" altLang="zh-CN" sz="1600">
                <a:solidFill>
                  <a:schemeClr val="bg1"/>
                </a:solidFill>
                <a:latin typeface="微软雅黑" panose="020B0503020204020204" pitchFamily="34" charset="-122"/>
                <a:ea typeface="微软雅黑" panose="020B0503020204020204" pitchFamily="34" charset="-122"/>
              </a:rPr>
              <a:t>4</a:t>
            </a:r>
            <a:r>
              <a:rPr lang="zh-CN" altLang="en-US" sz="1600">
                <a:solidFill>
                  <a:schemeClr val="bg1"/>
                </a:solidFill>
                <a:latin typeface="微软雅黑" panose="020B0503020204020204" pitchFamily="34" charset="-122"/>
                <a:ea typeface="微软雅黑" panose="020B0503020204020204" pitchFamily="34" charset="-122"/>
              </a:rPr>
              <a:t>、字符型数据赋给整型变量时，将字符的</a:t>
            </a:r>
            <a:r>
              <a:rPr lang="en-US" altLang="zh-CN" sz="1600">
                <a:solidFill>
                  <a:schemeClr val="bg1"/>
                </a:solidFill>
                <a:latin typeface="微软雅黑" panose="020B0503020204020204" pitchFamily="34" charset="-122"/>
                <a:ea typeface="微软雅黑" panose="020B0503020204020204" pitchFamily="34" charset="-122"/>
              </a:rPr>
              <a:t>ASCII</a:t>
            </a:r>
            <a:r>
              <a:rPr lang="zh-CN" altLang="en-US" sz="1600">
                <a:solidFill>
                  <a:schemeClr val="bg1"/>
                </a:solidFill>
                <a:latin typeface="微软雅黑" panose="020B0503020204020204" pitchFamily="34" charset="-122"/>
                <a:ea typeface="微软雅黑" panose="020B0503020204020204" pitchFamily="34" charset="-122"/>
              </a:rPr>
              <a:t>码赋给整型变量。</a:t>
            </a:r>
            <a:endParaRPr lang="en-US" altLang="zh-CN" sz="1600">
              <a:solidFill>
                <a:schemeClr val="bg1"/>
              </a:solidFill>
              <a:latin typeface="微软雅黑" panose="020B0503020204020204" pitchFamily="34" charset="-122"/>
              <a:ea typeface="微软雅黑" panose="020B0503020204020204" pitchFamily="34" charset="-122"/>
            </a:endParaRPr>
          </a:p>
          <a:p>
            <a:pPr algn="l">
              <a:lnSpc>
                <a:spcPct val="150000"/>
              </a:lnSpc>
            </a:pPr>
            <a:r>
              <a:rPr lang="en-US" altLang="zh-CN" sz="1600">
                <a:solidFill>
                  <a:schemeClr val="bg1"/>
                </a:solidFill>
                <a:latin typeface="微软雅黑" panose="020B0503020204020204" pitchFamily="34" charset="-122"/>
                <a:ea typeface="微软雅黑" panose="020B0503020204020204" pitchFamily="34" charset="-122"/>
              </a:rPr>
              <a:t>5</a:t>
            </a:r>
            <a:r>
              <a:rPr lang="zh-CN" altLang="en-US" sz="1600">
                <a:solidFill>
                  <a:schemeClr val="bg1"/>
                </a:solidFill>
                <a:latin typeface="微软雅黑" panose="020B0503020204020204" pitchFamily="34" charset="-122"/>
                <a:ea typeface="微软雅黑" panose="020B0503020204020204" pitchFamily="34" charset="-122"/>
              </a:rPr>
              <a:t>、将一个占字节多的整型数据赋给一个占字节少的整型变量或字符变量时，只将低字节原封不动的送到被赋值的变量</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发生截断</a:t>
            </a:r>
            <a:r>
              <a:rPr lang="en-US" altLang="zh-CN" sz="1600">
                <a:solidFill>
                  <a:schemeClr val="bg1"/>
                </a:solidFill>
                <a:latin typeface="微软雅黑" panose="020B0503020204020204" pitchFamily="34" charset="-122"/>
                <a:ea typeface="微软雅黑" panose="020B0503020204020204" pitchFamily="34" charset="-122"/>
              </a:rPr>
              <a:t>)</a:t>
            </a:r>
          </a:p>
          <a:p>
            <a:pPr algn="l">
              <a:lnSpc>
                <a:spcPct val="150000"/>
              </a:lnSpc>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E31A3CED-6DF9-4595-93FB-3BA43E3B9743}"/>
              </a:ext>
            </a:extLst>
          </p:cNvPr>
          <p:cNvSpPr/>
          <p:nvPr/>
        </p:nvSpPr>
        <p:spPr>
          <a:xfrm>
            <a:off x="3606728" y="511078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91E5D3C8-8DA7-4362-9DFF-6E4ACFCAB6C9}"/>
              </a:ext>
            </a:extLst>
          </p:cNvPr>
          <p:cNvSpPr/>
          <p:nvPr/>
        </p:nvSpPr>
        <p:spPr>
          <a:xfrm>
            <a:off x="3819046" y="510929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E6DAF788-6248-4290-9D4A-B51E8FF759BF}"/>
              </a:ext>
            </a:extLst>
          </p:cNvPr>
          <p:cNvSpPr/>
          <p:nvPr/>
        </p:nvSpPr>
        <p:spPr>
          <a:xfrm>
            <a:off x="4027413" y="510929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C508F9-C0A4-45DD-B228-647C2B0C11C9}"/>
              </a:ext>
            </a:extLst>
          </p:cNvPr>
          <p:cNvSpPr/>
          <p:nvPr/>
        </p:nvSpPr>
        <p:spPr>
          <a:xfrm>
            <a:off x="4235780" y="510929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A4209F78-5B0D-4C89-A5A3-827A0E538696}"/>
              </a:ext>
            </a:extLst>
          </p:cNvPr>
          <p:cNvSpPr/>
          <p:nvPr/>
        </p:nvSpPr>
        <p:spPr>
          <a:xfrm>
            <a:off x="4444147" y="510929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6D0C5FB-DCFE-4F87-B32C-D464A9336246}"/>
              </a:ext>
            </a:extLst>
          </p:cNvPr>
          <p:cNvSpPr/>
          <p:nvPr/>
        </p:nvSpPr>
        <p:spPr>
          <a:xfrm>
            <a:off x="4652514" y="510929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D393702C-682A-4B4A-A860-FA5C396AB3D0}"/>
              </a:ext>
            </a:extLst>
          </p:cNvPr>
          <p:cNvSpPr/>
          <p:nvPr/>
        </p:nvSpPr>
        <p:spPr>
          <a:xfrm>
            <a:off x="4860881" y="510929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0CA5C098-5A00-4170-946A-963D272A1A11}"/>
              </a:ext>
            </a:extLst>
          </p:cNvPr>
          <p:cNvSpPr/>
          <p:nvPr/>
        </p:nvSpPr>
        <p:spPr>
          <a:xfrm>
            <a:off x="5069248" y="510929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DE8B4AD5-F5B4-4201-9C4D-404EAE7E4BCF}"/>
              </a:ext>
            </a:extLst>
          </p:cNvPr>
          <p:cNvSpPr/>
          <p:nvPr/>
        </p:nvSpPr>
        <p:spPr>
          <a:xfrm>
            <a:off x="5277615" y="510929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FC1A8EF9-9649-4CFB-8690-2C334CFA8443}"/>
              </a:ext>
            </a:extLst>
          </p:cNvPr>
          <p:cNvSpPr/>
          <p:nvPr/>
        </p:nvSpPr>
        <p:spPr>
          <a:xfrm>
            <a:off x="5485982" y="510929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7C81B3F3-1C9B-4615-A711-4F97623405E1}"/>
              </a:ext>
            </a:extLst>
          </p:cNvPr>
          <p:cNvSpPr/>
          <p:nvPr/>
        </p:nvSpPr>
        <p:spPr>
          <a:xfrm>
            <a:off x="5694349" y="510929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0A915B42-279C-4883-B784-242EA110C3B8}"/>
              </a:ext>
            </a:extLst>
          </p:cNvPr>
          <p:cNvSpPr/>
          <p:nvPr/>
        </p:nvSpPr>
        <p:spPr>
          <a:xfrm>
            <a:off x="5902716" y="510929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32CD381A-9CBC-451A-841A-C3B986DFF599}"/>
              </a:ext>
            </a:extLst>
          </p:cNvPr>
          <p:cNvSpPr/>
          <p:nvPr/>
        </p:nvSpPr>
        <p:spPr>
          <a:xfrm>
            <a:off x="6111083" y="510929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270F8303-D8C0-4A34-9F39-A2B75E14B5F8}"/>
              </a:ext>
            </a:extLst>
          </p:cNvPr>
          <p:cNvSpPr/>
          <p:nvPr/>
        </p:nvSpPr>
        <p:spPr>
          <a:xfrm>
            <a:off x="6319450" y="510929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267BECA3-16F1-42B8-8B9B-3BE24AC9CC5C}"/>
              </a:ext>
            </a:extLst>
          </p:cNvPr>
          <p:cNvSpPr/>
          <p:nvPr/>
        </p:nvSpPr>
        <p:spPr>
          <a:xfrm>
            <a:off x="6527817" y="510929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15FE40C0-10EF-4292-81F9-771EBDA97488}"/>
              </a:ext>
            </a:extLst>
          </p:cNvPr>
          <p:cNvSpPr/>
          <p:nvPr/>
        </p:nvSpPr>
        <p:spPr>
          <a:xfrm>
            <a:off x="6736184" y="510929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AC724E59-8280-4227-9421-D677016E2B1E}"/>
              </a:ext>
            </a:extLst>
          </p:cNvPr>
          <p:cNvSpPr txBox="1"/>
          <p:nvPr/>
        </p:nvSpPr>
        <p:spPr>
          <a:xfrm>
            <a:off x="3600072" y="5070172"/>
            <a:ext cx="3506088" cy="276999"/>
          </a:xfrm>
          <a:prstGeom prst="rect">
            <a:avLst/>
          </a:prstGeom>
          <a:noFill/>
        </p:spPr>
        <p:txBody>
          <a:bodyPr wrap="none" rtlCol="0">
            <a:spAutoFit/>
          </a:bodyPr>
          <a:lstStyle/>
          <a:p>
            <a:pPr algn="l"/>
            <a:r>
              <a:rPr lang="en-US" altLang="zh-CN" sz="1200">
                <a:solidFill>
                  <a:schemeClr val="bg1"/>
                </a:solidFill>
                <a:latin typeface="微软雅黑" panose="020B0503020204020204" pitchFamily="34" charset="-122"/>
                <a:ea typeface="微软雅黑" panose="020B0503020204020204" pitchFamily="34" charset="-122"/>
              </a:rPr>
              <a:t>0   0   0   0  0   0  0  1   0   0   1   0  0   0  0   1</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B1E7506-CDDC-43C5-A752-EEEBAD6B11DE}"/>
              </a:ext>
            </a:extLst>
          </p:cNvPr>
          <p:cNvSpPr/>
          <p:nvPr/>
        </p:nvSpPr>
        <p:spPr>
          <a:xfrm>
            <a:off x="5270116" y="543441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78451102-997F-46AC-9703-6814DA6E0D09}"/>
              </a:ext>
            </a:extLst>
          </p:cNvPr>
          <p:cNvSpPr/>
          <p:nvPr/>
        </p:nvSpPr>
        <p:spPr>
          <a:xfrm>
            <a:off x="5478483" y="543441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9C4C7CD8-12E9-4CF0-BC4F-CA30DB4DC3FC}"/>
              </a:ext>
            </a:extLst>
          </p:cNvPr>
          <p:cNvSpPr/>
          <p:nvPr/>
        </p:nvSpPr>
        <p:spPr>
          <a:xfrm>
            <a:off x="5686850" y="543441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84DC50F2-B151-4D19-98C2-E1F82E840FEF}"/>
              </a:ext>
            </a:extLst>
          </p:cNvPr>
          <p:cNvSpPr/>
          <p:nvPr/>
        </p:nvSpPr>
        <p:spPr>
          <a:xfrm>
            <a:off x="5895217" y="5434412"/>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97017126-77D7-4503-A6F3-336B73639192}"/>
              </a:ext>
            </a:extLst>
          </p:cNvPr>
          <p:cNvSpPr/>
          <p:nvPr/>
        </p:nvSpPr>
        <p:spPr>
          <a:xfrm>
            <a:off x="6103584" y="543441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08434CCE-94D2-435F-BE5C-BC829B929E2B}"/>
              </a:ext>
            </a:extLst>
          </p:cNvPr>
          <p:cNvSpPr/>
          <p:nvPr/>
        </p:nvSpPr>
        <p:spPr>
          <a:xfrm>
            <a:off x="6311951" y="543441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849D92C4-CC14-4551-8202-ED5D1A654A50}"/>
              </a:ext>
            </a:extLst>
          </p:cNvPr>
          <p:cNvSpPr/>
          <p:nvPr/>
        </p:nvSpPr>
        <p:spPr>
          <a:xfrm>
            <a:off x="6520318" y="543441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6AEC9F72-61DF-407F-8783-1A94717EF285}"/>
              </a:ext>
            </a:extLst>
          </p:cNvPr>
          <p:cNvSpPr/>
          <p:nvPr/>
        </p:nvSpPr>
        <p:spPr>
          <a:xfrm>
            <a:off x="6728685" y="543441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D7B88358-3642-447C-BDAD-5DBAEC842FAF}"/>
              </a:ext>
            </a:extLst>
          </p:cNvPr>
          <p:cNvSpPr/>
          <p:nvPr/>
        </p:nvSpPr>
        <p:spPr>
          <a:xfrm>
            <a:off x="5254117" y="5395293"/>
            <a:ext cx="1755609" cy="276999"/>
          </a:xfrm>
          <a:prstGeom prst="rect">
            <a:avLst/>
          </a:prstGeom>
        </p:spPr>
        <p:txBody>
          <a:bodyPr wrap="none">
            <a:spAutoFit/>
          </a:bodyPr>
          <a:lstStyle/>
          <a:p>
            <a:r>
              <a:rPr lang="en-US" altLang="zh-CN" sz="1200">
                <a:solidFill>
                  <a:schemeClr val="bg1"/>
                </a:solidFill>
                <a:latin typeface="微软雅黑" panose="020B0503020204020204" pitchFamily="34" charset="-122"/>
                <a:ea typeface="微软雅黑" panose="020B0503020204020204" pitchFamily="34" charset="-122"/>
              </a:rPr>
              <a:t>0   0   1  0   0  0   0  1</a:t>
            </a:r>
            <a:endParaRPr lang="zh-CN" altLang="en-US" sz="120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D79355A6-0324-409F-883D-E6A644A3EAD6}"/>
              </a:ext>
            </a:extLst>
          </p:cNvPr>
          <p:cNvSpPr txBox="1"/>
          <p:nvPr/>
        </p:nvSpPr>
        <p:spPr>
          <a:xfrm>
            <a:off x="2900842" y="5070172"/>
            <a:ext cx="699230" cy="276999"/>
          </a:xfrm>
          <a:prstGeom prst="rect">
            <a:avLst/>
          </a:prstGeom>
          <a:noFill/>
        </p:spPr>
        <p:txBody>
          <a:bodyPr wrap="none" rtlCol="0">
            <a:spAutoFit/>
          </a:bodyPr>
          <a:lstStyle/>
          <a:p>
            <a:pPr algn="l"/>
            <a:r>
              <a:rPr lang="en-US" altLang="zh-CN" sz="1200">
                <a:solidFill>
                  <a:schemeClr val="bg1"/>
                </a:solidFill>
                <a:latin typeface="微软雅黑" panose="020B0503020204020204" pitchFamily="34" charset="-122"/>
                <a:ea typeface="微软雅黑" panose="020B0503020204020204" pitchFamily="34" charset="-122"/>
              </a:rPr>
              <a:t>i = 289</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B329F24D-2A31-411C-A2D3-C13D0B296802}"/>
              </a:ext>
            </a:extLst>
          </p:cNvPr>
          <p:cNvSpPr txBox="1"/>
          <p:nvPr/>
        </p:nvSpPr>
        <p:spPr>
          <a:xfrm>
            <a:off x="4516395" y="5386290"/>
            <a:ext cx="665567" cy="276999"/>
          </a:xfrm>
          <a:prstGeom prst="rect">
            <a:avLst/>
          </a:prstGeom>
          <a:noFill/>
        </p:spPr>
        <p:txBody>
          <a:bodyPr wrap="none" rtlCol="0">
            <a:spAutoFit/>
          </a:bodyPr>
          <a:lstStyle/>
          <a:p>
            <a:pPr algn="l"/>
            <a:r>
              <a:rPr lang="en-US" altLang="zh-CN" sz="1200">
                <a:solidFill>
                  <a:schemeClr val="bg1"/>
                </a:solidFill>
                <a:latin typeface="微软雅黑" panose="020B0503020204020204" pitchFamily="34" charset="-122"/>
                <a:ea typeface="微软雅黑" panose="020B0503020204020204" pitchFamily="34" charset="-122"/>
              </a:rPr>
              <a:t>d = 33</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6662BB3C-948B-47C2-A36E-BB91B065C866}"/>
              </a:ext>
            </a:extLst>
          </p:cNvPr>
          <p:cNvSpPr txBox="1"/>
          <p:nvPr/>
        </p:nvSpPr>
        <p:spPr>
          <a:xfrm>
            <a:off x="2476870" y="5903650"/>
            <a:ext cx="2658100" cy="369332"/>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例如：</a:t>
            </a:r>
            <a:r>
              <a:rPr lang="en-US" altLang="zh-CN">
                <a:solidFill>
                  <a:schemeClr val="bg1"/>
                </a:solidFill>
                <a:latin typeface="微软雅黑" panose="020B0503020204020204" pitchFamily="34" charset="-122"/>
                <a:ea typeface="微软雅黑" panose="020B0503020204020204" pitchFamily="34" charset="-122"/>
              </a:rPr>
              <a:t>int</a:t>
            </a:r>
            <a:r>
              <a:rPr lang="zh-CN" altLang="en-US">
                <a:solidFill>
                  <a:schemeClr val="bg1"/>
                </a:solidFill>
                <a:latin typeface="微软雅黑" panose="020B0503020204020204" pitchFamily="34" charset="-122"/>
                <a:ea typeface="微软雅黑" panose="020B0503020204020204" pitchFamily="34" charset="-122"/>
              </a:rPr>
              <a:t> </a:t>
            </a:r>
            <a:r>
              <a:rPr lang="en-US" altLang="zh-CN">
                <a:solidFill>
                  <a:schemeClr val="bg1"/>
                </a:solidFill>
                <a:latin typeface="微软雅黑" panose="020B0503020204020204" pitchFamily="34" charset="-122"/>
                <a:ea typeface="微软雅黑" panose="020B0503020204020204" pitchFamily="34" charset="-122"/>
              </a:rPr>
              <a:t>a=3,b=2,c=1</a:t>
            </a: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70" name="组合 5">
            <a:extLst>
              <a:ext uri="{FF2B5EF4-FFF2-40B4-BE49-F238E27FC236}">
                <a16:creationId xmlns:a16="http://schemas.microsoft.com/office/drawing/2014/main" id="{D206A94E-046C-40BC-A961-4BB9EF4382C8}"/>
              </a:ext>
            </a:extLst>
          </p:cNvPr>
          <p:cNvGrpSpPr/>
          <p:nvPr/>
        </p:nvGrpSpPr>
        <p:grpSpPr>
          <a:xfrm>
            <a:off x="143845" y="1365945"/>
            <a:ext cx="1789983" cy="569386"/>
            <a:chOff x="8563615" y="2945166"/>
            <a:chExt cx="2099921" cy="1017295"/>
          </a:xfrm>
        </p:grpSpPr>
        <p:sp>
          <p:nvSpPr>
            <p:cNvPr id="71" name="矩形 70">
              <a:extLst>
                <a:ext uri="{FF2B5EF4-FFF2-40B4-BE49-F238E27FC236}">
                  <a16:creationId xmlns:a16="http://schemas.microsoft.com/office/drawing/2014/main" id="{A950BB09-6D99-48B9-86B6-40A3D535F21D}"/>
                </a:ext>
              </a:extLst>
            </p:cNvPr>
            <p:cNvSpPr/>
            <p:nvPr/>
          </p:nvSpPr>
          <p:spPr>
            <a:xfrm flipV="1">
              <a:off x="8563615" y="2945166"/>
              <a:ext cx="2099921" cy="10172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文本框 71">
              <a:extLst>
                <a:ext uri="{FF2B5EF4-FFF2-40B4-BE49-F238E27FC236}">
                  <a16:creationId xmlns:a16="http://schemas.microsoft.com/office/drawing/2014/main" id="{40B86D39-96B6-4927-8703-3014D0F1761A}"/>
                </a:ext>
              </a:extLst>
            </p:cNvPr>
            <p:cNvSpPr txBox="1"/>
            <p:nvPr/>
          </p:nvSpPr>
          <p:spPr>
            <a:xfrm>
              <a:off x="8590860" y="3456186"/>
              <a:ext cx="2016429" cy="494901"/>
            </a:xfrm>
            <a:prstGeom prst="rect">
              <a:avLst/>
            </a:prstGeom>
            <a:noFill/>
          </p:spPr>
          <p:txBody>
            <a:bodyPr wrap="square" rtlCol="0">
              <a:spAutoFit/>
            </a:bodyPr>
            <a:lstStyle/>
            <a:p>
              <a:pPr algn="ctr">
                <a:spcBef>
                  <a:spcPts val="1000"/>
                </a:spcBef>
              </a:pPr>
              <a:r>
                <a:rPr lang="zh-CN" altLang="en-US" sz="1200">
                  <a:solidFill>
                    <a:schemeClr val="bg1"/>
                  </a:solidFill>
                  <a:latin typeface="微软雅黑" panose="020B0503020204020204" pitchFamily="34" charset="-122"/>
                  <a:ea typeface="微软雅黑" panose="020B0503020204020204" pitchFamily="34" charset="-122"/>
                  <a:sym typeface="Arial" panose="020B0604020202020204" pitchFamily="34" charset="0"/>
                </a:rPr>
                <a:t>赋值过程中的类型转换</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3" name="文本框 72">
              <a:extLst>
                <a:ext uri="{FF2B5EF4-FFF2-40B4-BE49-F238E27FC236}">
                  <a16:creationId xmlns:a16="http://schemas.microsoft.com/office/drawing/2014/main" id="{12CEE651-13CE-4DF9-BE1B-432D29D4CDE1}"/>
                </a:ext>
              </a:extLst>
            </p:cNvPr>
            <p:cNvSpPr txBox="1"/>
            <p:nvPr/>
          </p:nvSpPr>
          <p:spPr>
            <a:xfrm>
              <a:off x="9061273" y="2950210"/>
              <a:ext cx="1075605" cy="369351"/>
            </a:xfrm>
            <a:prstGeom prst="rect">
              <a:avLst/>
            </a:prstGeom>
            <a:noFill/>
          </p:spPr>
          <p:txBody>
            <a:bodyPr wrap="square" rtlCol="0">
              <a:spAutoFit/>
            </a:bodyPr>
            <a:lstStyle/>
            <a:p>
              <a:pPr algn="ctr">
                <a:spcBef>
                  <a:spcPts val="1000"/>
                </a:spcBef>
              </a:pPr>
              <a:r>
                <a:rPr lang="en-US" altLang="zh-CN"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74" name="组合 4">
            <a:extLst>
              <a:ext uri="{FF2B5EF4-FFF2-40B4-BE49-F238E27FC236}">
                <a16:creationId xmlns:a16="http://schemas.microsoft.com/office/drawing/2014/main" id="{9E80E891-6B82-4D84-8FB3-0A7DDEAB2BCD}"/>
              </a:ext>
            </a:extLst>
          </p:cNvPr>
          <p:cNvGrpSpPr/>
          <p:nvPr/>
        </p:nvGrpSpPr>
        <p:grpSpPr>
          <a:xfrm>
            <a:off x="128179" y="4688736"/>
            <a:ext cx="1805269" cy="658435"/>
            <a:chOff x="6152961" y="2945166"/>
            <a:chExt cx="2099921" cy="1017295"/>
          </a:xfrm>
        </p:grpSpPr>
        <p:sp>
          <p:nvSpPr>
            <p:cNvPr id="75" name="矩形 74">
              <a:extLst>
                <a:ext uri="{FF2B5EF4-FFF2-40B4-BE49-F238E27FC236}">
                  <a16:creationId xmlns:a16="http://schemas.microsoft.com/office/drawing/2014/main" id="{EBE8EE4A-0A61-4AD2-8AF8-790DFECBA610}"/>
                </a:ext>
              </a:extLst>
            </p:cNvPr>
            <p:cNvSpPr/>
            <p:nvPr/>
          </p:nvSpPr>
          <p:spPr>
            <a:xfrm>
              <a:off x="6152961" y="2945166"/>
              <a:ext cx="2099921" cy="1017295"/>
            </a:xfrm>
            <a:prstGeom prst="rect">
              <a:avLst/>
            </a:prstGeom>
            <a:solidFill>
              <a:schemeClr val="accent3"/>
            </a:solid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6" name="文本框 75">
              <a:extLst>
                <a:ext uri="{FF2B5EF4-FFF2-40B4-BE49-F238E27FC236}">
                  <a16:creationId xmlns:a16="http://schemas.microsoft.com/office/drawing/2014/main" id="{DE08EE94-E1B5-4A60-B38A-6C0BF9CA70F8}"/>
                </a:ext>
              </a:extLst>
            </p:cNvPr>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zh-CN" altLang="en-US" sz="1200">
                  <a:solidFill>
                    <a:schemeClr val="bg1"/>
                  </a:solidFill>
                  <a:latin typeface="微软雅黑" panose="020B0503020204020204" pitchFamily="34" charset="-122"/>
                </a:rPr>
                <a:t>变量赋初值</a:t>
              </a:r>
              <a:endParaRPr lang="zh-CN" altLang="en-US" sz="1200" dirty="0">
                <a:latin typeface="微软雅黑" panose="020B0503020204020204" pitchFamily="34" charset="-122"/>
                <a:sym typeface="Arial" panose="020B0604020202020204" pitchFamily="34" charset="0"/>
              </a:endParaRPr>
            </a:p>
          </p:txBody>
        </p:sp>
        <p:sp>
          <p:nvSpPr>
            <p:cNvPr id="77" name="文本框 76">
              <a:extLst>
                <a:ext uri="{FF2B5EF4-FFF2-40B4-BE49-F238E27FC236}">
                  <a16:creationId xmlns:a16="http://schemas.microsoft.com/office/drawing/2014/main" id="{6A672663-1EB9-4F12-87E4-F463B5D78BC5}"/>
                </a:ext>
              </a:extLst>
            </p:cNvPr>
            <p:cNvSpPr txBox="1"/>
            <p:nvPr/>
          </p:nvSpPr>
          <p:spPr>
            <a:xfrm>
              <a:off x="6684607" y="3039375"/>
              <a:ext cx="1075605" cy="518342"/>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800">
                  <a:latin typeface="微软雅黑" panose="020B0503020204020204" pitchFamily="34" charset="-122"/>
                  <a:sym typeface="Arial" panose="020B0604020202020204" pitchFamily="34" charset="0"/>
                </a:rPr>
                <a:t>5</a:t>
              </a:r>
              <a:endParaRPr lang="zh-CN" altLang="en-US" sz="1800" dirty="0">
                <a:latin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85887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75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1+#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 118">
            <a:extLst>
              <a:ext uri="{FF2B5EF4-FFF2-40B4-BE49-F238E27FC236}">
                <a16:creationId xmlns:a16="http://schemas.microsoft.com/office/drawing/2014/main" id="{BF692B70-6734-4A31-9BF2-03F99E30C1B5}"/>
              </a:ext>
            </a:extLst>
          </p:cNvPr>
          <p:cNvGrpSpPr/>
          <p:nvPr/>
        </p:nvGrpSpPr>
        <p:grpSpPr>
          <a:xfrm>
            <a:off x="9072970" y="284165"/>
            <a:ext cx="2914370" cy="2576733"/>
            <a:chOff x="8211887" y="-221648"/>
            <a:chExt cx="5036226" cy="4386805"/>
          </a:xfrm>
        </p:grpSpPr>
        <p:sp>
          <p:nvSpPr>
            <p:cNvPr id="23" name="椭圆 22">
              <a:extLst>
                <a:ext uri="{FF2B5EF4-FFF2-40B4-BE49-F238E27FC236}">
                  <a16:creationId xmlns:a16="http://schemas.microsoft.com/office/drawing/2014/main" id="{1637E8C5-6586-4CB4-B333-283CAA7555D5}"/>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DA525DF4-A27E-4D3C-A04A-A34F483FE226}"/>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6E87E494-498E-49AC-9BAA-099D54F537E0}"/>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07E17464-A5B3-4A49-95A9-BBD38D97042D}"/>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7" name="椭圆 26">
              <a:extLst>
                <a:ext uri="{FF2B5EF4-FFF2-40B4-BE49-F238E27FC236}">
                  <a16:creationId xmlns:a16="http://schemas.microsoft.com/office/drawing/2014/main" id="{67E4909A-96F0-4A0B-BDF7-3545BA63D2BD}"/>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8EE859DE-1069-4675-A714-BEFA57F6489D}"/>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440DEC80-6F4E-4C5D-80B4-41643F9D8B84}"/>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D93D1E0A-28FC-4DEC-A286-2D74C7296549}"/>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6BD23E4B-FA0D-4B87-AACC-C65980FE964F}"/>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2" name="椭圆 31">
              <a:extLst>
                <a:ext uri="{FF2B5EF4-FFF2-40B4-BE49-F238E27FC236}">
                  <a16:creationId xmlns:a16="http://schemas.microsoft.com/office/drawing/2014/main" id="{7064F03D-57FB-4C61-8EE1-9030D66D25E1}"/>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E44F74BB-51BC-4D3C-A747-27D5860F30CB}"/>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A14ED3A5-ABAD-48FE-93AD-CB5F0FAB2AB7}"/>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35" name="直线连接符 16">
              <a:extLst>
                <a:ext uri="{FF2B5EF4-FFF2-40B4-BE49-F238E27FC236}">
                  <a16:creationId xmlns:a16="http://schemas.microsoft.com/office/drawing/2014/main" id="{260CA8CD-8144-4550-91B3-9BEE573C76ED}"/>
                </a:ext>
              </a:extLst>
            </p:cNvPr>
            <p:cNvCxnSpPr>
              <a:stCxn id="23" idx="5"/>
              <a:endCxn id="28"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17">
              <a:extLst>
                <a:ext uri="{FF2B5EF4-FFF2-40B4-BE49-F238E27FC236}">
                  <a16:creationId xmlns:a16="http://schemas.microsoft.com/office/drawing/2014/main" id="{B09327B3-4B7E-4DE2-8C53-F1B7C4142636}"/>
                </a:ext>
              </a:extLst>
            </p:cNvPr>
            <p:cNvCxnSpPr>
              <a:stCxn id="25" idx="7"/>
              <a:endCxn id="28"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21">
              <a:extLst>
                <a:ext uri="{FF2B5EF4-FFF2-40B4-BE49-F238E27FC236}">
                  <a16:creationId xmlns:a16="http://schemas.microsoft.com/office/drawing/2014/main" id="{2B4303C8-1EAF-4995-BE80-92EE836962A3}"/>
                </a:ext>
              </a:extLst>
            </p:cNvPr>
            <p:cNvCxnSpPr>
              <a:stCxn id="30" idx="7"/>
              <a:endCxn id="28"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28">
              <a:extLst>
                <a:ext uri="{FF2B5EF4-FFF2-40B4-BE49-F238E27FC236}">
                  <a16:creationId xmlns:a16="http://schemas.microsoft.com/office/drawing/2014/main" id="{CB07822B-784A-48C2-84E8-CBBA9BD27E47}"/>
                </a:ext>
              </a:extLst>
            </p:cNvPr>
            <p:cNvCxnSpPr>
              <a:stCxn id="24" idx="7"/>
              <a:endCxn id="25"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43">
              <a:extLst>
                <a:ext uri="{FF2B5EF4-FFF2-40B4-BE49-F238E27FC236}">
                  <a16:creationId xmlns:a16="http://schemas.microsoft.com/office/drawing/2014/main" id="{0FF85C28-DD03-4B18-B842-D670FA7227A4}"/>
                </a:ext>
              </a:extLst>
            </p:cNvPr>
            <p:cNvCxnSpPr>
              <a:stCxn id="26" idx="7"/>
              <a:endCxn id="23"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47">
              <a:extLst>
                <a:ext uri="{FF2B5EF4-FFF2-40B4-BE49-F238E27FC236}">
                  <a16:creationId xmlns:a16="http://schemas.microsoft.com/office/drawing/2014/main" id="{D495659A-1D98-4D89-AA7C-73F4EB24D752}"/>
                </a:ext>
              </a:extLst>
            </p:cNvPr>
            <p:cNvCxnSpPr>
              <a:stCxn id="29" idx="0"/>
              <a:endCxn id="23"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50">
              <a:extLst>
                <a:ext uri="{FF2B5EF4-FFF2-40B4-BE49-F238E27FC236}">
                  <a16:creationId xmlns:a16="http://schemas.microsoft.com/office/drawing/2014/main" id="{E2E235A3-05F1-47FE-8DFA-C8788F7830C6}"/>
                </a:ext>
              </a:extLst>
            </p:cNvPr>
            <p:cNvCxnSpPr>
              <a:stCxn id="28" idx="2"/>
              <a:endCxn id="29"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直线连接符 54">
              <a:extLst>
                <a:ext uri="{FF2B5EF4-FFF2-40B4-BE49-F238E27FC236}">
                  <a16:creationId xmlns:a16="http://schemas.microsoft.com/office/drawing/2014/main" id="{1B3D4309-6985-426F-9FF6-44745693FA47}"/>
                </a:ext>
              </a:extLst>
            </p:cNvPr>
            <p:cNvCxnSpPr>
              <a:stCxn id="29" idx="4"/>
              <a:endCxn id="25"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线连接符 57">
              <a:extLst>
                <a:ext uri="{FF2B5EF4-FFF2-40B4-BE49-F238E27FC236}">
                  <a16:creationId xmlns:a16="http://schemas.microsoft.com/office/drawing/2014/main" id="{83306143-8C0D-4B93-9E2A-5E20F3CE7922}"/>
                </a:ext>
              </a:extLst>
            </p:cNvPr>
            <p:cNvCxnSpPr>
              <a:stCxn id="25" idx="5"/>
              <a:endCxn id="30"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60">
              <a:extLst>
                <a:ext uri="{FF2B5EF4-FFF2-40B4-BE49-F238E27FC236}">
                  <a16:creationId xmlns:a16="http://schemas.microsoft.com/office/drawing/2014/main" id="{24D391BB-9CFB-4E97-B83A-54CAA6EDC583}"/>
                </a:ext>
              </a:extLst>
            </p:cNvPr>
            <p:cNvCxnSpPr>
              <a:stCxn id="26" idx="7"/>
              <a:endCxn id="29"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线连接符 63">
              <a:extLst>
                <a:ext uri="{FF2B5EF4-FFF2-40B4-BE49-F238E27FC236}">
                  <a16:creationId xmlns:a16="http://schemas.microsoft.com/office/drawing/2014/main" id="{0EC2BE31-FCD2-4400-A452-A0A2AF87CD0C}"/>
                </a:ext>
              </a:extLst>
            </p:cNvPr>
            <p:cNvCxnSpPr>
              <a:stCxn id="26" idx="4"/>
              <a:endCxn id="24"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F5541E22-B1D5-405D-8EB5-A7603FF84134}"/>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47" name="直线连接符 70">
              <a:extLst>
                <a:ext uri="{FF2B5EF4-FFF2-40B4-BE49-F238E27FC236}">
                  <a16:creationId xmlns:a16="http://schemas.microsoft.com/office/drawing/2014/main" id="{26A77A02-EB1D-4BF0-A5E3-57AD3F06D975}"/>
                </a:ext>
              </a:extLst>
            </p:cNvPr>
            <p:cNvCxnSpPr>
              <a:stCxn id="26" idx="5"/>
              <a:endCxn id="31"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75">
              <a:extLst>
                <a:ext uri="{FF2B5EF4-FFF2-40B4-BE49-F238E27FC236}">
                  <a16:creationId xmlns:a16="http://schemas.microsoft.com/office/drawing/2014/main" id="{86D69499-0BCF-4F91-AF26-DA743281DF0E}"/>
                </a:ext>
              </a:extLst>
            </p:cNvPr>
            <p:cNvCxnSpPr>
              <a:stCxn id="31" idx="7"/>
              <a:endCxn id="29"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线连接符 78">
              <a:extLst>
                <a:ext uri="{FF2B5EF4-FFF2-40B4-BE49-F238E27FC236}">
                  <a16:creationId xmlns:a16="http://schemas.microsoft.com/office/drawing/2014/main" id="{B405F66B-8105-41ED-A692-288922822B58}"/>
                </a:ext>
              </a:extLst>
            </p:cNvPr>
            <p:cNvCxnSpPr>
              <a:stCxn id="31" idx="6"/>
              <a:endCxn id="25"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线连接符 84">
              <a:extLst>
                <a:ext uri="{FF2B5EF4-FFF2-40B4-BE49-F238E27FC236}">
                  <a16:creationId xmlns:a16="http://schemas.microsoft.com/office/drawing/2014/main" id="{B7A91E2B-A697-4FBB-9F3F-69FAF000CE6A}"/>
                </a:ext>
              </a:extLst>
            </p:cNvPr>
            <p:cNvCxnSpPr>
              <a:stCxn id="24" idx="0"/>
              <a:endCxn id="31"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91">
              <a:extLst>
                <a:ext uri="{FF2B5EF4-FFF2-40B4-BE49-F238E27FC236}">
                  <a16:creationId xmlns:a16="http://schemas.microsoft.com/office/drawing/2014/main" id="{6D08FF44-BF1A-4412-A779-5E0BF9A861FE}"/>
                </a:ext>
              </a:extLst>
            </p:cNvPr>
            <p:cNvCxnSpPr>
              <a:stCxn id="24" idx="6"/>
              <a:endCxn id="30"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1716E127-A2CD-4267-980C-60535EFF3C15}"/>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53" name="椭圆 52">
              <a:extLst>
                <a:ext uri="{FF2B5EF4-FFF2-40B4-BE49-F238E27FC236}">
                  <a16:creationId xmlns:a16="http://schemas.microsoft.com/office/drawing/2014/main" id="{EB09EE67-8586-4857-BFE5-8387C6D94620}"/>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003B939D-6CC5-4032-A255-A933F2CC630D}"/>
              </a:ext>
            </a:extLst>
          </p:cNvPr>
          <p:cNvSpPr txBox="1"/>
          <p:nvPr/>
        </p:nvSpPr>
        <p:spPr>
          <a:xfrm>
            <a:off x="5250467" y="962311"/>
            <a:ext cx="2698175" cy="523220"/>
          </a:xfrm>
          <a:prstGeom prst="rect">
            <a:avLst/>
          </a:prstGeom>
          <a:noFill/>
        </p:spPr>
        <p:txBody>
          <a:bodyPr wrap="none" rtlCol="0">
            <a:spAutoFit/>
          </a:bodyPr>
          <a:lstStyle/>
          <a:p>
            <a:pPr algn="l"/>
            <a:r>
              <a:rPr lang="zh-CN" altLang="en-US" sz="2800">
                <a:solidFill>
                  <a:schemeClr val="bg1"/>
                </a:solidFill>
                <a:latin typeface="微软雅黑" panose="020B0503020204020204" pitchFamily="34" charset="-122"/>
                <a:ea typeface="微软雅黑" panose="020B0503020204020204" pitchFamily="34" charset="-122"/>
              </a:rPr>
              <a:t>数据的输入输出</a:t>
            </a:r>
          </a:p>
        </p:txBody>
      </p:sp>
      <p:sp>
        <p:nvSpPr>
          <p:cNvPr id="4" name="矩形 3">
            <a:extLst>
              <a:ext uri="{FF2B5EF4-FFF2-40B4-BE49-F238E27FC236}">
                <a16:creationId xmlns:a16="http://schemas.microsoft.com/office/drawing/2014/main" id="{1C7B48DB-0B1C-443B-8F86-DF055732B220}"/>
              </a:ext>
            </a:extLst>
          </p:cNvPr>
          <p:cNvSpPr/>
          <p:nvPr/>
        </p:nvSpPr>
        <p:spPr>
          <a:xfrm>
            <a:off x="1455939" y="3116062"/>
            <a:ext cx="967666" cy="532660"/>
          </a:xfrm>
          <a:prstGeom prst="rect">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计算机</a:t>
            </a:r>
          </a:p>
        </p:txBody>
      </p:sp>
      <p:sp>
        <p:nvSpPr>
          <p:cNvPr id="5" name="矩形 4">
            <a:extLst>
              <a:ext uri="{FF2B5EF4-FFF2-40B4-BE49-F238E27FC236}">
                <a16:creationId xmlns:a16="http://schemas.microsoft.com/office/drawing/2014/main" id="{EC0C27EE-9782-4DD5-B9B9-B443F04E9CD6}"/>
              </a:ext>
            </a:extLst>
          </p:cNvPr>
          <p:cNvSpPr/>
          <p:nvPr/>
        </p:nvSpPr>
        <p:spPr>
          <a:xfrm>
            <a:off x="2975499" y="2194265"/>
            <a:ext cx="967666" cy="532660"/>
          </a:xfrm>
          <a:prstGeom prst="rect">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显示器</a:t>
            </a:r>
          </a:p>
        </p:txBody>
      </p:sp>
      <p:sp>
        <p:nvSpPr>
          <p:cNvPr id="6" name="矩形 5">
            <a:extLst>
              <a:ext uri="{FF2B5EF4-FFF2-40B4-BE49-F238E27FC236}">
                <a16:creationId xmlns:a16="http://schemas.microsoft.com/office/drawing/2014/main" id="{A36C422F-80E7-4B79-90D0-38BC3689F04C}"/>
              </a:ext>
            </a:extLst>
          </p:cNvPr>
          <p:cNvSpPr/>
          <p:nvPr/>
        </p:nvSpPr>
        <p:spPr>
          <a:xfrm>
            <a:off x="2879325" y="4077811"/>
            <a:ext cx="967666" cy="532660"/>
          </a:xfrm>
          <a:prstGeom prst="rect">
            <a:avLst/>
          </a:prstGeom>
          <a:ln>
            <a:solidFill>
              <a:schemeClr val="accent6"/>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键盘</a:t>
            </a:r>
          </a:p>
        </p:txBody>
      </p:sp>
      <p:cxnSp>
        <p:nvCxnSpPr>
          <p:cNvPr id="8" name="直接箭头连接符 7">
            <a:extLst>
              <a:ext uri="{FF2B5EF4-FFF2-40B4-BE49-F238E27FC236}">
                <a16:creationId xmlns:a16="http://schemas.microsoft.com/office/drawing/2014/main" id="{67F698FC-41C2-430A-8251-A43BC06E19CB}"/>
              </a:ext>
            </a:extLst>
          </p:cNvPr>
          <p:cNvCxnSpPr>
            <a:stCxn id="6" idx="1"/>
            <a:endCxn id="4" idx="2"/>
          </p:cNvCxnSpPr>
          <p:nvPr/>
        </p:nvCxnSpPr>
        <p:spPr>
          <a:xfrm flipH="1" flipV="1">
            <a:off x="1939772" y="3648722"/>
            <a:ext cx="939553" cy="69541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6A54D07-1E9B-4DB3-B29E-8DCF39430220}"/>
              </a:ext>
            </a:extLst>
          </p:cNvPr>
          <p:cNvCxnSpPr>
            <a:stCxn id="4" idx="0"/>
            <a:endCxn id="5" idx="1"/>
          </p:cNvCxnSpPr>
          <p:nvPr/>
        </p:nvCxnSpPr>
        <p:spPr>
          <a:xfrm flipV="1">
            <a:off x="1939772" y="2460595"/>
            <a:ext cx="1035727" cy="65546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C7B1CC2-62E5-477E-B6A1-431A186584C3}"/>
              </a:ext>
            </a:extLst>
          </p:cNvPr>
          <p:cNvSpPr txBox="1"/>
          <p:nvPr/>
        </p:nvSpPr>
        <p:spPr>
          <a:xfrm>
            <a:off x="1999285" y="3974809"/>
            <a:ext cx="646331" cy="369332"/>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输入</a:t>
            </a:r>
          </a:p>
        </p:txBody>
      </p:sp>
      <p:sp>
        <p:nvSpPr>
          <p:cNvPr id="12" name="文本框 11">
            <a:extLst>
              <a:ext uri="{FF2B5EF4-FFF2-40B4-BE49-F238E27FC236}">
                <a16:creationId xmlns:a16="http://schemas.microsoft.com/office/drawing/2014/main" id="{06321A89-40A3-470D-9C5F-AB36B297D26E}"/>
              </a:ext>
            </a:extLst>
          </p:cNvPr>
          <p:cNvSpPr txBox="1"/>
          <p:nvPr/>
        </p:nvSpPr>
        <p:spPr>
          <a:xfrm>
            <a:off x="2134470" y="2357593"/>
            <a:ext cx="646331" cy="369332"/>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输出</a:t>
            </a:r>
          </a:p>
        </p:txBody>
      </p:sp>
      <p:sp>
        <p:nvSpPr>
          <p:cNvPr id="13" name="文本框 12">
            <a:extLst>
              <a:ext uri="{FF2B5EF4-FFF2-40B4-BE49-F238E27FC236}">
                <a16:creationId xmlns:a16="http://schemas.microsoft.com/office/drawing/2014/main" id="{6F0A9A1C-A53A-41E5-AA97-E3FEDFDD9FEF}"/>
              </a:ext>
            </a:extLst>
          </p:cNvPr>
          <p:cNvSpPr txBox="1"/>
          <p:nvPr/>
        </p:nvSpPr>
        <p:spPr>
          <a:xfrm>
            <a:off x="4243739" y="2594788"/>
            <a:ext cx="6571030" cy="923330"/>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从计算机向输出设备</a:t>
            </a:r>
            <a:r>
              <a:rPr lang="en-US" altLang="zh-CN">
                <a:solidFill>
                  <a:schemeClr val="bg1"/>
                </a:solidFill>
                <a:latin typeface="微软雅黑" panose="020B0503020204020204" pitchFamily="34" charset="-122"/>
                <a:ea typeface="微软雅黑" panose="020B0503020204020204" pitchFamily="34" charset="-122"/>
              </a:rPr>
              <a:t>(</a:t>
            </a:r>
            <a:r>
              <a:rPr lang="zh-CN" altLang="en-US">
                <a:solidFill>
                  <a:schemeClr val="bg1"/>
                </a:solidFill>
                <a:latin typeface="微软雅黑" panose="020B0503020204020204" pitchFamily="34" charset="-122"/>
                <a:ea typeface="微软雅黑" panose="020B0503020204020204" pitchFamily="34" charset="-122"/>
              </a:rPr>
              <a:t>显示器、打印机等</a:t>
            </a:r>
            <a:r>
              <a:rPr lang="en-US" altLang="zh-CN">
                <a:solidFill>
                  <a:schemeClr val="bg1"/>
                </a:solidFill>
                <a:latin typeface="微软雅黑" panose="020B0503020204020204" pitchFamily="34" charset="-122"/>
                <a:ea typeface="微软雅黑" panose="020B0503020204020204" pitchFamily="34" charset="-122"/>
              </a:rPr>
              <a:t>)</a:t>
            </a:r>
            <a:r>
              <a:rPr lang="zh-CN" altLang="en-US">
                <a:solidFill>
                  <a:schemeClr val="bg1"/>
                </a:solidFill>
                <a:latin typeface="微软雅黑" panose="020B0503020204020204" pitchFamily="34" charset="-122"/>
                <a:ea typeface="微软雅黑" panose="020B0503020204020204" pitchFamily="34" charset="-122"/>
              </a:rPr>
              <a:t>输出数据称为</a:t>
            </a:r>
            <a:r>
              <a:rPr lang="zh-CN" altLang="en-US">
                <a:solidFill>
                  <a:srgbClr val="FFFF00"/>
                </a:solidFill>
                <a:latin typeface="微软雅黑" panose="020B0503020204020204" pitchFamily="34" charset="-122"/>
                <a:ea typeface="微软雅黑" panose="020B0503020204020204" pitchFamily="34" charset="-122"/>
              </a:rPr>
              <a:t>输出</a:t>
            </a:r>
            <a:endParaRPr lang="en-US" altLang="zh-CN">
              <a:solidFill>
                <a:srgbClr val="FFFF00"/>
              </a:solidFill>
              <a:latin typeface="微软雅黑" panose="020B0503020204020204" pitchFamily="34" charset="-122"/>
              <a:ea typeface="微软雅黑" panose="020B0503020204020204" pitchFamily="34" charset="-122"/>
            </a:endParaRPr>
          </a:p>
          <a:p>
            <a:pPr algn="l"/>
            <a:endParaRPr lang="en-US" altLang="zh-CN">
              <a:solidFill>
                <a:srgbClr val="FFFF00"/>
              </a:solidFill>
              <a:latin typeface="微软雅黑" panose="020B0503020204020204" pitchFamily="34" charset="-122"/>
              <a:ea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rPr>
              <a:t>从输入设备</a:t>
            </a:r>
            <a:r>
              <a:rPr lang="en-US" altLang="zh-CN">
                <a:solidFill>
                  <a:schemeClr val="bg1"/>
                </a:solidFill>
                <a:latin typeface="微软雅黑" panose="020B0503020204020204" pitchFamily="34" charset="-122"/>
                <a:ea typeface="微软雅黑" panose="020B0503020204020204" pitchFamily="34" charset="-122"/>
              </a:rPr>
              <a:t>(</a:t>
            </a:r>
            <a:r>
              <a:rPr lang="zh-CN" altLang="en-US">
                <a:solidFill>
                  <a:schemeClr val="bg1"/>
                </a:solidFill>
                <a:latin typeface="微软雅黑" panose="020B0503020204020204" pitchFamily="34" charset="-122"/>
                <a:ea typeface="微软雅黑" panose="020B0503020204020204" pitchFamily="34" charset="-122"/>
              </a:rPr>
              <a:t>键盘、鼠标、扫描仪等</a:t>
            </a:r>
            <a:r>
              <a:rPr lang="en-US" altLang="zh-CN">
                <a:solidFill>
                  <a:schemeClr val="bg1"/>
                </a:solidFill>
                <a:latin typeface="微软雅黑" panose="020B0503020204020204" pitchFamily="34" charset="-122"/>
                <a:ea typeface="微软雅黑" panose="020B0503020204020204" pitchFamily="34" charset="-122"/>
              </a:rPr>
              <a:t>)</a:t>
            </a:r>
            <a:r>
              <a:rPr lang="zh-CN" altLang="en-US">
                <a:solidFill>
                  <a:schemeClr val="bg1"/>
                </a:solidFill>
                <a:latin typeface="微软雅黑" panose="020B0503020204020204" pitchFamily="34" charset="-122"/>
                <a:ea typeface="微软雅黑" panose="020B0503020204020204" pitchFamily="34" charset="-122"/>
              </a:rPr>
              <a:t>向计算机输入数据称为</a:t>
            </a:r>
            <a:r>
              <a:rPr lang="zh-CN" altLang="en-US">
                <a:solidFill>
                  <a:srgbClr val="FFFF00"/>
                </a:solidFill>
                <a:latin typeface="微软雅黑" panose="020B0503020204020204" pitchFamily="34" charset="-122"/>
                <a:ea typeface="微软雅黑" panose="020B0503020204020204" pitchFamily="34" charset="-122"/>
              </a:rPr>
              <a:t>输入</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1A7A662A-0371-4E41-B184-47208B5FB0B0}"/>
              </a:ext>
            </a:extLst>
          </p:cNvPr>
          <p:cNvSpPr txBox="1"/>
          <p:nvPr/>
        </p:nvSpPr>
        <p:spPr>
          <a:xfrm>
            <a:off x="4279564" y="4087988"/>
            <a:ext cx="6316153" cy="369332"/>
          </a:xfrm>
          <a:prstGeom prst="rect">
            <a:avLst/>
          </a:prstGeom>
          <a:noFill/>
        </p:spPr>
        <p:txBody>
          <a:bodyPr wrap="non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rPr>
              <a:t>在</a:t>
            </a:r>
            <a:r>
              <a:rPr lang="en-US" altLang="zh-CN">
                <a:solidFill>
                  <a:schemeClr val="bg1"/>
                </a:solidFill>
                <a:latin typeface="微软雅黑" panose="020B0503020204020204" pitchFamily="34" charset="-122"/>
                <a:ea typeface="微软雅黑" panose="020B0503020204020204" pitchFamily="34" charset="-122"/>
              </a:rPr>
              <a:t>C</a:t>
            </a:r>
            <a:r>
              <a:rPr lang="zh-CN" altLang="en-US">
                <a:solidFill>
                  <a:schemeClr val="bg1"/>
                </a:solidFill>
                <a:latin typeface="微软雅黑" panose="020B0503020204020204" pitchFamily="34" charset="-122"/>
                <a:ea typeface="微软雅黑" panose="020B0503020204020204" pitchFamily="34" charset="-122"/>
              </a:rPr>
              <a:t>程序中用来实现输入和输出的函数主要是：</a:t>
            </a:r>
            <a:r>
              <a:rPr lang="en-US" altLang="zh-CN">
                <a:solidFill>
                  <a:srgbClr val="FFFF00"/>
                </a:solidFill>
                <a:latin typeface="微软雅黑" panose="020B0503020204020204" pitchFamily="34" charset="-122"/>
                <a:ea typeface="微软雅黑" panose="020B0503020204020204" pitchFamily="34" charset="-122"/>
              </a:rPr>
              <a:t>printf</a:t>
            </a:r>
            <a:r>
              <a:rPr lang="zh-CN" altLang="en-US">
                <a:solidFill>
                  <a:schemeClr val="bg1"/>
                </a:solidFill>
                <a:latin typeface="微软雅黑" panose="020B0503020204020204" pitchFamily="34" charset="-122"/>
                <a:ea typeface="微软雅黑" panose="020B0503020204020204" pitchFamily="34" charset="-122"/>
              </a:rPr>
              <a:t>和</a:t>
            </a:r>
            <a:r>
              <a:rPr lang="en-US" altLang="zh-CN">
                <a:solidFill>
                  <a:srgbClr val="FFFF00"/>
                </a:solidFill>
                <a:latin typeface="微软雅黑" panose="020B0503020204020204" pitchFamily="34" charset="-122"/>
                <a:ea typeface="微软雅黑" panose="020B0503020204020204" pitchFamily="34" charset="-122"/>
              </a:rPr>
              <a:t>scanf</a:t>
            </a:r>
            <a:endParaRPr lang="zh-CN" altLang="en-US">
              <a:solidFill>
                <a:srgbClr val="FFFF00"/>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1810CC0F-63B3-4A4E-8641-DD5E6DC636F7}"/>
              </a:ext>
            </a:extLst>
          </p:cNvPr>
          <p:cNvGrpSpPr/>
          <p:nvPr/>
        </p:nvGrpSpPr>
        <p:grpSpPr>
          <a:xfrm>
            <a:off x="3571437" y="630044"/>
            <a:ext cx="1826141" cy="924977"/>
            <a:chOff x="3688246" y="532898"/>
            <a:chExt cx="1149873" cy="572463"/>
          </a:xfrm>
        </p:grpSpPr>
        <p:sp>
          <p:nvSpPr>
            <p:cNvPr id="16" name="Oval 6">
              <a:extLst>
                <a:ext uri="{FF2B5EF4-FFF2-40B4-BE49-F238E27FC236}">
                  <a16:creationId xmlns:a16="http://schemas.microsoft.com/office/drawing/2014/main" id="{4D55341C-A59C-44B8-AC50-4A82985CF18C}"/>
                </a:ext>
              </a:extLst>
            </p:cNvPr>
            <p:cNvSpPr>
              <a:spLocks noChangeArrowheads="1"/>
            </p:cNvSpPr>
            <p:nvPr/>
          </p:nvSpPr>
          <p:spPr bwMode="auto">
            <a:xfrm>
              <a:off x="4652855" y="532898"/>
              <a:ext cx="185264" cy="182642"/>
            </a:xfrm>
            <a:prstGeom prst="ellipse">
              <a:avLst/>
            </a:prstGeom>
            <a:solidFill>
              <a:srgbClr val="FBE22D">
                <a:alpha val="80000"/>
              </a:srgbClr>
            </a:solidFill>
            <a:ln>
              <a:noFill/>
            </a:ln>
          </p:spPr>
          <p:txBody>
            <a:bodyPr/>
            <a:lstStyle/>
            <a:p>
              <a:endParaRPr lang="zh-CN" altLang="en-US"/>
            </a:p>
          </p:txBody>
        </p:sp>
        <p:sp>
          <p:nvSpPr>
            <p:cNvPr id="17" name="Oval 3">
              <a:extLst>
                <a:ext uri="{FF2B5EF4-FFF2-40B4-BE49-F238E27FC236}">
                  <a16:creationId xmlns:a16="http://schemas.microsoft.com/office/drawing/2014/main" id="{18A36E7E-6F06-4F8A-BB77-A8F1F5E241EA}"/>
                </a:ext>
              </a:extLst>
            </p:cNvPr>
            <p:cNvSpPr>
              <a:spLocks noChangeArrowheads="1"/>
            </p:cNvSpPr>
            <p:nvPr/>
          </p:nvSpPr>
          <p:spPr bwMode="auto">
            <a:xfrm>
              <a:off x="3688246" y="671640"/>
              <a:ext cx="263828" cy="260897"/>
            </a:xfrm>
            <a:prstGeom prst="ellipse">
              <a:avLst/>
            </a:prstGeom>
            <a:solidFill>
              <a:srgbClr val="A9D25A">
                <a:alpha val="80000"/>
              </a:srgbClr>
            </a:solidFill>
            <a:ln>
              <a:noFill/>
            </a:ln>
          </p:spPr>
          <p:txBody>
            <a:bodyPr/>
            <a:lstStyle/>
            <a:p>
              <a:endParaRPr lang="zh-CN" altLang="en-US"/>
            </a:p>
          </p:txBody>
        </p:sp>
        <p:sp>
          <p:nvSpPr>
            <p:cNvPr id="18" name="Oval 4">
              <a:extLst>
                <a:ext uri="{FF2B5EF4-FFF2-40B4-BE49-F238E27FC236}">
                  <a16:creationId xmlns:a16="http://schemas.microsoft.com/office/drawing/2014/main" id="{C3E8748A-0D33-49C2-AD37-C2FD4BC6398C}"/>
                </a:ext>
              </a:extLst>
            </p:cNvPr>
            <p:cNvSpPr>
              <a:spLocks noChangeArrowheads="1"/>
            </p:cNvSpPr>
            <p:nvPr/>
          </p:nvSpPr>
          <p:spPr bwMode="auto">
            <a:xfrm>
              <a:off x="3952074" y="843120"/>
              <a:ext cx="263828" cy="260897"/>
            </a:xfrm>
            <a:prstGeom prst="ellipse">
              <a:avLst/>
            </a:prstGeom>
            <a:solidFill>
              <a:srgbClr val="98D2E3">
                <a:alpha val="80000"/>
              </a:srgbClr>
            </a:solidFill>
            <a:ln>
              <a:noFill/>
            </a:ln>
          </p:spPr>
          <p:txBody>
            <a:bodyPr/>
            <a:lstStyle/>
            <a:p>
              <a:endParaRPr lang="zh-CN" altLang="en-US"/>
            </a:p>
          </p:txBody>
        </p:sp>
        <p:sp>
          <p:nvSpPr>
            <p:cNvPr id="19" name="Oval 5">
              <a:extLst>
                <a:ext uri="{FF2B5EF4-FFF2-40B4-BE49-F238E27FC236}">
                  <a16:creationId xmlns:a16="http://schemas.microsoft.com/office/drawing/2014/main" id="{71352521-C436-4127-A18F-2DA812116241}"/>
                </a:ext>
              </a:extLst>
            </p:cNvPr>
            <p:cNvSpPr>
              <a:spLocks noChangeArrowheads="1"/>
            </p:cNvSpPr>
            <p:nvPr/>
          </p:nvSpPr>
          <p:spPr bwMode="auto">
            <a:xfrm>
              <a:off x="4130796" y="654511"/>
              <a:ext cx="458394" cy="450850"/>
            </a:xfrm>
            <a:prstGeom prst="ellipse">
              <a:avLst/>
            </a:prstGeom>
            <a:solidFill>
              <a:srgbClr val="EA5514">
                <a:alpha val="80000"/>
              </a:srgbClr>
            </a:solidFill>
            <a:ln>
              <a:noFill/>
            </a:ln>
          </p:spPr>
          <p:txBody>
            <a:bodyPr/>
            <a:lstStyle/>
            <a:p>
              <a:endParaRPr lang="zh-CN" altLang="en-US"/>
            </a:p>
          </p:txBody>
        </p:sp>
        <p:sp>
          <p:nvSpPr>
            <p:cNvPr id="20" name="Rectangle 39">
              <a:extLst>
                <a:ext uri="{FF2B5EF4-FFF2-40B4-BE49-F238E27FC236}">
                  <a16:creationId xmlns:a16="http://schemas.microsoft.com/office/drawing/2014/main" id="{2A86B52D-36F4-49A8-9D20-DA45AB8BF6EA}"/>
                </a:ext>
              </a:extLst>
            </p:cNvPr>
            <p:cNvSpPr>
              <a:spLocks noChangeArrowheads="1"/>
            </p:cNvSpPr>
            <p:nvPr/>
          </p:nvSpPr>
          <p:spPr bwMode="auto">
            <a:xfrm>
              <a:off x="4196431" y="756826"/>
              <a:ext cx="330892" cy="2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a:solidFill>
                    <a:srgbClr val="FFFFFF"/>
                  </a:solidFill>
                  <a:latin typeface="Impact" pitchFamily="34" charset="0"/>
                </a:rPr>
                <a:t>2.4</a:t>
              </a:r>
              <a:endParaRPr kumimoji="0" lang="zh-CN" altLang="zh-CN" sz="2800" b="0" i="0" u="none" strike="noStrike" cap="none" normalizeH="0" baseline="0" dirty="0">
                <a:ln>
                  <a:noFill/>
                </a:ln>
                <a:solidFill>
                  <a:schemeClr val="tx1"/>
                </a:solidFill>
                <a:effectLst/>
              </a:endParaRPr>
            </a:p>
          </p:txBody>
        </p:sp>
      </p:grpSp>
    </p:spTree>
    <p:extLst>
      <p:ext uri="{BB962C8B-B14F-4D97-AF65-F5344CB8AC3E}">
        <p14:creationId xmlns:p14="http://schemas.microsoft.com/office/powerpoint/2010/main" val="721566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6B1726-8DF2-41EB-93CB-0DE2B2E905B9}"/>
              </a:ext>
            </a:extLst>
          </p:cNvPr>
          <p:cNvSpPr/>
          <p:nvPr/>
        </p:nvSpPr>
        <p:spPr>
          <a:xfrm>
            <a:off x="4893502" y="729719"/>
            <a:ext cx="2298193" cy="369332"/>
          </a:xfrm>
          <a:prstGeom prst="rect">
            <a:avLst/>
          </a:prstGeom>
        </p:spPr>
        <p:txBody>
          <a:bodyPr wrap="none">
            <a:spAutoFit/>
          </a:bodyPr>
          <a:lstStyle/>
          <a:p>
            <a:r>
              <a:rPr lang="en-US" altLang="zh-CN" b="1">
                <a:solidFill>
                  <a:schemeClr val="bg1"/>
                </a:solidFill>
                <a:latin typeface="微软雅黑" panose="020B0503020204020204" pitchFamily="34" charset="-122"/>
                <a:ea typeface="微软雅黑" panose="020B0503020204020204" pitchFamily="34" charset="-122"/>
              </a:rPr>
              <a:t>printf </a:t>
            </a:r>
            <a:r>
              <a:rPr lang="zh-CN" altLang="en-US" b="1">
                <a:solidFill>
                  <a:schemeClr val="bg1"/>
                </a:solidFill>
                <a:latin typeface="微软雅黑" panose="020B0503020204020204" pitchFamily="34" charset="-122"/>
                <a:ea typeface="微软雅黑" panose="020B0503020204020204" pitchFamily="34" charset="-122"/>
              </a:rPr>
              <a:t>函数输出数据</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8306477-9751-44F1-9210-B0387361C6F8}"/>
              </a:ext>
            </a:extLst>
          </p:cNvPr>
          <p:cNvSpPr/>
          <p:nvPr/>
        </p:nvSpPr>
        <p:spPr>
          <a:xfrm>
            <a:off x="3983983" y="2399592"/>
            <a:ext cx="2943434" cy="738664"/>
          </a:xfrm>
          <a:prstGeom prst="rect">
            <a:avLst/>
          </a:prstGeom>
          <a:ln>
            <a:solidFill>
              <a:srgbClr val="FFFF00"/>
            </a:solidFill>
          </a:ln>
        </p:spPr>
        <p:txBody>
          <a:bodyPr wrap="none">
            <a:spAutoFit/>
          </a:bodyPr>
          <a:lstStyle/>
          <a:p>
            <a:endParaRPr lang="en-US" altLang="zh-CN" sz="1400">
              <a:solidFill>
                <a:schemeClr val="bg1"/>
              </a:solidFill>
              <a:latin typeface="微软雅黑" panose="020B0503020204020204" pitchFamily="34" charset="-122"/>
              <a:ea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rPr>
              <a:t>    printf( </a:t>
            </a:r>
            <a:r>
              <a:rPr lang="zh-CN" altLang="en-US" sz="1400">
                <a:solidFill>
                  <a:schemeClr val="bg1"/>
                </a:solidFill>
                <a:latin typeface="微软雅黑" panose="020B0503020204020204" pitchFamily="34" charset="-122"/>
                <a:ea typeface="微软雅黑" panose="020B0503020204020204" pitchFamily="34" charset="-122"/>
              </a:rPr>
              <a:t>格式控制 </a:t>
            </a:r>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输出表列 </a:t>
            </a:r>
            <a:r>
              <a:rPr lang="en-US" altLang="zh-CN" sz="1400">
                <a:solidFill>
                  <a:schemeClr val="bg1"/>
                </a:solidFill>
                <a:latin typeface="微软雅黑" panose="020B0503020204020204" pitchFamily="34" charset="-122"/>
                <a:ea typeface="微软雅黑" panose="020B0503020204020204" pitchFamily="34" charset="-122"/>
              </a:rPr>
              <a:t>)     </a:t>
            </a:r>
          </a:p>
          <a:p>
            <a:endParaRPr lang="zh-CN" altLang="en-US" sz="140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C135E8C-D93A-4630-B0FB-8CB3F89C144A}"/>
              </a:ext>
            </a:extLst>
          </p:cNvPr>
          <p:cNvSpPr txBox="1"/>
          <p:nvPr/>
        </p:nvSpPr>
        <p:spPr>
          <a:xfrm>
            <a:off x="1686757" y="3554666"/>
            <a:ext cx="4092439" cy="2639569"/>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格式控制：</a:t>
            </a:r>
            <a:endParaRPr lang="en-US" altLang="zh-CN" sz="1400">
              <a:solidFill>
                <a:schemeClr val="bg1"/>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用双撇号括起来的一个字符串，称为</a:t>
            </a:r>
            <a:r>
              <a:rPr lang="zh-CN" altLang="en-US" sz="1400">
                <a:solidFill>
                  <a:srgbClr val="FFFF00"/>
                </a:solidFill>
                <a:latin typeface="微软雅黑" panose="020B0503020204020204" pitchFamily="34" charset="-122"/>
                <a:ea typeface="微软雅黑" panose="020B0503020204020204" pitchFamily="34" charset="-122"/>
              </a:rPr>
              <a:t>格式控制字符串</a:t>
            </a:r>
            <a:r>
              <a:rPr lang="zh-CN" altLang="en-US" sz="1400">
                <a:solidFill>
                  <a:schemeClr val="bg1"/>
                </a:solidFill>
                <a:latin typeface="微软雅黑" panose="020B0503020204020204" pitchFamily="34" charset="-122"/>
                <a:ea typeface="微软雅黑" panose="020B0503020204020204" pitchFamily="34" charset="-122"/>
              </a:rPr>
              <a:t>，简称</a:t>
            </a:r>
            <a:r>
              <a:rPr lang="zh-CN" altLang="en-US" sz="1400">
                <a:solidFill>
                  <a:srgbClr val="FFFF00"/>
                </a:solidFill>
                <a:latin typeface="微软雅黑" panose="020B0503020204020204" pitchFamily="34" charset="-122"/>
                <a:ea typeface="微软雅黑" panose="020B0503020204020204" pitchFamily="34" charset="-122"/>
              </a:rPr>
              <a:t>格式字符串。</a:t>
            </a:r>
            <a:endParaRPr lang="en-US" altLang="zh-CN" sz="1400">
              <a:solidFill>
                <a:srgbClr val="FFFF00"/>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包含两部分：</a:t>
            </a:r>
            <a:endParaRPr lang="en-US" altLang="zh-CN" sz="1400">
              <a:solidFill>
                <a:schemeClr val="bg1"/>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①格式声明：格式声明由“</a:t>
            </a:r>
            <a:r>
              <a:rPr lang="en-US" altLang="zh-CN" sz="1400">
                <a:solidFill>
                  <a:srgbClr val="92D050"/>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”和</a:t>
            </a:r>
            <a:r>
              <a:rPr lang="zh-CN" altLang="en-US" sz="1400">
                <a:solidFill>
                  <a:srgbClr val="92D050"/>
                </a:solidFill>
                <a:latin typeface="微软雅黑" panose="020B0503020204020204" pitchFamily="34" charset="-122"/>
                <a:ea typeface="微软雅黑" panose="020B0503020204020204" pitchFamily="34" charset="-122"/>
                <a:hlinkClick r:id="rId2" action="ppaction://hlinksldjump"/>
              </a:rPr>
              <a:t>格式字符</a:t>
            </a:r>
            <a:r>
              <a:rPr lang="zh-CN" altLang="en-US" sz="1400">
                <a:solidFill>
                  <a:schemeClr val="bg1"/>
                </a:solidFill>
                <a:latin typeface="微软雅黑" panose="020B0503020204020204" pitchFamily="34" charset="-122"/>
                <a:ea typeface="微软雅黑" panose="020B0503020204020204" pitchFamily="34" charset="-122"/>
              </a:rPr>
              <a:t>组成，例如：</a:t>
            </a:r>
            <a:r>
              <a:rPr lang="en-US" altLang="zh-CN" sz="1400">
                <a:solidFill>
                  <a:schemeClr val="bg1"/>
                </a:solidFill>
                <a:latin typeface="微软雅黑" panose="020B0503020204020204" pitchFamily="34" charset="-122"/>
                <a:ea typeface="微软雅黑" panose="020B0503020204020204" pitchFamily="34" charset="-122"/>
              </a:rPr>
              <a:t>%d</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%f</a:t>
            </a:r>
            <a:r>
              <a:rPr lang="zh-CN" altLang="en-US" sz="1400">
                <a:solidFill>
                  <a:schemeClr val="bg1"/>
                </a:solidFill>
                <a:latin typeface="微软雅黑" panose="020B0503020204020204" pitchFamily="34" charset="-122"/>
                <a:ea typeface="微软雅黑" panose="020B0503020204020204" pitchFamily="34" charset="-122"/>
              </a:rPr>
              <a:t>等。它的作用是将输出的数据转换为指定的格式后输出。</a:t>
            </a:r>
            <a:endParaRPr lang="en-US" altLang="zh-CN" sz="1400">
              <a:solidFill>
                <a:schemeClr val="bg1"/>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②普通字符：需要在输出时</a:t>
            </a:r>
            <a:r>
              <a:rPr lang="zh-CN" altLang="en-US" sz="1400">
                <a:solidFill>
                  <a:srgbClr val="92D050"/>
                </a:solidFill>
                <a:latin typeface="微软雅黑" panose="020B0503020204020204" pitchFamily="34" charset="-122"/>
                <a:ea typeface="微软雅黑" panose="020B0503020204020204" pitchFamily="34" charset="-122"/>
              </a:rPr>
              <a:t>原样输出</a:t>
            </a:r>
            <a:r>
              <a:rPr lang="zh-CN" altLang="en-US" sz="1400">
                <a:solidFill>
                  <a:schemeClr val="bg1"/>
                </a:solidFill>
                <a:latin typeface="微软雅黑" panose="020B0503020204020204" pitchFamily="34" charset="-122"/>
                <a:ea typeface="微软雅黑" panose="020B0503020204020204" pitchFamily="34" charset="-122"/>
              </a:rPr>
              <a:t>的字符。</a:t>
            </a:r>
            <a:endParaRPr lang="en-US" altLang="zh-CN" sz="140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0EBF21E-5E9E-4EA0-8614-EE8FAFCBB50A}"/>
              </a:ext>
            </a:extLst>
          </p:cNvPr>
          <p:cNvSpPr txBox="1"/>
          <p:nvPr/>
        </p:nvSpPr>
        <p:spPr>
          <a:xfrm>
            <a:off x="6577963" y="3723943"/>
            <a:ext cx="3523185" cy="1023742"/>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输出表列：</a:t>
            </a:r>
            <a:endParaRPr lang="en-US" altLang="zh-CN" sz="1400">
              <a:solidFill>
                <a:schemeClr val="bg1"/>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程序需要输出的一些数据，可以是常量、变量或表达式。</a:t>
            </a:r>
          </a:p>
        </p:txBody>
      </p:sp>
      <p:cxnSp>
        <p:nvCxnSpPr>
          <p:cNvPr id="9" name="直接箭头连接符 8">
            <a:extLst>
              <a:ext uri="{FF2B5EF4-FFF2-40B4-BE49-F238E27FC236}">
                <a16:creationId xmlns:a16="http://schemas.microsoft.com/office/drawing/2014/main" id="{C18335AD-8FBB-4745-82DF-444B6BB4F40C}"/>
              </a:ext>
            </a:extLst>
          </p:cNvPr>
          <p:cNvCxnSpPr>
            <a:cxnSpLocks/>
            <a:endCxn id="5" idx="0"/>
          </p:cNvCxnSpPr>
          <p:nvPr/>
        </p:nvCxnSpPr>
        <p:spPr>
          <a:xfrm flipH="1">
            <a:off x="3732977" y="2867487"/>
            <a:ext cx="1336174" cy="68717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FF4A787-5717-4C75-A1A7-8A3EB8ED214C}"/>
              </a:ext>
            </a:extLst>
          </p:cNvPr>
          <p:cNvCxnSpPr>
            <a:cxnSpLocks/>
            <a:endCxn id="6" idx="0"/>
          </p:cNvCxnSpPr>
          <p:nvPr/>
        </p:nvCxnSpPr>
        <p:spPr>
          <a:xfrm>
            <a:off x="6312023" y="2918233"/>
            <a:ext cx="2027533" cy="80571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6">
            <a:extLst>
              <a:ext uri="{FF2B5EF4-FFF2-40B4-BE49-F238E27FC236}">
                <a16:creationId xmlns:a16="http://schemas.microsoft.com/office/drawing/2014/main" id="{412B30ED-CD20-4C7E-A095-19C96A07D933}"/>
              </a:ext>
            </a:extLst>
          </p:cNvPr>
          <p:cNvSpPr>
            <a:spLocks noChangeArrowheads="1"/>
          </p:cNvSpPr>
          <p:nvPr/>
        </p:nvSpPr>
        <p:spPr bwMode="auto">
          <a:xfrm>
            <a:off x="4749792" y="590977"/>
            <a:ext cx="185264" cy="182642"/>
          </a:xfrm>
          <a:prstGeom prst="ellipse">
            <a:avLst/>
          </a:prstGeom>
          <a:solidFill>
            <a:srgbClr val="FBE22D">
              <a:alpha val="80000"/>
            </a:srgbClr>
          </a:solidFill>
          <a:ln>
            <a:noFill/>
          </a:ln>
        </p:spPr>
        <p:txBody>
          <a:bodyPr/>
          <a:lstStyle/>
          <a:p>
            <a:endParaRPr lang="zh-CN" altLang="en-US"/>
          </a:p>
        </p:txBody>
      </p:sp>
      <p:sp>
        <p:nvSpPr>
          <p:cNvPr id="12" name="Oval 3">
            <a:extLst>
              <a:ext uri="{FF2B5EF4-FFF2-40B4-BE49-F238E27FC236}">
                <a16:creationId xmlns:a16="http://schemas.microsoft.com/office/drawing/2014/main" id="{824ACB73-E4A0-4183-B6B7-74F89DF0D608}"/>
              </a:ext>
            </a:extLst>
          </p:cNvPr>
          <p:cNvSpPr>
            <a:spLocks noChangeArrowheads="1"/>
          </p:cNvSpPr>
          <p:nvPr/>
        </p:nvSpPr>
        <p:spPr bwMode="auto">
          <a:xfrm>
            <a:off x="3785183" y="729719"/>
            <a:ext cx="263828" cy="260897"/>
          </a:xfrm>
          <a:prstGeom prst="ellipse">
            <a:avLst/>
          </a:prstGeom>
          <a:solidFill>
            <a:srgbClr val="A9D25A">
              <a:alpha val="80000"/>
            </a:srgbClr>
          </a:solidFill>
          <a:ln>
            <a:noFill/>
          </a:ln>
        </p:spPr>
        <p:txBody>
          <a:bodyPr/>
          <a:lstStyle/>
          <a:p>
            <a:endParaRPr lang="zh-CN" altLang="en-US"/>
          </a:p>
        </p:txBody>
      </p:sp>
      <p:sp>
        <p:nvSpPr>
          <p:cNvPr id="13" name="Oval 4">
            <a:extLst>
              <a:ext uri="{FF2B5EF4-FFF2-40B4-BE49-F238E27FC236}">
                <a16:creationId xmlns:a16="http://schemas.microsoft.com/office/drawing/2014/main" id="{A62C3CE5-61FC-47C6-97D2-EE70D9961A93}"/>
              </a:ext>
            </a:extLst>
          </p:cNvPr>
          <p:cNvSpPr>
            <a:spLocks noChangeArrowheads="1"/>
          </p:cNvSpPr>
          <p:nvPr/>
        </p:nvSpPr>
        <p:spPr bwMode="auto">
          <a:xfrm>
            <a:off x="4049011" y="901199"/>
            <a:ext cx="263828" cy="260897"/>
          </a:xfrm>
          <a:prstGeom prst="ellipse">
            <a:avLst/>
          </a:prstGeom>
          <a:solidFill>
            <a:srgbClr val="98D2E3">
              <a:alpha val="80000"/>
            </a:srgbClr>
          </a:solidFill>
          <a:ln>
            <a:noFill/>
          </a:ln>
        </p:spPr>
        <p:txBody>
          <a:bodyPr/>
          <a:lstStyle/>
          <a:p>
            <a:endParaRPr lang="zh-CN" altLang="en-US"/>
          </a:p>
        </p:txBody>
      </p:sp>
      <p:sp>
        <p:nvSpPr>
          <p:cNvPr id="14" name="Oval 5">
            <a:extLst>
              <a:ext uri="{FF2B5EF4-FFF2-40B4-BE49-F238E27FC236}">
                <a16:creationId xmlns:a16="http://schemas.microsoft.com/office/drawing/2014/main" id="{05F501F6-4B86-453E-BDCB-29A690F33A03}"/>
              </a:ext>
            </a:extLst>
          </p:cNvPr>
          <p:cNvSpPr>
            <a:spLocks noChangeArrowheads="1"/>
          </p:cNvSpPr>
          <p:nvPr/>
        </p:nvSpPr>
        <p:spPr bwMode="auto">
          <a:xfrm>
            <a:off x="4227733" y="712590"/>
            <a:ext cx="458394" cy="450850"/>
          </a:xfrm>
          <a:prstGeom prst="ellipse">
            <a:avLst/>
          </a:prstGeom>
          <a:solidFill>
            <a:srgbClr val="EA5514">
              <a:alpha val="80000"/>
            </a:srgbClr>
          </a:solidFill>
          <a:ln>
            <a:noFill/>
          </a:ln>
        </p:spPr>
        <p:txBody>
          <a:bodyPr/>
          <a:lstStyle/>
          <a:p>
            <a:endParaRPr lang="zh-CN" altLang="en-US"/>
          </a:p>
        </p:txBody>
      </p:sp>
      <p:sp>
        <p:nvSpPr>
          <p:cNvPr id="15" name="Rectangle 39">
            <a:extLst>
              <a:ext uri="{FF2B5EF4-FFF2-40B4-BE49-F238E27FC236}">
                <a16:creationId xmlns:a16="http://schemas.microsoft.com/office/drawing/2014/main" id="{EFAD8ECE-8FE6-4D8E-A0F5-C03CBAB7F478}"/>
              </a:ext>
            </a:extLst>
          </p:cNvPr>
          <p:cNvSpPr>
            <a:spLocks noChangeArrowheads="1"/>
          </p:cNvSpPr>
          <p:nvPr/>
        </p:nvSpPr>
        <p:spPr bwMode="auto">
          <a:xfrm>
            <a:off x="4238472" y="824822"/>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2.4.1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6" name="组合 2">
            <a:extLst>
              <a:ext uri="{FF2B5EF4-FFF2-40B4-BE49-F238E27FC236}">
                <a16:creationId xmlns:a16="http://schemas.microsoft.com/office/drawing/2014/main" id="{849FF58F-46B8-4008-A02F-704C498FE533}"/>
              </a:ext>
            </a:extLst>
          </p:cNvPr>
          <p:cNvGrpSpPr/>
          <p:nvPr/>
        </p:nvGrpSpPr>
        <p:grpSpPr>
          <a:xfrm>
            <a:off x="1252586" y="1645220"/>
            <a:ext cx="1632657" cy="1102030"/>
            <a:chOff x="1331651" y="2945166"/>
            <a:chExt cx="2099921" cy="1023658"/>
          </a:xfrm>
          <a:solidFill>
            <a:schemeClr val="accent2"/>
          </a:solidFill>
        </p:grpSpPr>
        <p:sp>
          <p:nvSpPr>
            <p:cNvPr id="17" name="矩形 16">
              <a:extLst>
                <a:ext uri="{FF2B5EF4-FFF2-40B4-BE49-F238E27FC236}">
                  <a16:creationId xmlns:a16="http://schemas.microsoft.com/office/drawing/2014/main" id="{4DAAE521-86B2-4FC6-8AD1-A2C3539905AC}"/>
                </a:ext>
              </a:extLst>
            </p:cNvPr>
            <p:cNvSpPr/>
            <p:nvPr/>
          </p:nvSpPr>
          <p:spPr>
            <a:xfrm>
              <a:off x="1331651" y="2945166"/>
              <a:ext cx="2099921" cy="1017295"/>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18" name="文本框 17">
              <a:extLst>
                <a:ext uri="{FF2B5EF4-FFF2-40B4-BE49-F238E27FC236}">
                  <a16:creationId xmlns:a16="http://schemas.microsoft.com/office/drawing/2014/main" id="{98C14140-4D23-41DC-A234-750C316EBB58}"/>
                </a:ext>
              </a:extLst>
            </p:cNvPr>
            <p:cNvSpPr txBox="1"/>
            <p:nvPr/>
          </p:nvSpPr>
          <p:spPr>
            <a:xfrm>
              <a:off x="1516318" y="3531868"/>
              <a:ext cx="1882267" cy="436956"/>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400" dirty="0" err="1">
                  <a:solidFill>
                    <a:schemeClr val="bg1"/>
                  </a:solidFill>
                  <a:latin typeface="微软雅黑" panose="020B0503020204020204" pitchFamily="34" charset="-122"/>
                </a:rPr>
                <a:t>printf</a:t>
              </a:r>
              <a:r>
                <a:rPr lang="zh-CN" altLang="en-US" sz="1400" dirty="0">
                  <a:solidFill>
                    <a:schemeClr val="bg1"/>
                  </a:solidFill>
                  <a:latin typeface="微软雅黑" panose="020B0503020204020204" pitchFamily="34" charset="-122"/>
                </a:rPr>
                <a:t>函数格式</a:t>
              </a:r>
              <a:endParaRPr lang="zh-CN" altLang="en-US" sz="1400" dirty="0">
                <a:ea typeface="字魂35号-经典雅黑" panose="02000000000000000000" pitchFamily="2" charset="-122"/>
                <a:sym typeface="Arial" panose="020B0604020202020204" pitchFamily="34" charset="0"/>
              </a:endParaRPr>
            </a:p>
          </p:txBody>
        </p:sp>
        <p:sp>
          <p:nvSpPr>
            <p:cNvPr id="19" name="文本框 18">
              <a:extLst>
                <a:ext uri="{FF2B5EF4-FFF2-40B4-BE49-F238E27FC236}">
                  <a16:creationId xmlns:a16="http://schemas.microsoft.com/office/drawing/2014/main" id="{23057C15-9D4C-4BC5-83BF-56D675DEF8DB}"/>
                </a:ext>
              </a:extLst>
            </p:cNvPr>
            <p:cNvSpPr txBox="1"/>
            <p:nvPr/>
          </p:nvSpPr>
          <p:spPr>
            <a:xfrm>
              <a:off x="1843808" y="3079849"/>
              <a:ext cx="1075605" cy="570324"/>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2800" dirty="0">
                  <a:ea typeface="字魂35号-经典雅黑" panose="02000000000000000000" pitchFamily="2" charset="-122"/>
                  <a:sym typeface="Arial" panose="020B0604020202020204" pitchFamily="34" charset="0"/>
                </a:rPr>
                <a:t>1</a:t>
              </a:r>
              <a:endParaRPr lang="zh-CN" altLang="en-US" sz="2800" dirty="0">
                <a:ea typeface="字魂35号-经典雅黑" panose="02000000000000000000" pitchFamily="2" charset="-122"/>
                <a:sym typeface="Arial" panose="020B0604020202020204" pitchFamily="34" charset="0"/>
              </a:endParaRPr>
            </a:p>
          </p:txBody>
        </p:sp>
      </p:grpSp>
      <p:grpSp>
        <p:nvGrpSpPr>
          <p:cNvPr id="20" name="组 118">
            <a:extLst>
              <a:ext uri="{FF2B5EF4-FFF2-40B4-BE49-F238E27FC236}">
                <a16:creationId xmlns:a16="http://schemas.microsoft.com/office/drawing/2014/main" id="{23976795-D425-42B2-B616-11549A776602}"/>
              </a:ext>
            </a:extLst>
          </p:cNvPr>
          <p:cNvGrpSpPr/>
          <p:nvPr/>
        </p:nvGrpSpPr>
        <p:grpSpPr>
          <a:xfrm>
            <a:off x="9072970" y="284165"/>
            <a:ext cx="2914370" cy="2576733"/>
            <a:chOff x="8211887" y="-221648"/>
            <a:chExt cx="5036226" cy="4386805"/>
          </a:xfrm>
        </p:grpSpPr>
        <p:sp>
          <p:nvSpPr>
            <p:cNvPr id="21" name="椭圆 20">
              <a:extLst>
                <a:ext uri="{FF2B5EF4-FFF2-40B4-BE49-F238E27FC236}">
                  <a16:creationId xmlns:a16="http://schemas.microsoft.com/office/drawing/2014/main" id="{8A335415-6BE5-4636-9202-110D050C1B3C}"/>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2" name="椭圆 21">
              <a:extLst>
                <a:ext uri="{FF2B5EF4-FFF2-40B4-BE49-F238E27FC236}">
                  <a16:creationId xmlns:a16="http://schemas.microsoft.com/office/drawing/2014/main" id="{DE8699E1-AEF7-48A8-9082-91A331559F47}"/>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4A9E802E-DD92-49E1-BE9F-B3C2BBC5A943}"/>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AFE8441B-0FC1-48B1-9EEA-CAB6BD73AC8A}"/>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A78B2035-2C8B-4AF4-B9FC-8E5DEABD9876}"/>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72BCFA4E-B947-4122-AD4D-CF4C18ED8CAC}"/>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7" name="椭圆 26">
              <a:extLst>
                <a:ext uri="{FF2B5EF4-FFF2-40B4-BE49-F238E27FC236}">
                  <a16:creationId xmlns:a16="http://schemas.microsoft.com/office/drawing/2014/main" id="{4831ED5D-EF66-4403-8A72-0E842D53B185}"/>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F752C09F-5931-4299-BE0E-2726DE9850F0}"/>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57876A49-F489-4FD6-925D-19BB7CCFEED9}"/>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0927BA9E-45B2-4F65-9E1E-E2BFF9A77DEE}"/>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EAD968D1-4FC4-4725-967B-C9A4AF8CF05A}"/>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2" name="椭圆 31">
              <a:extLst>
                <a:ext uri="{FF2B5EF4-FFF2-40B4-BE49-F238E27FC236}">
                  <a16:creationId xmlns:a16="http://schemas.microsoft.com/office/drawing/2014/main" id="{84954754-ECE5-4E58-9C60-5B207015B1FE}"/>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33" name="直线连接符 16">
              <a:extLst>
                <a:ext uri="{FF2B5EF4-FFF2-40B4-BE49-F238E27FC236}">
                  <a16:creationId xmlns:a16="http://schemas.microsoft.com/office/drawing/2014/main" id="{55C75762-0ECD-469D-AC63-E9046AB4DED5}"/>
                </a:ext>
              </a:extLst>
            </p:cNvPr>
            <p:cNvCxnSpPr>
              <a:stCxn id="21" idx="5"/>
              <a:endCxn id="26"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17">
              <a:extLst>
                <a:ext uri="{FF2B5EF4-FFF2-40B4-BE49-F238E27FC236}">
                  <a16:creationId xmlns:a16="http://schemas.microsoft.com/office/drawing/2014/main" id="{9398DBD6-FE58-46BF-BE52-B00CC82B9065}"/>
                </a:ext>
              </a:extLst>
            </p:cNvPr>
            <p:cNvCxnSpPr>
              <a:stCxn id="23" idx="7"/>
              <a:endCxn id="26"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21">
              <a:extLst>
                <a:ext uri="{FF2B5EF4-FFF2-40B4-BE49-F238E27FC236}">
                  <a16:creationId xmlns:a16="http://schemas.microsoft.com/office/drawing/2014/main" id="{611482B7-F150-4615-8B33-837CCA7D7F70}"/>
                </a:ext>
              </a:extLst>
            </p:cNvPr>
            <p:cNvCxnSpPr>
              <a:stCxn id="28" idx="7"/>
              <a:endCxn id="26"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28">
              <a:extLst>
                <a:ext uri="{FF2B5EF4-FFF2-40B4-BE49-F238E27FC236}">
                  <a16:creationId xmlns:a16="http://schemas.microsoft.com/office/drawing/2014/main" id="{38230397-F80D-4231-BE19-F1D417D76593}"/>
                </a:ext>
              </a:extLst>
            </p:cNvPr>
            <p:cNvCxnSpPr>
              <a:stCxn id="22" idx="7"/>
              <a:endCxn id="23"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43">
              <a:extLst>
                <a:ext uri="{FF2B5EF4-FFF2-40B4-BE49-F238E27FC236}">
                  <a16:creationId xmlns:a16="http://schemas.microsoft.com/office/drawing/2014/main" id="{C54D0E10-EF65-43B5-9797-D4C093D9C14C}"/>
                </a:ext>
              </a:extLst>
            </p:cNvPr>
            <p:cNvCxnSpPr>
              <a:stCxn id="24" idx="7"/>
              <a:endCxn id="21"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47">
              <a:extLst>
                <a:ext uri="{FF2B5EF4-FFF2-40B4-BE49-F238E27FC236}">
                  <a16:creationId xmlns:a16="http://schemas.microsoft.com/office/drawing/2014/main" id="{529CE0C9-C958-465C-9BE1-A4A79E1F4CEA}"/>
                </a:ext>
              </a:extLst>
            </p:cNvPr>
            <p:cNvCxnSpPr>
              <a:stCxn id="27" idx="0"/>
              <a:endCxn id="21"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50">
              <a:extLst>
                <a:ext uri="{FF2B5EF4-FFF2-40B4-BE49-F238E27FC236}">
                  <a16:creationId xmlns:a16="http://schemas.microsoft.com/office/drawing/2014/main" id="{227DB41E-9C27-48A1-93A5-1D9BB7AF02B5}"/>
                </a:ext>
              </a:extLst>
            </p:cNvPr>
            <p:cNvCxnSpPr>
              <a:stCxn id="26" idx="2"/>
              <a:endCxn id="27"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54">
              <a:extLst>
                <a:ext uri="{FF2B5EF4-FFF2-40B4-BE49-F238E27FC236}">
                  <a16:creationId xmlns:a16="http://schemas.microsoft.com/office/drawing/2014/main" id="{5E042E52-52E5-4031-902C-1A26C90B9A9C}"/>
                </a:ext>
              </a:extLst>
            </p:cNvPr>
            <p:cNvCxnSpPr>
              <a:stCxn id="27" idx="4"/>
              <a:endCxn id="23"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57">
              <a:extLst>
                <a:ext uri="{FF2B5EF4-FFF2-40B4-BE49-F238E27FC236}">
                  <a16:creationId xmlns:a16="http://schemas.microsoft.com/office/drawing/2014/main" id="{32319265-8AB2-4395-9ADF-0E76520D5305}"/>
                </a:ext>
              </a:extLst>
            </p:cNvPr>
            <p:cNvCxnSpPr>
              <a:stCxn id="23" idx="5"/>
              <a:endCxn id="28"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直线连接符 60">
              <a:extLst>
                <a:ext uri="{FF2B5EF4-FFF2-40B4-BE49-F238E27FC236}">
                  <a16:creationId xmlns:a16="http://schemas.microsoft.com/office/drawing/2014/main" id="{D08A8DC5-F8A6-447F-9EB7-FA9EBC7ADCE6}"/>
                </a:ext>
              </a:extLst>
            </p:cNvPr>
            <p:cNvCxnSpPr>
              <a:stCxn id="24" idx="7"/>
              <a:endCxn id="27"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线连接符 63">
              <a:extLst>
                <a:ext uri="{FF2B5EF4-FFF2-40B4-BE49-F238E27FC236}">
                  <a16:creationId xmlns:a16="http://schemas.microsoft.com/office/drawing/2014/main" id="{99D525CC-402F-4309-8A42-7857E440FA78}"/>
                </a:ext>
              </a:extLst>
            </p:cNvPr>
            <p:cNvCxnSpPr>
              <a:stCxn id="24" idx="4"/>
              <a:endCxn id="22"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1624076D-44D6-4294-BC59-6E5A9DFF9BA1}"/>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45" name="直线连接符 70">
              <a:extLst>
                <a:ext uri="{FF2B5EF4-FFF2-40B4-BE49-F238E27FC236}">
                  <a16:creationId xmlns:a16="http://schemas.microsoft.com/office/drawing/2014/main" id="{F42059F0-A568-4E27-8B29-0269154CDA60}"/>
                </a:ext>
              </a:extLst>
            </p:cNvPr>
            <p:cNvCxnSpPr>
              <a:stCxn id="24" idx="5"/>
              <a:endCxn id="29"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直线连接符 75">
              <a:extLst>
                <a:ext uri="{FF2B5EF4-FFF2-40B4-BE49-F238E27FC236}">
                  <a16:creationId xmlns:a16="http://schemas.microsoft.com/office/drawing/2014/main" id="{326250F0-527B-4E9B-B41C-3C19E45E4EF2}"/>
                </a:ext>
              </a:extLst>
            </p:cNvPr>
            <p:cNvCxnSpPr>
              <a:stCxn id="29" idx="7"/>
              <a:endCxn id="27"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直线连接符 78">
              <a:extLst>
                <a:ext uri="{FF2B5EF4-FFF2-40B4-BE49-F238E27FC236}">
                  <a16:creationId xmlns:a16="http://schemas.microsoft.com/office/drawing/2014/main" id="{2B75D737-735A-4B69-A85E-37316A77F69C}"/>
                </a:ext>
              </a:extLst>
            </p:cNvPr>
            <p:cNvCxnSpPr>
              <a:stCxn id="29" idx="6"/>
              <a:endCxn id="23"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84">
              <a:extLst>
                <a:ext uri="{FF2B5EF4-FFF2-40B4-BE49-F238E27FC236}">
                  <a16:creationId xmlns:a16="http://schemas.microsoft.com/office/drawing/2014/main" id="{6BAF4458-127D-47D9-A71B-C1E2076D10E8}"/>
                </a:ext>
              </a:extLst>
            </p:cNvPr>
            <p:cNvCxnSpPr>
              <a:stCxn id="22" idx="0"/>
              <a:endCxn id="29"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线连接符 91">
              <a:extLst>
                <a:ext uri="{FF2B5EF4-FFF2-40B4-BE49-F238E27FC236}">
                  <a16:creationId xmlns:a16="http://schemas.microsoft.com/office/drawing/2014/main" id="{5652CD94-5C84-4A3F-A5D4-BFC1F7FF2DDD}"/>
                </a:ext>
              </a:extLst>
            </p:cNvPr>
            <p:cNvCxnSpPr>
              <a:stCxn id="22" idx="6"/>
              <a:endCxn id="28"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43BEA460-40EF-46C9-93FE-F0714CD800C7}"/>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51" name="椭圆 50">
              <a:extLst>
                <a:ext uri="{FF2B5EF4-FFF2-40B4-BE49-F238E27FC236}">
                  <a16:creationId xmlns:a16="http://schemas.microsoft.com/office/drawing/2014/main" id="{799E29B2-FC01-4490-B812-E46CE026D811}"/>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0911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300" fill="hold"/>
                                        <p:tgtEl>
                                          <p:spTgt spid="14"/>
                                        </p:tgtEl>
                                        <p:attrNameLst>
                                          <p:attrName>ppt_w</p:attrName>
                                        </p:attrNameLst>
                                      </p:cBhvr>
                                      <p:tavLst>
                                        <p:tav tm="0">
                                          <p:val>
                                            <p:fltVal val="0"/>
                                          </p:val>
                                        </p:tav>
                                        <p:tav tm="100000">
                                          <p:val>
                                            <p:strVal val="#ppt_w"/>
                                          </p:val>
                                        </p:tav>
                                      </p:tavLst>
                                    </p:anim>
                                    <p:anim calcmode="lin" valueType="num">
                                      <p:cBhvr>
                                        <p:cTn id="8" dur="300" fill="hold"/>
                                        <p:tgtEl>
                                          <p:spTgt spid="14"/>
                                        </p:tgtEl>
                                        <p:attrNameLst>
                                          <p:attrName>ppt_h</p:attrName>
                                        </p:attrNameLst>
                                      </p:cBhvr>
                                      <p:tavLst>
                                        <p:tav tm="0">
                                          <p:val>
                                            <p:fltVal val="0"/>
                                          </p:val>
                                        </p:tav>
                                        <p:tav tm="100000">
                                          <p:val>
                                            <p:strVal val="#ppt_h"/>
                                          </p:val>
                                        </p:tav>
                                      </p:tavLst>
                                    </p:anim>
                                    <p:animEffect transition="in" filter="fade">
                                      <p:cBhvr>
                                        <p:cTn id="9" dur="300"/>
                                        <p:tgtEl>
                                          <p:spTgt spid="14"/>
                                        </p:tgtEl>
                                      </p:cBhvr>
                                    </p:animEffect>
                                  </p:childTnLst>
                                </p:cTn>
                              </p:par>
                              <p:par>
                                <p:cTn id="10" presetID="6" presetClass="emph" presetSubtype="0" autoRev="1" fill="hold" grpId="1" nodeType="withEffect">
                                  <p:stCondLst>
                                    <p:cond delay="300"/>
                                  </p:stCondLst>
                                  <p:childTnLst>
                                    <p:animScale>
                                      <p:cBhvr>
                                        <p:cTn id="11" dur="150" fill="hold"/>
                                        <p:tgtEl>
                                          <p:spTgt spid="14"/>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p:cTn id="14" dur="300" fill="hold"/>
                                        <p:tgtEl>
                                          <p:spTgt spid="13"/>
                                        </p:tgtEl>
                                        <p:attrNameLst>
                                          <p:attrName>ppt_w</p:attrName>
                                        </p:attrNameLst>
                                      </p:cBhvr>
                                      <p:tavLst>
                                        <p:tav tm="0">
                                          <p:val>
                                            <p:fltVal val="0"/>
                                          </p:val>
                                        </p:tav>
                                        <p:tav tm="100000">
                                          <p:val>
                                            <p:strVal val="#ppt_w"/>
                                          </p:val>
                                        </p:tav>
                                      </p:tavLst>
                                    </p:anim>
                                    <p:anim calcmode="lin" valueType="num">
                                      <p:cBhvr>
                                        <p:cTn id="15" dur="300" fill="hold"/>
                                        <p:tgtEl>
                                          <p:spTgt spid="13"/>
                                        </p:tgtEl>
                                        <p:attrNameLst>
                                          <p:attrName>ppt_h</p:attrName>
                                        </p:attrNameLst>
                                      </p:cBhvr>
                                      <p:tavLst>
                                        <p:tav tm="0">
                                          <p:val>
                                            <p:fltVal val="0"/>
                                          </p:val>
                                        </p:tav>
                                        <p:tav tm="100000">
                                          <p:val>
                                            <p:strVal val="#ppt_h"/>
                                          </p:val>
                                        </p:tav>
                                      </p:tavLst>
                                    </p:anim>
                                    <p:animEffect transition="in" filter="fade">
                                      <p:cBhvr>
                                        <p:cTn id="16" dur="300"/>
                                        <p:tgtEl>
                                          <p:spTgt spid="13"/>
                                        </p:tgtEl>
                                      </p:cBhvr>
                                    </p:animEffect>
                                  </p:childTnLst>
                                </p:cTn>
                              </p:par>
                              <p:par>
                                <p:cTn id="17" presetID="6" presetClass="emph" presetSubtype="0" autoRev="1" fill="hold" grpId="1" nodeType="withEffect">
                                  <p:stCondLst>
                                    <p:cond delay="600"/>
                                  </p:stCondLst>
                                  <p:childTnLst>
                                    <p:animScale>
                                      <p:cBhvr>
                                        <p:cTn id="18" dur="150" fill="hold"/>
                                        <p:tgtEl>
                                          <p:spTgt spid="13"/>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12"/>
                                        </p:tgtEl>
                                        <p:attrNameLst>
                                          <p:attrName>style.visibility</p:attrName>
                                        </p:attrNameLst>
                                      </p:cBhvr>
                                      <p:to>
                                        <p:strVal val="visible"/>
                                      </p:to>
                                    </p:set>
                                    <p:anim calcmode="lin" valueType="num">
                                      <p:cBhvr>
                                        <p:cTn id="21" dur="300" fill="hold"/>
                                        <p:tgtEl>
                                          <p:spTgt spid="12"/>
                                        </p:tgtEl>
                                        <p:attrNameLst>
                                          <p:attrName>ppt_w</p:attrName>
                                        </p:attrNameLst>
                                      </p:cBhvr>
                                      <p:tavLst>
                                        <p:tav tm="0">
                                          <p:val>
                                            <p:fltVal val="0"/>
                                          </p:val>
                                        </p:tav>
                                        <p:tav tm="100000">
                                          <p:val>
                                            <p:strVal val="#ppt_w"/>
                                          </p:val>
                                        </p:tav>
                                      </p:tavLst>
                                    </p:anim>
                                    <p:anim calcmode="lin" valueType="num">
                                      <p:cBhvr>
                                        <p:cTn id="22" dur="300" fill="hold"/>
                                        <p:tgtEl>
                                          <p:spTgt spid="12"/>
                                        </p:tgtEl>
                                        <p:attrNameLst>
                                          <p:attrName>ppt_h</p:attrName>
                                        </p:attrNameLst>
                                      </p:cBhvr>
                                      <p:tavLst>
                                        <p:tav tm="0">
                                          <p:val>
                                            <p:fltVal val="0"/>
                                          </p:val>
                                        </p:tav>
                                        <p:tav tm="100000">
                                          <p:val>
                                            <p:strVal val="#ppt_h"/>
                                          </p:val>
                                        </p:tav>
                                      </p:tavLst>
                                    </p:anim>
                                    <p:animEffect transition="in" filter="fade">
                                      <p:cBhvr>
                                        <p:cTn id="23" dur="300"/>
                                        <p:tgtEl>
                                          <p:spTgt spid="12"/>
                                        </p:tgtEl>
                                      </p:cBhvr>
                                    </p:animEffect>
                                  </p:childTnLst>
                                </p:cTn>
                              </p:par>
                              <p:par>
                                <p:cTn id="24" presetID="6" presetClass="emph" presetSubtype="0" autoRev="1" fill="hold" grpId="1" nodeType="withEffect">
                                  <p:stCondLst>
                                    <p:cond delay="900"/>
                                  </p:stCondLst>
                                  <p:childTnLst>
                                    <p:animScale>
                                      <p:cBhvr>
                                        <p:cTn id="25" dur="150" fill="hold"/>
                                        <p:tgtEl>
                                          <p:spTgt spid="12"/>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Effect transition="in" filter="fade">
                                      <p:cBhvr>
                                        <p:cTn id="30" dur="300"/>
                                        <p:tgtEl>
                                          <p:spTgt spid="11"/>
                                        </p:tgtEl>
                                      </p:cBhvr>
                                    </p:animEffect>
                                  </p:childTnLst>
                                </p:cTn>
                              </p:par>
                              <p:par>
                                <p:cTn id="31" presetID="6" presetClass="emph" presetSubtype="0" autoRev="1" fill="hold" grpId="1" nodeType="withEffect">
                                  <p:stCondLst>
                                    <p:cond delay="1200"/>
                                  </p:stCondLst>
                                  <p:childTnLst>
                                    <p:animScale>
                                      <p:cBhvr>
                                        <p:cTn id="32" dur="150" fill="hold"/>
                                        <p:tgtEl>
                                          <p:spTgt spid="11"/>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300" fill="hold"/>
                                        <p:tgtEl>
                                          <p:spTgt spid="15"/>
                                        </p:tgtEl>
                                        <p:attrNameLst>
                                          <p:attrName>ppt_w</p:attrName>
                                        </p:attrNameLst>
                                      </p:cBhvr>
                                      <p:tavLst>
                                        <p:tav tm="0">
                                          <p:val>
                                            <p:fltVal val="0"/>
                                          </p:val>
                                        </p:tav>
                                        <p:tav tm="100000">
                                          <p:val>
                                            <p:strVal val="#ppt_w"/>
                                          </p:val>
                                        </p:tav>
                                      </p:tavLst>
                                    </p:anim>
                                    <p:anim calcmode="lin" valueType="num">
                                      <p:cBhvr>
                                        <p:cTn id="36" dur="300" fill="hold"/>
                                        <p:tgtEl>
                                          <p:spTgt spid="15"/>
                                        </p:tgtEl>
                                        <p:attrNameLst>
                                          <p:attrName>ppt_h</p:attrName>
                                        </p:attrNameLst>
                                      </p:cBhvr>
                                      <p:tavLst>
                                        <p:tav tm="0">
                                          <p:val>
                                            <p:fltVal val="0"/>
                                          </p:val>
                                        </p:tav>
                                        <p:tav tm="100000">
                                          <p:val>
                                            <p:strVal val="#ppt_h"/>
                                          </p:val>
                                        </p:tav>
                                      </p:tavLst>
                                    </p:anim>
                                    <p:animEffect transition="in" filter="fade">
                                      <p:cBhvr>
                                        <p:cTn id="37" dur="300"/>
                                        <p:tgtEl>
                                          <p:spTgt spid="15"/>
                                        </p:tgtEl>
                                      </p:cBhvr>
                                    </p:animEffect>
                                  </p:childTnLst>
                                </p:cTn>
                              </p:par>
                              <p:par>
                                <p:cTn id="38" presetID="6" presetClass="emph" presetSubtype="0" autoRev="1" fill="hold" grpId="1" nodeType="withEffect">
                                  <p:stCondLst>
                                    <p:cond delay="800"/>
                                  </p:stCondLst>
                                  <p:childTnLst>
                                    <p:animScale>
                                      <p:cBhvr>
                                        <p:cTn id="39" dur="150" fill="hold"/>
                                        <p:tgtEl>
                                          <p:spTgt spid="15"/>
                                        </p:tgtEl>
                                      </p:cBhvr>
                                      <p:by x="110000" y="110000"/>
                                    </p:animScale>
                                  </p:childTnLst>
                                </p:cTn>
                              </p:par>
                            </p:childTnLst>
                          </p:cTn>
                        </p:par>
                        <p:par>
                          <p:cTn id="40" fill="hold">
                            <p:stCondLst>
                              <p:cond delay="1500"/>
                            </p:stCondLst>
                            <p:childTnLst>
                              <p:par>
                                <p:cTn id="41" presetID="2" presetClass="entr" presetSubtype="2"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p:bldP spid="1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CB3FAF-30A3-43FD-A129-150A023D79E7}"/>
              </a:ext>
            </a:extLst>
          </p:cNvPr>
          <p:cNvSpPr txBox="1"/>
          <p:nvPr/>
        </p:nvSpPr>
        <p:spPr>
          <a:xfrm>
            <a:off x="1636057" y="3352006"/>
            <a:ext cx="390617" cy="1384995"/>
          </a:xfrm>
          <a:prstGeom prst="rect">
            <a:avLst/>
          </a:prstGeom>
          <a:noFill/>
        </p:spPr>
        <p:txBody>
          <a:bodyPr wrap="squar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常见格式字符</a:t>
            </a:r>
          </a:p>
        </p:txBody>
      </p:sp>
      <p:sp>
        <p:nvSpPr>
          <p:cNvPr id="4" name="左大括号 3">
            <a:extLst>
              <a:ext uri="{FF2B5EF4-FFF2-40B4-BE49-F238E27FC236}">
                <a16:creationId xmlns:a16="http://schemas.microsoft.com/office/drawing/2014/main" id="{BF7BD9F0-983C-475C-BE4F-1251E89DEF18}"/>
              </a:ext>
            </a:extLst>
          </p:cNvPr>
          <p:cNvSpPr/>
          <p:nvPr/>
        </p:nvSpPr>
        <p:spPr>
          <a:xfrm>
            <a:off x="2134270" y="2524558"/>
            <a:ext cx="390617" cy="3039892"/>
          </a:xfrm>
          <a:prstGeom prst="leftBrace">
            <a:avLst>
              <a:gd name="adj1" fmla="val 81060"/>
              <a:gd name="adj2" fmla="val 5066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654BD9A-6A7D-4CF7-885C-2F8871043427}"/>
              </a:ext>
            </a:extLst>
          </p:cNvPr>
          <p:cNvSpPr txBox="1"/>
          <p:nvPr/>
        </p:nvSpPr>
        <p:spPr>
          <a:xfrm>
            <a:off x="2611328" y="2338303"/>
            <a:ext cx="3711272"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d</a:t>
            </a:r>
            <a:r>
              <a:rPr lang="zh-CN" altLang="en-US" sz="1400">
                <a:solidFill>
                  <a:schemeClr val="bg1"/>
                </a:solidFill>
                <a:latin typeface="微软雅黑" panose="020B0503020204020204" pitchFamily="34" charset="-122"/>
                <a:ea typeface="微软雅黑" panose="020B0503020204020204" pitchFamily="34" charset="-122"/>
              </a:rPr>
              <a:t>格式符：用来输出一个有符号的十进制整数</a:t>
            </a:r>
          </a:p>
        </p:txBody>
      </p:sp>
      <p:sp>
        <p:nvSpPr>
          <p:cNvPr id="6" name="文本框 5">
            <a:extLst>
              <a:ext uri="{FF2B5EF4-FFF2-40B4-BE49-F238E27FC236}">
                <a16:creationId xmlns:a16="http://schemas.microsoft.com/office/drawing/2014/main" id="{1270BB99-281B-4A5B-8C77-9EEBA4129790}"/>
              </a:ext>
            </a:extLst>
          </p:cNvPr>
          <p:cNvSpPr txBox="1"/>
          <p:nvPr/>
        </p:nvSpPr>
        <p:spPr>
          <a:xfrm>
            <a:off x="2606770" y="2989342"/>
            <a:ext cx="2425664"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c</a:t>
            </a:r>
            <a:r>
              <a:rPr lang="zh-CN" altLang="en-US" sz="1400">
                <a:solidFill>
                  <a:schemeClr val="bg1"/>
                </a:solidFill>
                <a:latin typeface="微软雅黑" panose="020B0503020204020204" pitchFamily="34" charset="-122"/>
                <a:ea typeface="微软雅黑" panose="020B0503020204020204" pitchFamily="34" charset="-122"/>
              </a:rPr>
              <a:t>格式符：用来输出一个字符</a:t>
            </a:r>
          </a:p>
        </p:txBody>
      </p:sp>
      <p:sp>
        <p:nvSpPr>
          <p:cNvPr id="7" name="文本框 6">
            <a:extLst>
              <a:ext uri="{FF2B5EF4-FFF2-40B4-BE49-F238E27FC236}">
                <a16:creationId xmlns:a16="http://schemas.microsoft.com/office/drawing/2014/main" id="{F20A2350-1FA8-4F68-9298-752E571D34CF}"/>
              </a:ext>
            </a:extLst>
          </p:cNvPr>
          <p:cNvSpPr txBox="1"/>
          <p:nvPr/>
        </p:nvSpPr>
        <p:spPr>
          <a:xfrm>
            <a:off x="2606770" y="3683270"/>
            <a:ext cx="2242922"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s</a:t>
            </a:r>
            <a:r>
              <a:rPr lang="zh-CN" altLang="en-US" sz="1400">
                <a:solidFill>
                  <a:schemeClr val="bg1"/>
                </a:solidFill>
                <a:latin typeface="微软雅黑" panose="020B0503020204020204" pitchFamily="34" charset="-122"/>
                <a:ea typeface="微软雅黑" panose="020B0503020204020204" pitchFamily="34" charset="-122"/>
              </a:rPr>
              <a:t>格式符：用来输出字符串</a:t>
            </a:r>
          </a:p>
        </p:txBody>
      </p:sp>
      <p:sp>
        <p:nvSpPr>
          <p:cNvPr id="8" name="文本框 7">
            <a:extLst>
              <a:ext uri="{FF2B5EF4-FFF2-40B4-BE49-F238E27FC236}">
                <a16:creationId xmlns:a16="http://schemas.microsoft.com/office/drawing/2014/main" id="{C8112F88-2ED8-4B17-844F-76D3D4342159}"/>
              </a:ext>
            </a:extLst>
          </p:cNvPr>
          <p:cNvSpPr txBox="1"/>
          <p:nvPr/>
        </p:nvSpPr>
        <p:spPr>
          <a:xfrm>
            <a:off x="2606770" y="4286778"/>
            <a:ext cx="4368504"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f</a:t>
            </a:r>
            <a:r>
              <a:rPr lang="zh-CN" altLang="en-US" sz="1400">
                <a:solidFill>
                  <a:schemeClr val="bg1"/>
                </a:solidFill>
                <a:latin typeface="微软雅黑" panose="020B0503020204020204" pitchFamily="34" charset="-122"/>
                <a:ea typeface="微软雅黑" panose="020B0503020204020204" pitchFamily="34" charset="-122"/>
              </a:rPr>
              <a:t>格式符：用来输出实数</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包括单、双精度、长双精度</a:t>
            </a:r>
            <a:r>
              <a:rPr lang="en-US" altLang="zh-CN" sz="1400">
                <a:solidFill>
                  <a:schemeClr val="bg1"/>
                </a:solidFill>
                <a:latin typeface="微软雅黑" panose="020B0503020204020204" pitchFamily="34" charset="-122"/>
                <a:ea typeface="微软雅黑" panose="020B0503020204020204" pitchFamily="34" charset="-122"/>
              </a:rPr>
              <a:t>)</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77E86D0F-3B38-467A-9AA9-6CD540FB3F8E}"/>
              </a:ext>
            </a:extLst>
          </p:cNvPr>
          <p:cNvSpPr txBox="1"/>
          <p:nvPr/>
        </p:nvSpPr>
        <p:spPr>
          <a:xfrm>
            <a:off x="2606770" y="4868874"/>
            <a:ext cx="3995808"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e</a:t>
            </a:r>
            <a:r>
              <a:rPr lang="zh-CN" altLang="en-US" sz="1400">
                <a:solidFill>
                  <a:schemeClr val="bg1"/>
                </a:solidFill>
                <a:latin typeface="微软雅黑" panose="020B0503020204020204" pitchFamily="34" charset="-122"/>
                <a:ea typeface="微软雅黑" panose="020B0503020204020204" pitchFamily="34" charset="-122"/>
              </a:rPr>
              <a:t>格式符：以指数形式输出</a:t>
            </a:r>
          </a:p>
        </p:txBody>
      </p:sp>
      <p:sp>
        <p:nvSpPr>
          <p:cNvPr id="10" name="文本框 9">
            <a:extLst>
              <a:ext uri="{FF2B5EF4-FFF2-40B4-BE49-F238E27FC236}">
                <a16:creationId xmlns:a16="http://schemas.microsoft.com/office/drawing/2014/main" id="{A67C538D-D065-4A2C-85C1-2767611494C2}"/>
              </a:ext>
            </a:extLst>
          </p:cNvPr>
          <p:cNvSpPr txBox="1"/>
          <p:nvPr/>
        </p:nvSpPr>
        <p:spPr>
          <a:xfrm>
            <a:off x="2606770" y="5410561"/>
            <a:ext cx="1082348" cy="307777"/>
          </a:xfrm>
          <a:prstGeom prst="rect">
            <a:avLst/>
          </a:prstGeom>
          <a:noFill/>
        </p:spPr>
        <p:txBody>
          <a:bodyPr wrap="squar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hlinkClick r:id="rId2" action="ppaction://hlinksldjump"/>
              </a:rPr>
              <a:t>其他格式符</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98DA68F-6214-4DC3-8F68-07B718463E70}"/>
              </a:ext>
            </a:extLst>
          </p:cNvPr>
          <p:cNvSpPr txBox="1"/>
          <p:nvPr/>
        </p:nvSpPr>
        <p:spPr>
          <a:xfrm>
            <a:off x="6597914" y="3191122"/>
            <a:ext cx="971741"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域宽  </a:t>
            </a:r>
            <a:r>
              <a:rPr lang="en-US" altLang="zh-CN" sz="1400">
                <a:solidFill>
                  <a:schemeClr val="bg1"/>
                </a:solidFill>
                <a:latin typeface="微软雅黑" panose="020B0503020204020204" pitchFamily="34" charset="-122"/>
                <a:ea typeface="微软雅黑" panose="020B0503020204020204" pitchFamily="34" charset="-122"/>
              </a:rPr>
              <a:t>m.n</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674744F-A85D-4C14-BA94-9681309F0E6B}"/>
              </a:ext>
            </a:extLst>
          </p:cNvPr>
          <p:cNvSpPr txBox="1"/>
          <p:nvPr/>
        </p:nvSpPr>
        <p:spPr>
          <a:xfrm>
            <a:off x="6597914" y="2255140"/>
            <a:ext cx="2415363" cy="738664"/>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%ld   </a:t>
            </a:r>
            <a:r>
              <a:rPr lang="zh-CN" altLang="en-US" sz="1400">
                <a:solidFill>
                  <a:schemeClr val="bg1"/>
                </a:solidFill>
                <a:latin typeface="微软雅黑" panose="020B0503020204020204" pitchFamily="34" charset="-122"/>
                <a:ea typeface="微软雅黑" panose="020B0503020204020204" pitchFamily="34" charset="-122"/>
              </a:rPr>
              <a:t>长整型</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en-US" altLang="zh-CN" sz="1400">
                <a:solidFill>
                  <a:schemeClr val="bg1"/>
                </a:solidFill>
                <a:latin typeface="微软雅黑" panose="020B0503020204020204" pitchFamily="34" charset="-122"/>
                <a:ea typeface="微软雅黑" panose="020B0503020204020204" pitchFamily="34" charset="-122"/>
              </a:rPr>
              <a:t>%lld  </a:t>
            </a:r>
            <a:r>
              <a:rPr lang="zh-CN" altLang="en-US" sz="1400">
                <a:solidFill>
                  <a:schemeClr val="bg1"/>
                </a:solidFill>
                <a:latin typeface="微软雅黑" panose="020B0503020204020204" pitchFamily="34" charset="-122"/>
                <a:ea typeface="微软雅黑" panose="020B0503020204020204" pitchFamily="34" charset="-122"/>
              </a:rPr>
              <a:t>双长整形   </a:t>
            </a:r>
            <a:r>
              <a:rPr lang="en-US" altLang="zh-CN" sz="1400">
                <a:solidFill>
                  <a:schemeClr val="bg1"/>
                </a:solidFill>
                <a:latin typeface="微软雅黑" panose="020B0503020204020204" pitchFamily="34" charset="-122"/>
                <a:ea typeface="微软雅黑" panose="020B0503020204020204" pitchFamily="34" charset="-122"/>
              </a:rPr>
              <a:t>c99</a:t>
            </a:r>
            <a:r>
              <a:rPr lang="zh-CN" altLang="en-US" sz="1400">
                <a:solidFill>
                  <a:schemeClr val="bg1"/>
                </a:solidFill>
                <a:latin typeface="微软雅黑" panose="020B0503020204020204" pitchFamily="34" charset="-122"/>
                <a:ea typeface="微软雅黑" panose="020B0503020204020204" pitchFamily="34" charset="-122"/>
              </a:rPr>
              <a:t>标准才有该功能，</a:t>
            </a:r>
            <a:r>
              <a:rPr lang="en-US" altLang="zh-CN" sz="1400">
                <a:solidFill>
                  <a:schemeClr val="bg1"/>
                </a:solidFill>
                <a:latin typeface="微软雅黑" panose="020B0503020204020204" pitchFamily="34" charset="-122"/>
                <a:ea typeface="微软雅黑" panose="020B0503020204020204" pitchFamily="34" charset="-122"/>
              </a:rPr>
              <a:t>vc 6.0</a:t>
            </a:r>
            <a:r>
              <a:rPr lang="zh-CN" altLang="en-US" sz="1400">
                <a:solidFill>
                  <a:schemeClr val="bg1"/>
                </a:solidFill>
                <a:latin typeface="微软雅黑" panose="020B0503020204020204" pitchFamily="34" charset="-122"/>
                <a:ea typeface="微软雅黑" panose="020B0503020204020204" pitchFamily="34" charset="-122"/>
              </a:rPr>
              <a:t>是</a:t>
            </a:r>
            <a:r>
              <a:rPr lang="en-US" altLang="zh-CN" sz="1400">
                <a:solidFill>
                  <a:schemeClr val="bg1"/>
                </a:solidFill>
                <a:latin typeface="微软雅黑" panose="020B0503020204020204" pitchFamily="34" charset="-122"/>
                <a:ea typeface="微软雅黑" panose="020B0503020204020204" pitchFamily="34" charset="-122"/>
              </a:rPr>
              <a:t>c90</a:t>
            </a:r>
            <a:r>
              <a:rPr lang="zh-CN" altLang="en-US" sz="1400">
                <a:solidFill>
                  <a:schemeClr val="bg1"/>
                </a:solidFill>
                <a:latin typeface="微软雅黑" panose="020B0503020204020204" pitchFamily="34" charset="-122"/>
                <a:ea typeface="微软雅黑" panose="020B0503020204020204" pitchFamily="34" charset="-122"/>
              </a:rPr>
              <a:t>标准。</a:t>
            </a:r>
          </a:p>
        </p:txBody>
      </p:sp>
      <p:grpSp>
        <p:nvGrpSpPr>
          <p:cNvPr id="14" name="组 118">
            <a:extLst>
              <a:ext uri="{FF2B5EF4-FFF2-40B4-BE49-F238E27FC236}">
                <a16:creationId xmlns:a16="http://schemas.microsoft.com/office/drawing/2014/main" id="{6D76B7C3-6943-4C64-9645-B4E98959A861}"/>
              </a:ext>
            </a:extLst>
          </p:cNvPr>
          <p:cNvGrpSpPr/>
          <p:nvPr/>
        </p:nvGrpSpPr>
        <p:grpSpPr>
          <a:xfrm>
            <a:off x="9072970" y="284165"/>
            <a:ext cx="2914370" cy="2576733"/>
            <a:chOff x="8211887" y="-221648"/>
            <a:chExt cx="5036226" cy="4386805"/>
          </a:xfrm>
        </p:grpSpPr>
        <p:sp>
          <p:nvSpPr>
            <p:cNvPr id="15" name="椭圆 14">
              <a:extLst>
                <a:ext uri="{FF2B5EF4-FFF2-40B4-BE49-F238E27FC236}">
                  <a16:creationId xmlns:a16="http://schemas.microsoft.com/office/drawing/2014/main" id="{2CAEF4E3-E176-4E7A-9DC1-D23B0A078F14}"/>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BCAC90EC-B308-4002-88DE-D8F39CABAB85}"/>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8E1C1155-EA9B-4A9A-93BF-57B86E19046A}"/>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6427512B-5C91-4665-AC85-D8216C92733E}"/>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C8786792-61E0-43B5-A7B1-5593F135BB3D}"/>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BEFAF50F-9234-4A2D-931D-3C6AA53005B4}"/>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1" name="椭圆 20">
              <a:extLst>
                <a:ext uri="{FF2B5EF4-FFF2-40B4-BE49-F238E27FC236}">
                  <a16:creationId xmlns:a16="http://schemas.microsoft.com/office/drawing/2014/main" id="{3228E5E2-828E-4A67-B950-BA741B2EA986}"/>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2" name="椭圆 21">
              <a:extLst>
                <a:ext uri="{FF2B5EF4-FFF2-40B4-BE49-F238E27FC236}">
                  <a16:creationId xmlns:a16="http://schemas.microsoft.com/office/drawing/2014/main" id="{A356F589-C122-446D-973F-07319D153A7F}"/>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3" name="椭圆 22">
              <a:extLst>
                <a:ext uri="{FF2B5EF4-FFF2-40B4-BE49-F238E27FC236}">
                  <a16:creationId xmlns:a16="http://schemas.microsoft.com/office/drawing/2014/main" id="{1AC5A7CF-8AB2-43F9-B6DE-52DC62913CEC}"/>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4" name="椭圆 23">
              <a:extLst>
                <a:ext uri="{FF2B5EF4-FFF2-40B4-BE49-F238E27FC236}">
                  <a16:creationId xmlns:a16="http://schemas.microsoft.com/office/drawing/2014/main" id="{D0EC7661-B1E1-4BC1-8595-5301C0AEBCBA}"/>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5" name="椭圆 24">
              <a:extLst>
                <a:ext uri="{FF2B5EF4-FFF2-40B4-BE49-F238E27FC236}">
                  <a16:creationId xmlns:a16="http://schemas.microsoft.com/office/drawing/2014/main" id="{337362B2-33F6-4FD9-A52B-63FDDD13A8BD}"/>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6" name="椭圆 25">
              <a:extLst>
                <a:ext uri="{FF2B5EF4-FFF2-40B4-BE49-F238E27FC236}">
                  <a16:creationId xmlns:a16="http://schemas.microsoft.com/office/drawing/2014/main" id="{547B5E27-CF27-4458-A261-6440E0EE15FB}"/>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7" name="直线连接符 16">
              <a:extLst>
                <a:ext uri="{FF2B5EF4-FFF2-40B4-BE49-F238E27FC236}">
                  <a16:creationId xmlns:a16="http://schemas.microsoft.com/office/drawing/2014/main" id="{D9408C50-D565-4D4A-963A-AC1D2BAD7759}"/>
                </a:ext>
              </a:extLst>
            </p:cNvPr>
            <p:cNvCxnSpPr>
              <a:stCxn id="15" idx="5"/>
              <a:endCxn id="20"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17">
              <a:extLst>
                <a:ext uri="{FF2B5EF4-FFF2-40B4-BE49-F238E27FC236}">
                  <a16:creationId xmlns:a16="http://schemas.microsoft.com/office/drawing/2014/main" id="{29C01BA3-C355-491D-A746-794F934C2593}"/>
                </a:ext>
              </a:extLst>
            </p:cNvPr>
            <p:cNvCxnSpPr>
              <a:stCxn id="17" idx="7"/>
              <a:endCxn id="20"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1">
              <a:extLst>
                <a:ext uri="{FF2B5EF4-FFF2-40B4-BE49-F238E27FC236}">
                  <a16:creationId xmlns:a16="http://schemas.microsoft.com/office/drawing/2014/main" id="{CA3A30CD-69B1-4E22-B59C-2EFA81F5E868}"/>
                </a:ext>
              </a:extLst>
            </p:cNvPr>
            <p:cNvCxnSpPr>
              <a:stCxn id="22" idx="7"/>
              <a:endCxn id="20"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28">
              <a:extLst>
                <a:ext uri="{FF2B5EF4-FFF2-40B4-BE49-F238E27FC236}">
                  <a16:creationId xmlns:a16="http://schemas.microsoft.com/office/drawing/2014/main" id="{3EB3C0A2-81B1-4245-AB8D-DE21D9E18B06}"/>
                </a:ext>
              </a:extLst>
            </p:cNvPr>
            <p:cNvCxnSpPr>
              <a:stCxn id="16" idx="7"/>
              <a:endCxn id="17"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43">
              <a:extLst>
                <a:ext uri="{FF2B5EF4-FFF2-40B4-BE49-F238E27FC236}">
                  <a16:creationId xmlns:a16="http://schemas.microsoft.com/office/drawing/2014/main" id="{D2477DE5-768C-4A85-9682-52A8EFEA19FA}"/>
                </a:ext>
              </a:extLst>
            </p:cNvPr>
            <p:cNvCxnSpPr>
              <a:stCxn id="18" idx="7"/>
              <a:endCxn id="15"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47">
              <a:extLst>
                <a:ext uri="{FF2B5EF4-FFF2-40B4-BE49-F238E27FC236}">
                  <a16:creationId xmlns:a16="http://schemas.microsoft.com/office/drawing/2014/main" id="{FCD094D8-07AF-4A0A-9D8E-CE1AAC52F2C2}"/>
                </a:ext>
              </a:extLst>
            </p:cNvPr>
            <p:cNvCxnSpPr>
              <a:stCxn id="21" idx="0"/>
              <a:endCxn id="15"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50">
              <a:extLst>
                <a:ext uri="{FF2B5EF4-FFF2-40B4-BE49-F238E27FC236}">
                  <a16:creationId xmlns:a16="http://schemas.microsoft.com/office/drawing/2014/main" id="{3BE2281C-12A1-4EEB-A67F-A1BB40D01DAE}"/>
                </a:ext>
              </a:extLst>
            </p:cNvPr>
            <p:cNvCxnSpPr>
              <a:stCxn id="20" idx="2"/>
              <a:endCxn id="21"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54">
              <a:extLst>
                <a:ext uri="{FF2B5EF4-FFF2-40B4-BE49-F238E27FC236}">
                  <a16:creationId xmlns:a16="http://schemas.microsoft.com/office/drawing/2014/main" id="{A889B515-A3C2-467C-B4DF-3C6AC567757E}"/>
                </a:ext>
              </a:extLst>
            </p:cNvPr>
            <p:cNvCxnSpPr>
              <a:stCxn id="21" idx="4"/>
              <a:endCxn id="17"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57">
              <a:extLst>
                <a:ext uri="{FF2B5EF4-FFF2-40B4-BE49-F238E27FC236}">
                  <a16:creationId xmlns:a16="http://schemas.microsoft.com/office/drawing/2014/main" id="{A7C3AA80-F06B-4FD5-97DF-CA31871A7FF8}"/>
                </a:ext>
              </a:extLst>
            </p:cNvPr>
            <p:cNvCxnSpPr>
              <a:stCxn id="17" idx="5"/>
              <a:endCxn id="22"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60">
              <a:extLst>
                <a:ext uri="{FF2B5EF4-FFF2-40B4-BE49-F238E27FC236}">
                  <a16:creationId xmlns:a16="http://schemas.microsoft.com/office/drawing/2014/main" id="{59CA4EA9-408E-4AFB-9E09-168926046CC9}"/>
                </a:ext>
              </a:extLst>
            </p:cNvPr>
            <p:cNvCxnSpPr>
              <a:stCxn id="18" idx="7"/>
              <a:endCxn id="21"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63">
              <a:extLst>
                <a:ext uri="{FF2B5EF4-FFF2-40B4-BE49-F238E27FC236}">
                  <a16:creationId xmlns:a16="http://schemas.microsoft.com/office/drawing/2014/main" id="{BDE6A70D-1A67-4B6C-980B-D8FF08C363A7}"/>
                </a:ext>
              </a:extLst>
            </p:cNvPr>
            <p:cNvCxnSpPr>
              <a:stCxn id="18" idx="4"/>
              <a:endCxn id="16"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45F7763B-AAA0-45EE-A61A-76D1B2398794}"/>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9" name="直线连接符 70">
              <a:extLst>
                <a:ext uri="{FF2B5EF4-FFF2-40B4-BE49-F238E27FC236}">
                  <a16:creationId xmlns:a16="http://schemas.microsoft.com/office/drawing/2014/main" id="{F86034EC-FAC8-4492-B2A8-71618F71CCD3}"/>
                </a:ext>
              </a:extLst>
            </p:cNvPr>
            <p:cNvCxnSpPr>
              <a:stCxn id="18" idx="5"/>
              <a:endCxn id="23"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75">
              <a:extLst>
                <a:ext uri="{FF2B5EF4-FFF2-40B4-BE49-F238E27FC236}">
                  <a16:creationId xmlns:a16="http://schemas.microsoft.com/office/drawing/2014/main" id="{90F3F8CB-BDC2-4F57-AC54-A09D97278ECE}"/>
                </a:ext>
              </a:extLst>
            </p:cNvPr>
            <p:cNvCxnSpPr>
              <a:stCxn id="23" idx="7"/>
              <a:endCxn id="21"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78">
              <a:extLst>
                <a:ext uri="{FF2B5EF4-FFF2-40B4-BE49-F238E27FC236}">
                  <a16:creationId xmlns:a16="http://schemas.microsoft.com/office/drawing/2014/main" id="{75257AFA-B89E-4C4B-A864-37A7ACFDCA03}"/>
                </a:ext>
              </a:extLst>
            </p:cNvPr>
            <p:cNvCxnSpPr>
              <a:stCxn id="23" idx="6"/>
              <a:endCxn id="17"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直线连接符 84">
              <a:extLst>
                <a:ext uri="{FF2B5EF4-FFF2-40B4-BE49-F238E27FC236}">
                  <a16:creationId xmlns:a16="http://schemas.microsoft.com/office/drawing/2014/main" id="{C5CEF790-017E-4E6F-945E-B2E6E6D17E82}"/>
                </a:ext>
              </a:extLst>
            </p:cNvPr>
            <p:cNvCxnSpPr>
              <a:stCxn id="16" idx="0"/>
              <a:endCxn id="23"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线连接符 91">
              <a:extLst>
                <a:ext uri="{FF2B5EF4-FFF2-40B4-BE49-F238E27FC236}">
                  <a16:creationId xmlns:a16="http://schemas.microsoft.com/office/drawing/2014/main" id="{C00E246B-2923-4A7A-8B52-E59B788FA4F9}"/>
                </a:ext>
              </a:extLst>
            </p:cNvPr>
            <p:cNvCxnSpPr>
              <a:stCxn id="16" idx="6"/>
              <a:endCxn id="22"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B8C5A5EE-9E8D-4D8E-BF67-EDC873540AE3}"/>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5" name="椭圆 44">
              <a:extLst>
                <a:ext uri="{FF2B5EF4-FFF2-40B4-BE49-F238E27FC236}">
                  <a16:creationId xmlns:a16="http://schemas.microsoft.com/office/drawing/2014/main" id="{9904E967-C332-4AD7-9558-77348C6FB704}"/>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grpSp>
        <p:nvGrpSpPr>
          <p:cNvPr id="46" name="组合 2">
            <a:extLst>
              <a:ext uri="{FF2B5EF4-FFF2-40B4-BE49-F238E27FC236}">
                <a16:creationId xmlns:a16="http://schemas.microsoft.com/office/drawing/2014/main" id="{F29103B0-0B39-4BF0-91C3-47D8F844CB35}"/>
              </a:ext>
            </a:extLst>
          </p:cNvPr>
          <p:cNvGrpSpPr/>
          <p:nvPr/>
        </p:nvGrpSpPr>
        <p:grpSpPr>
          <a:xfrm>
            <a:off x="1527476" y="1290752"/>
            <a:ext cx="1632657" cy="712537"/>
            <a:chOff x="1331651" y="2945166"/>
            <a:chExt cx="2099921" cy="1017295"/>
          </a:xfrm>
          <a:solidFill>
            <a:schemeClr val="accent2"/>
          </a:solidFill>
        </p:grpSpPr>
        <p:sp>
          <p:nvSpPr>
            <p:cNvPr id="47" name="矩形 46">
              <a:extLst>
                <a:ext uri="{FF2B5EF4-FFF2-40B4-BE49-F238E27FC236}">
                  <a16:creationId xmlns:a16="http://schemas.microsoft.com/office/drawing/2014/main" id="{7BD80430-0AF5-42CF-A486-3103BA50D95D}"/>
                </a:ext>
              </a:extLst>
            </p:cNvPr>
            <p:cNvSpPr/>
            <p:nvPr/>
          </p:nvSpPr>
          <p:spPr>
            <a:xfrm>
              <a:off x="1331651" y="2945166"/>
              <a:ext cx="2099921" cy="1017295"/>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48" name="文本框 47">
              <a:extLst>
                <a:ext uri="{FF2B5EF4-FFF2-40B4-BE49-F238E27FC236}">
                  <a16:creationId xmlns:a16="http://schemas.microsoft.com/office/drawing/2014/main" id="{3DFD0D64-CF56-4D47-99F4-4BD6C267CC5C}"/>
                </a:ext>
              </a:extLst>
            </p:cNvPr>
            <p:cNvSpPr txBox="1"/>
            <p:nvPr/>
          </p:nvSpPr>
          <p:spPr>
            <a:xfrm>
              <a:off x="1472316" y="3531435"/>
              <a:ext cx="1882267" cy="395313"/>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zh-CN" altLang="en-US" sz="1400">
                  <a:solidFill>
                    <a:schemeClr val="bg1"/>
                  </a:solidFill>
                  <a:latin typeface="微软雅黑" panose="020B0503020204020204" pitchFamily="34" charset="-122"/>
                </a:rPr>
                <a:t>格式字符</a:t>
              </a:r>
              <a:endParaRPr lang="zh-CN" altLang="en-US" sz="1400" dirty="0">
                <a:ea typeface="字魂35号-经典雅黑" panose="02000000000000000000" pitchFamily="2" charset="-122"/>
                <a:sym typeface="Arial" panose="020B0604020202020204" pitchFamily="34" charset="0"/>
              </a:endParaRPr>
            </a:p>
          </p:txBody>
        </p:sp>
        <p:sp>
          <p:nvSpPr>
            <p:cNvPr id="49" name="文本框 48">
              <a:extLst>
                <a:ext uri="{FF2B5EF4-FFF2-40B4-BE49-F238E27FC236}">
                  <a16:creationId xmlns:a16="http://schemas.microsoft.com/office/drawing/2014/main" id="{F86323EC-6FBD-4146-8053-D508580AFBC9}"/>
                </a:ext>
              </a:extLst>
            </p:cNvPr>
            <p:cNvSpPr txBox="1"/>
            <p:nvPr/>
          </p:nvSpPr>
          <p:spPr>
            <a:xfrm>
              <a:off x="1843808" y="2948934"/>
              <a:ext cx="1075605" cy="703016"/>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2800" dirty="0">
                  <a:ea typeface="字魂35号-经典雅黑" panose="02000000000000000000" pitchFamily="2" charset="-122"/>
                  <a:sym typeface="Arial" panose="020B0604020202020204" pitchFamily="34" charset="0"/>
                </a:rPr>
                <a:t>2</a:t>
              </a:r>
              <a:endParaRPr lang="zh-CN" altLang="en-US" sz="2800" dirty="0">
                <a:ea typeface="字魂35号-经典雅黑" panose="02000000000000000000" pitchFamily="2" charset="-122"/>
                <a:sym typeface="Arial" panose="020B0604020202020204" pitchFamily="34" charset="0"/>
              </a:endParaRPr>
            </a:p>
          </p:txBody>
        </p:sp>
      </p:grpSp>
    </p:spTree>
    <p:extLst>
      <p:ext uri="{BB962C8B-B14F-4D97-AF65-F5344CB8AC3E}">
        <p14:creationId xmlns:p14="http://schemas.microsoft.com/office/powerpoint/2010/main" val="315624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 118">
            <a:extLst>
              <a:ext uri="{FF2B5EF4-FFF2-40B4-BE49-F238E27FC236}">
                <a16:creationId xmlns:a16="http://schemas.microsoft.com/office/drawing/2014/main" id="{9505AD27-6A65-4A71-869B-8497EF4C11A3}"/>
              </a:ext>
            </a:extLst>
          </p:cNvPr>
          <p:cNvGrpSpPr/>
          <p:nvPr/>
        </p:nvGrpSpPr>
        <p:grpSpPr>
          <a:xfrm>
            <a:off x="9072970" y="284165"/>
            <a:ext cx="2914370" cy="2576733"/>
            <a:chOff x="8211887" y="-221648"/>
            <a:chExt cx="5036226" cy="4386805"/>
          </a:xfrm>
        </p:grpSpPr>
        <p:sp>
          <p:nvSpPr>
            <p:cNvPr id="8" name="椭圆 7">
              <a:extLst>
                <a:ext uri="{FF2B5EF4-FFF2-40B4-BE49-F238E27FC236}">
                  <a16:creationId xmlns:a16="http://schemas.microsoft.com/office/drawing/2014/main" id="{C6603EF4-CFC1-4023-8D81-3EBBC35B61AF}"/>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9" name="椭圆 8">
              <a:extLst>
                <a:ext uri="{FF2B5EF4-FFF2-40B4-BE49-F238E27FC236}">
                  <a16:creationId xmlns:a16="http://schemas.microsoft.com/office/drawing/2014/main" id="{7ADC0593-B1BB-4138-8C29-F57676A49914}"/>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0" name="椭圆 9">
              <a:extLst>
                <a:ext uri="{FF2B5EF4-FFF2-40B4-BE49-F238E27FC236}">
                  <a16:creationId xmlns:a16="http://schemas.microsoft.com/office/drawing/2014/main" id="{16F9C8E3-8EBD-4A4E-9F71-1AA20D4C6E55}"/>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1" name="椭圆 10">
              <a:extLst>
                <a:ext uri="{FF2B5EF4-FFF2-40B4-BE49-F238E27FC236}">
                  <a16:creationId xmlns:a16="http://schemas.microsoft.com/office/drawing/2014/main" id="{7B32237B-62A8-42F6-9F7C-C4E1544419BC}"/>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2" name="椭圆 11">
              <a:extLst>
                <a:ext uri="{FF2B5EF4-FFF2-40B4-BE49-F238E27FC236}">
                  <a16:creationId xmlns:a16="http://schemas.microsoft.com/office/drawing/2014/main" id="{16B34FB2-6AD2-40FA-A181-8CD89DEA06C4}"/>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A8BC8B9A-1249-483E-97A8-12199034E8DE}"/>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7D1DBD38-1793-441C-B362-921902AE69F4}"/>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3BDBA7A5-BE59-4BA5-8926-966BD6A8894E}"/>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21F576EC-5541-4C80-9EC9-399456732728}"/>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04CE9507-E277-4E2A-86D9-38A78A7A2034}"/>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14BAB2FA-0175-4C49-AD4F-C676C036B14D}"/>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15DA67E9-73AD-4DD3-932D-F8A4646CA810}"/>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0" name="直线连接符 16">
              <a:extLst>
                <a:ext uri="{FF2B5EF4-FFF2-40B4-BE49-F238E27FC236}">
                  <a16:creationId xmlns:a16="http://schemas.microsoft.com/office/drawing/2014/main" id="{6050811E-E3CA-489E-BE4A-5BCA0CC7D180}"/>
                </a:ext>
              </a:extLst>
            </p:cNvPr>
            <p:cNvCxnSpPr>
              <a:stCxn id="8" idx="5"/>
              <a:endCxn id="13"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线连接符 17">
              <a:extLst>
                <a:ext uri="{FF2B5EF4-FFF2-40B4-BE49-F238E27FC236}">
                  <a16:creationId xmlns:a16="http://schemas.microsoft.com/office/drawing/2014/main" id="{12F43F87-6C7A-4F29-A6D2-5C37D4295310}"/>
                </a:ext>
              </a:extLst>
            </p:cNvPr>
            <p:cNvCxnSpPr>
              <a:stCxn id="10" idx="7"/>
              <a:endCxn id="13"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a:extLst>
                <a:ext uri="{FF2B5EF4-FFF2-40B4-BE49-F238E27FC236}">
                  <a16:creationId xmlns:a16="http://schemas.microsoft.com/office/drawing/2014/main" id="{D610EA6D-CB2B-458F-94BE-FD4649BBD27A}"/>
                </a:ext>
              </a:extLst>
            </p:cNvPr>
            <p:cNvCxnSpPr>
              <a:stCxn id="15" idx="7"/>
              <a:endCxn id="13"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线连接符 28">
              <a:extLst>
                <a:ext uri="{FF2B5EF4-FFF2-40B4-BE49-F238E27FC236}">
                  <a16:creationId xmlns:a16="http://schemas.microsoft.com/office/drawing/2014/main" id="{200B45AC-6240-416A-8886-DCBF49B2DFCF}"/>
                </a:ext>
              </a:extLst>
            </p:cNvPr>
            <p:cNvCxnSpPr>
              <a:stCxn id="9" idx="7"/>
              <a:endCxn id="10"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43">
              <a:extLst>
                <a:ext uri="{FF2B5EF4-FFF2-40B4-BE49-F238E27FC236}">
                  <a16:creationId xmlns:a16="http://schemas.microsoft.com/office/drawing/2014/main" id="{94C6B4C8-E5BA-4EF2-9129-F3961FBAB815}"/>
                </a:ext>
              </a:extLst>
            </p:cNvPr>
            <p:cNvCxnSpPr>
              <a:stCxn id="11" idx="7"/>
              <a:endCxn id="8"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47">
              <a:extLst>
                <a:ext uri="{FF2B5EF4-FFF2-40B4-BE49-F238E27FC236}">
                  <a16:creationId xmlns:a16="http://schemas.microsoft.com/office/drawing/2014/main" id="{3AAB8112-DDFE-48A2-A3FF-F38151AAA058}"/>
                </a:ext>
              </a:extLst>
            </p:cNvPr>
            <p:cNvCxnSpPr>
              <a:stCxn id="14" idx="0"/>
              <a:endCxn id="8"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50">
              <a:extLst>
                <a:ext uri="{FF2B5EF4-FFF2-40B4-BE49-F238E27FC236}">
                  <a16:creationId xmlns:a16="http://schemas.microsoft.com/office/drawing/2014/main" id="{D463395E-3066-4F74-A4AE-96727CD1A5EA}"/>
                </a:ext>
              </a:extLst>
            </p:cNvPr>
            <p:cNvCxnSpPr>
              <a:stCxn id="13" idx="2"/>
              <a:endCxn id="14"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54">
              <a:extLst>
                <a:ext uri="{FF2B5EF4-FFF2-40B4-BE49-F238E27FC236}">
                  <a16:creationId xmlns:a16="http://schemas.microsoft.com/office/drawing/2014/main" id="{434BF956-120D-486F-AED3-9AC3237DCBE5}"/>
                </a:ext>
              </a:extLst>
            </p:cNvPr>
            <p:cNvCxnSpPr>
              <a:stCxn id="14" idx="4"/>
              <a:endCxn id="10"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57">
              <a:extLst>
                <a:ext uri="{FF2B5EF4-FFF2-40B4-BE49-F238E27FC236}">
                  <a16:creationId xmlns:a16="http://schemas.microsoft.com/office/drawing/2014/main" id="{FEA6EE3E-2A76-4A95-BB95-A621142200A2}"/>
                </a:ext>
              </a:extLst>
            </p:cNvPr>
            <p:cNvCxnSpPr>
              <a:stCxn id="10" idx="5"/>
              <a:endCxn id="15"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60">
              <a:extLst>
                <a:ext uri="{FF2B5EF4-FFF2-40B4-BE49-F238E27FC236}">
                  <a16:creationId xmlns:a16="http://schemas.microsoft.com/office/drawing/2014/main" id="{8BD2110A-8247-43E3-8940-0BE10FF8C51E}"/>
                </a:ext>
              </a:extLst>
            </p:cNvPr>
            <p:cNvCxnSpPr>
              <a:stCxn id="11" idx="7"/>
              <a:endCxn id="14"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63">
              <a:extLst>
                <a:ext uri="{FF2B5EF4-FFF2-40B4-BE49-F238E27FC236}">
                  <a16:creationId xmlns:a16="http://schemas.microsoft.com/office/drawing/2014/main" id="{0510C68B-F598-46A9-8247-D19AA05ED80C}"/>
                </a:ext>
              </a:extLst>
            </p:cNvPr>
            <p:cNvCxnSpPr>
              <a:stCxn id="11" idx="4"/>
              <a:endCxn id="9"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D85C21F7-EC7C-4D77-994A-6C770CFC597A}"/>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2" name="直线连接符 70">
              <a:extLst>
                <a:ext uri="{FF2B5EF4-FFF2-40B4-BE49-F238E27FC236}">
                  <a16:creationId xmlns:a16="http://schemas.microsoft.com/office/drawing/2014/main" id="{7200EE38-1213-4E90-B0FB-17B98A6EF0BF}"/>
                </a:ext>
              </a:extLst>
            </p:cNvPr>
            <p:cNvCxnSpPr>
              <a:stCxn id="11" idx="5"/>
              <a:endCxn id="16"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75">
              <a:extLst>
                <a:ext uri="{FF2B5EF4-FFF2-40B4-BE49-F238E27FC236}">
                  <a16:creationId xmlns:a16="http://schemas.microsoft.com/office/drawing/2014/main" id="{EA2EFEEA-ED31-4E89-9A98-E9A67BD936FB}"/>
                </a:ext>
              </a:extLst>
            </p:cNvPr>
            <p:cNvCxnSpPr>
              <a:stCxn id="16" idx="7"/>
              <a:endCxn id="14"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78">
              <a:extLst>
                <a:ext uri="{FF2B5EF4-FFF2-40B4-BE49-F238E27FC236}">
                  <a16:creationId xmlns:a16="http://schemas.microsoft.com/office/drawing/2014/main" id="{4F6F2053-6E4B-4814-8FD0-F04C89DEF8B3}"/>
                </a:ext>
              </a:extLst>
            </p:cNvPr>
            <p:cNvCxnSpPr>
              <a:stCxn id="16" idx="6"/>
              <a:endCxn id="10"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84">
              <a:extLst>
                <a:ext uri="{FF2B5EF4-FFF2-40B4-BE49-F238E27FC236}">
                  <a16:creationId xmlns:a16="http://schemas.microsoft.com/office/drawing/2014/main" id="{06C0AAC8-CAE2-45DD-908E-E58D1793665B}"/>
                </a:ext>
              </a:extLst>
            </p:cNvPr>
            <p:cNvCxnSpPr>
              <a:stCxn id="9" idx="0"/>
              <a:endCxn id="16"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91">
              <a:extLst>
                <a:ext uri="{FF2B5EF4-FFF2-40B4-BE49-F238E27FC236}">
                  <a16:creationId xmlns:a16="http://schemas.microsoft.com/office/drawing/2014/main" id="{23E8957C-02DF-4EE0-BD98-ED17DC3A4FDB}"/>
                </a:ext>
              </a:extLst>
            </p:cNvPr>
            <p:cNvCxnSpPr>
              <a:stCxn id="9" idx="6"/>
              <a:endCxn id="15"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FE8EBD9F-9FF0-4098-8A13-1AC260C80136}"/>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8" name="椭圆 37">
              <a:extLst>
                <a:ext uri="{FF2B5EF4-FFF2-40B4-BE49-F238E27FC236}">
                  <a16:creationId xmlns:a16="http://schemas.microsoft.com/office/drawing/2014/main" id="{FDA178D9-2EF4-40E3-9ED2-76EAFBF49EAE}"/>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2" name="文本框 1">
            <a:extLst>
              <a:ext uri="{FF2B5EF4-FFF2-40B4-BE49-F238E27FC236}">
                <a16:creationId xmlns:a16="http://schemas.microsoft.com/office/drawing/2014/main" id="{61E2B02F-A4B3-44EA-B297-834788714B89}"/>
              </a:ext>
            </a:extLst>
          </p:cNvPr>
          <p:cNvSpPr txBox="1"/>
          <p:nvPr/>
        </p:nvSpPr>
        <p:spPr>
          <a:xfrm>
            <a:off x="4811697" y="1003177"/>
            <a:ext cx="1075936"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其他格式符</a:t>
            </a:r>
          </a:p>
        </p:txBody>
      </p:sp>
      <p:graphicFrame>
        <p:nvGraphicFramePr>
          <p:cNvPr id="3" name="表格 2">
            <a:extLst>
              <a:ext uri="{FF2B5EF4-FFF2-40B4-BE49-F238E27FC236}">
                <a16:creationId xmlns:a16="http://schemas.microsoft.com/office/drawing/2014/main" id="{9BB47357-D41B-44E7-A05E-22498CF0933A}"/>
              </a:ext>
            </a:extLst>
          </p:cNvPr>
          <p:cNvGraphicFramePr>
            <a:graphicFrameLocks noGrp="1"/>
          </p:cNvGraphicFramePr>
          <p:nvPr>
            <p:extLst>
              <p:ext uri="{D42A27DB-BD31-4B8C-83A1-F6EECF244321}">
                <p14:modId xmlns:p14="http://schemas.microsoft.com/office/powerpoint/2010/main" val="3776979495"/>
              </p:ext>
            </p:extLst>
          </p:nvPr>
        </p:nvGraphicFramePr>
        <p:xfrm>
          <a:off x="1774430" y="1435242"/>
          <a:ext cx="8643140" cy="2743200"/>
        </p:xfrm>
        <a:graphic>
          <a:graphicData uri="http://schemas.openxmlformats.org/drawingml/2006/table">
            <a:tbl>
              <a:tblPr firstRow="1" bandRow="1">
                <a:tableStyleId>{93296810-A885-4BE3-A3E7-6D5BEEA58F35}</a:tableStyleId>
              </a:tblPr>
              <a:tblGrid>
                <a:gridCol w="902326">
                  <a:extLst>
                    <a:ext uri="{9D8B030D-6E8A-4147-A177-3AD203B41FA5}">
                      <a16:colId xmlns:a16="http://schemas.microsoft.com/office/drawing/2014/main" val="2550595561"/>
                    </a:ext>
                  </a:extLst>
                </a:gridCol>
                <a:gridCol w="7740814">
                  <a:extLst>
                    <a:ext uri="{9D8B030D-6E8A-4147-A177-3AD203B41FA5}">
                      <a16:colId xmlns:a16="http://schemas.microsoft.com/office/drawing/2014/main" val="1133127736"/>
                    </a:ext>
                  </a:extLst>
                </a:gridCol>
              </a:tblGrid>
              <a:tr h="215739">
                <a:tc>
                  <a:txBody>
                    <a:bodyPr/>
                    <a:lstStyle/>
                    <a:p>
                      <a:r>
                        <a:rPr lang="zh-CN" altLang="en-US" sz="1200"/>
                        <a:t>格式字符</a:t>
                      </a:r>
                    </a:p>
                  </a:txBody>
                  <a:tcPr/>
                </a:tc>
                <a:tc>
                  <a:txBody>
                    <a:bodyPr/>
                    <a:lstStyle/>
                    <a:p>
                      <a:r>
                        <a:rPr lang="zh-CN" altLang="en-US" sz="1200"/>
                        <a:t>说明</a:t>
                      </a:r>
                    </a:p>
                  </a:txBody>
                  <a:tcPr/>
                </a:tc>
                <a:extLst>
                  <a:ext uri="{0D108BD9-81ED-4DB2-BD59-A6C34878D82A}">
                    <a16:rowId xmlns:a16="http://schemas.microsoft.com/office/drawing/2014/main" val="3024641650"/>
                  </a:ext>
                </a:extLst>
              </a:tr>
              <a:tr h="215739">
                <a:tc>
                  <a:txBody>
                    <a:bodyPr/>
                    <a:lstStyle/>
                    <a:p>
                      <a:r>
                        <a:rPr lang="en-US" altLang="zh-CN" sz="1200"/>
                        <a:t>d,i</a:t>
                      </a:r>
                      <a:endParaRPr lang="zh-CN" altLang="en-US" sz="1200"/>
                    </a:p>
                  </a:txBody>
                  <a:tcPr/>
                </a:tc>
                <a:tc>
                  <a:txBody>
                    <a:bodyPr/>
                    <a:lstStyle/>
                    <a:p>
                      <a:r>
                        <a:rPr lang="zh-CN" altLang="en-US" sz="1200" dirty="0"/>
                        <a:t>以带符号的十进制形式输出整数</a:t>
                      </a:r>
                      <a:r>
                        <a:rPr lang="en-US" altLang="zh-CN" sz="1200" dirty="0"/>
                        <a:t>(</a:t>
                      </a:r>
                      <a:r>
                        <a:rPr lang="zh-CN" altLang="en-US" sz="1200" dirty="0"/>
                        <a:t>正数不输出符号</a:t>
                      </a:r>
                      <a:r>
                        <a:rPr lang="en-US" altLang="zh-CN" sz="1200" dirty="0" smtClean="0"/>
                        <a:t>)</a:t>
                      </a:r>
                      <a:r>
                        <a:rPr lang="zh-CN" altLang="en-US" sz="1200" dirty="0" smtClean="0"/>
                        <a:t>，长整形</a:t>
                      </a:r>
                      <a:r>
                        <a:rPr lang="en-US" altLang="zh-CN" sz="1200" dirty="0" err="1" smtClean="0"/>
                        <a:t>ld</a:t>
                      </a:r>
                      <a:r>
                        <a:rPr lang="zh-CN" altLang="en-US" sz="1200" dirty="0" smtClean="0"/>
                        <a:t>，短整型</a:t>
                      </a:r>
                      <a:r>
                        <a:rPr lang="en-US" altLang="zh-CN" sz="1200" dirty="0" err="1" smtClean="0"/>
                        <a:t>hd</a:t>
                      </a:r>
                      <a:endParaRPr lang="zh-CN" altLang="en-US" sz="1200" dirty="0"/>
                    </a:p>
                  </a:txBody>
                  <a:tcPr/>
                </a:tc>
                <a:extLst>
                  <a:ext uri="{0D108BD9-81ED-4DB2-BD59-A6C34878D82A}">
                    <a16:rowId xmlns:a16="http://schemas.microsoft.com/office/drawing/2014/main" val="2331734949"/>
                  </a:ext>
                </a:extLst>
              </a:tr>
              <a:tr h="215739">
                <a:tc>
                  <a:txBody>
                    <a:bodyPr/>
                    <a:lstStyle/>
                    <a:p>
                      <a:r>
                        <a:rPr lang="en-US" altLang="zh-CN" sz="1200" dirty="0"/>
                        <a:t>o</a:t>
                      </a:r>
                      <a:endParaRPr lang="zh-CN" altLang="en-US" sz="1200" dirty="0"/>
                    </a:p>
                  </a:txBody>
                  <a:tcPr/>
                </a:tc>
                <a:tc>
                  <a:txBody>
                    <a:bodyPr/>
                    <a:lstStyle/>
                    <a:p>
                      <a:r>
                        <a:rPr lang="zh-CN" altLang="en-US" sz="1200" dirty="0"/>
                        <a:t>以八进制无符号形式输出整数</a:t>
                      </a:r>
                    </a:p>
                  </a:txBody>
                  <a:tcPr/>
                </a:tc>
                <a:extLst>
                  <a:ext uri="{0D108BD9-81ED-4DB2-BD59-A6C34878D82A}">
                    <a16:rowId xmlns:a16="http://schemas.microsoft.com/office/drawing/2014/main" val="1207431885"/>
                  </a:ext>
                </a:extLst>
              </a:tr>
              <a:tr h="265980">
                <a:tc>
                  <a:txBody>
                    <a:bodyPr/>
                    <a:lstStyle/>
                    <a:p>
                      <a:r>
                        <a:rPr lang="en-US" altLang="zh-CN" sz="1200" dirty="0"/>
                        <a:t>x</a:t>
                      </a:r>
                      <a:r>
                        <a:rPr lang="zh-CN" altLang="en-US" sz="1200" dirty="0"/>
                        <a:t>，</a:t>
                      </a:r>
                      <a:r>
                        <a:rPr lang="en-US" altLang="zh-CN" sz="1200" dirty="0"/>
                        <a:t>X</a:t>
                      </a:r>
                      <a:endParaRPr lang="zh-CN" altLang="en-US" sz="1200" dirty="0"/>
                    </a:p>
                  </a:txBody>
                  <a:tcPr/>
                </a:tc>
                <a:tc>
                  <a:txBody>
                    <a:bodyPr/>
                    <a:lstStyle/>
                    <a:p>
                      <a:r>
                        <a:rPr lang="zh-CN" altLang="en-US" sz="1200" dirty="0"/>
                        <a:t>以十六进制无符号形式输出整数，用</a:t>
                      </a:r>
                      <a:r>
                        <a:rPr lang="en-US" altLang="zh-CN" sz="1200" dirty="0"/>
                        <a:t>x</a:t>
                      </a:r>
                      <a:r>
                        <a:rPr lang="zh-CN" altLang="en-US" sz="1200" dirty="0"/>
                        <a:t>则输出十六进制数的</a:t>
                      </a:r>
                      <a:r>
                        <a:rPr lang="en-US" altLang="zh-CN" sz="1200" dirty="0" err="1"/>
                        <a:t>a~f</a:t>
                      </a:r>
                      <a:r>
                        <a:rPr lang="zh-CN" altLang="en-US" sz="1200" dirty="0"/>
                        <a:t>时，以小写形式输出，用</a:t>
                      </a:r>
                      <a:r>
                        <a:rPr lang="en-US" altLang="zh-CN" sz="1200" dirty="0"/>
                        <a:t>X</a:t>
                      </a:r>
                      <a:r>
                        <a:rPr lang="zh-CN" altLang="en-US" sz="1200" dirty="0"/>
                        <a:t>时，则以大写字母输出</a:t>
                      </a:r>
                      <a:endParaRPr lang="en-US" altLang="zh-CN" sz="1200" dirty="0"/>
                    </a:p>
                  </a:txBody>
                  <a:tcPr/>
                </a:tc>
                <a:extLst>
                  <a:ext uri="{0D108BD9-81ED-4DB2-BD59-A6C34878D82A}">
                    <a16:rowId xmlns:a16="http://schemas.microsoft.com/office/drawing/2014/main" val="2214535336"/>
                  </a:ext>
                </a:extLst>
              </a:tr>
              <a:tr h="215739">
                <a:tc>
                  <a:txBody>
                    <a:bodyPr/>
                    <a:lstStyle/>
                    <a:p>
                      <a:r>
                        <a:rPr lang="en-US" altLang="zh-CN" sz="1200"/>
                        <a:t>u</a:t>
                      </a:r>
                      <a:endParaRPr lang="zh-CN" altLang="en-US" sz="1200"/>
                    </a:p>
                  </a:txBody>
                  <a:tcPr/>
                </a:tc>
                <a:tc>
                  <a:txBody>
                    <a:bodyPr/>
                    <a:lstStyle/>
                    <a:p>
                      <a:r>
                        <a:rPr lang="zh-CN" altLang="en-US" sz="1200"/>
                        <a:t>以无符号十进制形式输出整数</a:t>
                      </a:r>
                    </a:p>
                  </a:txBody>
                  <a:tcPr/>
                </a:tc>
                <a:extLst>
                  <a:ext uri="{0D108BD9-81ED-4DB2-BD59-A6C34878D82A}">
                    <a16:rowId xmlns:a16="http://schemas.microsoft.com/office/drawing/2014/main" val="3309390316"/>
                  </a:ext>
                </a:extLst>
              </a:tr>
              <a:tr h="215739">
                <a:tc>
                  <a:txBody>
                    <a:bodyPr/>
                    <a:lstStyle/>
                    <a:p>
                      <a:r>
                        <a:rPr lang="en-US" altLang="zh-CN" sz="1200"/>
                        <a:t>c</a:t>
                      </a:r>
                      <a:endParaRPr lang="zh-CN" altLang="en-US" sz="1200"/>
                    </a:p>
                  </a:txBody>
                  <a:tcPr/>
                </a:tc>
                <a:tc>
                  <a:txBody>
                    <a:bodyPr/>
                    <a:lstStyle/>
                    <a:p>
                      <a:r>
                        <a:rPr lang="zh-CN" altLang="en-US" sz="1200"/>
                        <a:t>以字符形式输出，只输出一个字符</a:t>
                      </a:r>
                    </a:p>
                  </a:txBody>
                  <a:tcPr/>
                </a:tc>
                <a:extLst>
                  <a:ext uri="{0D108BD9-81ED-4DB2-BD59-A6C34878D82A}">
                    <a16:rowId xmlns:a16="http://schemas.microsoft.com/office/drawing/2014/main" val="475298159"/>
                  </a:ext>
                </a:extLst>
              </a:tr>
              <a:tr h="215739">
                <a:tc>
                  <a:txBody>
                    <a:bodyPr/>
                    <a:lstStyle/>
                    <a:p>
                      <a:r>
                        <a:rPr lang="en-US" altLang="zh-CN" sz="1200"/>
                        <a:t>s</a:t>
                      </a:r>
                      <a:endParaRPr lang="zh-CN" altLang="en-US" sz="1200"/>
                    </a:p>
                  </a:txBody>
                  <a:tcPr/>
                </a:tc>
                <a:tc>
                  <a:txBody>
                    <a:bodyPr/>
                    <a:lstStyle/>
                    <a:p>
                      <a:r>
                        <a:rPr lang="zh-CN" altLang="en-US" sz="1200"/>
                        <a:t>输出字符串</a:t>
                      </a:r>
                    </a:p>
                  </a:txBody>
                  <a:tcPr/>
                </a:tc>
                <a:extLst>
                  <a:ext uri="{0D108BD9-81ED-4DB2-BD59-A6C34878D82A}">
                    <a16:rowId xmlns:a16="http://schemas.microsoft.com/office/drawing/2014/main" val="4260347619"/>
                  </a:ext>
                </a:extLst>
              </a:tr>
              <a:tr h="215739">
                <a:tc>
                  <a:txBody>
                    <a:bodyPr/>
                    <a:lstStyle/>
                    <a:p>
                      <a:r>
                        <a:rPr lang="en-US" altLang="zh-CN" sz="1200"/>
                        <a:t>f</a:t>
                      </a:r>
                      <a:endParaRPr lang="zh-CN" altLang="en-US" sz="1200"/>
                    </a:p>
                  </a:txBody>
                  <a:tcPr/>
                </a:tc>
                <a:tc>
                  <a:txBody>
                    <a:bodyPr/>
                    <a:lstStyle/>
                    <a:p>
                      <a:r>
                        <a:rPr lang="zh-CN" altLang="en-US" sz="1200" dirty="0"/>
                        <a:t>以小数形式输出单、双精度数，隐含输出</a:t>
                      </a:r>
                      <a:r>
                        <a:rPr lang="en-US" altLang="zh-CN" sz="1200" dirty="0"/>
                        <a:t>6</a:t>
                      </a:r>
                      <a:r>
                        <a:rPr lang="zh-CN" altLang="en-US" sz="1200" dirty="0"/>
                        <a:t>位小数</a:t>
                      </a:r>
                    </a:p>
                  </a:txBody>
                  <a:tcPr/>
                </a:tc>
                <a:extLst>
                  <a:ext uri="{0D108BD9-81ED-4DB2-BD59-A6C34878D82A}">
                    <a16:rowId xmlns:a16="http://schemas.microsoft.com/office/drawing/2014/main" val="2756226322"/>
                  </a:ext>
                </a:extLst>
              </a:tr>
              <a:tr h="215739">
                <a:tc>
                  <a:txBody>
                    <a:bodyPr/>
                    <a:lstStyle/>
                    <a:p>
                      <a:r>
                        <a:rPr lang="en-US" altLang="zh-CN" sz="1200"/>
                        <a:t>e</a:t>
                      </a:r>
                      <a:r>
                        <a:rPr lang="zh-CN" altLang="en-US" sz="1200"/>
                        <a:t>、</a:t>
                      </a:r>
                      <a:r>
                        <a:rPr lang="en-US" altLang="zh-CN" sz="1200"/>
                        <a:t>E</a:t>
                      </a:r>
                      <a:endParaRPr lang="zh-CN" altLang="en-US" sz="1200"/>
                    </a:p>
                  </a:txBody>
                  <a:tcPr/>
                </a:tc>
                <a:tc>
                  <a:txBody>
                    <a:bodyPr/>
                    <a:lstStyle/>
                    <a:p>
                      <a:r>
                        <a:rPr lang="zh-CN" altLang="en-US" sz="1200" dirty="0"/>
                        <a:t>以指数形式输出实数，用</a:t>
                      </a:r>
                      <a:r>
                        <a:rPr lang="en-US" altLang="zh-CN" sz="1200" dirty="0"/>
                        <a:t>e</a:t>
                      </a:r>
                      <a:r>
                        <a:rPr lang="zh-CN" altLang="en-US" sz="1200" dirty="0"/>
                        <a:t>时指数以‘</a:t>
                      </a:r>
                      <a:r>
                        <a:rPr lang="en-US" altLang="zh-CN" sz="1200" dirty="0"/>
                        <a:t>e</a:t>
                      </a:r>
                      <a:r>
                        <a:rPr lang="zh-CN" altLang="en-US" sz="1200" dirty="0"/>
                        <a:t>’表示，用</a:t>
                      </a:r>
                      <a:r>
                        <a:rPr lang="en-US" altLang="zh-CN" sz="1200" dirty="0"/>
                        <a:t>E</a:t>
                      </a:r>
                      <a:r>
                        <a:rPr lang="zh-CN" altLang="en-US" sz="1200" dirty="0"/>
                        <a:t>时指数以‘</a:t>
                      </a:r>
                      <a:r>
                        <a:rPr lang="en-US" altLang="zh-CN" sz="1200" dirty="0"/>
                        <a:t>E</a:t>
                      </a:r>
                      <a:r>
                        <a:rPr lang="zh-CN" altLang="en-US" sz="1200" dirty="0"/>
                        <a:t>’表示</a:t>
                      </a:r>
                    </a:p>
                  </a:txBody>
                  <a:tcPr/>
                </a:tc>
                <a:extLst>
                  <a:ext uri="{0D108BD9-81ED-4DB2-BD59-A6C34878D82A}">
                    <a16:rowId xmlns:a16="http://schemas.microsoft.com/office/drawing/2014/main" val="808596203"/>
                  </a:ext>
                </a:extLst>
              </a:tr>
              <a:tr h="265980">
                <a:tc>
                  <a:txBody>
                    <a:bodyPr/>
                    <a:lstStyle/>
                    <a:p>
                      <a:r>
                        <a:rPr lang="en-US" altLang="zh-CN" sz="1200"/>
                        <a:t>g</a:t>
                      </a:r>
                      <a:r>
                        <a:rPr lang="zh-CN" altLang="en-US" sz="1200"/>
                        <a:t>，</a:t>
                      </a:r>
                      <a:r>
                        <a:rPr lang="en-US" altLang="zh-CN" sz="1200"/>
                        <a:t>G</a:t>
                      </a:r>
                      <a:endParaRPr lang="zh-CN" altLang="en-US" sz="1200"/>
                    </a:p>
                  </a:txBody>
                  <a:tcPr/>
                </a:tc>
                <a:tc>
                  <a:txBody>
                    <a:bodyPr/>
                    <a:lstStyle/>
                    <a:p>
                      <a:r>
                        <a:rPr lang="zh-CN" altLang="en-US" sz="1200" dirty="0"/>
                        <a:t>选用</a:t>
                      </a:r>
                      <a:r>
                        <a:rPr lang="en-US" altLang="zh-CN" sz="1200" dirty="0"/>
                        <a:t>%f</a:t>
                      </a:r>
                      <a:r>
                        <a:rPr lang="zh-CN" altLang="en-US" sz="1200" dirty="0"/>
                        <a:t>或</a:t>
                      </a:r>
                      <a:r>
                        <a:rPr lang="en-US" altLang="zh-CN" sz="1200" dirty="0"/>
                        <a:t>%e</a:t>
                      </a:r>
                      <a:r>
                        <a:rPr lang="zh-CN" altLang="en-US" sz="1200" dirty="0"/>
                        <a:t>格式中输出宽度较短的一种格式，不输出无意义的</a:t>
                      </a:r>
                      <a:r>
                        <a:rPr lang="en-US" altLang="zh-CN" sz="1200" dirty="0"/>
                        <a:t>0</a:t>
                      </a:r>
                      <a:r>
                        <a:rPr lang="zh-CN" altLang="en-US" sz="1200" dirty="0"/>
                        <a:t>。用</a:t>
                      </a:r>
                      <a:r>
                        <a:rPr lang="en-US" altLang="zh-CN" sz="1200" dirty="0"/>
                        <a:t>G</a:t>
                      </a:r>
                      <a:r>
                        <a:rPr lang="zh-CN" altLang="en-US" sz="1200" dirty="0"/>
                        <a:t>时，若以指数形式输出，则指数以大写表示</a:t>
                      </a:r>
                    </a:p>
                  </a:txBody>
                  <a:tcPr/>
                </a:tc>
                <a:extLst>
                  <a:ext uri="{0D108BD9-81ED-4DB2-BD59-A6C34878D82A}">
                    <a16:rowId xmlns:a16="http://schemas.microsoft.com/office/drawing/2014/main" val="1582093772"/>
                  </a:ext>
                </a:extLst>
              </a:tr>
            </a:tbl>
          </a:graphicData>
        </a:graphic>
      </p:graphicFrame>
      <p:sp>
        <p:nvSpPr>
          <p:cNvPr id="4" name="文本框 3">
            <a:extLst>
              <a:ext uri="{FF2B5EF4-FFF2-40B4-BE49-F238E27FC236}">
                <a16:creationId xmlns:a16="http://schemas.microsoft.com/office/drawing/2014/main" id="{10588D52-0A90-42B9-A860-0D50D7220272}"/>
              </a:ext>
            </a:extLst>
          </p:cNvPr>
          <p:cNvSpPr txBox="1"/>
          <p:nvPr/>
        </p:nvSpPr>
        <p:spPr>
          <a:xfrm>
            <a:off x="4367814" y="4563122"/>
            <a:ext cx="2808782" cy="307777"/>
          </a:xfrm>
          <a:prstGeom prst="rect">
            <a:avLst/>
          </a:prstGeom>
          <a:noFill/>
        </p:spPr>
        <p:txBody>
          <a:bodyPr wrap="none" rtlCol="0">
            <a:spAutoFit/>
          </a:bodyPr>
          <a:lstStyle/>
          <a:p>
            <a:pPr algn="l"/>
            <a:r>
              <a:rPr lang="en-US" altLang="zh-CN" sz="1400" dirty="0" err="1">
                <a:solidFill>
                  <a:schemeClr val="bg1"/>
                </a:solidFill>
                <a:latin typeface="微软雅黑" panose="020B0503020204020204" pitchFamily="34" charset="-122"/>
                <a:ea typeface="微软雅黑" panose="020B0503020204020204" pitchFamily="34" charset="-122"/>
              </a:rPr>
              <a:t>printf</a:t>
            </a:r>
            <a:r>
              <a:rPr lang="zh-CN" altLang="en-US" sz="1400" dirty="0">
                <a:solidFill>
                  <a:schemeClr val="bg1"/>
                </a:solidFill>
                <a:latin typeface="微软雅黑" panose="020B0503020204020204" pitchFamily="34" charset="-122"/>
                <a:ea typeface="微软雅黑" panose="020B0503020204020204" pitchFamily="34" charset="-122"/>
              </a:rPr>
              <a:t>函数中用到的格式附加字符</a:t>
            </a:r>
          </a:p>
        </p:txBody>
      </p:sp>
      <p:graphicFrame>
        <p:nvGraphicFramePr>
          <p:cNvPr id="6" name="表格 5">
            <a:extLst>
              <a:ext uri="{FF2B5EF4-FFF2-40B4-BE49-F238E27FC236}">
                <a16:creationId xmlns:a16="http://schemas.microsoft.com/office/drawing/2014/main" id="{DB33F676-A31E-484E-8C2C-0E46D93FAC8F}"/>
              </a:ext>
            </a:extLst>
          </p:cNvPr>
          <p:cNvGraphicFramePr>
            <a:graphicFrameLocks noGrp="1"/>
          </p:cNvGraphicFramePr>
          <p:nvPr>
            <p:extLst>
              <p:ext uri="{D42A27DB-BD31-4B8C-83A1-F6EECF244321}">
                <p14:modId xmlns:p14="http://schemas.microsoft.com/office/powerpoint/2010/main" val="2129062100"/>
              </p:ext>
            </p:extLst>
          </p:nvPr>
        </p:nvGraphicFramePr>
        <p:xfrm>
          <a:off x="1774430" y="4970034"/>
          <a:ext cx="8643140" cy="1645920"/>
        </p:xfrm>
        <a:graphic>
          <a:graphicData uri="http://schemas.openxmlformats.org/drawingml/2006/table">
            <a:tbl>
              <a:tblPr firstRow="1" bandRow="1">
                <a:tableStyleId>{93296810-A885-4BE3-A3E7-6D5BEEA58F35}</a:tableStyleId>
              </a:tblPr>
              <a:tblGrid>
                <a:gridCol w="902326">
                  <a:extLst>
                    <a:ext uri="{9D8B030D-6E8A-4147-A177-3AD203B41FA5}">
                      <a16:colId xmlns:a16="http://schemas.microsoft.com/office/drawing/2014/main" val="2550595561"/>
                    </a:ext>
                  </a:extLst>
                </a:gridCol>
                <a:gridCol w="7740814">
                  <a:extLst>
                    <a:ext uri="{9D8B030D-6E8A-4147-A177-3AD203B41FA5}">
                      <a16:colId xmlns:a16="http://schemas.microsoft.com/office/drawing/2014/main" val="1133127736"/>
                    </a:ext>
                  </a:extLst>
                </a:gridCol>
              </a:tblGrid>
              <a:tr h="215739">
                <a:tc>
                  <a:txBody>
                    <a:bodyPr/>
                    <a:lstStyle/>
                    <a:p>
                      <a:r>
                        <a:rPr lang="zh-CN" altLang="en-US" sz="1200"/>
                        <a:t>字符</a:t>
                      </a:r>
                    </a:p>
                  </a:txBody>
                  <a:tcPr/>
                </a:tc>
                <a:tc>
                  <a:txBody>
                    <a:bodyPr/>
                    <a:lstStyle/>
                    <a:p>
                      <a:r>
                        <a:rPr lang="zh-CN" altLang="en-US" sz="1200" dirty="0"/>
                        <a:t>说明</a:t>
                      </a:r>
                    </a:p>
                  </a:txBody>
                  <a:tcPr/>
                </a:tc>
                <a:extLst>
                  <a:ext uri="{0D108BD9-81ED-4DB2-BD59-A6C34878D82A}">
                    <a16:rowId xmlns:a16="http://schemas.microsoft.com/office/drawing/2014/main" val="3024641650"/>
                  </a:ext>
                </a:extLst>
              </a:tr>
              <a:tr h="215739">
                <a:tc>
                  <a:txBody>
                    <a:bodyPr/>
                    <a:lstStyle/>
                    <a:p>
                      <a:r>
                        <a:rPr lang="en-US" altLang="zh-CN" sz="1200"/>
                        <a:t>l</a:t>
                      </a:r>
                      <a:endParaRPr lang="zh-CN" altLang="en-US" sz="1200"/>
                    </a:p>
                  </a:txBody>
                  <a:tcPr/>
                </a:tc>
                <a:tc>
                  <a:txBody>
                    <a:bodyPr/>
                    <a:lstStyle/>
                    <a:p>
                      <a:r>
                        <a:rPr lang="zh-CN" altLang="en-US" sz="1200" dirty="0"/>
                        <a:t>长整型整数，可以加在格式符</a:t>
                      </a:r>
                      <a:r>
                        <a:rPr lang="en-US" altLang="zh-CN" sz="1200" dirty="0"/>
                        <a:t>d</a:t>
                      </a:r>
                      <a:r>
                        <a:rPr lang="zh-CN" altLang="en-US" sz="1200" dirty="0"/>
                        <a:t>、</a:t>
                      </a:r>
                      <a:r>
                        <a:rPr lang="en-US" altLang="zh-CN" sz="1200" dirty="0"/>
                        <a:t>o</a:t>
                      </a:r>
                      <a:r>
                        <a:rPr lang="zh-CN" altLang="en-US" sz="1200" dirty="0"/>
                        <a:t>、</a:t>
                      </a:r>
                      <a:r>
                        <a:rPr lang="en-US" altLang="zh-CN" sz="1200" dirty="0"/>
                        <a:t>x</a:t>
                      </a:r>
                      <a:r>
                        <a:rPr lang="zh-CN" altLang="en-US" sz="1200" dirty="0"/>
                        <a:t>、</a:t>
                      </a:r>
                      <a:r>
                        <a:rPr lang="en-US" altLang="zh-CN" sz="1200" dirty="0"/>
                        <a:t>u</a:t>
                      </a:r>
                      <a:r>
                        <a:rPr lang="zh-CN" altLang="en-US" sz="1200" dirty="0"/>
                        <a:t>前面</a:t>
                      </a:r>
                    </a:p>
                  </a:txBody>
                  <a:tcPr/>
                </a:tc>
                <a:extLst>
                  <a:ext uri="{0D108BD9-81ED-4DB2-BD59-A6C34878D82A}">
                    <a16:rowId xmlns:a16="http://schemas.microsoft.com/office/drawing/2014/main" val="2331734949"/>
                  </a:ext>
                </a:extLst>
              </a:tr>
              <a:tr h="215739">
                <a:tc>
                  <a:txBody>
                    <a:bodyPr/>
                    <a:lstStyle/>
                    <a:p>
                      <a:r>
                        <a:rPr lang="en-US" altLang="zh-CN" sz="1200" dirty="0" smtClean="0"/>
                        <a:t>h</a:t>
                      </a:r>
                      <a:endParaRPr lang="zh-CN" altLang="en-US" sz="1200" dirty="0"/>
                    </a:p>
                  </a:txBody>
                  <a:tcPr/>
                </a:tc>
                <a:tc>
                  <a:txBody>
                    <a:bodyPr/>
                    <a:lstStyle/>
                    <a:p>
                      <a:r>
                        <a:rPr lang="zh-CN" altLang="en-US" sz="1200" dirty="0" smtClean="0"/>
                        <a:t>短整型数</a:t>
                      </a:r>
                      <a:endParaRPr lang="zh-CN" altLang="en-US" sz="1200" dirty="0"/>
                    </a:p>
                  </a:txBody>
                  <a:tcPr/>
                </a:tc>
                <a:extLst>
                  <a:ext uri="{0D108BD9-81ED-4DB2-BD59-A6C34878D82A}">
                    <a16:rowId xmlns:a16="http://schemas.microsoft.com/office/drawing/2014/main" val="4231868161"/>
                  </a:ext>
                </a:extLst>
              </a:tr>
              <a:tr h="215739">
                <a:tc>
                  <a:txBody>
                    <a:bodyPr/>
                    <a:lstStyle/>
                    <a:p>
                      <a:r>
                        <a:rPr lang="en-US" altLang="zh-CN" sz="1200" dirty="0"/>
                        <a:t>m</a:t>
                      </a:r>
                      <a:endParaRPr lang="zh-CN" altLang="en-US" sz="1200" dirty="0"/>
                    </a:p>
                  </a:txBody>
                  <a:tcPr/>
                </a:tc>
                <a:tc>
                  <a:txBody>
                    <a:bodyPr/>
                    <a:lstStyle/>
                    <a:p>
                      <a:r>
                        <a:rPr lang="zh-CN" altLang="en-US" sz="1200" dirty="0"/>
                        <a:t>数据最小宽</a:t>
                      </a:r>
                      <a:r>
                        <a:rPr lang="zh-CN" altLang="en-US" sz="1200" dirty="0" smtClean="0"/>
                        <a:t>度，当宽度不够，则原样输出</a:t>
                      </a:r>
                      <a:endParaRPr lang="zh-CN" altLang="en-US" sz="1200" dirty="0"/>
                    </a:p>
                  </a:txBody>
                  <a:tcPr/>
                </a:tc>
                <a:extLst>
                  <a:ext uri="{0D108BD9-81ED-4DB2-BD59-A6C34878D82A}">
                    <a16:rowId xmlns:a16="http://schemas.microsoft.com/office/drawing/2014/main" val="1207431885"/>
                  </a:ext>
                </a:extLst>
              </a:tr>
              <a:tr h="265980">
                <a:tc>
                  <a:txBody>
                    <a:bodyPr/>
                    <a:lstStyle/>
                    <a:p>
                      <a:r>
                        <a:rPr lang="en-US" altLang="zh-CN" sz="1200" dirty="0" smtClean="0"/>
                        <a:t>.n</a:t>
                      </a:r>
                      <a:endParaRPr lang="zh-CN" altLang="en-US" sz="1200" dirty="0"/>
                    </a:p>
                  </a:txBody>
                  <a:tcPr/>
                </a:tc>
                <a:tc>
                  <a:txBody>
                    <a:bodyPr/>
                    <a:lstStyle/>
                    <a:p>
                      <a:r>
                        <a:rPr lang="zh-CN" altLang="en-US" sz="1200" dirty="0"/>
                        <a:t>对实数，表示输出</a:t>
                      </a:r>
                      <a:r>
                        <a:rPr lang="en-US" altLang="zh-CN" sz="1200" dirty="0"/>
                        <a:t>n</a:t>
                      </a:r>
                      <a:r>
                        <a:rPr lang="zh-CN" altLang="en-US" sz="1200" dirty="0"/>
                        <a:t>位小</a:t>
                      </a:r>
                      <a:r>
                        <a:rPr lang="zh-CN" altLang="en-US" sz="1200" dirty="0" smtClean="0"/>
                        <a:t>数，截去右边多余的小数，并对截去部分的第一位小数四舍五入；位数不够补</a:t>
                      </a:r>
                      <a:r>
                        <a:rPr lang="en-US" altLang="zh-CN" sz="1200" dirty="0" smtClean="0"/>
                        <a:t>0</a:t>
                      </a:r>
                      <a:r>
                        <a:rPr lang="zh-CN" altLang="en-US" sz="1200" dirty="0" smtClean="0"/>
                        <a:t>；</a:t>
                      </a:r>
                      <a:endParaRPr lang="en-US" altLang="zh-CN" sz="1200" dirty="0"/>
                    </a:p>
                  </a:txBody>
                  <a:tcPr/>
                </a:tc>
                <a:extLst>
                  <a:ext uri="{0D108BD9-81ED-4DB2-BD59-A6C34878D82A}">
                    <a16:rowId xmlns:a16="http://schemas.microsoft.com/office/drawing/2014/main" val="2214535336"/>
                  </a:ext>
                </a:extLst>
              </a:tr>
              <a:tr h="215739">
                <a:tc>
                  <a:txBody>
                    <a:bodyPr/>
                    <a:lstStyle/>
                    <a:p>
                      <a:r>
                        <a:rPr lang="en-US" altLang="zh-CN" sz="1200"/>
                        <a:t>-</a:t>
                      </a:r>
                      <a:endParaRPr lang="zh-CN" altLang="en-US" sz="1200"/>
                    </a:p>
                  </a:txBody>
                  <a:tcPr/>
                </a:tc>
                <a:tc>
                  <a:txBody>
                    <a:bodyPr/>
                    <a:lstStyle/>
                    <a:p>
                      <a:r>
                        <a:rPr lang="zh-CN" altLang="en-US" sz="1200" dirty="0"/>
                        <a:t>输出的数字或字符在域内向左靠</a:t>
                      </a:r>
                    </a:p>
                  </a:txBody>
                  <a:tcPr/>
                </a:tc>
                <a:extLst>
                  <a:ext uri="{0D108BD9-81ED-4DB2-BD59-A6C34878D82A}">
                    <a16:rowId xmlns:a16="http://schemas.microsoft.com/office/drawing/2014/main" val="3309390316"/>
                  </a:ext>
                </a:extLst>
              </a:tr>
            </a:tbl>
          </a:graphicData>
        </a:graphic>
      </p:graphicFrame>
    </p:spTree>
    <p:extLst>
      <p:ext uri="{BB962C8B-B14F-4D97-AF65-F5344CB8AC3E}">
        <p14:creationId xmlns:p14="http://schemas.microsoft.com/office/powerpoint/2010/main" val="2022887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688290-5C2D-44A8-BBF8-F4BA2F1FD1A9}"/>
              </a:ext>
            </a:extLst>
          </p:cNvPr>
          <p:cNvSpPr/>
          <p:nvPr/>
        </p:nvSpPr>
        <p:spPr>
          <a:xfrm>
            <a:off x="4893502" y="729719"/>
            <a:ext cx="2262735" cy="369332"/>
          </a:xfrm>
          <a:prstGeom prst="rect">
            <a:avLst/>
          </a:prstGeom>
        </p:spPr>
        <p:txBody>
          <a:bodyPr wrap="none">
            <a:spAutoFit/>
          </a:bodyPr>
          <a:lstStyle/>
          <a:p>
            <a:r>
              <a:rPr lang="en-US" altLang="zh-CN" b="1">
                <a:solidFill>
                  <a:schemeClr val="bg1"/>
                </a:solidFill>
                <a:latin typeface="微软雅黑" panose="020B0503020204020204" pitchFamily="34" charset="-122"/>
                <a:ea typeface="微软雅黑" panose="020B0503020204020204" pitchFamily="34" charset="-122"/>
              </a:rPr>
              <a:t>scanf </a:t>
            </a:r>
            <a:r>
              <a:rPr lang="zh-CN" altLang="en-US" b="1">
                <a:solidFill>
                  <a:schemeClr val="bg1"/>
                </a:solidFill>
                <a:latin typeface="微软雅黑" panose="020B0503020204020204" pitchFamily="34" charset="-122"/>
                <a:ea typeface="微软雅黑" panose="020B0503020204020204" pitchFamily="34" charset="-122"/>
              </a:rPr>
              <a:t>函数输入数据</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3" name="Oval 6">
            <a:extLst>
              <a:ext uri="{FF2B5EF4-FFF2-40B4-BE49-F238E27FC236}">
                <a16:creationId xmlns:a16="http://schemas.microsoft.com/office/drawing/2014/main" id="{86B9BA06-E0ED-422F-8128-FBCFF4C93748}"/>
              </a:ext>
            </a:extLst>
          </p:cNvPr>
          <p:cNvSpPr>
            <a:spLocks noChangeArrowheads="1"/>
          </p:cNvSpPr>
          <p:nvPr/>
        </p:nvSpPr>
        <p:spPr bwMode="auto">
          <a:xfrm>
            <a:off x="4749792" y="590977"/>
            <a:ext cx="185264" cy="182642"/>
          </a:xfrm>
          <a:prstGeom prst="ellipse">
            <a:avLst/>
          </a:prstGeom>
          <a:solidFill>
            <a:srgbClr val="FBE22D">
              <a:alpha val="80000"/>
            </a:srgbClr>
          </a:solidFill>
          <a:ln>
            <a:noFill/>
          </a:ln>
        </p:spPr>
        <p:txBody>
          <a:bodyPr/>
          <a:lstStyle/>
          <a:p>
            <a:endParaRPr lang="zh-CN" altLang="en-US"/>
          </a:p>
        </p:txBody>
      </p:sp>
      <p:sp>
        <p:nvSpPr>
          <p:cNvPr id="4" name="Oval 3">
            <a:extLst>
              <a:ext uri="{FF2B5EF4-FFF2-40B4-BE49-F238E27FC236}">
                <a16:creationId xmlns:a16="http://schemas.microsoft.com/office/drawing/2014/main" id="{2CAA7025-63F5-479A-ADE4-C33B105E3144}"/>
              </a:ext>
            </a:extLst>
          </p:cNvPr>
          <p:cNvSpPr>
            <a:spLocks noChangeArrowheads="1"/>
          </p:cNvSpPr>
          <p:nvPr/>
        </p:nvSpPr>
        <p:spPr bwMode="auto">
          <a:xfrm>
            <a:off x="3785183" y="729719"/>
            <a:ext cx="263828" cy="260897"/>
          </a:xfrm>
          <a:prstGeom prst="ellipse">
            <a:avLst/>
          </a:prstGeom>
          <a:solidFill>
            <a:srgbClr val="A9D25A">
              <a:alpha val="80000"/>
            </a:srgbClr>
          </a:solidFill>
          <a:ln>
            <a:noFill/>
          </a:ln>
        </p:spPr>
        <p:txBody>
          <a:bodyPr/>
          <a:lstStyle/>
          <a:p>
            <a:endParaRPr lang="zh-CN" altLang="en-US"/>
          </a:p>
        </p:txBody>
      </p:sp>
      <p:sp>
        <p:nvSpPr>
          <p:cNvPr id="5" name="Oval 4">
            <a:extLst>
              <a:ext uri="{FF2B5EF4-FFF2-40B4-BE49-F238E27FC236}">
                <a16:creationId xmlns:a16="http://schemas.microsoft.com/office/drawing/2014/main" id="{44DA1935-F133-4F54-9FA6-AF10A49B022E}"/>
              </a:ext>
            </a:extLst>
          </p:cNvPr>
          <p:cNvSpPr>
            <a:spLocks noChangeArrowheads="1"/>
          </p:cNvSpPr>
          <p:nvPr/>
        </p:nvSpPr>
        <p:spPr bwMode="auto">
          <a:xfrm>
            <a:off x="4049011" y="901199"/>
            <a:ext cx="263828" cy="260897"/>
          </a:xfrm>
          <a:prstGeom prst="ellipse">
            <a:avLst/>
          </a:prstGeom>
          <a:solidFill>
            <a:srgbClr val="98D2E3">
              <a:alpha val="80000"/>
            </a:srgbClr>
          </a:solidFill>
          <a:ln>
            <a:noFill/>
          </a:ln>
        </p:spPr>
        <p:txBody>
          <a:bodyPr/>
          <a:lstStyle/>
          <a:p>
            <a:endParaRPr lang="zh-CN" altLang="en-US"/>
          </a:p>
        </p:txBody>
      </p:sp>
      <p:sp>
        <p:nvSpPr>
          <p:cNvPr id="6" name="Oval 5">
            <a:extLst>
              <a:ext uri="{FF2B5EF4-FFF2-40B4-BE49-F238E27FC236}">
                <a16:creationId xmlns:a16="http://schemas.microsoft.com/office/drawing/2014/main" id="{CD74F46F-B6C6-40B8-8B51-FDE21627208C}"/>
              </a:ext>
            </a:extLst>
          </p:cNvPr>
          <p:cNvSpPr>
            <a:spLocks noChangeArrowheads="1"/>
          </p:cNvSpPr>
          <p:nvPr/>
        </p:nvSpPr>
        <p:spPr bwMode="auto">
          <a:xfrm>
            <a:off x="4227733" y="712590"/>
            <a:ext cx="458394" cy="450850"/>
          </a:xfrm>
          <a:prstGeom prst="ellipse">
            <a:avLst/>
          </a:prstGeom>
          <a:solidFill>
            <a:srgbClr val="EA5514">
              <a:alpha val="80000"/>
            </a:srgbClr>
          </a:solidFill>
          <a:ln>
            <a:noFill/>
          </a:ln>
        </p:spPr>
        <p:txBody>
          <a:bodyPr/>
          <a:lstStyle/>
          <a:p>
            <a:endParaRPr lang="zh-CN" altLang="en-US"/>
          </a:p>
        </p:txBody>
      </p:sp>
      <p:sp>
        <p:nvSpPr>
          <p:cNvPr id="7" name="Rectangle 39">
            <a:extLst>
              <a:ext uri="{FF2B5EF4-FFF2-40B4-BE49-F238E27FC236}">
                <a16:creationId xmlns:a16="http://schemas.microsoft.com/office/drawing/2014/main" id="{97DC5A21-68B6-4755-A794-3C383C1BC47C}"/>
              </a:ext>
            </a:extLst>
          </p:cNvPr>
          <p:cNvSpPr>
            <a:spLocks noChangeArrowheads="1"/>
          </p:cNvSpPr>
          <p:nvPr/>
        </p:nvSpPr>
        <p:spPr bwMode="auto">
          <a:xfrm>
            <a:off x="4238472" y="824822"/>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2.4.2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矩形 7">
            <a:extLst>
              <a:ext uri="{FF2B5EF4-FFF2-40B4-BE49-F238E27FC236}">
                <a16:creationId xmlns:a16="http://schemas.microsoft.com/office/drawing/2014/main" id="{45418EE0-FDDD-4502-8B6C-A7C145B78D89}"/>
              </a:ext>
            </a:extLst>
          </p:cNvPr>
          <p:cNvSpPr/>
          <p:nvPr/>
        </p:nvSpPr>
        <p:spPr>
          <a:xfrm>
            <a:off x="3983983" y="2399592"/>
            <a:ext cx="3013967" cy="738664"/>
          </a:xfrm>
          <a:prstGeom prst="rect">
            <a:avLst/>
          </a:prstGeom>
          <a:ln>
            <a:solidFill>
              <a:srgbClr val="FFFF00"/>
            </a:solidFill>
          </a:ln>
        </p:spPr>
        <p:txBody>
          <a:bodyPr wrap="none">
            <a:spAutoFit/>
          </a:bodyPr>
          <a:lstStyle/>
          <a:p>
            <a:endParaRPr lang="en-US" altLang="zh-CN" sz="1400">
              <a:solidFill>
                <a:schemeClr val="bg1"/>
              </a:solidFill>
              <a:latin typeface="微软雅黑" panose="020B0503020204020204" pitchFamily="34" charset="-122"/>
              <a:ea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rPr>
              <a:t>    scanf( </a:t>
            </a:r>
            <a:r>
              <a:rPr lang="zh-CN" altLang="en-US" sz="1400">
                <a:solidFill>
                  <a:schemeClr val="bg1"/>
                </a:solidFill>
                <a:latin typeface="微软雅黑" panose="020B0503020204020204" pitchFamily="34" charset="-122"/>
                <a:ea typeface="微软雅黑" panose="020B0503020204020204" pitchFamily="34" charset="-122"/>
              </a:rPr>
              <a:t>格式控制 </a:t>
            </a:r>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地址表列 </a:t>
            </a:r>
            <a:r>
              <a:rPr lang="en-US" altLang="zh-CN" sz="1400">
                <a:solidFill>
                  <a:schemeClr val="bg1"/>
                </a:solidFill>
                <a:latin typeface="微软雅黑" panose="020B0503020204020204" pitchFamily="34" charset="-122"/>
                <a:ea typeface="微软雅黑" panose="020B0503020204020204" pitchFamily="34" charset="-122"/>
              </a:rPr>
              <a:t>)     </a:t>
            </a:r>
          </a:p>
          <a:p>
            <a:endParaRPr lang="zh-CN" altLang="en-US" sz="140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548AC1-098F-41CF-9711-C91E3D0677FA}"/>
              </a:ext>
            </a:extLst>
          </p:cNvPr>
          <p:cNvSpPr txBox="1"/>
          <p:nvPr/>
        </p:nvSpPr>
        <p:spPr>
          <a:xfrm>
            <a:off x="1686757" y="3554666"/>
            <a:ext cx="4092439" cy="2639569"/>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格式控制</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同</a:t>
            </a:r>
            <a:r>
              <a:rPr lang="en-US" altLang="zh-CN" sz="1400">
                <a:solidFill>
                  <a:schemeClr val="bg1"/>
                </a:solidFill>
                <a:latin typeface="微软雅黑" panose="020B0503020204020204" pitchFamily="34" charset="-122"/>
                <a:ea typeface="微软雅黑" panose="020B0503020204020204" pitchFamily="34" charset="-122"/>
              </a:rPr>
              <a:t>printf)</a:t>
            </a:r>
            <a:r>
              <a:rPr lang="zh-CN" altLang="en-US" sz="1400">
                <a:solidFill>
                  <a:schemeClr val="bg1"/>
                </a:solidFill>
                <a:latin typeface="微软雅黑" panose="020B0503020204020204" pitchFamily="34" charset="-122"/>
                <a:ea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用双撇号括起来的一个字符串，称为</a:t>
            </a:r>
            <a:r>
              <a:rPr lang="zh-CN" altLang="en-US" sz="1400">
                <a:solidFill>
                  <a:srgbClr val="FFFF00"/>
                </a:solidFill>
                <a:latin typeface="微软雅黑" panose="020B0503020204020204" pitchFamily="34" charset="-122"/>
                <a:ea typeface="微软雅黑" panose="020B0503020204020204" pitchFamily="34" charset="-122"/>
              </a:rPr>
              <a:t>格式控制字符串</a:t>
            </a:r>
            <a:r>
              <a:rPr lang="zh-CN" altLang="en-US" sz="1400">
                <a:solidFill>
                  <a:schemeClr val="bg1"/>
                </a:solidFill>
                <a:latin typeface="微软雅黑" panose="020B0503020204020204" pitchFamily="34" charset="-122"/>
                <a:ea typeface="微软雅黑" panose="020B0503020204020204" pitchFamily="34" charset="-122"/>
              </a:rPr>
              <a:t>，简称</a:t>
            </a:r>
            <a:r>
              <a:rPr lang="zh-CN" altLang="en-US" sz="1400">
                <a:solidFill>
                  <a:srgbClr val="FFFF00"/>
                </a:solidFill>
                <a:latin typeface="微软雅黑" panose="020B0503020204020204" pitchFamily="34" charset="-122"/>
                <a:ea typeface="微软雅黑" panose="020B0503020204020204" pitchFamily="34" charset="-122"/>
              </a:rPr>
              <a:t>格式字符串。</a:t>
            </a:r>
            <a:endParaRPr lang="en-US" altLang="zh-CN" sz="1400">
              <a:solidFill>
                <a:srgbClr val="FFFF00"/>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包含两部分：</a:t>
            </a:r>
            <a:endParaRPr lang="en-US" altLang="zh-CN" sz="1400">
              <a:solidFill>
                <a:schemeClr val="bg1"/>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①格式声明：格式声明由“</a:t>
            </a:r>
            <a:r>
              <a:rPr lang="en-US" altLang="zh-CN" sz="1400">
                <a:solidFill>
                  <a:srgbClr val="92D050"/>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”和</a:t>
            </a:r>
            <a:r>
              <a:rPr lang="zh-CN" altLang="en-US" sz="1400">
                <a:solidFill>
                  <a:srgbClr val="92D050"/>
                </a:solidFill>
                <a:latin typeface="微软雅黑" panose="020B0503020204020204" pitchFamily="34" charset="-122"/>
                <a:ea typeface="微软雅黑" panose="020B0503020204020204" pitchFamily="34" charset="-122"/>
                <a:hlinkClick r:id="rId2" action="ppaction://hlinksldjump"/>
              </a:rPr>
              <a:t>格式字符</a:t>
            </a:r>
            <a:r>
              <a:rPr lang="zh-CN" altLang="en-US" sz="1400">
                <a:solidFill>
                  <a:schemeClr val="bg1"/>
                </a:solidFill>
                <a:latin typeface="微软雅黑" panose="020B0503020204020204" pitchFamily="34" charset="-122"/>
                <a:ea typeface="微软雅黑" panose="020B0503020204020204" pitchFamily="34" charset="-122"/>
              </a:rPr>
              <a:t>组成，例如：</a:t>
            </a:r>
            <a:r>
              <a:rPr lang="en-US" altLang="zh-CN" sz="1400">
                <a:solidFill>
                  <a:schemeClr val="bg1"/>
                </a:solidFill>
                <a:latin typeface="微软雅黑" panose="020B0503020204020204" pitchFamily="34" charset="-122"/>
                <a:ea typeface="微软雅黑" panose="020B0503020204020204" pitchFamily="34" charset="-122"/>
              </a:rPr>
              <a:t>%d</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%f</a:t>
            </a:r>
            <a:r>
              <a:rPr lang="zh-CN" altLang="en-US" sz="1400">
                <a:solidFill>
                  <a:schemeClr val="bg1"/>
                </a:solidFill>
                <a:latin typeface="微软雅黑" panose="020B0503020204020204" pitchFamily="34" charset="-122"/>
                <a:ea typeface="微软雅黑" panose="020B0503020204020204" pitchFamily="34" charset="-122"/>
              </a:rPr>
              <a:t>等。它的作用是将输入的数据转换为指定的格式后输入。</a:t>
            </a:r>
            <a:endParaRPr lang="en-US" altLang="zh-CN" sz="1400">
              <a:solidFill>
                <a:schemeClr val="bg1"/>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②普通字符：需要在输入时</a:t>
            </a:r>
            <a:r>
              <a:rPr lang="zh-CN" altLang="en-US" sz="1400">
                <a:solidFill>
                  <a:srgbClr val="92D050"/>
                </a:solidFill>
                <a:latin typeface="微软雅黑" panose="020B0503020204020204" pitchFamily="34" charset="-122"/>
                <a:ea typeface="微软雅黑" panose="020B0503020204020204" pitchFamily="34" charset="-122"/>
              </a:rPr>
              <a:t>原样输入</a:t>
            </a:r>
            <a:r>
              <a:rPr lang="zh-CN" altLang="en-US" sz="1400">
                <a:solidFill>
                  <a:schemeClr val="bg1"/>
                </a:solidFill>
                <a:latin typeface="微软雅黑" panose="020B0503020204020204" pitchFamily="34" charset="-122"/>
                <a:ea typeface="微软雅黑" panose="020B0503020204020204" pitchFamily="34" charset="-122"/>
              </a:rPr>
              <a:t>的字符。</a:t>
            </a:r>
            <a:endParaRPr lang="en-US" altLang="zh-CN" sz="140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D8B5A57-4C3E-4FAE-8FB5-3079C5169183}"/>
              </a:ext>
            </a:extLst>
          </p:cNvPr>
          <p:cNvSpPr txBox="1"/>
          <p:nvPr/>
        </p:nvSpPr>
        <p:spPr>
          <a:xfrm>
            <a:off x="6577963" y="3723943"/>
            <a:ext cx="3523185" cy="1023742"/>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地址表列：</a:t>
            </a:r>
            <a:endParaRPr lang="en-US" altLang="zh-CN" sz="1400">
              <a:solidFill>
                <a:schemeClr val="bg1"/>
              </a:solidFill>
              <a:latin typeface="微软雅黑" panose="020B0503020204020204" pitchFamily="34" charset="-122"/>
              <a:ea typeface="微软雅黑" panose="020B0503020204020204" pitchFamily="34" charset="-122"/>
            </a:endParaRPr>
          </a:p>
          <a:p>
            <a:pPr algn="l">
              <a:lnSpc>
                <a:spcPct val="150000"/>
              </a:lnSpc>
            </a:pPr>
            <a:r>
              <a:rPr lang="zh-CN" altLang="en-US" sz="1400">
                <a:solidFill>
                  <a:schemeClr val="bg1"/>
                </a:solidFill>
                <a:latin typeface="微软雅黑" panose="020B0503020204020204" pitchFamily="34" charset="-122"/>
                <a:ea typeface="微软雅黑" panose="020B0503020204020204" pitchFamily="34" charset="-122"/>
              </a:rPr>
              <a:t>是由若干个地址组成的表列，可以是变量的地址或字符串的首地址。</a:t>
            </a:r>
          </a:p>
        </p:txBody>
      </p:sp>
      <p:cxnSp>
        <p:nvCxnSpPr>
          <p:cNvPr id="11" name="直接箭头连接符 10">
            <a:extLst>
              <a:ext uri="{FF2B5EF4-FFF2-40B4-BE49-F238E27FC236}">
                <a16:creationId xmlns:a16="http://schemas.microsoft.com/office/drawing/2014/main" id="{0F971975-1B8A-4447-AD82-2A2A62F3C3F6}"/>
              </a:ext>
            </a:extLst>
          </p:cNvPr>
          <p:cNvCxnSpPr>
            <a:cxnSpLocks/>
            <a:endCxn id="9" idx="0"/>
          </p:cNvCxnSpPr>
          <p:nvPr/>
        </p:nvCxnSpPr>
        <p:spPr>
          <a:xfrm flipH="1">
            <a:off x="3732977" y="2867487"/>
            <a:ext cx="1336174" cy="68717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B8E805D-56B2-4952-9276-0B79E5C784F3}"/>
              </a:ext>
            </a:extLst>
          </p:cNvPr>
          <p:cNvCxnSpPr>
            <a:cxnSpLocks/>
            <a:endCxn id="10" idx="0"/>
          </p:cNvCxnSpPr>
          <p:nvPr/>
        </p:nvCxnSpPr>
        <p:spPr>
          <a:xfrm>
            <a:off x="6312023" y="2918233"/>
            <a:ext cx="2027533" cy="80571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2">
            <a:extLst>
              <a:ext uri="{FF2B5EF4-FFF2-40B4-BE49-F238E27FC236}">
                <a16:creationId xmlns:a16="http://schemas.microsoft.com/office/drawing/2014/main" id="{2C03AF99-3AFC-4560-B1C5-C643C4D2E34A}"/>
              </a:ext>
            </a:extLst>
          </p:cNvPr>
          <p:cNvGrpSpPr/>
          <p:nvPr/>
        </p:nvGrpSpPr>
        <p:grpSpPr>
          <a:xfrm>
            <a:off x="400330" y="1763927"/>
            <a:ext cx="1632657" cy="712537"/>
            <a:chOff x="1331651" y="2945166"/>
            <a:chExt cx="2099921" cy="1017295"/>
          </a:xfrm>
          <a:solidFill>
            <a:schemeClr val="accent2"/>
          </a:solidFill>
        </p:grpSpPr>
        <p:sp>
          <p:nvSpPr>
            <p:cNvPr id="14" name="矩形 13">
              <a:extLst>
                <a:ext uri="{FF2B5EF4-FFF2-40B4-BE49-F238E27FC236}">
                  <a16:creationId xmlns:a16="http://schemas.microsoft.com/office/drawing/2014/main" id="{311AE101-33F4-482A-AFFC-28908F2DF679}"/>
                </a:ext>
              </a:extLst>
            </p:cNvPr>
            <p:cNvSpPr/>
            <p:nvPr/>
          </p:nvSpPr>
          <p:spPr>
            <a:xfrm>
              <a:off x="1331651" y="2945166"/>
              <a:ext cx="2099921" cy="1017295"/>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15" name="文本框 14">
              <a:extLst>
                <a:ext uri="{FF2B5EF4-FFF2-40B4-BE49-F238E27FC236}">
                  <a16:creationId xmlns:a16="http://schemas.microsoft.com/office/drawing/2014/main" id="{2B47041E-8892-4386-A145-8147B2D2FDB6}"/>
                </a:ext>
              </a:extLst>
            </p:cNvPr>
            <p:cNvSpPr txBox="1"/>
            <p:nvPr/>
          </p:nvSpPr>
          <p:spPr>
            <a:xfrm>
              <a:off x="1472316" y="3531435"/>
              <a:ext cx="1882267" cy="395313"/>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400">
                  <a:solidFill>
                    <a:schemeClr val="bg1"/>
                  </a:solidFill>
                  <a:latin typeface="微软雅黑" panose="020B0503020204020204" pitchFamily="34" charset="-122"/>
                </a:rPr>
                <a:t>scanf</a:t>
              </a:r>
              <a:r>
                <a:rPr lang="zh-CN" altLang="en-US" sz="1400">
                  <a:solidFill>
                    <a:schemeClr val="bg1"/>
                  </a:solidFill>
                  <a:latin typeface="微软雅黑" panose="020B0503020204020204" pitchFamily="34" charset="-122"/>
                </a:rPr>
                <a:t>函数格式</a:t>
              </a:r>
              <a:endParaRPr lang="zh-CN" altLang="en-US" sz="1400" dirty="0">
                <a:ea typeface="字魂35号-经典雅黑" panose="02000000000000000000" pitchFamily="2" charset="-122"/>
                <a:sym typeface="Arial" panose="020B0604020202020204" pitchFamily="34" charset="0"/>
              </a:endParaRPr>
            </a:p>
          </p:txBody>
        </p:sp>
        <p:sp>
          <p:nvSpPr>
            <p:cNvPr id="16" name="文本框 15">
              <a:extLst>
                <a:ext uri="{FF2B5EF4-FFF2-40B4-BE49-F238E27FC236}">
                  <a16:creationId xmlns:a16="http://schemas.microsoft.com/office/drawing/2014/main" id="{0EF200B1-8BDA-4119-A7B7-2AD1F295254D}"/>
                </a:ext>
              </a:extLst>
            </p:cNvPr>
            <p:cNvSpPr txBox="1"/>
            <p:nvPr/>
          </p:nvSpPr>
          <p:spPr>
            <a:xfrm>
              <a:off x="1843808" y="2949161"/>
              <a:ext cx="1075605" cy="703016"/>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2800" dirty="0">
                  <a:ea typeface="字魂35号-经典雅黑" panose="02000000000000000000" pitchFamily="2" charset="-122"/>
                  <a:sym typeface="Arial" panose="020B0604020202020204" pitchFamily="34" charset="0"/>
                </a:rPr>
                <a:t>1</a:t>
              </a:r>
              <a:endParaRPr lang="zh-CN" altLang="en-US" sz="2800" dirty="0">
                <a:ea typeface="字魂35号-经典雅黑" panose="02000000000000000000" pitchFamily="2" charset="-122"/>
                <a:sym typeface="Arial" panose="020B0604020202020204" pitchFamily="34" charset="0"/>
              </a:endParaRPr>
            </a:p>
          </p:txBody>
        </p:sp>
      </p:grpSp>
      <p:cxnSp>
        <p:nvCxnSpPr>
          <p:cNvPr id="17" name="直接连接符 16">
            <a:extLst>
              <a:ext uri="{FF2B5EF4-FFF2-40B4-BE49-F238E27FC236}">
                <a16:creationId xmlns:a16="http://schemas.microsoft.com/office/drawing/2014/main" id="{FFD4FBD3-A4FE-4F5F-BE9D-D34A85A62E63}"/>
              </a:ext>
            </a:extLst>
          </p:cNvPr>
          <p:cNvCxnSpPr/>
          <p:nvPr/>
        </p:nvCxnSpPr>
        <p:spPr>
          <a:xfrm>
            <a:off x="400330" y="1763927"/>
            <a:ext cx="538197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37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par>
                                <p:cTn id="10" presetID="6" presetClass="emph" presetSubtype="0" autoRev="1" fill="hold" grpId="1" nodeType="withEffect">
                                  <p:stCondLst>
                                    <p:cond delay="300"/>
                                  </p:stCondLst>
                                  <p:childTnLst>
                                    <p:animScale>
                                      <p:cBhvr>
                                        <p:cTn id="11" dur="150" fill="hold"/>
                                        <p:tgtEl>
                                          <p:spTgt spid="6"/>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600"/>
                                  </p:stCondLst>
                                  <p:childTnLst>
                                    <p:animScale>
                                      <p:cBhvr>
                                        <p:cTn id="18" dur="150" fill="hold"/>
                                        <p:tgtEl>
                                          <p:spTgt spid="5"/>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
                                        </p:tgtEl>
                                        <p:attrNameLst>
                                          <p:attrName>style.visibility</p:attrName>
                                        </p:attrNameLst>
                                      </p:cBhvr>
                                      <p:to>
                                        <p:strVal val="visible"/>
                                      </p:to>
                                    </p:set>
                                    <p:anim calcmode="lin" valueType="num">
                                      <p:cBhvr>
                                        <p:cTn id="21" dur="300" fill="hold"/>
                                        <p:tgtEl>
                                          <p:spTgt spid="4"/>
                                        </p:tgtEl>
                                        <p:attrNameLst>
                                          <p:attrName>ppt_w</p:attrName>
                                        </p:attrNameLst>
                                      </p:cBhvr>
                                      <p:tavLst>
                                        <p:tav tm="0">
                                          <p:val>
                                            <p:fltVal val="0"/>
                                          </p:val>
                                        </p:tav>
                                        <p:tav tm="100000">
                                          <p:val>
                                            <p:strVal val="#ppt_w"/>
                                          </p:val>
                                        </p:tav>
                                      </p:tavLst>
                                    </p:anim>
                                    <p:anim calcmode="lin" valueType="num">
                                      <p:cBhvr>
                                        <p:cTn id="22" dur="300" fill="hold"/>
                                        <p:tgtEl>
                                          <p:spTgt spid="4"/>
                                        </p:tgtEl>
                                        <p:attrNameLst>
                                          <p:attrName>ppt_h</p:attrName>
                                        </p:attrNameLst>
                                      </p:cBhvr>
                                      <p:tavLst>
                                        <p:tav tm="0">
                                          <p:val>
                                            <p:fltVal val="0"/>
                                          </p:val>
                                        </p:tav>
                                        <p:tav tm="100000">
                                          <p:val>
                                            <p:strVal val="#ppt_h"/>
                                          </p:val>
                                        </p:tav>
                                      </p:tavLst>
                                    </p:anim>
                                    <p:animEffect transition="in" filter="fade">
                                      <p:cBhvr>
                                        <p:cTn id="23" dur="300"/>
                                        <p:tgtEl>
                                          <p:spTgt spid="4"/>
                                        </p:tgtEl>
                                      </p:cBhvr>
                                    </p:animEffect>
                                  </p:childTnLst>
                                </p:cTn>
                              </p:par>
                              <p:par>
                                <p:cTn id="24" presetID="6" presetClass="emph" presetSubtype="0" autoRev="1" fill="hold" grpId="1" nodeType="withEffect">
                                  <p:stCondLst>
                                    <p:cond delay="900"/>
                                  </p:stCondLst>
                                  <p:childTnLst>
                                    <p:animScale>
                                      <p:cBhvr>
                                        <p:cTn id="25" dur="150" fill="hold"/>
                                        <p:tgtEl>
                                          <p:spTgt spid="4"/>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3"/>
                                        </p:tgtEl>
                                        <p:attrNameLst>
                                          <p:attrName>style.visibility</p:attrName>
                                        </p:attrNameLst>
                                      </p:cBhvr>
                                      <p:to>
                                        <p:strVal val="visible"/>
                                      </p:to>
                                    </p:set>
                                    <p:anim calcmode="lin" valueType="num">
                                      <p:cBhvr>
                                        <p:cTn id="28" dur="300" fill="hold"/>
                                        <p:tgtEl>
                                          <p:spTgt spid="3"/>
                                        </p:tgtEl>
                                        <p:attrNameLst>
                                          <p:attrName>ppt_w</p:attrName>
                                        </p:attrNameLst>
                                      </p:cBhvr>
                                      <p:tavLst>
                                        <p:tav tm="0">
                                          <p:val>
                                            <p:fltVal val="0"/>
                                          </p:val>
                                        </p:tav>
                                        <p:tav tm="100000">
                                          <p:val>
                                            <p:strVal val="#ppt_w"/>
                                          </p:val>
                                        </p:tav>
                                      </p:tavLst>
                                    </p:anim>
                                    <p:anim calcmode="lin" valueType="num">
                                      <p:cBhvr>
                                        <p:cTn id="29" dur="300" fill="hold"/>
                                        <p:tgtEl>
                                          <p:spTgt spid="3"/>
                                        </p:tgtEl>
                                        <p:attrNameLst>
                                          <p:attrName>ppt_h</p:attrName>
                                        </p:attrNameLst>
                                      </p:cBhvr>
                                      <p:tavLst>
                                        <p:tav tm="0">
                                          <p:val>
                                            <p:fltVal val="0"/>
                                          </p:val>
                                        </p:tav>
                                        <p:tav tm="100000">
                                          <p:val>
                                            <p:strVal val="#ppt_h"/>
                                          </p:val>
                                        </p:tav>
                                      </p:tavLst>
                                    </p:anim>
                                    <p:animEffect transition="in" filter="fade">
                                      <p:cBhvr>
                                        <p:cTn id="30" dur="300"/>
                                        <p:tgtEl>
                                          <p:spTgt spid="3"/>
                                        </p:tgtEl>
                                      </p:cBhvr>
                                    </p:animEffect>
                                  </p:childTnLst>
                                </p:cTn>
                              </p:par>
                              <p:par>
                                <p:cTn id="31" presetID="6" presetClass="emph" presetSubtype="0" autoRev="1" fill="hold" grpId="1" nodeType="withEffect">
                                  <p:stCondLst>
                                    <p:cond delay="1200"/>
                                  </p:stCondLst>
                                  <p:childTnLst>
                                    <p:animScale>
                                      <p:cBhvr>
                                        <p:cTn id="32" dur="150" fill="hold"/>
                                        <p:tgtEl>
                                          <p:spTgt spid="3"/>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800"/>
                                  </p:stCondLst>
                                  <p:childTnLst>
                                    <p:animScale>
                                      <p:cBhvr>
                                        <p:cTn id="39" dur="150" fill="hold"/>
                                        <p:tgtEl>
                                          <p:spTgt spid="7"/>
                                        </p:tgtEl>
                                      </p:cBhvr>
                                      <p:by x="110000" y="110000"/>
                                    </p:animScale>
                                  </p:childTnLst>
                                </p:cTn>
                              </p:par>
                            </p:childTnLst>
                          </p:cTn>
                        </p:par>
                        <p:par>
                          <p:cTn id="40" fill="hold">
                            <p:stCondLst>
                              <p:cond delay="1500"/>
                            </p:stCondLst>
                            <p:childTnLst>
                              <p:par>
                                <p:cTn id="41" presetID="2" presetClass="entr" presetSubtype="2"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a:extLst>
              <a:ext uri="{FF2B5EF4-FFF2-40B4-BE49-F238E27FC236}">
                <a16:creationId xmlns:a16="http://schemas.microsoft.com/office/drawing/2014/main" id="{044BE66E-4FDA-4B44-849A-621EC751F0DC}"/>
              </a:ext>
            </a:extLst>
          </p:cNvPr>
          <p:cNvGrpSpPr/>
          <p:nvPr/>
        </p:nvGrpSpPr>
        <p:grpSpPr>
          <a:xfrm>
            <a:off x="391134" y="1237486"/>
            <a:ext cx="1632657" cy="712537"/>
            <a:chOff x="1331651" y="2945166"/>
            <a:chExt cx="2099921" cy="1017295"/>
          </a:xfrm>
          <a:solidFill>
            <a:schemeClr val="accent2"/>
          </a:solidFill>
        </p:grpSpPr>
        <p:sp>
          <p:nvSpPr>
            <p:cNvPr id="3" name="矩形 2">
              <a:extLst>
                <a:ext uri="{FF2B5EF4-FFF2-40B4-BE49-F238E27FC236}">
                  <a16:creationId xmlns:a16="http://schemas.microsoft.com/office/drawing/2014/main" id="{96987225-BEC9-4A0B-A8E7-40D4FE24E0C4}"/>
                </a:ext>
              </a:extLst>
            </p:cNvPr>
            <p:cNvSpPr/>
            <p:nvPr/>
          </p:nvSpPr>
          <p:spPr>
            <a:xfrm>
              <a:off x="1331651" y="2945166"/>
              <a:ext cx="2099921" cy="1017295"/>
            </a:xfrm>
            <a:prstGeom prst="rect">
              <a:avLst/>
            </a:prstGeom>
            <a:grp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4" name="文本框 3">
              <a:extLst>
                <a:ext uri="{FF2B5EF4-FFF2-40B4-BE49-F238E27FC236}">
                  <a16:creationId xmlns:a16="http://schemas.microsoft.com/office/drawing/2014/main" id="{CB767CBB-3D6A-4387-AAF1-D5F9D3BDCFD7}"/>
                </a:ext>
              </a:extLst>
            </p:cNvPr>
            <p:cNvSpPr txBox="1"/>
            <p:nvPr/>
          </p:nvSpPr>
          <p:spPr>
            <a:xfrm>
              <a:off x="1472316" y="3556785"/>
              <a:ext cx="1882267" cy="395312"/>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zh-CN" altLang="en-US" sz="1400">
                  <a:solidFill>
                    <a:schemeClr val="bg1"/>
                  </a:solidFill>
                  <a:latin typeface="微软雅黑" panose="020B0503020204020204" pitchFamily="34" charset="-122"/>
                </a:rPr>
                <a:t>格式字符</a:t>
              </a:r>
              <a:endParaRPr lang="zh-CN" altLang="en-US" sz="1400" dirty="0">
                <a:ea typeface="字魂35号-经典雅黑" panose="02000000000000000000" pitchFamily="2" charset="-122"/>
                <a:sym typeface="Arial" panose="020B0604020202020204" pitchFamily="34" charset="0"/>
              </a:endParaRPr>
            </a:p>
          </p:txBody>
        </p:sp>
        <p:sp>
          <p:nvSpPr>
            <p:cNvPr id="5" name="文本框 4">
              <a:extLst>
                <a:ext uri="{FF2B5EF4-FFF2-40B4-BE49-F238E27FC236}">
                  <a16:creationId xmlns:a16="http://schemas.microsoft.com/office/drawing/2014/main" id="{D80E1021-2C1D-49D5-BB37-385D49F93FC2}"/>
                </a:ext>
              </a:extLst>
            </p:cNvPr>
            <p:cNvSpPr txBox="1"/>
            <p:nvPr/>
          </p:nvSpPr>
          <p:spPr>
            <a:xfrm>
              <a:off x="1843808" y="2949161"/>
              <a:ext cx="1075605" cy="703016"/>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2800" dirty="0">
                  <a:ea typeface="字魂35号-经典雅黑" panose="02000000000000000000" pitchFamily="2" charset="-122"/>
                  <a:sym typeface="Arial" panose="020B0604020202020204" pitchFamily="34" charset="0"/>
                </a:rPr>
                <a:t>2</a:t>
              </a:r>
              <a:endParaRPr lang="zh-CN" altLang="en-US" sz="2800" dirty="0">
                <a:ea typeface="字魂35号-经典雅黑" panose="02000000000000000000" pitchFamily="2" charset="-122"/>
                <a:sym typeface="Arial" panose="020B0604020202020204" pitchFamily="34" charset="0"/>
              </a:endParaRPr>
            </a:p>
          </p:txBody>
        </p:sp>
      </p:grpSp>
      <p:graphicFrame>
        <p:nvGraphicFramePr>
          <p:cNvPr id="6" name="表格 5">
            <a:extLst>
              <a:ext uri="{FF2B5EF4-FFF2-40B4-BE49-F238E27FC236}">
                <a16:creationId xmlns:a16="http://schemas.microsoft.com/office/drawing/2014/main" id="{5BCA1242-5582-480F-8CDD-50EFC13CAF4E}"/>
              </a:ext>
            </a:extLst>
          </p:cNvPr>
          <p:cNvGraphicFramePr>
            <a:graphicFrameLocks noGrp="1"/>
          </p:cNvGraphicFramePr>
          <p:nvPr>
            <p:extLst>
              <p:ext uri="{D42A27DB-BD31-4B8C-83A1-F6EECF244321}">
                <p14:modId xmlns:p14="http://schemas.microsoft.com/office/powerpoint/2010/main" val="1655188339"/>
              </p:ext>
            </p:extLst>
          </p:nvPr>
        </p:nvGraphicFramePr>
        <p:xfrm>
          <a:off x="2636767" y="1253041"/>
          <a:ext cx="6376351" cy="2651760"/>
        </p:xfrm>
        <a:graphic>
          <a:graphicData uri="http://schemas.openxmlformats.org/drawingml/2006/table">
            <a:tbl>
              <a:tblPr firstRow="1" bandRow="1">
                <a:tableStyleId>{93296810-A885-4BE3-A3E7-6D5BEEA58F35}</a:tableStyleId>
              </a:tblPr>
              <a:tblGrid>
                <a:gridCol w="1105853">
                  <a:extLst>
                    <a:ext uri="{9D8B030D-6E8A-4147-A177-3AD203B41FA5}">
                      <a16:colId xmlns:a16="http://schemas.microsoft.com/office/drawing/2014/main" val="2550595561"/>
                    </a:ext>
                  </a:extLst>
                </a:gridCol>
                <a:gridCol w="5270498">
                  <a:extLst>
                    <a:ext uri="{9D8B030D-6E8A-4147-A177-3AD203B41FA5}">
                      <a16:colId xmlns:a16="http://schemas.microsoft.com/office/drawing/2014/main" val="1133127736"/>
                    </a:ext>
                  </a:extLst>
                </a:gridCol>
              </a:tblGrid>
              <a:tr h="215739">
                <a:tc>
                  <a:txBody>
                    <a:bodyPr/>
                    <a:lstStyle/>
                    <a:p>
                      <a:pPr algn="ctr"/>
                      <a:r>
                        <a:rPr lang="zh-CN" altLang="en-US" sz="1200">
                          <a:latin typeface="微软雅黑" panose="020B0503020204020204" pitchFamily="34" charset="-122"/>
                          <a:ea typeface="微软雅黑" panose="020B0503020204020204" pitchFamily="34" charset="-122"/>
                        </a:rPr>
                        <a:t>格式字符</a:t>
                      </a:r>
                    </a:p>
                  </a:txBody>
                  <a:tcPr/>
                </a:tc>
                <a:tc>
                  <a:txBody>
                    <a:bodyPr/>
                    <a:lstStyle/>
                    <a:p>
                      <a:pPr algn="ctr"/>
                      <a:r>
                        <a:rPr lang="zh-CN" altLang="en-US" sz="120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3024641650"/>
                  </a:ext>
                </a:extLst>
              </a:tr>
              <a:tr h="215739">
                <a:tc>
                  <a:txBody>
                    <a:bodyPr/>
                    <a:lstStyle/>
                    <a:p>
                      <a:pPr algn="ctr"/>
                      <a:r>
                        <a:rPr lang="en-US" altLang="zh-CN" sz="1200">
                          <a:latin typeface="微软雅黑" panose="020B0503020204020204" pitchFamily="34" charset="-122"/>
                          <a:ea typeface="微软雅黑" panose="020B0503020204020204" pitchFamily="34" charset="-122"/>
                        </a:rPr>
                        <a:t>d,i</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输入有符号的十进制整数</a:t>
                      </a:r>
                    </a:p>
                  </a:txBody>
                  <a:tcPr/>
                </a:tc>
                <a:extLst>
                  <a:ext uri="{0D108BD9-81ED-4DB2-BD59-A6C34878D82A}">
                    <a16:rowId xmlns:a16="http://schemas.microsoft.com/office/drawing/2014/main" val="2331734949"/>
                  </a:ext>
                </a:extLst>
              </a:tr>
              <a:tr h="215739">
                <a:tc>
                  <a:txBody>
                    <a:bodyPr/>
                    <a:lstStyle/>
                    <a:p>
                      <a:pPr algn="ctr"/>
                      <a:r>
                        <a:rPr lang="en-US" altLang="zh-CN" sz="1200">
                          <a:latin typeface="微软雅黑" panose="020B0503020204020204" pitchFamily="34" charset="-122"/>
                          <a:ea typeface="微软雅黑" panose="020B0503020204020204" pitchFamily="34" charset="-122"/>
                        </a:rPr>
                        <a:t>o</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输入无符号的八进制整数</a:t>
                      </a:r>
                    </a:p>
                  </a:txBody>
                  <a:tcPr/>
                </a:tc>
                <a:extLst>
                  <a:ext uri="{0D108BD9-81ED-4DB2-BD59-A6C34878D82A}">
                    <a16:rowId xmlns:a16="http://schemas.microsoft.com/office/drawing/2014/main" val="1207431885"/>
                  </a:ext>
                </a:extLst>
              </a:tr>
              <a:tr h="265980">
                <a:tc>
                  <a:txBody>
                    <a:bodyPr/>
                    <a:lstStyle/>
                    <a:p>
                      <a:pPr algn="ctr"/>
                      <a:r>
                        <a:rPr lang="en-US" altLang="zh-CN" sz="1200">
                          <a:latin typeface="微软雅黑" panose="020B0503020204020204" pitchFamily="34" charset="-122"/>
                          <a:ea typeface="微软雅黑" panose="020B0503020204020204" pitchFamily="34" charset="-122"/>
                        </a:rPr>
                        <a:t>x</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X</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输入无符号的十六进制整数</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大小写作用相同</a:t>
                      </a:r>
                      <a:r>
                        <a:rPr lang="en-US" altLang="zh-CN"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214535336"/>
                  </a:ext>
                </a:extLst>
              </a:tr>
              <a:tr h="215739">
                <a:tc>
                  <a:txBody>
                    <a:bodyPr/>
                    <a:lstStyle/>
                    <a:p>
                      <a:pPr algn="ctr"/>
                      <a:r>
                        <a:rPr lang="en-US" altLang="zh-CN" sz="1200">
                          <a:latin typeface="微软雅黑" panose="020B0503020204020204" pitchFamily="34" charset="-122"/>
                          <a:ea typeface="微软雅黑" panose="020B0503020204020204" pitchFamily="34" charset="-122"/>
                        </a:rPr>
                        <a:t>u</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输入无符号的十进制整数</a:t>
                      </a:r>
                    </a:p>
                  </a:txBody>
                  <a:tcPr/>
                </a:tc>
                <a:extLst>
                  <a:ext uri="{0D108BD9-81ED-4DB2-BD59-A6C34878D82A}">
                    <a16:rowId xmlns:a16="http://schemas.microsoft.com/office/drawing/2014/main" val="3309390316"/>
                  </a:ext>
                </a:extLst>
              </a:tr>
              <a:tr h="215739">
                <a:tc>
                  <a:txBody>
                    <a:bodyPr/>
                    <a:lstStyle/>
                    <a:p>
                      <a:pPr algn="ctr"/>
                      <a:r>
                        <a:rPr lang="en-US" altLang="zh-CN" sz="1200">
                          <a:latin typeface="微软雅黑" panose="020B0503020204020204" pitchFamily="34" charset="-122"/>
                          <a:ea typeface="微软雅黑" panose="020B0503020204020204" pitchFamily="34" charset="-122"/>
                        </a:rPr>
                        <a:t>c</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输入单个字符</a:t>
                      </a:r>
                    </a:p>
                  </a:txBody>
                  <a:tcPr/>
                </a:tc>
                <a:extLst>
                  <a:ext uri="{0D108BD9-81ED-4DB2-BD59-A6C34878D82A}">
                    <a16:rowId xmlns:a16="http://schemas.microsoft.com/office/drawing/2014/main" val="475298159"/>
                  </a:ext>
                </a:extLst>
              </a:tr>
              <a:tr h="215739">
                <a:tc>
                  <a:txBody>
                    <a:bodyPr/>
                    <a:lstStyle/>
                    <a:p>
                      <a:pPr algn="ctr"/>
                      <a:r>
                        <a:rPr lang="en-US" altLang="zh-CN" sz="1200">
                          <a:latin typeface="微软雅黑" panose="020B0503020204020204" pitchFamily="34" charset="-122"/>
                          <a:ea typeface="微软雅黑" panose="020B0503020204020204" pitchFamily="34" charset="-122"/>
                        </a:rPr>
                        <a:t>s</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输入字符串，将字符串送到一个字符数组中，在输入时以非空白字符开始，以第一个空白字符结束。字符串以串结束标志</a:t>
                      </a:r>
                      <a:r>
                        <a:rPr lang="en-US" altLang="zh-CN" sz="1200">
                          <a:latin typeface="微软雅黑" panose="020B0503020204020204" pitchFamily="34" charset="-122"/>
                          <a:ea typeface="微软雅黑" panose="020B0503020204020204" pitchFamily="34" charset="-122"/>
                        </a:rPr>
                        <a:t> ‘\0’</a:t>
                      </a:r>
                      <a:r>
                        <a:rPr lang="zh-CN" altLang="en-US" sz="1200">
                          <a:latin typeface="微软雅黑" panose="020B0503020204020204" pitchFamily="34" charset="-122"/>
                          <a:ea typeface="微软雅黑" panose="020B0503020204020204" pitchFamily="34" charset="-122"/>
                        </a:rPr>
                        <a:t>作为其最后一个字符。</a:t>
                      </a:r>
                    </a:p>
                  </a:txBody>
                  <a:tcPr/>
                </a:tc>
                <a:extLst>
                  <a:ext uri="{0D108BD9-81ED-4DB2-BD59-A6C34878D82A}">
                    <a16:rowId xmlns:a16="http://schemas.microsoft.com/office/drawing/2014/main" val="4260347619"/>
                  </a:ext>
                </a:extLst>
              </a:tr>
              <a:tr h="215739">
                <a:tc>
                  <a:txBody>
                    <a:bodyPr/>
                    <a:lstStyle/>
                    <a:p>
                      <a:pPr algn="ctr"/>
                      <a:r>
                        <a:rPr lang="en-US" altLang="zh-CN" sz="1200">
                          <a:latin typeface="微软雅黑" panose="020B0503020204020204" pitchFamily="34" charset="-122"/>
                          <a:ea typeface="微软雅黑" panose="020B0503020204020204" pitchFamily="34" charset="-122"/>
                        </a:rPr>
                        <a:t>f</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输入实数，可以用小写形式或指数形式输入</a:t>
                      </a:r>
                    </a:p>
                  </a:txBody>
                  <a:tcPr/>
                </a:tc>
                <a:extLst>
                  <a:ext uri="{0D108BD9-81ED-4DB2-BD59-A6C34878D82A}">
                    <a16:rowId xmlns:a16="http://schemas.microsoft.com/office/drawing/2014/main" val="2756226322"/>
                  </a:ext>
                </a:extLst>
              </a:tr>
              <a:tr h="215739">
                <a:tc>
                  <a:txBody>
                    <a:bodyPr/>
                    <a:lstStyle/>
                    <a:p>
                      <a:pPr algn="ctr"/>
                      <a:r>
                        <a:rPr lang="en-US" altLang="zh-CN" sz="1200">
                          <a:latin typeface="微软雅黑" panose="020B0503020204020204" pitchFamily="34" charset="-122"/>
                          <a:ea typeface="微软雅黑" panose="020B0503020204020204" pitchFamily="34" charset="-122"/>
                        </a:rPr>
                        <a:t>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g</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G</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与</a:t>
                      </a:r>
                      <a:r>
                        <a:rPr lang="en-US" altLang="zh-CN" sz="1200">
                          <a:latin typeface="微软雅黑" panose="020B0503020204020204" pitchFamily="34" charset="-122"/>
                          <a:ea typeface="微软雅黑" panose="020B0503020204020204" pitchFamily="34" charset="-122"/>
                        </a:rPr>
                        <a:t>f</a:t>
                      </a:r>
                      <a:r>
                        <a:rPr lang="zh-CN" altLang="en-US" sz="1200">
                          <a:latin typeface="微软雅黑" panose="020B0503020204020204" pitchFamily="34" charset="-122"/>
                          <a:ea typeface="微软雅黑" panose="020B0503020204020204" pitchFamily="34" charset="-122"/>
                        </a:rPr>
                        <a:t>作用相同，</a:t>
                      </a:r>
                      <a:r>
                        <a:rPr lang="en-US" altLang="zh-CN" sz="1200">
                          <a:latin typeface="微软雅黑" panose="020B0503020204020204" pitchFamily="34" charset="-122"/>
                          <a:ea typeface="微软雅黑" panose="020B0503020204020204" pitchFamily="34" charset="-122"/>
                        </a:rPr>
                        <a:t>e</a:t>
                      </a:r>
                      <a:r>
                        <a:rPr lang="zh-CN" altLang="en-US" sz="1200">
                          <a:latin typeface="微软雅黑" panose="020B0503020204020204" pitchFamily="34" charset="-122"/>
                          <a:ea typeface="微软雅黑" panose="020B0503020204020204" pitchFamily="34" charset="-122"/>
                        </a:rPr>
                        <a:t>与</a:t>
                      </a:r>
                      <a:r>
                        <a:rPr lang="en-US" altLang="zh-CN" sz="1200">
                          <a:latin typeface="微软雅黑" panose="020B0503020204020204" pitchFamily="34" charset="-122"/>
                          <a:ea typeface="微软雅黑" panose="020B0503020204020204" pitchFamily="34" charset="-122"/>
                        </a:rPr>
                        <a:t>f</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g</a:t>
                      </a:r>
                      <a:r>
                        <a:rPr lang="zh-CN" altLang="en-US" sz="1200">
                          <a:latin typeface="微软雅黑" panose="020B0503020204020204" pitchFamily="34" charset="-122"/>
                          <a:ea typeface="微软雅黑" panose="020B0503020204020204" pitchFamily="34" charset="-122"/>
                        </a:rPr>
                        <a:t>可以互相替换（大小写作用相同）</a:t>
                      </a:r>
                    </a:p>
                  </a:txBody>
                  <a:tcPr/>
                </a:tc>
                <a:extLst>
                  <a:ext uri="{0D108BD9-81ED-4DB2-BD59-A6C34878D82A}">
                    <a16:rowId xmlns:a16="http://schemas.microsoft.com/office/drawing/2014/main" val="808596203"/>
                  </a:ext>
                </a:extLst>
              </a:tr>
            </a:tbl>
          </a:graphicData>
        </a:graphic>
      </p:graphicFrame>
      <p:graphicFrame>
        <p:nvGraphicFramePr>
          <p:cNvPr id="7" name="表格 6">
            <a:extLst>
              <a:ext uri="{FF2B5EF4-FFF2-40B4-BE49-F238E27FC236}">
                <a16:creationId xmlns:a16="http://schemas.microsoft.com/office/drawing/2014/main" id="{BEF1D045-4786-4A2F-AE08-1A1188F85005}"/>
              </a:ext>
            </a:extLst>
          </p:cNvPr>
          <p:cNvGraphicFramePr>
            <a:graphicFrameLocks noGrp="1"/>
          </p:cNvGraphicFramePr>
          <p:nvPr>
            <p:extLst>
              <p:ext uri="{D42A27DB-BD31-4B8C-83A1-F6EECF244321}">
                <p14:modId xmlns:p14="http://schemas.microsoft.com/office/powerpoint/2010/main" val="3726549261"/>
              </p:ext>
            </p:extLst>
          </p:nvPr>
        </p:nvGraphicFramePr>
        <p:xfrm>
          <a:off x="2636766" y="4813957"/>
          <a:ext cx="6376351" cy="1554480"/>
        </p:xfrm>
        <a:graphic>
          <a:graphicData uri="http://schemas.openxmlformats.org/drawingml/2006/table">
            <a:tbl>
              <a:tblPr firstRow="1" bandRow="1">
                <a:tableStyleId>{93296810-A885-4BE3-A3E7-6D5BEEA58F35}</a:tableStyleId>
              </a:tblPr>
              <a:tblGrid>
                <a:gridCol w="1105853">
                  <a:extLst>
                    <a:ext uri="{9D8B030D-6E8A-4147-A177-3AD203B41FA5}">
                      <a16:colId xmlns:a16="http://schemas.microsoft.com/office/drawing/2014/main" val="2550595561"/>
                    </a:ext>
                  </a:extLst>
                </a:gridCol>
                <a:gridCol w="5270498">
                  <a:extLst>
                    <a:ext uri="{9D8B030D-6E8A-4147-A177-3AD203B41FA5}">
                      <a16:colId xmlns:a16="http://schemas.microsoft.com/office/drawing/2014/main" val="1133127736"/>
                    </a:ext>
                  </a:extLst>
                </a:gridCol>
              </a:tblGrid>
              <a:tr h="215739">
                <a:tc>
                  <a:txBody>
                    <a:bodyPr/>
                    <a:lstStyle/>
                    <a:p>
                      <a:pPr algn="ctr"/>
                      <a:r>
                        <a:rPr lang="zh-CN" altLang="en-US" sz="1200">
                          <a:latin typeface="微软雅黑" panose="020B0503020204020204" pitchFamily="34" charset="-122"/>
                          <a:ea typeface="微软雅黑" panose="020B0503020204020204" pitchFamily="34" charset="-122"/>
                        </a:rPr>
                        <a:t>格式字符</a:t>
                      </a:r>
                    </a:p>
                  </a:txBody>
                  <a:tcPr/>
                </a:tc>
                <a:tc>
                  <a:txBody>
                    <a:bodyPr/>
                    <a:lstStyle/>
                    <a:p>
                      <a:pPr algn="ctr"/>
                      <a:r>
                        <a:rPr lang="zh-CN" altLang="en-US" sz="120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3024641650"/>
                  </a:ext>
                </a:extLst>
              </a:tr>
              <a:tr h="215739">
                <a:tc>
                  <a:txBody>
                    <a:bodyPr/>
                    <a:lstStyle/>
                    <a:p>
                      <a:pPr algn="ctr"/>
                      <a:r>
                        <a:rPr lang="en-US" altLang="zh-CN" sz="1200">
                          <a:latin typeface="微软雅黑" panose="020B0503020204020204" pitchFamily="34" charset="-122"/>
                          <a:ea typeface="微软雅黑" panose="020B0503020204020204" pitchFamily="34" charset="-122"/>
                        </a:rPr>
                        <a:t>l</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输入长整型数据（可用</a:t>
                      </a:r>
                      <a:r>
                        <a:rPr lang="en-US" altLang="zh-CN" sz="1200">
                          <a:latin typeface="微软雅黑" panose="020B0503020204020204" pitchFamily="34" charset="-122"/>
                          <a:ea typeface="微软雅黑" panose="020B0503020204020204" pitchFamily="34" charset="-122"/>
                        </a:rPr>
                        <a:t>%ld</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%lo</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%lx</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%lu</a:t>
                      </a:r>
                      <a:r>
                        <a:rPr lang="zh-CN" altLang="en-US" sz="1200">
                          <a:latin typeface="微软雅黑" panose="020B0503020204020204" pitchFamily="34" charset="-122"/>
                          <a:ea typeface="微软雅黑" panose="020B0503020204020204" pitchFamily="34" charset="-122"/>
                        </a:rPr>
                        <a:t>）以及对</a:t>
                      </a:r>
                      <a:r>
                        <a:rPr lang="en-US" altLang="zh-CN" sz="1200">
                          <a:latin typeface="微软雅黑" panose="020B0503020204020204" pitchFamily="34" charset="-122"/>
                          <a:ea typeface="微软雅黑" panose="020B0503020204020204" pitchFamily="34" charset="-122"/>
                        </a:rPr>
                        <a:t>double</a:t>
                      </a:r>
                      <a:r>
                        <a:rPr lang="zh-CN" altLang="en-US" sz="1200">
                          <a:latin typeface="微软雅黑" panose="020B0503020204020204" pitchFamily="34" charset="-122"/>
                          <a:ea typeface="微软雅黑" panose="020B0503020204020204" pitchFamily="34" charset="-122"/>
                        </a:rPr>
                        <a:t>型数据（用</a:t>
                      </a:r>
                      <a:r>
                        <a:rPr lang="en-US" altLang="zh-CN" sz="1200">
                          <a:latin typeface="微软雅黑" panose="020B0503020204020204" pitchFamily="34" charset="-122"/>
                          <a:ea typeface="微软雅黑" panose="020B0503020204020204" pitchFamily="34" charset="-122"/>
                        </a:rPr>
                        <a:t>%lf</a:t>
                      </a:r>
                      <a:r>
                        <a:rPr lang="zh-CN" altLang="en-US" sz="1200">
                          <a:latin typeface="微软雅黑" panose="020B0503020204020204" pitchFamily="34" charset="-122"/>
                          <a:ea typeface="微软雅黑" panose="020B0503020204020204" pitchFamily="34" charset="-122"/>
                        </a:rPr>
                        <a:t>或</a:t>
                      </a:r>
                      <a:r>
                        <a:rPr lang="en-US" altLang="zh-CN" sz="1200">
                          <a:latin typeface="微软雅黑" panose="020B0503020204020204" pitchFamily="34" charset="-122"/>
                          <a:ea typeface="微软雅黑" panose="020B0503020204020204" pitchFamily="34" charset="-122"/>
                        </a:rPr>
                        <a:t>%le</a:t>
                      </a:r>
                      <a:r>
                        <a:rPr lang="zh-CN" altLang="en-US" sz="1200">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2331734949"/>
                  </a:ext>
                </a:extLst>
              </a:tr>
              <a:tr h="215739">
                <a:tc>
                  <a:txBody>
                    <a:bodyPr/>
                    <a:lstStyle/>
                    <a:p>
                      <a:pPr algn="ctr"/>
                      <a:r>
                        <a:rPr lang="en-US" altLang="zh-CN" sz="1200">
                          <a:latin typeface="微软雅黑" panose="020B0503020204020204" pitchFamily="34" charset="-122"/>
                          <a:ea typeface="微软雅黑" panose="020B0503020204020204" pitchFamily="34" charset="-122"/>
                        </a:rPr>
                        <a:t>h</a:t>
                      </a:r>
                      <a:endParaRPr lang="zh-CN" altLang="en-US" sz="1200">
                        <a:latin typeface="微软雅黑" panose="020B0503020204020204" pitchFamily="34" charset="-122"/>
                        <a:ea typeface="微软雅黑" panose="020B0503020204020204" pitchFamily="34" charset="-122"/>
                      </a:endParaRPr>
                    </a:p>
                  </a:txBody>
                  <a:tcPr/>
                </a:tc>
                <a:tc>
                  <a:txBody>
                    <a:bodyPr/>
                    <a:lstStyle/>
                    <a:p>
                      <a:pPr algn="ctr"/>
                      <a:r>
                        <a:rPr lang="zh-CN" altLang="en-US" sz="1200">
                          <a:latin typeface="微软雅黑" panose="020B0503020204020204" pitchFamily="34" charset="-122"/>
                          <a:ea typeface="微软雅黑" panose="020B0503020204020204" pitchFamily="34" charset="-122"/>
                        </a:rPr>
                        <a:t>输入短整型数据（可用</a:t>
                      </a:r>
                      <a:r>
                        <a:rPr lang="en-US" altLang="zh-CN" sz="1200">
                          <a:latin typeface="微软雅黑" panose="020B0503020204020204" pitchFamily="34" charset="-122"/>
                          <a:ea typeface="微软雅黑" panose="020B0503020204020204" pitchFamily="34" charset="-122"/>
                        </a:rPr>
                        <a:t>%hd</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%ho</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%hx</a:t>
                      </a:r>
                      <a:r>
                        <a:rPr lang="zh-CN" altLang="en-US" sz="1200">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1207431885"/>
                  </a:ext>
                </a:extLst>
              </a:tr>
              <a:tr h="265980">
                <a:tc>
                  <a:txBody>
                    <a:bodyPr/>
                    <a:lstStyle/>
                    <a:p>
                      <a:pPr algn="ctr"/>
                      <a:r>
                        <a:rPr lang="zh-CN" altLang="en-US" sz="1200">
                          <a:latin typeface="微软雅黑" panose="020B0503020204020204" pitchFamily="34" charset="-122"/>
                          <a:ea typeface="微软雅黑" panose="020B0503020204020204" pitchFamily="34" charset="-122"/>
                        </a:rPr>
                        <a:t>域宽</a:t>
                      </a:r>
                    </a:p>
                  </a:txBody>
                  <a:tcPr/>
                </a:tc>
                <a:tc>
                  <a:txBody>
                    <a:bodyPr/>
                    <a:lstStyle/>
                    <a:p>
                      <a:pPr algn="ctr"/>
                      <a:r>
                        <a:rPr lang="zh-CN" altLang="en-US" sz="1200">
                          <a:latin typeface="微软雅黑" panose="020B0503020204020204" pitchFamily="34" charset="-122"/>
                          <a:ea typeface="微软雅黑" panose="020B0503020204020204" pitchFamily="34" charset="-122"/>
                        </a:rPr>
                        <a:t>指定输入数据所占宽度（列表），域宽应为正整数</a:t>
                      </a:r>
                    </a:p>
                  </a:txBody>
                  <a:tcPr/>
                </a:tc>
                <a:extLst>
                  <a:ext uri="{0D108BD9-81ED-4DB2-BD59-A6C34878D82A}">
                    <a16:rowId xmlns:a16="http://schemas.microsoft.com/office/drawing/2014/main" val="2214535336"/>
                  </a:ext>
                </a:extLst>
              </a:tr>
              <a:tr h="215739">
                <a:tc>
                  <a:txBody>
                    <a:bodyPr/>
                    <a:lstStyle/>
                    <a:p>
                      <a:pPr algn="ctr"/>
                      <a:r>
                        <a:rPr lang="zh-CN" altLang="en-US" sz="1200">
                          <a:latin typeface="微软雅黑" panose="020B0503020204020204" pitchFamily="34" charset="-122"/>
                          <a:ea typeface="微软雅黑" panose="020B0503020204020204" pitchFamily="34" charset="-122"/>
                        </a:rPr>
                        <a:t>*</a:t>
                      </a:r>
                    </a:p>
                  </a:txBody>
                  <a:tcPr/>
                </a:tc>
                <a:tc>
                  <a:txBody>
                    <a:bodyPr/>
                    <a:lstStyle/>
                    <a:p>
                      <a:pPr algn="ctr"/>
                      <a:r>
                        <a:rPr lang="zh-CN" altLang="en-US" sz="1200">
                          <a:latin typeface="微软雅黑" panose="020B0503020204020204" pitchFamily="34" charset="-122"/>
                          <a:ea typeface="微软雅黑" panose="020B0503020204020204" pitchFamily="34" charset="-122"/>
                        </a:rPr>
                        <a:t>本输入项在读入后不赋给相应的变量</a:t>
                      </a:r>
                    </a:p>
                  </a:txBody>
                  <a:tcPr/>
                </a:tc>
                <a:extLst>
                  <a:ext uri="{0D108BD9-81ED-4DB2-BD59-A6C34878D82A}">
                    <a16:rowId xmlns:a16="http://schemas.microsoft.com/office/drawing/2014/main" val="3309390316"/>
                  </a:ext>
                </a:extLst>
              </a:tr>
            </a:tbl>
          </a:graphicData>
        </a:graphic>
      </p:graphicFrame>
      <p:sp>
        <p:nvSpPr>
          <p:cNvPr id="8" name="文本框 7">
            <a:extLst>
              <a:ext uri="{FF2B5EF4-FFF2-40B4-BE49-F238E27FC236}">
                <a16:creationId xmlns:a16="http://schemas.microsoft.com/office/drawing/2014/main" id="{9BD2ABE0-B1A1-4DAF-8BCE-B27219B69D2F}"/>
              </a:ext>
            </a:extLst>
          </p:cNvPr>
          <p:cNvSpPr txBox="1"/>
          <p:nvPr/>
        </p:nvSpPr>
        <p:spPr>
          <a:xfrm>
            <a:off x="4438835" y="945264"/>
            <a:ext cx="2422458"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scanf</a:t>
            </a:r>
            <a:r>
              <a:rPr lang="zh-CN" altLang="en-US" sz="1400">
                <a:solidFill>
                  <a:schemeClr val="bg1"/>
                </a:solidFill>
                <a:latin typeface="微软雅黑" panose="020B0503020204020204" pitchFamily="34" charset="-122"/>
                <a:ea typeface="微软雅黑" panose="020B0503020204020204" pitchFamily="34" charset="-122"/>
              </a:rPr>
              <a:t>函数中用到的格式字符</a:t>
            </a:r>
          </a:p>
        </p:txBody>
      </p:sp>
      <p:sp>
        <p:nvSpPr>
          <p:cNvPr id="9" name="文本框 8">
            <a:extLst>
              <a:ext uri="{FF2B5EF4-FFF2-40B4-BE49-F238E27FC236}">
                <a16:creationId xmlns:a16="http://schemas.microsoft.com/office/drawing/2014/main" id="{F9F9384E-9484-41EB-AAF8-09EBC083E97B}"/>
              </a:ext>
            </a:extLst>
          </p:cNvPr>
          <p:cNvSpPr txBox="1"/>
          <p:nvPr/>
        </p:nvSpPr>
        <p:spPr>
          <a:xfrm>
            <a:off x="4438835" y="4504502"/>
            <a:ext cx="2781531"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scanf</a:t>
            </a:r>
            <a:r>
              <a:rPr lang="zh-CN" altLang="en-US" sz="1400">
                <a:solidFill>
                  <a:schemeClr val="bg1"/>
                </a:solidFill>
                <a:latin typeface="微软雅黑" panose="020B0503020204020204" pitchFamily="34" charset="-122"/>
                <a:ea typeface="微软雅黑" panose="020B0503020204020204" pitchFamily="34" charset="-122"/>
              </a:rPr>
              <a:t>函数中用到的格式附加字符</a:t>
            </a:r>
          </a:p>
        </p:txBody>
      </p:sp>
    </p:spTree>
    <p:extLst>
      <p:ext uri="{BB962C8B-B14F-4D97-AF65-F5344CB8AC3E}">
        <p14:creationId xmlns:p14="http://schemas.microsoft.com/office/powerpoint/2010/main" val="144269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a:extLst>
              <a:ext uri="{FF2B5EF4-FFF2-40B4-BE49-F238E27FC236}">
                <a16:creationId xmlns:a16="http://schemas.microsoft.com/office/drawing/2014/main" id="{4972AD53-648D-4973-A3E6-A6D6F1C2A6EF}"/>
              </a:ext>
            </a:extLst>
          </p:cNvPr>
          <p:cNvGrpSpPr/>
          <p:nvPr/>
        </p:nvGrpSpPr>
        <p:grpSpPr>
          <a:xfrm>
            <a:off x="257970" y="1222912"/>
            <a:ext cx="1793250" cy="766718"/>
            <a:chOff x="1331650" y="2860983"/>
            <a:chExt cx="2156408" cy="1094649"/>
          </a:xfrm>
          <a:solidFill>
            <a:schemeClr val="accent2"/>
          </a:solidFill>
        </p:grpSpPr>
        <p:sp>
          <p:nvSpPr>
            <p:cNvPr id="3" name="矩形 2">
              <a:extLst>
                <a:ext uri="{FF2B5EF4-FFF2-40B4-BE49-F238E27FC236}">
                  <a16:creationId xmlns:a16="http://schemas.microsoft.com/office/drawing/2014/main" id="{565973F0-804C-4347-B0DE-83DECC7CCB11}"/>
                </a:ext>
              </a:extLst>
            </p:cNvPr>
            <p:cNvSpPr/>
            <p:nvPr/>
          </p:nvSpPr>
          <p:spPr>
            <a:xfrm>
              <a:off x="1331650" y="2938337"/>
              <a:ext cx="2099921" cy="1017295"/>
            </a:xfrm>
            <a:prstGeom prst="rect">
              <a:avLst/>
            </a:prstGeom>
            <a:solidFill>
              <a:schemeClr val="accent6">
                <a:lumMod val="75000"/>
              </a:schemeClr>
            </a:solid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4" name="文本框 3">
              <a:extLst>
                <a:ext uri="{FF2B5EF4-FFF2-40B4-BE49-F238E27FC236}">
                  <a16:creationId xmlns:a16="http://schemas.microsoft.com/office/drawing/2014/main" id="{75804799-275E-4566-9839-D780A721FBA3}"/>
                </a:ext>
              </a:extLst>
            </p:cNvPr>
            <p:cNvSpPr txBox="1"/>
            <p:nvPr/>
          </p:nvSpPr>
          <p:spPr>
            <a:xfrm>
              <a:off x="1331650" y="3544602"/>
              <a:ext cx="2156408" cy="367567"/>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zh-CN" altLang="en-US" sz="1400">
                  <a:solidFill>
                    <a:schemeClr val="bg1"/>
                  </a:solidFill>
                  <a:latin typeface="微软雅黑" panose="020B0503020204020204" pitchFamily="34" charset="-122"/>
                  <a:ea typeface="字魂35号-经典雅黑" panose="02000000000000000000" pitchFamily="2" charset="-122"/>
                  <a:sym typeface="Arial" panose="020B0604020202020204" pitchFamily="34" charset="0"/>
                </a:rPr>
                <a:t>使用</a:t>
              </a:r>
              <a:r>
                <a:rPr lang="en-US" altLang="zh-CN" sz="1400">
                  <a:solidFill>
                    <a:schemeClr val="bg1"/>
                  </a:solidFill>
                  <a:latin typeface="微软雅黑" panose="020B0503020204020204" pitchFamily="34" charset="-122"/>
                  <a:ea typeface="字魂35号-经典雅黑" panose="02000000000000000000" pitchFamily="2" charset="-122"/>
                  <a:sym typeface="Arial" panose="020B0604020202020204" pitchFamily="34" charset="0"/>
                </a:rPr>
                <a:t>scanf</a:t>
              </a:r>
              <a:r>
                <a:rPr lang="zh-CN" altLang="en-US" sz="1400">
                  <a:solidFill>
                    <a:schemeClr val="bg1"/>
                  </a:solidFill>
                  <a:latin typeface="微软雅黑" panose="020B0503020204020204" pitchFamily="34" charset="-122"/>
                  <a:ea typeface="字魂35号-经典雅黑" panose="02000000000000000000" pitchFamily="2" charset="-122"/>
                  <a:sym typeface="Arial" panose="020B0604020202020204" pitchFamily="34" charset="0"/>
                </a:rPr>
                <a:t>注意问题</a:t>
              </a:r>
              <a:endParaRPr lang="zh-CN" altLang="en-US" sz="1400" dirty="0">
                <a:ea typeface="字魂35号-经典雅黑" panose="02000000000000000000" pitchFamily="2" charset="-122"/>
                <a:sym typeface="Arial" panose="020B0604020202020204" pitchFamily="34" charset="0"/>
              </a:endParaRPr>
            </a:p>
          </p:txBody>
        </p:sp>
        <p:sp>
          <p:nvSpPr>
            <p:cNvPr id="5" name="文本框 4">
              <a:extLst>
                <a:ext uri="{FF2B5EF4-FFF2-40B4-BE49-F238E27FC236}">
                  <a16:creationId xmlns:a16="http://schemas.microsoft.com/office/drawing/2014/main" id="{71845CA7-EE9B-4FA5-9410-AF67EC3C7565}"/>
                </a:ext>
              </a:extLst>
            </p:cNvPr>
            <p:cNvSpPr txBox="1"/>
            <p:nvPr/>
          </p:nvSpPr>
          <p:spPr>
            <a:xfrm>
              <a:off x="1999493" y="2860983"/>
              <a:ext cx="764236" cy="703017"/>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2800">
                  <a:ea typeface="字魂35号-经典雅黑" panose="02000000000000000000" pitchFamily="2" charset="-122"/>
                  <a:sym typeface="Arial" panose="020B0604020202020204" pitchFamily="34" charset="0"/>
                </a:rPr>
                <a:t>3</a:t>
              </a:r>
              <a:endParaRPr lang="zh-CN" altLang="en-US" sz="2800" dirty="0">
                <a:ea typeface="字魂35号-经典雅黑" panose="02000000000000000000" pitchFamily="2" charset="-122"/>
                <a:sym typeface="Arial" panose="020B0604020202020204" pitchFamily="34" charset="0"/>
              </a:endParaRPr>
            </a:p>
          </p:txBody>
        </p:sp>
      </p:grpSp>
      <p:sp>
        <p:nvSpPr>
          <p:cNvPr id="6" name="文本框 5">
            <a:extLst>
              <a:ext uri="{FF2B5EF4-FFF2-40B4-BE49-F238E27FC236}">
                <a16:creationId xmlns:a16="http://schemas.microsoft.com/office/drawing/2014/main" id="{0FCA225D-6256-4B56-8B8B-BFC7D76665EE}"/>
              </a:ext>
            </a:extLst>
          </p:cNvPr>
          <p:cNvSpPr txBox="1"/>
          <p:nvPr/>
        </p:nvSpPr>
        <p:spPr>
          <a:xfrm>
            <a:off x="2547892" y="1959188"/>
            <a:ext cx="5404043"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1</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scanf</a:t>
            </a:r>
            <a:r>
              <a:rPr lang="zh-CN" altLang="en-US" sz="1400">
                <a:solidFill>
                  <a:schemeClr val="bg1"/>
                </a:solidFill>
                <a:latin typeface="微软雅黑" panose="020B0503020204020204" pitchFamily="34" charset="-122"/>
                <a:ea typeface="微软雅黑" panose="020B0503020204020204" pitchFamily="34" charset="-122"/>
              </a:rPr>
              <a:t>函数中的格式控制后面应当是变量地址，而不是变量名</a:t>
            </a:r>
          </a:p>
        </p:txBody>
      </p:sp>
      <p:sp>
        <p:nvSpPr>
          <p:cNvPr id="8" name="文本框 7">
            <a:extLst>
              <a:ext uri="{FF2B5EF4-FFF2-40B4-BE49-F238E27FC236}">
                <a16:creationId xmlns:a16="http://schemas.microsoft.com/office/drawing/2014/main" id="{58889EE7-893A-4D30-AC85-D0CE00C305E8}"/>
              </a:ext>
            </a:extLst>
          </p:cNvPr>
          <p:cNvSpPr txBox="1"/>
          <p:nvPr/>
        </p:nvSpPr>
        <p:spPr>
          <a:xfrm>
            <a:off x="2547892" y="2606068"/>
            <a:ext cx="7812350" cy="523220"/>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2</a:t>
            </a:r>
            <a:r>
              <a:rPr lang="zh-CN" altLang="en-US" sz="1400">
                <a:solidFill>
                  <a:schemeClr val="bg1"/>
                </a:solidFill>
                <a:latin typeface="微软雅黑" panose="020B0503020204020204" pitchFamily="34" charset="-122"/>
                <a:ea typeface="微软雅黑" panose="020B0503020204020204" pitchFamily="34" charset="-122"/>
              </a:rPr>
              <a:t>、如果在格式控制字符串中除了格式声明以外还有其他字符，则在输入数据时在对应的位置上应输入与这些字符相同的字符</a:t>
            </a:r>
          </a:p>
        </p:txBody>
      </p:sp>
      <p:sp>
        <p:nvSpPr>
          <p:cNvPr id="9" name="文本框 8">
            <a:extLst>
              <a:ext uri="{FF2B5EF4-FFF2-40B4-BE49-F238E27FC236}">
                <a16:creationId xmlns:a16="http://schemas.microsoft.com/office/drawing/2014/main" id="{55246F76-08E6-4564-8E24-488DB3F3E6DA}"/>
              </a:ext>
            </a:extLst>
          </p:cNvPr>
          <p:cNvSpPr txBox="1"/>
          <p:nvPr/>
        </p:nvSpPr>
        <p:spPr>
          <a:xfrm>
            <a:off x="2547892" y="3468391"/>
            <a:ext cx="6984797"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3</a:t>
            </a:r>
            <a:r>
              <a:rPr lang="zh-CN" altLang="en-US" sz="1400">
                <a:solidFill>
                  <a:schemeClr val="bg1"/>
                </a:solidFill>
                <a:latin typeface="微软雅黑" panose="020B0503020204020204" pitchFamily="34" charset="-122"/>
                <a:ea typeface="微软雅黑" panose="020B0503020204020204" pitchFamily="34" charset="-122"/>
              </a:rPr>
              <a:t>、在用</a:t>
            </a:r>
            <a:r>
              <a:rPr lang="en-US" altLang="zh-CN" sz="1400">
                <a:solidFill>
                  <a:schemeClr val="bg1"/>
                </a:solidFill>
                <a:latin typeface="微软雅黑" panose="020B0503020204020204" pitchFamily="34" charset="-122"/>
                <a:ea typeface="微软雅黑" panose="020B0503020204020204" pitchFamily="34" charset="-122"/>
              </a:rPr>
              <a:t>%c</a:t>
            </a:r>
            <a:r>
              <a:rPr lang="zh-CN" altLang="en-US" sz="1400">
                <a:solidFill>
                  <a:schemeClr val="bg1"/>
                </a:solidFill>
                <a:latin typeface="微软雅黑" panose="020B0503020204020204" pitchFamily="34" charset="-122"/>
                <a:ea typeface="微软雅黑" panose="020B0503020204020204" pitchFamily="34" charset="-122"/>
              </a:rPr>
              <a:t>格式声明输入字符时，空格字符和转义字符中的字符都作为有效字符输入</a:t>
            </a:r>
          </a:p>
        </p:txBody>
      </p:sp>
      <p:sp>
        <p:nvSpPr>
          <p:cNvPr id="10" name="文本框 9">
            <a:extLst>
              <a:ext uri="{FF2B5EF4-FFF2-40B4-BE49-F238E27FC236}">
                <a16:creationId xmlns:a16="http://schemas.microsoft.com/office/drawing/2014/main" id="{17CD3F86-422F-491F-9236-C098C9294D66}"/>
              </a:ext>
            </a:extLst>
          </p:cNvPr>
          <p:cNvSpPr txBox="1"/>
          <p:nvPr/>
        </p:nvSpPr>
        <p:spPr>
          <a:xfrm>
            <a:off x="2547892" y="4254480"/>
            <a:ext cx="7723573" cy="523220"/>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4</a:t>
            </a:r>
            <a:r>
              <a:rPr lang="zh-CN" altLang="en-US" sz="1400">
                <a:solidFill>
                  <a:schemeClr val="bg1"/>
                </a:solidFill>
                <a:latin typeface="微软雅黑" panose="020B0503020204020204" pitchFamily="34" charset="-122"/>
                <a:ea typeface="微软雅黑" panose="020B0503020204020204" pitchFamily="34" charset="-122"/>
              </a:rPr>
              <a:t>、在输入数值数据时，如果输入空格、回车、</a:t>
            </a:r>
            <a:r>
              <a:rPr lang="en-US" altLang="zh-CN" sz="1400">
                <a:solidFill>
                  <a:schemeClr val="bg1"/>
                </a:solidFill>
                <a:latin typeface="微软雅黑" panose="020B0503020204020204" pitchFamily="34" charset="-122"/>
                <a:ea typeface="微软雅黑" panose="020B0503020204020204" pitchFamily="34" charset="-122"/>
              </a:rPr>
              <a:t>Tab</a:t>
            </a:r>
            <a:r>
              <a:rPr lang="zh-CN" altLang="en-US" sz="1400">
                <a:solidFill>
                  <a:schemeClr val="bg1"/>
                </a:solidFill>
                <a:latin typeface="微软雅黑" panose="020B0503020204020204" pitchFamily="34" charset="-122"/>
                <a:ea typeface="微软雅黑" panose="020B0503020204020204" pitchFamily="34" charset="-122"/>
              </a:rPr>
              <a:t>键或遇到非法字符（不属于数字的字符），认为该数据结束。</a:t>
            </a:r>
          </a:p>
        </p:txBody>
      </p:sp>
      <p:cxnSp>
        <p:nvCxnSpPr>
          <p:cNvPr id="11" name="直接连接符 10">
            <a:extLst>
              <a:ext uri="{FF2B5EF4-FFF2-40B4-BE49-F238E27FC236}">
                <a16:creationId xmlns:a16="http://schemas.microsoft.com/office/drawing/2014/main" id="{B3B9D8D1-1429-4BB3-8447-35E0F2ACCF46}"/>
              </a:ext>
            </a:extLst>
          </p:cNvPr>
          <p:cNvCxnSpPr/>
          <p:nvPr/>
        </p:nvCxnSpPr>
        <p:spPr>
          <a:xfrm>
            <a:off x="257970" y="1266933"/>
            <a:ext cx="538197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38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EB6F40-554A-4641-8206-96D968ABAC46}"/>
              </a:ext>
            </a:extLst>
          </p:cNvPr>
          <p:cNvSpPr/>
          <p:nvPr/>
        </p:nvSpPr>
        <p:spPr>
          <a:xfrm>
            <a:off x="4893502" y="729719"/>
            <a:ext cx="2031325" cy="369332"/>
          </a:xfrm>
          <a:prstGeom prst="rect">
            <a:avLst/>
          </a:prstGeom>
        </p:spPr>
        <p:txBody>
          <a:bodyPr wrap="none">
            <a:spAutoFit/>
          </a:bodyPr>
          <a:lstStyle/>
          <a:p>
            <a:r>
              <a:rPr lang="zh-CN" altLang="en-US" b="1">
                <a:solidFill>
                  <a:schemeClr val="bg1"/>
                </a:solidFill>
                <a:latin typeface="微软雅黑" panose="020B0503020204020204" pitchFamily="34" charset="-122"/>
                <a:ea typeface="微软雅黑" panose="020B0503020204020204" pitchFamily="34" charset="-122"/>
              </a:rPr>
              <a:t>字符输入输出函数</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3" name="Oval 6">
            <a:extLst>
              <a:ext uri="{FF2B5EF4-FFF2-40B4-BE49-F238E27FC236}">
                <a16:creationId xmlns:a16="http://schemas.microsoft.com/office/drawing/2014/main" id="{C2B0C940-426F-447F-A6DA-B93CEA14067C}"/>
              </a:ext>
            </a:extLst>
          </p:cNvPr>
          <p:cNvSpPr>
            <a:spLocks noChangeArrowheads="1"/>
          </p:cNvSpPr>
          <p:nvPr/>
        </p:nvSpPr>
        <p:spPr bwMode="auto">
          <a:xfrm>
            <a:off x="4749792" y="590977"/>
            <a:ext cx="185264" cy="182642"/>
          </a:xfrm>
          <a:prstGeom prst="ellipse">
            <a:avLst/>
          </a:prstGeom>
          <a:solidFill>
            <a:srgbClr val="FBE22D">
              <a:alpha val="80000"/>
            </a:srgbClr>
          </a:solidFill>
          <a:ln>
            <a:noFill/>
          </a:ln>
        </p:spPr>
        <p:txBody>
          <a:bodyPr/>
          <a:lstStyle/>
          <a:p>
            <a:endParaRPr lang="zh-CN" altLang="en-US"/>
          </a:p>
        </p:txBody>
      </p:sp>
      <p:sp>
        <p:nvSpPr>
          <p:cNvPr id="4" name="Oval 3">
            <a:extLst>
              <a:ext uri="{FF2B5EF4-FFF2-40B4-BE49-F238E27FC236}">
                <a16:creationId xmlns:a16="http://schemas.microsoft.com/office/drawing/2014/main" id="{B349C885-8042-443B-B6DA-A466395EB872}"/>
              </a:ext>
            </a:extLst>
          </p:cNvPr>
          <p:cNvSpPr>
            <a:spLocks noChangeArrowheads="1"/>
          </p:cNvSpPr>
          <p:nvPr/>
        </p:nvSpPr>
        <p:spPr bwMode="auto">
          <a:xfrm>
            <a:off x="3785183" y="729719"/>
            <a:ext cx="263828" cy="260897"/>
          </a:xfrm>
          <a:prstGeom prst="ellipse">
            <a:avLst/>
          </a:prstGeom>
          <a:solidFill>
            <a:srgbClr val="A9D25A">
              <a:alpha val="80000"/>
            </a:srgbClr>
          </a:solidFill>
          <a:ln>
            <a:noFill/>
          </a:ln>
        </p:spPr>
        <p:txBody>
          <a:bodyPr/>
          <a:lstStyle/>
          <a:p>
            <a:endParaRPr lang="zh-CN" altLang="en-US"/>
          </a:p>
        </p:txBody>
      </p:sp>
      <p:sp>
        <p:nvSpPr>
          <p:cNvPr id="5" name="Oval 4">
            <a:extLst>
              <a:ext uri="{FF2B5EF4-FFF2-40B4-BE49-F238E27FC236}">
                <a16:creationId xmlns:a16="http://schemas.microsoft.com/office/drawing/2014/main" id="{A96B71B0-BB66-4217-986D-81A4724500D8}"/>
              </a:ext>
            </a:extLst>
          </p:cNvPr>
          <p:cNvSpPr>
            <a:spLocks noChangeArrowheads="1"/>
          </p:cNvSpPr>
          <p:nvPr/>
        </p:nvSpPr>
        <p:spPr bwMode="auto">
          <a:xfrm>
            <a:off x="4049011" y="901199"/>
            <a:ext cx="263828" cy="260897"/>
          </a:xfrm>
          <a:prstGeom prst="ellipse">
            <a:avLst/>
          </a:prstGeom>
          <a:solidFill>
            <a:srgbClr val="98D2E3">
              <a:alpha val="80000"/>
            </a:srgbClr>
          </a:solidFill>
          <a:ln>
            <a:noFill/>
          </a:ln>
        </p:spPr>
        <p:txBody>
          <a:bodyPr/>
          <a:lstStyle/>
          <a:p>
            <a:endParaRPr lang="zh-CN" altLang="en-US"/>
          </a:p>
        </p:txBody>
      </p:sp>
      <p:sp>
        <p:nvSpPr>
          <p:cNvPr id="6" name="Oval 5">
            <a:extLst>
              <a:ext uri="{FF2B5EF4-FFF2-40B4-BE49-F238E27FC236}">
                <a16:creationId xmlns:a16="http://schemas.microsoft.com/office/drawing/2014/main" id="{67175855-D9CF-4906-8892-75242CBA79A2}"/>
              </a:ext>
            </a:extLst>
          </p:cNvPr>
          <p:cNvSpPr>
            <a:spLocks noChangeArrowheads="1"/>
          </p:cNvSpPr>
          <p:nvPr/>
        </p:nvSpPr>
        <p:spPr bwMode="auto">
          <a:xfrm>
            <a:off x="4227733" y="712590"/>
            <a:ext cx="458394" cy="450850"/>
          </a:xfrm>
          <a:prstGeom prst="ellipse">
            <a:avLst/>
          </a:prstGeom>
          <a:solidFill>
            <a:srgbClr val="EA5514">
              <a:alpha val="80000"/>
            </a:srgbClr>
          </a:solidFill>
          <a:ln>
            <a:noFill/>
          </a:ln>
        </p:spPr>
        <p:txBody>
          <a:bodyPr/>
          <a:lstStyle/>
          <a:p>
            <a:endParaRPr lang="zh-CN" altLang="en-US"/>
          </a:p>
        </p:txBody>
      </p:sp>
      <p:sp>
        <p:nvSpPr>
          <p:cNvPr id="7" name="Rectangle 39">
            <a:extLst>
              <a:ext uri="{FF2B5EF4-FFF2-40B4-BE49-F238E27FC236}">
                <a16:creationId xmlns:a16="http://schemas.microsoft.com/office/drawing/2014/main" id="{136BD80F-B8D2-448D-98E1-168C1752BC0E}"/>
              </a:ext>
            </a:extLst>
          </p:cNvPr>
          <p:cNvSpPr>
            <a:spLocks noChangeArrowheads="1"/>
          </p:cNvSpPr>
          <p:nvPr/>
        </p:nvSpPr>
        <p:spPr bwMode="auto">
          <a:xfrm>
            <a:off x="4238472" y="824822"/>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2.4.3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8" name="组合 2">
            <a:extLst>
              <a:ext uri="{FF2B5EF4-FFF2-40B4-BE49-F238E27FC236}">
                <a16:creationId xmlns:a16="http://schemas.microsoft.com/office/drawing/2014/main" id="{FE81B5AB-2B1E-4CB0-B498-F3D1B868ACE5}"/>
              </a:ext>
            </a:extLst>
          </p:cNvPr>
          <p:cNvGrpSpPr/>
          <p:nvPr/>
        </p:nvGrpSpPr>
        <p:grpSpPr>
          <a:xfrm>
            <a:off x="257970" y="1590451"/>
            <a:ext cx="1793250" cy="766718"/>
            <a:chOff x="1331650" y="2860983"/>
            <a:chExt cx="2156408" cy="1094649"/>
          </a:xfrm>
          <a:solidFill>
            <a:schemeClr val="accent2"/>
          </a:solidFill>
        </p:grpSpPr>
        <p:sp>
          <p:nvSpPr>
            <p:cNvPr id="9" name="矩形 8">
              <a:extLst>
                <a:ext uri="{FF2B5EF4-FFF2-40B4-BE49-F238E27FC236}">
                  <a16:creationId xmlns:a16="http://schemas.microsoft.com/office/drawing/2014/main" id="{635D5769-A01C-43D1-9B40-220CEC4BCB1D}"/>
                </a:ext>
              </a:extLst>
            </p:cNvPr>
            <p:cNvSpPr/>
            <p:nvPr/>
          </p:nvSpPr>
          <p:spPr>
            <a:xfrm>
              <a:off x="1331650" y="2938337"/>
              <a:ext cx="2099921" cy="1017295"/>
            </a:xfrm>
            <a:prstGeom prst="rect">
              <a:avLst/>
            </a:prstGeom>
            <a:solidFill>
              <a:schemeClr val="accent6">
                <a:lumMod val="75000"/>
              </a:schemeClr>
            </a:solid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10" name="文本框 9">
              <a:extLst>
                <a:ext uri="{FF2B5EF4-FFF2-40B4-BE49-F238E27FC236}">
                  <a16:creationId xmlns:a16="http://schemas.microsoft.com/office/drawing/2014/main" id="{A68051A1-77FE-462F-AD13-CB4AD33F75BC}"/>
                </a:ext>
              </a:extLst>
            </p:cNvPr>
            <p:cNvSpPr txBox="1"/>
            <p:nvPr/>
          </p:nvSpPr>
          <p:spPr>
            <a:xfrm>
              <a:off x="1331650" y="3544602"/>
              <a:ext cx="2156408" cy="367567"/>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400">
                  <a:solidFill>
                    <a:schemeClr val="bg1"/>
                  </a:solidFill>
                  <a:latin typeface="微软雅黑" panose="020B0503020204020204" pitchFamily="34" charset="-122"/>
                  <a:ea typeface="字魂35号-经典雅黑" panose="02000000000000000000" pitchFamily="2" charset="-122"/>
                  <a:sym typeface="Arial" panose="020B0604020202020204" pitchFamily="34" charset="0"/>
                </a:rPr>
                <a:t>putchar</a:t>
              </a:r>
              <a:endParaRPr lang="zh-CN" altLang="en-US" sz="1400" dirty="0">
                <a:ea typeface="字魂35号-经典雅黑" panose="02000000000000000000" pitchFamily="2" charset="-122"/>
                <a:sym typeface="Arial" panose="020B0604020202020204" pitchFamily="34" charset="0"/>
              </a:endParaRPr>
            </a:p>
          </p:txBody>
        </p:sp>
        <p:sp>
          <p:nvSpPr>
            <p:cNvPr id="11" name="文本框 10">
              <a:extLst>
                <a:ext uri="{FF2B5EF4-FFF2-40B4-BE49-F238E27FC236}">
                  <a16:creationId xmlns:a16="http://schemas.microsoft.com/office/drawing/2014/main" id="{FC72FA5B-281B-4C1C-9A84-D91A610C9DC7}"/>
                </a:ext>
              </a:extLst>
            </p:cNvPr>
            <p:cNvSpPr txBox="1"/>
            <p:nvPr/>
          </p:nvSpPr>
          <p:spPr>
            <a:xfrm>
              <a:off x="1999493" y="2860983"/>
              <a:ext cx="764236" cy="703017"/>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2800">
                  <a:ea typeface="字魂35号-经典雅黑" panose="02000000000000000000" pitchFamily="2" charset="-122"/>
                  <a:sym typeface="Arial" panose="020B0604020202020204" pitchFamily="34" charset="0"/>
                </a:rPr>
                <a:t>1</a:t>
              </a:r>
              <a:endParaRPr lang="zh-CN" altLang="en-US" sz="2800" dirty="0">
                <a:ea typeface="字魂35号-经典雅黑" panose="02000000000000000000" pitchFamily="2" charset="-122"/>
                <a:sym typeface="Arial" panose="020B0604020202020204" pitchFamily="34" charset="0"/>
              </a:endParaRPr>
            </a:p>
          </p:txBody>
        </p:sp>
      </p:grpSp>
      <p:sp>
        <p:nvSpPr>
          <p:cNvPr id="12" name="文本框 11">
            <a:extLst>
              <a:ext uri="{FF2B5EF4-FFF2-40B4-BE49-F238E27FC236}">
                <a16:creationId xmlns:a16="http://schemas.microsoft.com/office/drawing/2014/main" id="{ADC76C7A-BF6D-4514-AD2E-6DB50231AA10}"/>
              </a:ext>
            </a:extLst>
          </p:cNvPr>
          <p:cNvSpPr txBox="1"/>
          <p:nvPr/>
        </p:nvSpPr>
        <p:spPr>
          <a:xfrm>
            <a:off x="2760955" y="1825668"/>
            <a:ext cx="2639505"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用</a:t>
            </a:r>
            <a:r>
              <a:rPr lang="en-US" altLang="zh-CN" sz="1400">
                <a:solidFill>
                  <a:schemeClr val="bg1"/>
                </a:solidFill>
                <a:latin typeface="微软雅黑" panose="020B0503020204020204" pitchFamily="34" charset="-122"/>
                <a:ea typeface="微软雅黑" panose="020B0503020204020204" pitchFamily="34" charset="-122"/>
              </a:rPr>
              <a:t>putchar</a:t>
            </a:r>
            <a:r>
              <a:rPr lang="zh-CN" altLang="en-US" sz="1400">
                <a:solidFill>
                  <a:schemeClr val="bg1"/>
                </a:solidFill>
                <a:latin typeface="微软雅黑" panose="020B0503020204020204" pitchFamily="34" charset="-122"/>
                <a:ea typeface="微软雅黑" panose="020B0503020204020204" pitchFamily="34" charset="-122"/>
              </a:rPr>
              <a:t>函数输出</a:t>
            </a:r>
            <a:r>
              <a:rPr lang="zh-CN" altLang="en-US" sz="1400">
                <a:solidFill>
                  <a:srgbClr val="FF0000"/>
                </a:solidFill>
                <a:latin typeface="微软雅黑" panose="020B0503020204020204" pitchFamily="34" charset="-122"/>
                <a:ea typeface="微软雅黑" panose="020B0503020204020204" pitchFamily="34" charset="-122"/>
              </a:rPr>
              <a:t>一个</a:t>
            </a:r>
            <a:r>
              <a:rPr lang="zh-CN" altLang="en-US" sz="1400">
                <a:solidFill>
                  <a:schemeClr val="bg1"/>
                </a:solidFill>
                <a:latin typeface="微软雅黑" panose="020B0503020204020204" pitchFamily="34" charset="-122"/>
                <a:ea typeface="微软雅黑" panose="020B0503020204020204" pitchFamily="34" charset="-122"/>
              </a:rPr>
              <a:t>字符。</a:t>
            </a:r>
          </a:p>
        </p:txBody>
      </p:sp>
      <p:grpSp>
        <p:nvGrpSpPr>
          <p:cNvPr id="13" name="组合 2">
            <a:extLst>
              <a:ext uri="{FF2B5EF4-FFF2-40B4-BE49-F238E27FC236}">
                <a16:creationId xmlns:a16="http://schemas.microsoft.com/office/drawing/2014/main" id="{53386661-F54E-402C-83D2-92FD0369F6D4}"/>
              </a:ext>
            </a:extLst>
          </p:cNvPr>
          <p:cNvGrpSpPr/>
          <p:nvPr/>
        </p:nvGrpSpPr>
        <p:grpSpPr>
          <a:xfrm>
            <a:off x="257970" y="3764304"/>
            <a:ext cx="1793250" cy="766718"/>
            <a:chOff x="1331650" y="2860983"/>
            <a:chExt cx="2156408" cy="1094649"/>
          </a:xfrm>
          <a:solidFill>
            <a:schemeClr val="accent2"/>
          </a:solidFill>
        </p:grpSpPr>
        <p:sp>
          <p:nvSpPr>
            <p:cNvPr id="14" name="矩形 13">
              <a:extLst>
                <a:ext uri="{FF2B5EF4-FFF2-40B4-BE49-F238E27FC236}">
                  <a16:creationId xmlns:a16="http://schemas.microsoft.com/office/drawing/2014/main" id="{1328141A-3BCF-4A29-A5B5-ACCE8DC7AF51}"/>
                </a:ext>
              </a:extLst>
            </p:cNvPr>
            <p:cNvSpPr/>
            <p:nvPr/>
          </p:nvSpPr>
          <p:spPr>
            <a:xfrm>
              <a:off x="1331650" y="2938337"/>
              <a:ext cx="2099921" cy="1017295"/>
            </a:xfrm>
            <a:prstGeom prst="rect">
              <a:avLst/>
            </a:prstGeom>
            <a:solidFill>
              <a:schemeClr val="accent6">
                <a:lumMod val="75000"/>
              </a:schemeClr>
            </a:solid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p>
              <a:pPr algn="ctr">
                <a:lnSpc>
                  <a:spcPct val="130000"/>
                </a:lnSpc>
              </a:pPr>
              <a:endParaRPr lang="zh-CN" altLang="en-US" sz="1867" kern="0" dirty="0">
                <a:solidFill>
                  <a:sysClr val="window" lastClr="FFFFFF"/>
                </a:solidFill>
                <a:latin typeface="Arial" panose="020B0604020202020204" pitchFamily="34" charset="0"/>
                <a:ea typeface="字魂35号-经典雅黑" panose="02000000000000000000" pitchFamily="2" charset="-122"/>
                <a:sym typeface="Arial" panose="020B0604020202020204" pitchFamily="34" charset="0"/>
              </a:endParaRPr>
            </a:p>
          </p:txBody>
        </p:sp>
        <p:sp>
          <p:nvSpPr>
            <p:cNvPr id="15" name="文本框 14">
              <a:extLst>
                <a:ext uri="{FF2B5EF4-FFF2-40B4-BE49-F238E27FC236}">
                  <a16:creationId xmlns:a16="http://schemas.microsoft.com/office/drawing/2014/main" id="{6F6EC5AE-45E6-426E-854B-5125A031D6A3}"/>
                </a:ext>
              </a:extLst>
            </p:cNvPr>
            <p:cNvSpPr txBox="1"/>
            <p:nvPr/>
          </p:nvSpPr>
          <p:spPr>
            <a:xfrm>
              <a:off x="1331650" y="3544602"/>
              <a:ext cx="2156408" cy="367567"/>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400">
                  <a:solidFill>
                    <a:schemeClr val="bg1"/>
                  </a:solidFill>
                  <a:latin typeface="微软雅黑" panose="020B0503020204020204" pitchFamily="34" charset="-122"/>
                  <a:ea typeface="字魂35号-经典雅黑" panose="02000000000000000000" pitchFamily="2" charset="-122"/>
                  <a:sym typeface="Arial" panose="020B0604020202020204" pitchFamily="34" charset="0"/>
                </a:rPr>
                <a:t>getchar</a:t>
              </a:r>
              <a:endParaRPr lang="zh-CN" altLang="en-US" sz="1400" dirty="0">
                <a:ea typeface="字魂35号-经典雅黑" panose="02000000000000000000" pitchFamily="2" charset="-122"/>
                <a:sym typeface="Arial" panose="020B0604020202020204" pitchFamily="34" charset="0"/>
              </a:endParaRPr>
            </a:p>
          </p:txBody>
        </p:sp>
        <p:sp>
          <p:nvSpPr>
            <p:cNvPr id="16" name="文本框 15">
              <a:extLst>
                <a:ext uri="{FF2B5EF4-FFF2-40B4-BE49-F238E27FC236}">
                  <a16:creationId xmlns:a16="http://schemas.microsoft.com/office/drawing/2014/main" id="{ED92E31A-CF0F-45E2-929F-5C78766224B0}"/>
                </a:ext>
              </a:extLst>
            </p:cNvPr>
            <p:cNvSpPr txBox="1"/>
            <p:nvPr/>
          </p:nvSpPr>
          <p:spPr>
            <a:xfrm>
              <a:off x="1999493" y="2860983"/>
              <a:ext cx="764236" cy="703017"/>
            </a:xfrm>
            <a:prstGeom prst="rect">
              <a:avLst/>
            </a:prstGeom>
            <a:noFill/>
            <a:ln w="25400" cap="flat" cmpd="sng" algn="ctr">
              <a:noFill/>
              <a:prstDash val="solid"/>
            </a:ln>
            <a:effectLst/>
          </p:spPr>
          <p:txBody>
            <a:bodyPr rot="0" spcFirstLastPara="0" vertOverflow="overflow" horzOverflow="overflow" vert="horz" wrap="square" lIns="128509" tIns="64254" rIns="128509" bIns="64254"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2800">
                  <a:ea typeface="字魂35号-经典雅黑" panose="02000000000000000000" pitchFamily="2" charset="-122"/>
                  <a:sym typeface="Arial" panose="020B0604020202020204" pitchFamily="34" charset="0"/>
                </a:rPr>
                <a:t>2</a:t>
              </a:r>
              <a:endParaRPr lang="zh-CN" altLang="en-US" sz="2800" dirty="0">
                <a:ea typeface="字魂35号-经典雅黑" panose="02000000000000000000" pitchFamily="2" charset="-122"/>
                <a:sym typeface="Arial" panose="020B0604020202020204" pitchFamily="34" charset="0"/>
              </a:endParaRPr>
            </a:p>
          </p:txBody>
        </p:sp>
      </p:grpSp>
      <p:sp>
        <p:nvSpPr>
          <p:cNvPr id="17" name="文本框 16">
            <a:extLst>
              <a:ext uri="{FF2B5EF4-FFF2-40B4-BE49-F238E27FC236}">
                <a16:creationId xmlns:a16="http://schemas.microsoft.com/office/drawing/2014/main" id="{F1686F02-5CCA-4D70-8A22-0B0701DC7716}"/>
              </a:ext>
            </a:extLst>
          </p:cNvPr>
          <p:cNvSpPr txBox="1"/>
          <p:nvPr/>
        </p:nvSpPr>
        <p:spPr>
          <a:xfrm>
            <a:off x="2760955" y="3883791"/>
            <a:ext cx="2448747"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用</a:t>
            </a:r>
            <a:r>
              <a:rPr lang="en-US" altLang="zh-CN" sz="1400">
                <a:solidFill>
                  <a:schemeClr val="bg1"/>
                </a:solidFill>
                <a:latin typeface="微软雅黑" panose="020B0503020204020204" pitchFamily="34" charset="-122"/>
                <a:ea typeface="微软雅黑" panose="020B0503020204020204" pitchFamily="34" charset="-122"/>
              </a:rPr>
              <a:t>getchar</a:t>
            </a:r>
            <a:r>
              <a:rPr lang="zh-CN" altLang="en-US" sz="1400">
                <a:solidFill>
                  <a:schemeClr val="bg1"/>
                </a:solidFill>
                <a:latin typeface="微软雅黑" panose="020B0503020204020204" pitchFamily="34" charset="-122"/>
                <a:ea typeface="微软雅黑" panose="020B0503020204020204" pitchFamily="34" charset="-122"/>
              </a:rPr>
              <a:t>函数输入一个字符</a:t>
            </a:r>
          </a:p>
        </p:txBody>
      </p:sp>
      <p:sp>
        <p:nvSpPr>
          <p:cNvPr id="18" name="文本框 17">
            <a:extLst>
              <a:ext uri="{FF2B5EF4-FFF2-40B4-BE49-F238E27FC236}">
                <a16:creationId xmlns:a16="http://schemas.microsoft.com/office/drawing/2014/main" id="{4755FE14-8D19-449B-AD21-18900EB77B36}"/>
              </a:ext>
            </a:extLst>
          </p:cNvPr>
          <p:cNvSpPr txBox="1"/>
          <p:nvPr/>
        </p:nvSpPr>
        <p:spPr>
          <a:xfrm>
            <a:off x="2945655" y="2133445"/>
            <a:ext cx="5905381"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put character </a:t>
            </a:r>
            <a:r>
              <a:rPr lang="zh-CN" altLang="en-US" sz="1400">
                <a:solidFill>
                  <a:schemeClr val="bg1"/>
                </a:solidFill>
                <a:latin typeface="微软雅黑" panose="020B0503020204020204" pitchFamily="34" charset="-122"/>
                <a:ea typeface="微软雅黑" panose="020B0503020204020204" pitchFamily="34" charset="-122"/>
              </a:rPr>
              <a:t>的缩写，很容易记忆。大部分函数名都有根据英文缩写</a:t>
            </a:r>
          </a:p>
        </p:txBody>
      </p:sp>
      <p:sp>
        <p:nvSpPr>
          <p:cNvPr id="19" name="文本框 18">
            <a:extLst>
              <a:ext uri="{FF2B5EF4-FFF2-40B4-BE49-F238E27FC236}">
                <a16:creationId xmlns:a16="http://schemas.microsoft.com/office/drawing/2014/main" id="{9180BF19-104D-4645-87A0-3747A4693D38}"/>
              </a:ext>
            </a:extLst>
          </p:cNvPr>
          <p:cNvSpPr txBox="1"/>
          <p:nvPr/>
        </p:nvSpPr>
        <p:spPr>
          <a:xfrm>
            <a:off x="3053918" y="2677925"/>
            <a:ext cx="2280432"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putchar</a:t>
            </a:r>
            <a:r>
              <a:rPr lang="zh-CN" altLang="en-US" sz="1400">
                <a:solidFill>
                  <a:schemeClr val="bg1"/>
                </a:solidFill>
                <a:latin typeface="微软雅黑" panose="020B0503020204020204" pitchFamily="34" charset="-122"/>
                <a:ea typeface="微软雅黑" panose="020B0503020204020204" pitchFamily="34" charset="-122"/>
              </a:rPr>
              <a:t>函数的一般形式：</a:t>
            </a:r>
          </a:p>
        </p:txBody>
      </p:sp>
      <p:sp>
        <p:nvSpPr>
          <p:cNvPr id="20" name="文本框 19">
            <a:extLst>
              <a:ext uri="{FF2B5EF4-FFF2-40B4-BE49-F238E27FC236}">
                <a16:creationId xmlns:a16="http://schemas.microsoft.com/office/drawing/2014/main" id="{2AD361CB-9DB5-425D-9956-C01AFCB61846}"/>
              </a:ext>
            </a:extLst>
          </p:cNvPr>
          <p:cNvSpPr txBox="1"/>
          <p:nvPr/>
        </p:nvSpPr>
        <p:spPr>
          <a:xfrm>
            <a:off x="5400460" y="2654260"/>
            <a:ext cx="1369927" cy="738664"/>
          </a:xfrm>
          <a:prstGeom prst="rect">
            <a:avLst/>
          </a:prstGeom>
          <a:noFill/>
          <a:ln>
            <a:solidFill>
              <a:srgbClr val="FFFF00"/>
            </a:solidFill>
          </a:ln>
        </p:spPr>
        <p:txBody>
          <a:bodyPr wrap="none" rtlCol="0">
            <a:spAutoFit/>
          </a:bodyPr>
          <a:lstStyle/>
          <a:p>
            <a:pPr algn="l"/>
            <a:endParaRPr lang="en-US" altLang="zh-CN" sz="1400">
              <a:solidFill>
                <a:schemeClr val="bg1"/>
              </a:solidFill>
              <a:latin typeface="微软雅黑" panose="020B0503020204020204" pitchFamily="34" charset="-122"/>
              <a:ea typeface="微软雅黑" panose="020B0503020204020204" pitchFamily="34" charset="-122"/>
            </a:endParaRPr>
          </a:p>
          <a:p>
            <a:pPr algn="l"/>
            <a:r>
              <a:rPr lang="en-US" altLang="zh-CN" sz="1400">
                <a:solidFill>
                  <a:schemeClr val="bg1"/>
                </a:solidFill>
                <a:latin typeface="微软雅黑" panose="020B0503020204020204" pitchFamily="34" charset="-122"/>
                <a:ea typeface="微软雅黑" panose="020B0503020204020204" pitchFamily="34" charset="-122"/>
              </a:rPr>
              <a:t>     putchar(c) </a:t>
            </a:r>
          </a:p>
          <a:p>
            <a:pPr algn="l"/>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ABB9604A-566D-40B0-9DCB-F839E702EECC}"/>
              </a:ext>
            </a:extLst>
          </p:cNvPr>
          <p:cNvSpPr txBox="1"/>
          <p:nvPr/>
        </p:nvSpPr>
        <p:spPr>
          <a:xfrm>
            <a:off x="3053918" y="4663282"/>
            <a:ext cx="2272417"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getchar</a:t>
            </a:r>
            <a:r>
              <a:rPr lang="zh-CN" altLang="en-US" sz="1400">
                <a:solidFill>
                  <a:schemeClr val="bg1"/>
                </a:solidFill>
                <a:latin typeface="微软雅黑" panose="020B0503020204020204" pitchFamily="34" charset="-122"/>
                <a:ea typeface="微软雅黑" panose="020B0503020204020204" pitchFamily="34" charset="-122"/>
              </a:rPr>
              <a:t>函数的一般形式：</a:t>
            </a:r>
          </a:p>
        </p:txBody>
      </p:sp>
      <p:sp>
        <p:nvSpPr>
          <p:cNvPr id="22" name="文本框 21">
            <a:extLst>
              <a:ext uri="{FF2B5EF4-FFF2-40B4-BE49-F238E27FC236}">
                <a16:creationId xmlns:a16="http://schemas.microsoft.com/office/drawing/2014/main" id="{7C14BAE7-4991-4DFA-BFC9-E109EAF77986}"/>
              </a:ext>
            </a:extLst>
          </p:cNvPr>
          <p:cNvSpPr txBox="1"/>
          <p:nvPr/>
        </p:nvSpPr>
        <p:spPr>
          <a:xfrm>
            <a:off x="5397501" y="4413887"/>
            <a:ext cx="1369927" cy="738664"/>
          </a:xfrm>
          <a:prstGeom prst="rect">
            <a:avLst/>
          </a:prstGeom>
          <a:noFill/>
          <a:ln>
            <a:solidFill>
              <a:srgbClr val="FFFF00"/>
            </a:solidFill>
          </a:ln>
        </p:spPr>
        <p:txBody>
          <a:bodyPr wrap="square" rtlCol="0">
            <a:spAutoFit/>
          </a:bodyPr>
          <a:lstStyle/>
          <a:p>
            <a:pPr algn="l"/>
            <a:endParaRPr lang="en-US" altLang="zh-CN" sz="1400">
              <a:solidFill>
                <a:schemeClr val="bg1"/>
              </a:solidFill>
              <a:latin typeface="微软雅黑" panose="020B0503020204020204" pitchFamily="34" charset="-122"/>
              <a:ea typeface="微软雅黑" panose="020B0503020204020204" pitchFamily="34" charset="-122"/>
            </a:endParaRPr>
          </a:p>
          <a:p>
            <a:pPr algn="l"/>
            <a:r>
              <a:rPr lang="en-US" altLang="zh-CN" sz="1400">
                <a:solidFill>
                  <a:schemeClr val="bg1"/>
                </a:solidFill>
                <a:latin typeface="微软雅黑" panose="020B0503020204020204" pitchFamily="34" charset="-122"/>
                <a:ea typeface="微软雅黑" panose="020B0503020204020204" pitchFamily="34" charset="-122"/>
              </a:rPr>
              <a:t>     getchar()    </a:t>
            </a:r>
          </a:p>
          <a:p>
            <a:pPr algn="l"/>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5495110B-7EE9-4254-A663-EA0EB48A9276}"/>
              </a:ext>
            </a:extLst>
          </p:cNvPr>
          <p:cNvSpPr/>
          <p:nvPr/>
        </p:nvSpPr>
        <p:spPr>
          <a:xfrm>
            <a:off x="3070986" y="4259999"/>
            <a:ext cx="1909625" cy="307777"/>
          </a:xfrm>
          <a:prstGeom prst="rect">
            <a:avLst/>
          </a:prstGeom>
        </p:spPr>
        <p:txBody>
          <a:bodyPr wrap="none">
            <a:spAutoFit/>
          </a:bodyPr>
          <a:lstStyle/>
          <a:p>
            <a:r>
              <a:rPr lang="en-US" altLang="zh-CN" sz="1400">
                <a:solidFill>
                  <a:schemeClr val="bg1"/>
                </a:solidFill>
                <a:latin typeface="微软雅黑" panose="020B0503020204020204" pitchFamily="34" charset="-122"/>
                <a:ea typeface="微软雅黑" panose="020B0503020204020204" pitchFamily="34" charset="-122"/>
              </a:rPr>
              <a:t>get character </a:t>
            </a:r>
            <a:r>
              <a:rPr lang="zh-CN" altLang="en-US" sz="1400">
                <a:solidFill>
                  <a:schemeClr val="bg1"/>
                </a:solidFill>
                <a:latin typeface="微软雅黑" panose="020B0503020204020204" pitchFamily="34" charset="-122"/>
                <a:ea typeface="微软雅黑" panose="020B0503020204020204" pitchFamily="34" charset="-122"/>
              </a:rPr>
              <a:t>的缩写</a:t>
            </a:r>
          </a:p>
        </p:txBody>
      </p:sp>
      <p:sp>
        <p:nvSpPr>
          <p:cNvPr id="26" name="文本框 25">
            <a:extLst>
              <a:ext uri="{FF2B5EF4-FFF2-40B4-BE49-F238E27FC236}">
                <a16:creationId xmlns:a16="http://schemas.microsoft.com/office/drawing/2014/main" id="{4C5835A0-86D9-460A-9278-6B3AEBA44B9C}"/>
              </a:ext>
            </a:extLst>
          </p:cNvPr>
          <p:cNvSpPr txBox="1"/>
          <p:nvPr/>
        </p:nvSpPr>
        <p:spPr>
          <a:xfrm>
            <a:off x="2748465" y="5515704"/>
            <a:ext cx="7594020" cy="738664"/>
          </a:xfrm>
          <a:prstGeom prst="rect">
            <a:avLst/>
          </a:prstGeom>
          <a:noFill/>
        </p:spPr>
        <p:txBody>
          <a:bodyPr wrap="squar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在用键盘输入信息时，并不是在键盘敲一个字符，对应的字符就立即送到计算机中去了，这些字符先暂存在键盘的缓冲器，只有按了</a:t>
            </a:r>
            <a:r>
              <a:rPr lang="en-US" altLang="zh-CN" sz="1400">
                <a:solidFill>
                  <a:schemeClr val="bg1"/>
                </a:solidFill>
                <a:latin typeface="微软雅黑" panose="020B0503020204020204" pitchFamily="34" charset="-122"/>
                <a:ea typeface="微软雅黑" panose="020B0503020204020204" pitchFamily="34" charset="-122"/>
              </a:rPr>
              <a:t>Enter</a:t>
            </a:r>
            <a:r>
              <a:rPr lang="zh-CN" altLang="en-US" sz="1400">
                <a:solidFill>
                  <a:schemeClr val="bg1"/>
                </a:solidFill>
                <a:latin typeface="微软雅黑" panose="020B0503020204020204" pitchFamily="34" charset="-122"/>
                <a:ea typeface="微软雅黑" panose="020B0503020204020204" pitchFamily="34" charset="-122"/>
              </a:rPr>
              <a:t>键才把这些字符一起输入到计算机中。然后按先后顺序分别赋给相应的变量。</a:t>
            </a:r>
            <a:endParaRPr lang="en-US" altLang="zh-CN" sz="1400">
              <a:solidFill>
                <a:schemeClr val="bg1"/>
              </a:solidFill>
              <a:latin typeface="微软雅黑" panose="020B0503020204020204" pitchFamily="34" charset="-122"/>
              <a:ea typeface="微软雅黑" panose="020B0503020204020204" pitchFamily="34" charset="-122"/>
            </a:endParaRPr>
          </a:p>
        </p:txBody>
      </p:sp>
      <p:cxnSp>
        <p:nvCxnSpPr>
          <p:cNvPr id="28" name="直接连接符 27">
            <a:extLst>
              <a:ext uri="{FF2B5EF4-FFF2-40B4-BE49-F238E27FC236}">
                <a16:creationId xmlns:a16="http://schemas.microsoft.com/office/drawing/2014/main" id="{00810309-ED6B-490D-B647-C8F12839E0D4}"/>
              </a:ext>
            </a:extLst>
          </p:cNvPr>
          <p:cNvCxnSpPr/>
          <p:nvPr/>
        </p:nvCxnSpPr>
        <p:spPr>
          <a:xfrm>
            <a:off x="257970" y="1648442"/>
            <a:ext cx="538197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28B0FD8-DEEF-41A4-8331-DB6B1239C877}"/>
              </a:ext>
            </a:extLst>
          </p:cNvPr>
          <p:cNvCxnSpPr/>
          <p:nvPr/>
        </p:nvCxnSpPr>
        <p:spPr>
          <a:xfrm>
            <a:off x="266582" y="3818485"/>
            <a:ext cx="538197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14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par>
                                <p:cTn id="10" presetID="6" presetClass="emph" presetSubtype="0" autoRev="1" fill="hold" grpId="1" nodeType="withEffect">
                                  <p:stCondLst>
                                    <p:cond delay="300"/>
                                  </p:stCondLst>
                                  <p:childTnLst>
                                    <p:animScale>
                                      <p:cBhvr>
                                        <p:cTn id="11" dur="150" fill="hold"/>
                                        <p:tgtEl>
                                          <p:spTgt spid="6"/>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600"/>
                                  </p:stCondLst>
                                  <p:childTnLst>
                                    <p:animScale>
                                      <p:cBhvr>
                                        <p:cTn id="18" dur="150" fill="hold"/>
                                        <p:tgtEl>
                                          <p:spTgt spid="5"/>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
                                        </p:tgtEl>
                                        <p:attrNameLst>
                                          <p:attrName>style.visibility</p:attrName>
                                        </p:attrNameLst>
                                      </p:cBhvr>
                                      <p:to>
                                        <p:strVal val="visible"/>
                                      </p:to>
                                    </p:set>
                                    <p:anim calcmode="lin" valueType="num">
                                      <p:cBhvr>
                                        <p:cTn id="21" dur="300" fill="hold"/>
                                        <p:tgtEl>
                                          <p:spTgt spid="4"/>
                                        </p:tgtEl>
                                        <p:attrNameLst>
                                          <p:attrName>ppt_w</p:attrName>
                                        </p:attrNameLst>
                                      </p:cBhvr>
                                      <p:tavLst>
                                        <p:tav tm="0">
                                          <p:val>
                                            <p:fltVal val="0"/>
                                          </p:val>
                                        </p:tav>
                                        <p:tav tm="100000">
                                          <p:val>
                                            <p:strVal val="#ppt_w"/>
                                          </p:val>
                                        </p:tav>
                                      </p:tavLst>
                                    </p:anim>
                                    <p:anim calcmode="lin" valueType="num">
                                      <p:cBhvr>
                                        <p:cTn id="22" dur="300" fill="hold"/>
                                        <p:tgtEl>
                                          <p:spTgt spid="4"/>
                                        </p:tgtEl>
                                        <p:attrNameLst>
                                          <p:attrName>ppt_h</p:attrName>
                                        </p:attrNameLst>
                                      </p:cBhvr>
                                      <p:tavLst>
                                        <p:tav tm="0">
                                          <p:val>
                                            <p:fltVal val="0"/>
                                          </p:val>
                                        </p:tav>
                                        <p:tav tm="100000">
                                          <p:val>
                                            <p:strVal val="#ppt_h"/>
                                          </p:val>
                                        </p:tav>
                                      </p:tavLst>
                                    </p:anim>
                                    <p:animEffect transition="in" filter="fade">
                                      <p:cBhvr>
                                        <p:cTn id="23" dur="300"/>
                                        <p:tgtEl>
                                          <p:spTgt spid="4"/>
                                        </p:tgtEl>
                                      </p:cBhvr>
                                    </p:animEffect>
                                  </p:childTnLst>
                                </p:cTn>
                              </p:par>
                              <p:par>
                                <p:cTn id="24" presetID="6" presetClass="emph" presetSubtype="0" autoRev="1" fill="hold" grpId="1" nodeType="withEffect">
                                  <p:stCondLst>
                                    <p:cond delay="900"/>
                                  </p:stCondLst>
                                  <p:childTnLst>
                                    <p:animScale>
                                      <p:cBhvr>
                                        <p:cTn id="25" dur="150" fill="hold"/>
                                        <p:tgtEl>
                                          <p:spTgt spid="4"/>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3"/>
                                        </p:tgtEl>
                                        <p:attrNameLst>
                                          <p:attrName>style.visibility</p:attrName>
                                        </p:attrNameLst>
                                      </p:cBhvr>
                                      <p:to>
                                        <p:strVal val="visible"/>
                                      </p:to>
                                    </p:set>
                                    <p:anim calcmode="lin" valueType="num">
                                      <p:cBhvr>
                                        <p:cTn id="28" dur="300" fill="hold"/>
                                        <p:tgtEl>
                                          <p:spTgt spid="3"/>
                                        </p:tgtEl>
                                        <p:attrNameLst>
                                          <p:attrName>ppt_w</p:attrName>
                                        </p:attrNameLst>
                                      </p:cBhvr>
                                      <p:tavLst>
                                        <p:tav tm="0">
                                          <p:val>
                                            <p:fltVal val="0"/>
                                          </p:val>
                                        </p:tav>
                                        <p:tav tm="100000">
                                          <p:val>
                                            <p:strVal val="#ppt_w"/>
                                          </p:val>
                                        </p:tav>
                                      </p:tavLst>
                                    </p:anim>
                                    <p:anim calcmode="lin" valueType="num">
                                      <p:cBhvr>
                                        <p:cTn id="29" dur="300" fill="hold"/>
                                        <p:tgtEl>
                                          <p:spTgt spid="3"/>
                                        </p:tgtEl>
                                        <p:attrNameLst>
                                          <p:attrName>ppt_h</p:attrName>
                                        </p:attrNameLst>
                                      </p:cBhvr>
                                      <p:tavLst>
                                        <p:tav tm="0">
                                          <p:val>
                                            <p:fltVal val="0"/>
                                          </p:val>
                                        </p:tav>
                                        <p:tav tm="100000">
                                          <p:val>
                                            <p:strVal val="#ppt_h"/>
                                          </p:val>
                                        </p:tav>
                                      </p:tavLst>
                                    </p:anim>
                                    <p:animEffect transition="in" filter="fade">
                                      <p:cBhvr>
                                        <p:cTn id="30" dur="300"/>
                                        <p:tgtEl>
                                          <p:spTgt spid="3"/>
                                        </p:tgtEl>
                                      </p:cBhvr>
                                    </p:animEffect>
                                  </p:childTnLst>
                                </p:cTn>
                              </p:par>
                              <p:par>
                                <p:cTn id="31" presetID="6" presetClass="emph" presetSubtype="0" autoRev="1" fill="hold" grpId="1" nodeType="withEffect">
                                  <p:stCondLst>
                                    <p:cond delay="1200"/>
                                  </p:stCondLst>
                                  <p:childTnLst>
                                    <p:animScale>
                                      <p:cBhvr>
                                        <p:cTn id="32" dur="150" fill="hold"/>
                                        <p:tgtEl>
                                          <p:spTgt spid="3"/>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800"/>
                                  </p:stCondLst>
                                  <p:childTnLst>
                                    <p:animScale>
                                      <p:cBhvr>
                                        <p:cTn id="39" dur="150" fill="hold"/>
                                        <p:tgtEl>
                                          <p:spTgt spid="7"/>
                                        </p:tgtEl>
                                      </p:cBhvr>
                                      <p:by x="110000" y="110000"/>
                                    </p:animScale>
                                  </p:childTnLst>
                                </p:cTn>
                              </p:par>
                            </p:childTnLst>
                          </p:cTn>
                        </p:par>
                        <p:par>
                          <p:cTn id="40" fill="hold">
                            <p:stCondLst>
                              <p:cond delay="1500"/>
                            </p:stCondLst>
                            <p:childTnLst>
                              <p:par>
                                <p:cTn id="41" presetID="2" presetClass="entr" presetSubtype="2"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 presetClass="entr" presetSubtype="2"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7D7F0C-1582-4641-B82E-BE11F70E2715}"/>
              </a:ext>
            </a:extLst>
          </p:cNvPr>
          <p:cNvSpPr txBox="1"/>
          <p:nvPr/>
        </p:nvSpPr>
        <p:spPr>
          <a:xfrm>
            <a:off x="4282710" y="791704"/>
            <a:ext cx="3514104" cy="523220"/>
          </a:xfrm>
          <a:prstGeom prst="rect">
            <a:avLst/>
          </a:prstGeom>
          <a:noFill/>
        </p:spPr>
        <p:txBody>
          <a:bodyPr wrap="none" rtlCol="0">
            <a:spAutoFit/>
          </a:bodyPr>
          <a:lstStyle/>
          <a:p>
            <a:pPr algn="l"/>
            <a:r>
              <a:rPr lang="zh-CN" altLang="en-US" sz="2800">
                <a:solidFill>
                  <a:srgbClr val="FFFF00"/>
                </a:solidFill>
              </a:rPr>
              <a:t>第二章 顺序程序设计</a:t>
            </a:r>
          </a:p>
        </p:txBody>
      </p:sp>
      <p:sp>
        <p:nvSpPr>
          <p:cNvPr id="3" name="文本框 2">
            <a:extLst>
              <a:ext uri="{FF2B5EF4-FFF2-40B4-BE49-F238E27FC236}">
                <a16:creationId xmlns:a16="http://schemas.microsoft.com/office/drawing/2014/main" id="{9D6CC24C-093A-40D4-B7AF-7B613CEEC621}"/>
              </a:ext>
            </a:extLst>
          </p:cNvPr>
          <p:cNvSpPr txBox="1"/>
          <p:nvPr/>
        </p:nvSpPr>
        <p:spPr>
          <a:xfrm>
            <a:off x="1220415" y="2461099"/>
            <a:ext cx="4339650" cy="369332"/>
          </a:xfrm>
          <a:prstGeom prst="rect">
            <a:avLst/>
          </a:prstGeom>
          <a:noFill/>
        </p:spPr>
        <p:txBody>
          <a:bodyPr wrap="none" rtlCol="0">
            <a:spAutoFit/>
          </a:bodyPr>
          <a:lstStyle/>
          <a:p>
            <a:pPr algn="l"/>
            <a:r>
              <a:rPr lang="zh-CN" altLang="en-US">
                <a:solidFill>
                  <a:srgbClr val="FFFF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顺序结构</a:t>
            </a:r>
            <a:r>
              <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：代码从前往后依次按顺序运行</a:t>
            </a:r>
          </a:p>
        </p:txBody>
      </p:sp>
      <p:sp>
        <p:nvSpPr>
          <p:cNvPr id="4" name="文本框 3">
            <a:extLst>
              <a:ext uri="{FF2B5EF4-FFF2-40B4-BE49-F238E27FC236}">
                <a16:creationId xmlns:a16="http://schemas.microsoft.com/office/drawing/2014/main" id="{471684FA-EFED-4B61-B334-E646C207F0B9}"/>
              </a:ext>
            </a:extLst>
          </p:cNvPr>
          <p:cNvSpPr txBox="1"/>
          <p:nvPr/>
        </p:nvSpPr>
        <p:spPr>
          <a:xfrm>
            <a:off x="1220415" y="3521980"/>
            <a:ext cx="4281941" cy="369332"/>
          </a:xfrm>
          <a:prstGeom prst="rect">
            <a:avLst/>
          </a:prstGeom>
          <a:noFill/>
        </p:spPr>
        <p:txBody>
          <a:bodyPr wrap="none" rtlCol="0">
            <a:spAutoFit/>
          </a:bodyPr>
          <a:lstStyle/>
          <a:p>
            <a:pPr algn="l"/>
            <a:r>
              <a:rPr lang="zh-CN" altLang="en-US">
                <a:solidFill>
                  <a:srgbClr val="FFFF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选择结构</a:t>
            </a:r>
            <a:r>
              <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：根据条件选择运行某部分代码</a:t>
            </a:r>
          </a:p>
        </p:txBody>
      </p:sp>
      <p:sp>
        <p:nvSpPr>
          <p:cNvPr id="5" name="文本框 4">
            <a:extLst>
              <a:ext uri="{FF2B5EF4-FFF2-40B4-BE49-F238E27FC236}">
                <a16:creationId xmlns:a16="http://schemas.microsoft.com/office/drawing/2014/main" id="{EC1BDA2B-1717-4478-B9A9-D42F1AC4FC18}"/>
              </a:ext>
            </a:extLst>
          </p:cNvPr>
          <p:cNvSpPr txBox="1"/>
          <p:nvPr/>
        </p:nvSpPr>
        <p:spPr>
          <a:xfrm>
            <a:off x="1220415" y="4582861"/>
            <a:ext cx="3416320" cy="369332"/>
          </a:xfrm>
          <a:prstGeom prst="rect">
            <a:avLst/>
          </a:prstGeom>
          <a:noFill/>
        </p:spPr>
        <p:txBody>
          <a:bodyPr wrap="none" rtlCol="0">
            <a:spAutoFit/>
          </a:bodyPr>
          <a:lstStyle/>
          <a:p>
            <a:pPr algn="l"/>
            <a:r>
              <a:rPr lang="zh-CN" altLang="en-US">
                <a:solidFill>
                  <a:srgbClr val="FFFF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循环结构</a:t>
            </a:r>
            <a:r>
              <a:rPr lang="zh-CN" altLang="en-US">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：反复执行某部分代码</a:t>
            </a:r>
          </a:p>
        </p:txBody>
      </p:sp>
      <p:sp>
        <p:nvSpPr>
          <p:cNvPr id="6" name="矩形 5">
            <a:extLst>
              <a:ext uri="{FF2B5EF4-FFF2-40B4-BE49-F238E27FC236}">
                <a16:creationId xmlns:a16="http://schemas.microsoft.com/office/drawing/2014/main" id="{D532CDA8-8925-4C35-BD29-309E46054C49}"/>
              </a:ext>
            </a:extLst>
          </p:cNvPr>
          <p:cNvSpPr/>
          <p:nvPr/>
        </p:nvSpPr>
        <p:spPr>
          <a:xfrm>
            <a:off x="5658109" y="2676475"/>
            <a:ext cx="710214" cy="369332"/>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代码</a:t>
            </a:r>
            <a:r>
              <a:rPr lang="en-US" altLang="zh-CN" sz="1400"/>
              <a:t>1</a:t>
            </a:r>
            <a:endParaRPr lang="zh-CN" altLang="en-US" sz="1400"/>
          </a:p>
        </p:txBody>
      </p:sp>
      <p:sp>
        <p:nvSpPr>
          <p:cNvPr id="7" name="矩形 6">
            <a:extLst>
              <a:ext uri="{FF2B5EF4-FFF2-40B4-BE49-F238E27FC236}">
                <a16:creationId xmlns:a16="http://schemas.microsoft.com/office/drawing/2014/main" id="{FD7E995E-BDB6-47E3-B3F6-D710D4BDE07B}"/>
              </a:ext>
            </a:extLst>
          </p:cNvPr>
          <p:cNvSpPr/>
          <p:nvPr/>
        </p:nvSpPr>
        <p:spPr>
          <a:xfrm>
            <a:off x="5658109" y="4072943"/>
            <a:ext cx="710214" cy="369332"/>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代码</a:t>
            </a:r>
            <a:r>
              <a:rPr lang="en-US" altLang="zh-CN" sz="1400"/>
              <a:t>3</a:t>
            </a:r>
            <a:endParaRPr lang="zh-CN" altLang="en-US" sz="1400"/>
          </a:p>
        </p:txBody>
      </p:sp>
      <p:sp>
        <p:nvSpPr>
          <p:cNvPr id="8" name="矩形 7">
            <a:extLst>
              <a:ext uri="{FF2B5EF4-FFF2-40B4-BE49-F238E27FC236}">
                <a16:creationId xmlns:a16="http://schemas.microsoft.com/office/drawing/2014/main" id="{831E9221-358D-49AE-BA37-924B1C694361}"/>
              </a:ext>
            </a:extLst>
          </p:cNvPr>
          <p:cNvSpPr/>
          <p:nvPr/>
        </p:nvSpPr>
        <p:spPr>
          <a:xfrm>
            <a:off x="5658109" y="3439366"/>
            <a:ext cx="710214" cy="369332"/>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代码</a:t>
            </a:r>
            <a:r>
              <a:rPr lang="en-US" altLang="zh-CN" sz="1400"/>
              <a:t>2</a:t>
            </a:r>
            <a:endParaRPr lang="zh-CN" altLang="en-US" sz="1400"/>
          </a:p>
        </p:txBody>
      </p:sp>
      <p:cxnSp>
        <p:nvCxnSpPr>
          <p:cNvPr id="10" name="直接箭头连接符 9">
            <a:extLst>
              <a:ext uri="{FF2B5EF4-FFF2-40B4-BE49-F238E27FC236}">
                <a16:creationId xmlns:a16="http://schemas.microsoft.com/office/drawing/2014/main" id="{52D658AE-FFB0-47BB-84A9-BF188048FCE5}"/>
              </a:ext>
            </a:extLst>
          </p:cNvPr>
          <p:cNvCxnSpPr>
            <a:endCxn id="6" idx="0"/>
          </p:cNvCxnSpPr>
          <p:nvPr/>
        </p:nvCxnSpPr>
        <p:spPr>
          <a:xfrm>
            <a:off x="6013216" y="2197081"/>
            <a:ext cx="0" cy="47939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AE5CB7-D0B9-4FBE-8510-9459138EB06B}"/>
              </a:ext>
            </a:extLst>
          </p:cNvPr>
          <p:cNvCxnSpPr>
            <a:cxnSpLocks/>
            <a:stCxn id="6" idx="2"/>
            <a:endCxn id="8" idx="0"/>
          </p:cNvCxnSpPr>
          <p:nvPr/>
        </p:nvCxnSpPr>
        <p:spPr>
          <a:xfrm>
            <a:off x="6013216" y="3045807"/>
            <a:ext cx="0" cy="39355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AB8BE4B-2566-4BFE-AF60-1511FDA9F7D8}"/>
              </a:ext>
            </a:extLst>
          </p:cNvPr>
          <p:cNvCxnSpPr>
            <a:cxnSpLocks/>
            <a:stCxn id="8" idx="2"/>
            <a:endCxn id="7" idx="0"/>
          </p:cNvCxnSpPr>
          <p:nvPr/>
        </p:nvCxnSpPr>
        <p:spPr>
          <a:xfrm>
            <a:off x="6013216" y="3808698"/>
            <a:ext cx="0" cy="26424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50167453-F44A-4423-913D-712A74FCCE44}"/>
              </a:ext>
            </a:extLst>
          </p:cNvPr>
          <p:cNvSpPr/>
          <p:nvPr/>
        </p:nvSpPr>
        <p:spPr>
          <a:xfrm>
            <a:off x="5550303" y="4934011"/>
            <a:ext cx="1107996" cy="369332"/>
          </a:xfrm>
          <a:prstGeom prst="rect">
            <a:avLst/>
          </a:prstGeom>
        </p:spPr>
        <p:txBody>
          <a:bodyPr wrap="none">
            <a:spAutoFit/>
          </a:bodyPr>
          <a:lstStyle/>
          <a:p>
            <a:r>
              <a:rPr lang="zh-CN" altLang="en-US">
                <a:solidFill>
                  <a:schemeClr val="bg1"/>
                </a:solidFill>
              </a:rPr>
              <a:t>顺序结构</a:t>
            </a:r>
            <a:endParaRPr lang="zh-CN" altLang="en-US"/>
          </a:p>
        </p:txBody>
      </p:sp>
      <p:sp>
        <p:nvSpPr>
          <p:cNvPr id="18" name="流程图: 决策 17">
            <a:extLst>
              <a:ext uri="{FF2B5EF4-FFF2-40B4-BE49-F238E27FC236}">
                <a16:creationId xmlns:a16="http://schemas.microsoft.com/office/drawing/2014/main" id="{1B5B076F-9507-4B55-8E08-A5B536D67B38}"/>
              </a:ext>
            </a:extLst>
          </p:cNvPr>
          <p:cNvSpPr/>
          <p:nvPr/>
        </p:nvSpPr>
        <p:spPr>
          <a:xfrm>
            <a:off x="7300781" y="2326937"/>
            <a:ext cx="1513839" cy="479394"/>
          </a:xfrm>
          <a:prstGeom prst="flowChartDecision">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代码</a:t>
            </a:r>
            <a:r>
              <a:rPr lang="en-US" altLang="zh-CN" sz="1400"/>
              <a:t>1</a:t>
            </a:r>
            <a:r>
              <a:rPr lang="zh-CN" altLang="en-US" sz="1400"/>
              <a:t>条件</a:t>
            </a:r>
            <a:endParaRPr lang="zh-CN" altLang="en-US"/>
          </a:p>
        </p:txBody>
      </p:sp>
      <p:cxnSp>
        <p:nvCxnSpPr>
          <p:cNvPr id="21" name="直接箭头连接符 20">
            <a:extLst>
              <a:ext uri="{FF2B5EF4-FFF2-40B4-BE49-F238E27FC236}">
                <a16:creationId xmlns:a16="http://schemas.microsoft.com/office/drawing/2014/main" id="{54245004-4176-4B1C-9E10-2A55DEF5DCEF}"/>
              </a:ext>
            </a:extLst>
          </p:cNvPr>
          <p:cNvCxnSpPr>
            <a:endCxn id="18" idx="0"/>
          </p:cNvCxnSpPr>
          <p:nvPr/>
        </p:nvCxnSpPr>
        <p:spPr>
          <a:xfrm>
            <a:off x="8057700" y="1720670"/>
            <a:ext cx="1" cy="60626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8625FCD2-9DD3-471B-B68F-70A0AC67243B}"/>
              </a:ext>
            </a:extLst>
          </p:cNvPr>
          <p:cNvCxnSpPr>
            <a:stCxn id="18" idx="1"/>
          </p:cNvCxnSpPr>
          <p:nvPr/>
        </p:nvCxnSpPr>
        <p:spPr>
          <a:xfrm rot="10800000" flipV="1">
            <a:off x="6982169" y="2566634"/>
            <a:ext cx="318612" cy="100258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5B913C22-ECBC-42BC-8C89-F1E8A7CB07AF}"/>
              </a:ext>
            </a:extLst>
          </p:cNvPr>
          <p:cNvCxnSpPr>
            <a:cxnSpLocks/>
            <a:stCxn id="18" idx="3"/>
            <a:endCxn id="28" idx="0"/>
          </p:cNvCxnSpPr>
          <p:nvPr/>
        </p:nvCxnSpPr>
        <p:spPr>
          <a:xfrm>
            <a:off x="8814620" y="2566634"/>
            <a:ext cx="275968" cy="100258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EE368B9-F6A7-4362-93F8-A0B6A534392C}"/>
              </a:ext>
            </a:extLst>
          </p:cNvPr>
          <p:cNvSpPr/>
          <p:nvPr/>
        </p:nvSpPr>
        <p:spPr>
          <a:xfrm>
            <a:off x="6621570" y="3597518"/>
            <a:ext cx="710214" cy="369332"/>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代码</a:t>
            </a:r>
            <a:r>
              <a:rPr lang="en-US" altLang="zh-CN" sz="1400"/>
              <a:t>2</a:t>
            </a:r>
            <a:endParaRPr lang="zh-CN" altLang="en-US" sz="1400"/>
          </a:p>
        </p:txBody>
      </p:sp>
      <p:sp>
        <p:nvSpPr>
          <p:cNvPr id="28" name="矩形 27">
            <a:extLst>
              <a:ext uri="{FF2B5EF4-FFF2-40B4-BE49-F238E27FC236}">
                <a16:creationId xmlns:a16="http://schemas.microsoft.com/office/drawing/2014/main" id="{87F2298F-3833-4D4C-9FDF-88B2E563DA20}"/>
              </a:ext>
            </a:extLst>
          </p:cNvPr>
          <p:cNvSpPr/>
          <p:nvPr/>
        </p:nvSpPr>
        <p:spPr>
          <a:xfrm>
            <a:off x="8735481" y="3569222"/>
            <a:ext cx="710214" cy="369332"/>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代码</a:t>
            </a:r>
            <a:r>
              <a:rPr lang="en-US" altLang="zh-CN" sz="1400"/>
              <a:t>3</a:t>
            </a:r>
            <a:endParaRPr lang="zh-CN" altLang="en-US" sz="1400"/>
          </a:p>
        </p:txBody>
      </p:sp>
      <p:cxnSp>
        <p:nvCxnSpPr>
          <p:cNvPr id="29" name="连接符: 肘形 28">
            <a:extLst>
              <a:ext uri="{FF2B5EF4-FFF2-40B4-BE49-F238E27FC236}">
                <a16:creationId xmlns:a16="http://schemas.microsoft.com/office/drawing/2014/main" id="{6C528918-DE1C-4E9D-9575-399F79799B26}"/>
              </a:ext>
            </a:extLst>
          </p:cNvPr>
          <p:cNvCxnSpPr>
            <a:cxnSpLocks/>
            <a:stCxn id="27" idx="2"/>
          </p:cNvCxnSpPr>
          <p:nvPr/>
        </p:nvCxnSpPr>
        <p:spPr>
          <a:xfrm rot="16200000" flipH="1">
            <a:off x="7320409" y="3623117"/>
            <a:ext cx="393559" cy="1081023"/>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E5028DC9-6388-4AB0-9E23-5CF1A66E4D95}"/>
              </a:ext>
            </a:extLst>
          </p:cNvPr>
          <p:cNvCxnSpPr>
            <a:cxnSpLocks/>
            <a:stCxn id="28" idx="2"/>
          </p:cNvCxnSpPr>
          <p:nvPr/>
        </p:nvCxnSpPr>
        <p:spPr>
          <a:xfrm rot="5400000">
            <a:off x="8363127" y="3631697"/>
            <a:ext cx="420605" cy="103431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62D174A-2126-44CD-8D0D-5DDFA5790F27}"/>
              </a:ext>
            </a:extLst>
          </p:cNvPr>
          <p:cNvCxnSpPr/>
          <p:nvPr/>
        </p:nvCxnSpPr>
        <p:spPr>
          <a:xfrm>
            <a:off x="8056270" y="4359157"/>
            <a:ext cx="1" cy="60626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7EDBC11-D5EC-4E16-ACEE-177906C958A6}"/>
              </a:ext>
            </a:extLst>
          </p:cNvPr>
          <p:cNvCxnSpPr>
            <a:cxnSpLocks/>
          </p:cNvCxnSpPr>
          <p:nvPr/>
        </p:nvCxnSpPr>
        <p:spPr>
          <a:xfrm>
            <a:off x="6013216" y="4436195"/>
            <a:ext cx="0" cy="26424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7A8CA69F-8D91-481A-B431-90DD5D006B98}"/>
              </a:ext>
            </a:extLst>
          </p:cNvPr>
          <p:cNvSpPr/>
          <p:nvPr/>
        </p:nvSpPr>
        <p:spPr>
          <a:xfrm>
            <a:off x="7615034" y="4894348"/>
            <a:ext cx="1107996" cy="369332"/>
          </a:xfrm>
          <a:prstGeom prst="rect">
            <a:avLst/>
          </a:prstGeom>
        </p:spPr>
        <p:txBody>
          <a:bodyPr wrap="none">
            <a:spAutoFit/>
          </a:bodyPr>
          <a:lstStyle/>
          <a:p>
            <a:r>
              <a:rPr lang="zh-CN" altLang="en-US">
                <a:solidFill>
                  <a:schemeClr val="bg1"/>
                </a:solidFill>
              </a:rPr>
              <a:t>选择结构</a:t>
            </a:r>
            <a:endParaRPr lang="zh-CN" altLang="en-US"/>
          </a:p>
        </p:txBody>
      </p:sp>
      <p:sp>
        <p:nvSpPr>
          <p:cNvPr id="44" name="文本框 43">
            <a:extLst>
              <a:ext uri="{FF2B5EF4-FFF2-40B4-BE49-F238E27FC236}">
                <a16:creationId xmlns:a16="http://schemas.microsoft.com/office/drawing/2014/main" id="{BF9A4791-8DD3-4366-8E0A-A5DB97B45585}"/>
              </a:ext>
            </a:extLst>
          </p:cNvPr>
          <p:cNvSpPr txBox="1"/>
          <p:nvPr/>
        </p:nvSpPr>
        <p:spPr>
          <a:xfrm>
            <a:off x="6928898" y="2197301"/>
            <a:ext cx="543739" cy="307777"/>
          </a:xfrm>
          <a:prstGeom prst="rect">
            <a:avLst/>
          </a:prstGeom>
          <a:noFill/>
        </p:spPr>
        <p:txBody>
          <a:bodyPr wrap="none" rtlCol="0">
            <a:spAutoFit/>
          </a:bodyPr>
          <a:lstStyle/>
          <a:p>
            <a:pPr algn="l"/>
            <a:r>
              <a:rPr lang="zh-CN" altLang="en-US" sz="1400">
                <a:solidFill>
                  <a:schemeClr val="bg1"/>
                </a:solidFill>
              </a:rPr>
              <a:t>成立</a:t>
            </a:r>
          </a:p>
        </p:txBody>
      </p:sp>
      <p:sp>
        <p:nvSpPr>
          <p:cNvPr id="45" name="文本框 44">
            <a:extLst>
              <a:ext uri="{FF2B5EF4-FFF2-40B4-BE49-F238E27FC236}">
                <a16:creationId xmlns:a16="http://schemas.microsoft.com/office/drawing/2014/main" id="{EBE7FA36-9CD7-4981-8024-95FA759E525A}"/>
              </a:ext>
            </a:extLst>
          </p:cNvPr>
          <p:cNvSpPr txBox="1"/>
          <p:nvPr/>
        </p:nvSpPr>
        <p:spPr>
          <a:xfrm>
            <a:off x="8452982" y="2257313"/>
            <a:ext cx="723275" cy="307777"/>
          </a:xfrm>
          <a:prstGeom prst="rect">
            <a:avLst/>
          </a:prstGeom>
          <a:noFill/>
        </p:spPr>
        <p:txBody>
          <a:bodyPr wrap="none" rtlCol="0">
            <a:spAutoFit/>
          </a:bodyPr>
          <a:lstStyle/>
          <a:p>
            <a:pPr algn="l"/>
            <a:r>
              <a:rPr lang="zh-CN" altLang="en-US" sz="1400">
                <a:solidFill>
                  <a:schemeClr val="bg1"/>
                </a:solidFill>
              </a:rPr>
              <a:t>不成立</a:t>
            </a:r>
          </a:p>
        </p:txBody>
      </p:sp>
      <p:sp>
        <p:nvSpPr>
          <p:cNvPr id="47" name="矩形 46">
            <a:extLst>
              <a:ext uri="{FF2B5EF4-FFF2-40B4-BE49-F238E27FC236}">
                <a16:creationId xmlns:a16="http://schemas.microsoft.com/office/drawing/2014/main" id="{B5FBF41C-CF6D-4132-AB44-DA0A1E836F78}"/>
              </a:ext>
            </a:extLst>
          </p:cNvPr>
          <p:cNvSpPr/>
          <p:nvPr/>
        </p:nvSpPr>
        <p:spPr>
          <a:xfrm>
            <a:off x="11108400" y="3155686"/>
            <a:ext cx="710214" cy="369332"/>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代码</a:t>
            </a:r>
            <a:r>
              <a:rPr lang="en-US" altLang="zh-CN" sz="1400"/>
              <a:t>2</a:t>
            </a:r>
            <a:endParaRPr lang="zh-CN" altLang="en-US" sz="1400"/>
          </a:p>
        </p:txBody>
      </p:sp>
      <p:sp>
        <p:nvSpPr>
          <p:cNvPr id="48" name="流程图: 决策 47">
            <a:extLst>
              <a:ext uri="{FF2B5EF4-FFF2-40B4-BE49-F238E27FC236}">
                <a16:creationId xmlns:a16="http://schemas.microsoft.com/office/drawing/2014/main" id="{575E550F-1A23-43C6-AF8F-4771BB1CF0B0}"/>
              </a:ext>
            </a:extLst>
          </p:cNvPr>
          <p:cNvSpPr/>
          <p:nvPr/>
        </p:nvSpPr>
        <p:spPr>
          <a:xfrm>
            <a:off x="9664154" y="3691895"/>
            <a:ext cx="1513839" cy="479394"/>
          </a:xfrm>
          <a:prstGeom prst="flowChartDecision">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代码</a:t>
            </a:r>
            <a:r>
              <a:rPr lang="en-US" altLang="zh-CN" sz="1400"/>
              <a:t>1</a:t>
            </a:r>
            <a:r>
              <a:rPr lang="zh-CN" altLang="en-US" sz="1400"/>
              <a:t>条件</a:t>
            </a:r>
            <a:endParaRPr lang="zh-CN" altLang="en-US"/>
          </a:p>
        </p:txBody>
      </p:sp>
      <p:cxnSp>
        <p:nvCxnSpPr>
          <p:cNvPr id="49" name="连接符: 肘形 48">
            <a:extLst>
              <a:ext uri="{FF2B5EF4-FFF2-40B4-BE49-F238E27FC236}">
                <a16:creationId xmlns:a16="http://schemas.microsoft.com/office/drawing/2014/main" id="{71EB2F38-D16E-49E2-9652-F9441A96F7CF}"/>
              </a:ext>
            </a:extLst>
          </p:cNvPr>
          <p:cNvCxnSpPr>
            <a:cxnSpLocks/>
            <a:stCxn id="48" idx="3"/>
            <a:endCxn id="47" idx="2"/>
          </p:cNvCxnSpPr>
          <p:nvPr/>
        </p:nvCxnSpPr>
        <p:spPr>
          <a:xfrm flipV="1">
            <a:off x="11177993" y="3525018"/>
            <a:ext cx="285514" cy="406574"/>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67890754-4BD2-4276-BFC8-D99EF8801A75}"/>
              </a:ext>
            </a:extLst>
          </p:cNvPr>
          <p:cNvCxnSpPr>
            <a:cxnSpLocks/>
            <a:endCxn id="48" idx="0"/>
          </p:cNvCxnSpPr>
          <p:nvPr/>
        </p:nvCxnSpPr>
        <p:spPr>
          <a:xfrm>
            <a:off x="10421073" y="2852552"/>
            <a:ext cx="1" cy="83934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a:extLst>
              <a:ext uri="{FF2B5EF4-FFF2-40B4-BE49-F238E27FC236}">
                <a16:creationId xmlns:a16="http://schemas.microsoft.com/office/drawing/2014/main" id="{404BD348-D96A-4405-ADC1-275BA3170E17}"/>
              </a:ext>
            </a:extLst>
          </p:cNvPr>
          <p:cNvCxnSpPr>
            <a:cxnSpLocks/>
            <a:stCxn id="47" idx="0"/>
          </p:cNvCxnSpPr>
          <p:nvPr/>
        </p:nvCxnSpPr>
        <p:spPr>
          <a:xfrm rot="16200000" flipV="1">
            <a:off x="10887351" y="2579530"/>
            <a:ext cx="109879" cy="1042434"/>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00AF434D-F07B-41C9-919F-814629E7BB9F}"/>
              </a:ext>
            </a:extLst>
          </p:cNvPr>
          <p:cNvCxnSpPr>
            <a:cxnSpLocks/>
            <a:stCxn id="48" idx="2"/>
          </p:cNvCxnSpPr>
          <p:nvPr/>
        </p:nvCxnSpPr>
        <p:spPr>
          <a:xfrm>
            <a:off x="10421074" y="4171289"/>
            <a:ext cx="0" cy="41281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4007A0CF-91A0-41E5-A8DF-7874DFC976E4}"/>
              </a:ext>
            </a:extLst>
          </p:cNvPr>
          <p:cNvSpPr/>
          <p:nvPr/>
        </p:nvSpPr>
        <p:spPr>
          <a:xfrm>
            <a:off x="9834294" y="4902010"/>
            <a:ext cx="1107996" cy="369332"/>
          </a:xfrm>
          <a:prstGeom prst="rect">
            <a:avLst/>
          </a:prstGeom>
        </p:spPr>
        <p:txBody>
          <a:bodyPr wrap="none">
            <a:spAutoFit/>
          </a:bodyPr>
          <a:lstStyle/>
          <a:p>
            <a:r>
              <a:rPr lang="zh-CN" altLang="en-US">
                <a:solidFill>
                  <a:schemeClr val="bg1"/>
                </a:solidFill>
              </a:rPr>
              <a:t>循环结构</a:t>
            </a:r>
            <a:endParaRPr lang="zh-CN" altLang="en-US"/>
          </a:p>
        </p:txBody>
      </p:sp>
      <p:sp>
        <p:nvSpPr>
          <p:cNvPr id="9" name="左大括号 8">
            <a:extLst>
              <a:ext uri="{FF2B5EF4-FFF2-40B4-BE49-F238E27FC236}">
                <a16:creationId xmlns:a16="http://schemas.microsoft.com/office/drawing/2014/main" id="{F728B0EA-A240-4A6A-88F3-73F2A116B361}"/>
              </a:ext>
            </a:extLst>
          </p:cNvPr>
          <p:cNvSpPr/>
          <p:nvPr/>
        </p:nvSpPr>
        <p:spPr>
          <a:xfrm>
            <a:off x="995032" y="2630093"/>
            <a:ext cx="261610" cy="2135350"/>
          </a:xfrm>
          <a:prstGeom prst="leftBrace">
            <a:avLst>
              <a:gd name="adj1" fmla="val 35481"/>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34A78EC-3CDE-4B7B-969E-6868813C9851}"/>
              </a:ext>
            </a:extLst>
          </p:cNvPr>
          <p:cNvSpPr txBox="1"/>
          <p:nvPr/>
        </p:nvSpPr>
        <p:spPr>
          <a:xfrm>
            <a:off x="515834" y="2876725"/>
            <a:ext cx="433785" cy="1754326"/>
          </a:xfrm>
          <a:prstGeom prst="rect">
            <a:avLst/>
          </a:prstGeom>
          <a:noFill/>
        </p:spPr>
        <p:txBody>
          <a:bodyPr wrap="square" rtlCol="0">
            <a:spAutoFit/>
          </a:bodyPr>
          <a:lstStyle/>
          <a:p>
            <a:pPr algn="ctr"/>
            <a:r>
              <a:rPr lang="en-US" altLang="zh-CN">
                <a:solidFill>
                  <a:schemeClr val="bg1"/>
                </a:solidFill>
              </a:rPr>
              <a:t>3</a:t>
            </a:r>
            <a:r>
              <a:rPr lang="zh-CN" altLang="en-US">
                <a:solidFill>
                  <a:schemeClr val="bg1"/>
                </a:solidFill>
              </a:rPr>
              <a:t>种基本结构</a:t>
            </a:r>
          </a:p>
        </p:txBody>
      </p:sp>
      <p:sp>
        <p:nvSpPr>
          <p:cNvPr id="39" name="Oval 6">
            <a:extLst>
              <a:ext uri="{FF2B5EF4-FFF2-40B4-BE49-F238E27FC236}">
                <a16:creationId xmlns:a16="http://schemas.microsoft.com/office/drawing/2014/main" id="{3AD72556-A967-4C47-AF4B-5B055169B45E}"/>
              </a:ext>
            </a:extLst>
          </p:cNvPr>
          <p:cNvSpPr>
            <a:spLocks noChangeArrowheads="1"/>
          </p:cNvSpPr>
          <p:nvPr/>
        </p:nvSpPr>
        <p:spPr bwMode="auto">
          <a:xfrm>
            <a:off x="3867828" y="738918"/>
            <a:ext cx="185264" cy="182642"/>
          </a:xfrm>
          <a:prstGeom prst="ellipse">
            <a:avLst/>
          </a:prstGeom>
          <a:solidFill>
            <a:srgbClr val="FBE22D">
              <a:alpha val="80000"/>
            </a:srgbClr>
          </a:solidFill>
          <a:ln>
            <a:noFill/>
          </a:ln>
        </p:spPr>
        <p:txBody>
          <a:bodyPr/>
          <a:lstStyle/>
          <a:p>
            <a:endParaRPr lang="zh-CN" altLang="en-US"/>
          </a:p>
        </p:txBody>
      </p:sp>
      <p:sp>
        <p:nvSpPr>
          <p:cNvPr id="40" name="Oval 3">
            <a:extLst>
              <a:ext uri="{FF2B5EF4-FFF2-40B4-BE49-F238E27FC236}">
                <a16:creationId xmlns:a16="http://schemas.microsoft.com/office/drawing/2014/main" id="{967E3FDD-D3E2-4A32-A056-BBEEE254E3FE}"/>
              </a:ext>
            </a:extLst>
          </p:cNvPr>
          <p:cNvSpPr>
            <a:spLocks noChangeArrowheads="1"/>
          </p:cNvSpPr>
          <p:nvPr/>
        </p:nvSpPr>
        <p:spPr bwMode="auto">
          <a:xfrm>
            <a:off x="2903219" y="877660"/>
            <a:ext cx="263828" cy="260897"/>
          </a:xfrm>
          <a:prstGeom prst="ellipse">
            <a:avLst/>
          </a:prstGeom>
          <a:solidFill>
            <a:srgbClr val="A9D25A">
              <a:alpha val="80000"/>
            </a:srgbClr>
          </a:solidFill>
          <a:ln>
            <a:noFill/>
          </a:ln>
        </p:spPr>
        <p:txBody>
          <a:bodyPr/>
          <a:lstStyle/>
          <a:p>
            <a:endParaRPr lang="zh-CN" altLang="en-US"/>
          </a:p>
        </p:txBody>
      </p:sp>
      <p:sp>
        <p:nvSpPr>
          <p:cNvPr id="41" name="Oval 4">
            <a:extLst>
              <a:ext uri="{FF2B5EF4-FFF2-40B4-BE49-F238E27FC236}">
                <a16:creationId xmlns:a16="http://schemas.microsoft.com/office/drawing/2014/main" id="{4A4B3F5F-5717-4D97-A5A6-AA311353C8C4}"/>
              </a:ext>
            </a:extLst>
          </p:cNvPr>
          <p:cNvSpPr>
            <a:spLocks noChangeArrowheads="1"/>
          </p:cNvSpPr>
          <p:nvPr/>
        </p:nvSpPr>
        <p:spPr bwMode="auto">
          <a:xfrm>
            <a:off x="3167047" y="1049140"/>
            <a:ext cx="263828" cy="260897"/>
          </a:xfrm>
          <a:prstGeom prst="ellipse">
            <a:avLst/>
          </a:prstGeom>
          <a:solidFill>
            <a:srgbClr val="98D2E3">
              <a:alpha val="80000"/>
            </a:srgbClr>
          </a:solidFill>
          <a:ln>
            <a:noFill/>
          </a:ln>
        </p:spPr>
        <p:txBody>
          <a:bodyPr/>
          <a:lstStyle/>
          <a:p>
            <a:endParaRPr lang="zh-CN" altLang="en-US"/>
          </a:p>
        </p:txBody>
      </p:sp>
      <p:sp>
        <p:nvSpPr>
          <p:cNvPr id="46" name="Oval 5">
            <a:extLst>
              <a:ext uri="{FF2B5EF4-FFF2-40B4-BE49-F238E27FC236}">
                <a16:creationId xmlns:a16="http://schemas.microsoft.com/office/drawing/2014/main" id="{EAF79D50-1AB0-45F1-8E04-85463AD19B0F}"/>
              </a:ext>
            </a:extLst>
          </p:cNvPr>
          <p:cNvSpPr>
            <a:spLocks noChangeArrowheads="1"/>
          </p:cNvSpPr>
          <p:nvPr/>
        </p:nvSpPr>
        <p:spPr bwMode="auto">
          <a:xfrm>
            <a:off x="3345769" y="860531"/>
            <a:ext cx="458394" cy="450850"/>
          </a:xfrm>
          <a:prstGeom prst="ellipse">
            <a:avLst/>
          </a:prstGeom>
          <a:solidFill>
            <a:srgbClr val="EA5514">
              <a:alpha val="80000"/>
            </a:srgbClr>
          </a:solidFill>
          <a:ln>
            <a:noFill/>
          </a:ln>
        </p:spPr>
        <p:txBody>
          <a:bodyPr/>
          <a:lstStyle/>
          <a:p>
            <a:endParaRPr lang="zh-CN" altLang="en-US"/>
          </a:p>
        </p:txBody>
      </p:sp>
    </p:spTree>
    <p:extLst>
      <p:ext uri="{BB962C8B-B14F-4D97-AF65-F5344CB8AC3E}">
        <p14:creationId xmlns:p14="http://schemas.microsoft.com/office/powerpoint/2010/main" val="234657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300" fill="hold"/>
                                        <p:tgtEl>
                                          <p:spTgt spid="46"/>
                                        </p:tgtEl>
                                        <p:attrNameLst>
                                          <p:attrName>ppt_w</p:attrName>
                                        </p:attrNameLst>
                                      </p:cBhvr>
                                      <p:tavLst>
                                        <p:tav tm="0">
                                          <p:val>
                                            <p:fltVal val="0"/>
                                          </p:val>
                                        </p:tav>
                                        <p:tav tm="100000">
                                          <p:val>
                                            <p:strVal val="#ppt_w"/>
                                          </p:val>
                                        </p:tav>
                                      </p:tavLst>
                                    </p:anim>
                                    <p:anim calcmode="lin" valueType="num">
                                      <p:cBhvr>
                                        <p:cTn id="8" dur="300" fill="hold"/>
                                        <p:tgtEl>
                                          <p:spTgt spid="46"/>
                                        </p:tgtEl>
                                        <p:attrNameLst>
                                          <p:attrName>ppt_h</p:attrName>
                                        </p:attrNameLst>
                                      </p:cBhvr>
                                      <p:tavLst>
                                        <p:tav tm="0">
                                          <p:val>
                                            <p:fltVal val="0"/>
                                          </p:val>
                                        </p:tav>
                                        <p:tav tm="100000">
                                          <p:val>
                                            <p:strVal val="#ppt_h"/>
                                          </p:val>
                                        </p:tav>
                                      </p:tavLst>
                                    </p:anim>
                                    <p:animEffect transition="in" filter="fade">
                                      <p:cBhvr>
                                        <p:cTn id="9" dur="300"/>
                                        <p:tgtEl>
                                          <p:spTgt spid="46"/>
                                        </p:tgtEl>
                                      </p:cBhvr>
                                    </p:animEffect>
                                  </p:childTnLst>
                                </p:cTn>
                              </p:par>
                              <p:par>
                                <p:cTn id="10" presetID="6" presetClass="emph" presetSubtype="0" autoRev="1" fill="hold" grpId="1" nodeType="withEffect">
                                  <p:stCondLst>
                                    <p:cond delay="300"/>
                                  </p:stCondLst>
                                  <p:childTnLst>
                                    <p:animScale>
                                      <p:cBhvr>
                                        <p:cTn id="11" dur="150" fill="hold"/>
                                        <p:tgtEl>
                                          <p:spTgt spid="46"/>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1"/>
                                        </p:tgtEl>
                                        <p:attrNameLst>
                                          <p:attrName>style.visibility</p:attrName>
                                        </p:attrNameLst>
                                      </p:cBhvr>
                                      <p:to>
                                        <p:strVal val="visible"/>
                                      </p:to>
                                    </p:set>
                                    <p:anim calcmode="lin" valueType="num">
                                      <p:cBhvr>
                                        <p:cTn id="14" dur="300" fill="hold"/>
                                        <p:tgtEl>
                                          <p:spTgt spid="41"/>
                                        </p:tgtEl>
                                        <p:attrNameLst>
                                          <p:attrName>ppt_w</p:attrName>
                                        </p:attrNameLst>
                                      </p:cBhvr>
                                      <p:tavLst>
                                        <p:tav tm="0">
                                          <p:val>
                                            <p:fltVal val="0"/>
                                          </p:val>
                                        </p:tav>
                                        <p:tav tm="100000">
                                          <p:val>
                                            <p:strVal val="#ppt_w"/>
                                          </p:val>
                                        </p:tav>
                                      </p:tavLst>
                                    </p:anim>
                                    <p:anim calcmode="lin" valueType="num">
                                      <p:cBhvr>
                                        <p:cTn id="15" dur="300" fill="hold"/>
                                        <p:tgtEl>
                                          <p:spTgt spid="41"/>
                                        </p:tgtEl>
                                        <p:attrNameLst>
                                          <p:attrName>ppt_h</p:attrName>
                                        </p:attrNameLst>
                                      </p:cBhvr>
                                      <p:tavLst>
                                        <p:tav tm="0">
                                          <p:val>
                                            <p:fltVal val="0"/>
                                          </p:val>
                                        </p:tav>
                                        <p:tav tm="100000">
                                          <p:val>
                                            <p:strVal val="#ppt_h"/>
                                          </p:val>
                                        </p:tav>
                                      </p:tavLst>
                                    </p:anim>
                                    <p:animEffect transition="in" filter="fade">
                                      <p:cBhvr>
                                        <p:cTn id="16" dur="300"/>
                                        <p:tgtEl>
                                          <p:spTgt spid="41"/>
                                        </p:tgtEl>
                                      </p:cBhvr>
                                    </p:animEffect>
                                  </p:childTnLst>
                                </p:cTn>
                              </p:par>
                              <p:par>
                                <p:cTn id="17" presetID="6" presetClass="emph" presetSubtype="0" autoRev="1" fill="hold" grpId="1" nodeType="withEffect">
                                  <p:stCondLst>
                                    <p:cond delay="600"/>
                                  </p:stCondLst>
                                  <p:childTnLst>
                                    <p:animScale>
                                      <p:cBhvr>
                                        <p:cTn id="18" dur="150" fill="hold"/>
                                        <p:tgtEl>
                                          <p:spTgt spid="41"/>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300" fill="hold"/>
                                        <p:tgtEl>
                                          <p:spTgt spid="40"/>
                                        </p:tgtEl>
                                        <p:attrNameLst>
                                          <p:attrName>ppt_w</p:attrName>
                                        </p:attrNameLst>
                                      </p:cBhvr>
                                      <p:tavLst>
                                        <p:tav tm="0">
                                          <p:val>
                                            <p:fltVal val="0"/>
                                          </p:val>
                                        </p:tav>
                                        <p:tav tm="100000">
                                          <p:val>
                                            <p:strVal val="#ppt_w"/>
                                          </p:val>
                                        </p:tav>
                                      </p:tavLst>
                                    </p:anim>
                                    <p:anim calcmode="lin" valueType="num">
                                      <p:cBhvr>
                                        <p:cTn id="22" dur="300" fill="hold"/>
                                        <p:tgtEl>
                                          <p:spTgt spid="40"/>
                                        </p:tgtEl>
                                        <p:attrNameLst>
                                          <p:attrName>ppt_h</p:attrName>
                                        </p:attrNameLst>
                                      </p:cBhvr>
                                      <p:tavLst>
                                        <p:tav tm="0">
                                          <p:val>
                                            <p:fltVal val="0"/>
                                          </p:val>
                                        </p:tav>
                                        <p:tav tm="100000">
                                          <p:val>
                                            <p:strVal val="#ppt_h"/>
                                          </p:val>
                                        </p:tav>
                                      </p:tavLst>
                                    </p:anim>
                                    <p:animEffect transition="in" filter="fade">
                                      <p:cBhvr>
                                        <p:cTn id="23" dur="300"/>
                                        <p:tgtEl>
                                          <p:spTgt spid="40"/>
                                        </p:tgtEl>
                                      </p:cBhvr>
                                    </p:animEffect>
                                  </p:childTnLst>
                                </p:cTn>
                              </p:par>
                              <p:par>
                                <p:cTn id="24" presetID="6" presetClass="emph" presetSubtype="0" autoRev="1" fill="hold" grpId="1" nodeType="withEffect">
                                  <p:stCondLst>
                                    <p:cond delay="900"/>
                                  </p:stCondLst>
                                  <p:childTnLst>
                                    <p:animScale>
                                      <p:cBhvr>
                                        <p:cTn id="25" dur="150" fill="hold"/>
                                        <p:tgtEl>
                                          <p:spTgt spid="40"/>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39"/>
                                        </p:tgtEl>
                                        <p:attrNameLst>
                                          <p:attrName>style.visibility</p:attrName>
                                        </p:attrNameLst>
                                      </p:cBhvr>
                                      <p:to>
                                        <p:strVal val="visible"/>
                                      </p:to>
                                    </p:set>
                                    <p:anim calcmode="lin" valueType="num">
                                      <p:cBhvr>
                                        <p:cTn id="28" dur="300" fill="hold"/>
                                        <p:tgtEl>
                                          <p:spTgt spid="39"/>
                                        </p:tgtEl>
                                        <p:attrNameLst>
                                          <p:attrName>ppt_w</p:attrName>
                                        </p:attrNameLst>
                                      </p:cBhvr>
                                      <p:tavLst>
                                        <p:tav tm="0">
                                          <p:val>
                                            <p:fltVal val="0"/>
                                          </p:val>
                                        </p:tav>
                                        <p:tav tm="100000">
                                          <p:val>
                                            <p:strVal val="#ppt_w"/>
                                          </p:val>
                                        </p:tav>
                                      </p:tavLst>
                                    </p:anim>
                                    <p:anim calcmode="lin" valueType="num">
                                      <p:cBhvr>
                                        <p:cTn id="29" dur="300" fill="hold"/>
                                        <p:tgtEl>
                                          <p:spTgt spid="39"/>
                                        </p:tgtEl>
                                        <p:attrNameLst>
                                          <p:attrName>ppt_h</p:attrName>
                                        </p:attrNameLst>
                                      </p:cBhvr>
                                      <p:tavLst>
                                        <p:tav tm="0">
                                          <p:val>
                                            <p:fltVal val="0"/>
                                          </p:val>
                                        </p:tav>
                                        <p:tav tm="100000">
                                          <p:val>
                                            <p:strVal val="#ppt_h"/>
                                          </p:val>
                                        </p:tav>
                                      </p:tavLst>
                                    </p:anim>
                                    <p:animEffect transition="in" filter="fade">
                                      <p:cBhvr>
                                        <p:cTn id="30" dur="300"/>
                                        <p:tgtEl>
                                          <p:spTgt spid="39"/>
                                        </p:tgtEl>
                                      </p:cBhvr>
                                    </p:animEffect>
                                  </p:childTnLst>
                                </p:cTn>
                              </p:par>
                              <p:par>
                                <p:cTn id="31" presetID="6" presetClass="emph" presetSubtype="0" autoRev="1" fill="hold" grpId="1" nodeType="withEffect">
                                  <p:stCondLst>
                                    <p:cond delay="1200"/>
                                  </p:stCondLst>
                                  <p:childTnLst>
                                    <p:animScale>
                                      <p:cBhvr>
                                        <p:cTn id="32" dur="150" fill="hold"/>
                                        <p:tgtEl>
                                          <p:spTgt spid="3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animBg="1"/>
      <p:bldP spid="41" grpId="1" animBg="1"/>
      <p:bldP spid="46" grpId="0" animBg="1"/>
      <p:bldP spid="4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8278"/>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127096-759D-42A5-844C-C08C90676B02}"/>
              </a:ext>
            </a:extLst>
          </p:cNvPr>
          <p:cNvSpPr txBox="1"/>
          <p:nvPr/>
        </p:nvSpPr>
        <p:spPr>
          <a:xfrm>
            <a:off x="5694761" y="637448"/>
            <a:ext cx="1826141" cy="584775"/>
          </a:xfrm>
          <a:prstGeom prst="rect">
            <a:avLst/>
          </a:prstGeom>
          <a:noFill/>
        </p:spPr>
        <p:txBody>
          <a:bodyPr wrap="none" rtlCol="0">
            <a:spAutoFit/>
          </a:bodyPr>
          <a:lstStyle/>
          <a:p>
            <a:pPr algn="l"/>
            <a:r>
              <a:rPr lang="zh-CN" altLang="en-US" sz="3200" b="1">
                <a:solidFill>
                  <a:schemeClr val="bg1"/>
                </a:solidFill>
              </a:rPr>
              <a:t>数据形式</a:t>
            </a:r>
          </a:p>
        </p:txBody>
      </p:sp>
      <p:sp>
        <p:nvSpPr>
          <p:cNvPr id="3" name="文本框 2">
            <a:extLst>
              <a:ext uri="{FF2B5EF4-FFF2-40B4-BE49-F238E27FC236}">
                <a16:creationId xmlns:a16="http://schemas.microsoft.com/office/drawing/2014/main" id="{A5388FFA-AC82-42F0-8AA8-C2BD6B3FDB01}"/>
              </a:ext>
            </a:extLst>
          </p:cNvPr>
          <p:cNvSpPr txBox="1"/>
          <p:nvPr/>
        </p:nvSpPr>
        <p:spPr>
          <a:xfrm>
            <a:off x="1488228" y="1914088"/>
            <a:ext cx="3877985" cy="369332"/>
          </a:xfrm>
          <a:prstGeom prst="rect">
            <a:avLst/>
          </a:prstGeom>
          <a:noFill/>
        </p:spPr>
        <p:txBody>
          <a:bodyPr wrap="none" rtlCol="0">
            <a:spAutoFit/>
          </a:bodyPr>
          <a:lstStyle/>
          <a:p>
            <a:pPr algn="l"/>
            <a:r>
              <a:rPr lang="zh-CN" altLang="en-US">
                <a:solidFill>
                  <a:schemeClr val="bg1"/>
                </a:solidFill>
              </a:rPr>
              <a:t>数据有两种表现形式：</a:t>
            </a:r>
            <a:r>
              <a:rPr lang="zh-CN" altLang="en-US">
                <a:solidFill>
                  <a:srgbClr val="FFFF00"/>
                </a:solidFill>
              </a:rPr>
              <a:t>常量</a:t>
            </a:r>
            <a:r>
              <a:rPr lang="zh-CN" altLang="en-US">
                <a:solidFill>
                  <a:schemeClr val="bg1"/>
                </a:solidFill>
              </a:rPr>
              <a:t>和</a:t>
            </a:r>
            <a:r>
              <a:rPr lang="zh-CN" altLang="en-US">
                <a:solidFill>
                  <a:srgbClr val="FFFF00"/>
                </a:solidFill>
              </a:rPr>
              <a:t>变量</a:t>
            </a:r>
            <a:r>
              <a:rPr lang="zh-CN" altLang="en-US">
                <a:solidFill>
                  <a:schemeClr val="bg1"/>
                </a:solidFill>
              </a:rPr>
              <a:t>。</a:t>
            </a:r>
          </a:p>
        </p:txBody>
      </p:sp>
      <p:sp>
        <p:nvSpPr>
          <p:cNvPr id="6" name="文本框 5">
            <a:extLst>
              <a:ext uri="{FF2B5EF4-FFF2-40B4-BE49-F238E27FC236}">
                <a16:creationId xmlns:a16="http://schemas.microsoft.com/office/drawing/2014/main" id="{F3662DF6-437C-4DD7-9A2D-6D71D446742C}"/>
              </a:ext>
            </a:extLst>
          </p:cNvPr>
          <p:cNvSpPr txBox="1"/>
          <p:nvPr/>
        </p:nvSpPr>
        <p:spPr>
          <a:xfrm>
            <a:off x="993333" y="2400119"/>
            <a:ext cx="998991" cy="369332"/>
          </a:xfrm>
          <a:prstGeom prst="rect">
            <a:avLst/>
          </a:prstGeom>
          <a:noFill/>
        </p:spPr>
        <p:txBody>
          <a:bodyPr wrap="none" rtlCol="0">
            <a:spAutoFit/>
          </a:bodyPr>
          <a:lstStyle/>
          <a:p>
            <a:pPr algn="l"/>
            <a:r>
              <a:rPr lang="en-US" altLang="zh-CN">
                <a:solidFill>
                  <a:schemeClr val="bg1"/>
                </a:solidFill>
              </a:rPr>
              <a:t>1</a:t>
            </a:r>
            <a:r>
              <a:rPr lang="zh-CN" altLang="en-US">
                <a:solidFill>
                  <a:schemeClr val="bg1"/>
                </a:solidFill>
              </a:rPr>
              <a:t>、常量</a:t>
            </a:r>
          </a:p>
        </p:txBody>
      </p:sp>
      <p:sp>
        <p:nvSpPr>
          <p:cNvPr id="7" name="文本框 6">
            <a:extLst>
              <a:ext uri="{FF2B5EF4-FFF2-40B4-BE49-F238E27FC236}">
                <a16:creationId xmlns:a16="http://schemas.microsoft.com/office/drawing/2014/main" id="{3CE5D6DE-983E-4015-B92A-A76590D313D0}"/>
              </a:ext>
            </a:extLst>
          </p:cNvPr>
          <p:cNvSpPr txBox="1"/>
          <p:nvPr/>
        </p:nvSpPr>
        <p:spPr>
          <a:xfrm>
            <a:off x="2717056" y="2400119"/>
            <a:ext cx="5262979" cy="369332"/>
          </a:xfrm>
          <a:prstGeom prst="rect">
            <a:avLst/>
          </a:prstGeom>
          <a:noFill/>
        </p:spPr>
        <p:txBody>
          <a:bodyPr wrap="none" rtlCol="0">
            <a:spAutoFit/>
          </a:bodyPr>
          <a:lstStyle/>
          <a:p>
            <a:pPr algn="l"/>
            <a:r>
              <a:rPr lang="zh-CN" altLang="en-US">
                <a:solidFill>
                  <a:schemeClr val="bg1"/>
                </a:solidFill>
              </a:rPr>
              <a:t>在程序运行过程中，值不能被改变的量称为常量。</a:t>
            </a:r>
          </a:p>
        </p:txBody>
      </p:sp>
      <p:sp>
        <p:nvSpPr>
          <p:cNvPr id="8" name="文本框 7">
            <a:extLst>
              <a:ext uri="{FF2B5EF4-FFF2-40B4-BE49-F238E27FC236}">
                <a16:creationId xmlns:a16="http://schemas.microsoft.com/office/drawing/2014/main" id="{BCC9F64F-0679-4034-8E91-6F5D74AF831F}"/>
              </a:ext>
            </a:extLst>
          </p:cNvPr>
          <p:cNvSpPr txBox="1"/>
          <p:nvPr/>
        </p:nvSpPr>
        <p:spPr>
          <a:xfrm>
            <a:off x="2557254" y="2855155"/>
            <a:ext cx="3108543" cy="369332"/>
          </a:xfrm>
          <a:prstGeom prst="rect">
            <a:avLst/>
          </a:prstGeom>
          <a:noFill/>
        </p:spPr>
        <p:txBody>
          <a:bodyPr wrap="none" rtlCol="0">
            <a:spAutoFit/>
          </a:bodyPr>
          <a:lstStyle/>
          <a:p>
            <a:pPr algn="l"/>
            <a:r>
              <a:rPr lang="zh-CN" altLang="en-US">
                <a:solidFill>
                  <a:srgbClr val="FFFF00"/>
                </a:solidFill>
              </a:rPr>
              <a:t>整形常量</a:t>
            </a:r>
            <a:r>
              <a:rPr lang="zh-CN" altLang="en-US">
                <a:solidFill>
                  <a:schemeClr val="bg1"/>
                </a:solidFill>
              </a:rPr>
              <a:t>：例：</a:t>
            </a:r>
            <a:r>
              <a:rPr lang="en-US" altLang="zh-CN">
                <a:solidFill>
                  <a:schemeClr val="bg1"/>
                </a:solidFill>
              </a:rPr>
              <a:t>123</a:t>
            </a:r>
            <a:r>
              <a:rPr lang="zh-CN" altLang="en-US">
                <a:solidFill>
                  <a:schemeClr val="bg1"/>
                </a:solidFill>
              </a:rPr>
              <a:t>，</a:t>
            </a:r>
            <a:r>
              <a:rPr lang="en-US" altLang="zh-CN">
                <a:solidFill>
                  <a:schemeClr val="bg1"/>
                </a:solidFill>
              </a:rPr>
              <a:t>-23</a:t>
            </a:r>
            <a:r>
              <a:rPr lang="zh-CN" altLang="en-US">
                <a:solidFill>
                  <a:schemeClr val="bg1"/>
                </a:solidFill>
              </a:rPr>
              <a:t>，</a:t>
            </a:r>
            <a:r>
              <a:rPr lang="en-US" altLang="zh-CN">
                <a:solidFill>
                  <a:schemeClr val="bg1"/>
                </a:solidFill>
              </a:rPr>
              <a:t>0</a:t>
            </a:r>
            <a:endParaRPr lang="zh-CN" altLang="en-US">
              <a:solidFill>
                <a:schemeClr val="bg1"/>
              </a:solidFill>
            </a:endParaRPr>
          </a:p>
        </p:txBody>
      </p:sp>
      <p:sp>
        <p:nvSpPr>
          <p:cNvPr id="9" name="文本框 8">
            <a:extLst>
              <a:ext uri="{FF2B5EF4-FFF2-40B4-BE49-F238E27FC236}">
                <a16:creationId xmlns:a16="http://schemas.microsoft.com/office/drawing/2014/main" id="{0DE2AFAF-9E8B-4C0C-8998-EF57A3A32090}"/>
              </a:ext>
            </a:extLst>
          </p:cNvPr>
          <p:cNvSpPr txBox="1"/>
          <p:nvPr/>
        </p:nvSpPr>
        <p:spPr>
          <a:xfrm>
            <a:off x="2570107" y="3512556"/>
            <a:ext cx="1338828" cy="369332"/>
          </a:xfrm>
          <a:prstGeom prst="rect">
            <a:avLst/>
          </a:prstGeom>
          <a:noFill/>
        </p:spPr>
        <p:txBody>
          <a:bodyPr wrap="none" rtlCol="0">
            <a:spAutoFit/>
          </a:bodyPr>
          <a:lstStyle/>
          <a:p>
            <a:pPr algn="l"/>
            <a:r>
              <a:rPr lang="zh-CN" altLang="en-US">
                <a:solidFill>
                  <a:srgbClr val="FFFF00"/>
                </a:solidFill>
              </a:rPr>
              <a:t>实型常量</a:t>
            </a:r>
            <a:r>
              <a:rPr lang="zh-CN" altLang="en-US">
                <a:solidFill>
                  <a:schemeClr val="bg1"/>
                </a:solidFill>
              </a:rPr>
              <a:t>：</a:t>
            </a:r>
          </a:p>
        </p:txBody>
      </p:sp>
      <p:sp>
        <p:nvSpPr>
          <p:cNvPr id="10" name="文本框 9">
            <a:extLst>
              <a:ext uri="{FF2B5EF4-FFF2-40B4-BE49-F238E27FC236}">
                <a16:creationId xmlns:a16="http://schemas.microsoft.com/office/drawing/2014/main" id="{F3E8C421-6B66-4321-855E-272120A1FE51}"/>
              </a:ext>
            </a:extLst>
          </p:cNvPr>
          <p:cNvSpPr txBox="1"/>
          <p:nvPr/>
        </p:nvSpPr>
        <p:spPr>
          <a:xfrm>
            <a:off x="4111525" y="3253328"/>
            <a:ext cx="4634602" cy="369332"/>
          </a:xfrm>
          <a:prstGeom prst="rect">
            <a:avLst/>
          </a:prstGeom>
          <a:noFill/>
        </p:spPr>
        <p:txBody>
          <a:bodyPr wrap="none" rtlCol="0">
            <a:spAutoFit/>
          </a:bodyPr>
          <a:lstStyle/>
          <a:p>
            <a:pPr algn="l"/>
            <a:r>
              <a:rPr lang="zh-CN" altLang="en-US">
                <a:solidFill>
                  <a:schemeClr val="bg1"/>
                </a:solidFill>
              </a:rPr>
              <a:t>十进制小数形式：</a:t>
            </a:r>
            <a:r>
              <a:rPr lang="en-US" altLang="zh-CN">
                <a:solidFill>
                  <a:schemeClr val="bg1"/>
                </a:solidFill>
              </a:rPr>
              <a:t>3.1232</a:t>
            </a:r>
            <a:r>
              <a:rPr lang="zh-CN" altLang="en-US">
                <a:solidFill>
                  <a:schemeClr val="bg1"/>
                </a:solidFill>
              </a:rPr>
              <a:t>；</a:t>
            </a:r>
            <a:r>
              <a:rPr lang="en-US" altLang="zh-CN">
                <a:solidFill>
                  <a:schemeClr val="bg1"/>
                </a:solidFill>
              </a:rPr>
              <a:t>0.342</a:t>
            </a:r>
            <a:r>
              <a:rPr lang="zh-CN" altLang="en-US">
                <a:solidFill>
                  <a:schemeClr val="bg1"/>
                </a:solidFill>
              </a:rPr>
              <a:t>；</a:t>
            </a:r>
            <a:r>
              <a:rPr lang="en-US" altLang="zh-CN">
                <a:solidFill>
                  <a:schemeClr val="bg1"/>
                </a:solidFill>
              </a:rPr>
              <a:t>0.0</a:t>
            </a:r>
            <a:r>
              <a:rPr lang="zh-CN" altLang="en-US">
                <a:solidFill>
                  <a:schemeClr val="bg1"/>
                </a:solidFill>
              </a:rPr>
              <a:t>；</a:t>
            </a:r>
            <a:r>
              <a:rPr lang="en-US" altLang="zh-CN">
                <a:solidFill>
                  <a:schemeClr val="bg1"/>
                </a:solidFill>
              </a:rPr>
              <a:t>12.0</a:t>
            </a:r>
            <a:endParaRPr lang="zh-CN" altLang="en-US">
              <a:solidFill>
                <a:schemeClr val="bg1"/>
              </a:solidFill>
            </a:endParaRPr>
          </a:p>
        </p:txBody>
      </p:sp>
      <p:sp>
        <p:nvSpPr>
          <p:cNvPr id="11" name="文本框 10">
            <a:extLst>
              <a:ext uri="{FF2B5EF4-FFF2-40B4-BE49-F238E27FC236}">
                <a16:creationId xmlns:a16="http://schemas.microsoft.com/office/drawing/2014/main" id="{448DA22E-1FC0-4FE9-9FD1-43987096B78E}"/>
              </a:ext>
            </a:extLst>
          </p:cNvPr>
          <p:cNvSpPr txBox="1"/>
          <p:nvPr/>
        </p:nvSpPr>
        <p:spPr>
          <a:xfrm>
            <a:off x="4113076" y="3661719"/>
            <a:ext cx="6056466" cy="369332"/>
          </a:xfrm>
          <a:prstGeom prst="rect">
            <a:avLst/>
          </a:prstGeom>
          <a:noFill/>
        </p:spPr>
        <p:txBody>
          <a:bodyPr wrap="none" rtlCol="0">
            <a:spAutoFit/>
          </a:bodyPr>
          <a:lstStyle/>
          <a:p>
            <a:pPr algn="l"/>
            <a:r>
              <a:rPr lang="zh-CN" altLang="en-US">
                <a:solidFill>
                  <a:schemeClr val="bg1"/>
                </a:solidFill>
              </a:rPr>
              <a:t>指数形式：例如：</a:t>
            </a:r>
            <a:r>
              <a:rPr lang="en-US" altLang="zh-CN">
                <a:solidFill>
                  <a:schemeClr val="bg1"/>
                </a:solidFill>
              </a:rPr>
              <a:t>12.34e3 (12.34</a:t>
            </a:r>
            <a:r>
              <a:rPr lang="zh-CN" altLang="en-US">
                <a:solidFill>
                  <a:schemeClr val="bg1"/>
                </a:solidFill>
              </a:rPr>
              <a:t>*</a:t>
            </a:r>
            <a:r>
              <a:rPr lang="en-US" altLang="zh-CN">
                <a:solidFill>
                  <a:schemeClr val="bg1"/>
                </a:solidFill>
              </a:rPr>
              <a:t>10</a:t>
            </a:r>
            <a:r>
              <a:rPr lang="en-US" altLang="zh-CN" baseline="30000">
                <a:solidFill>
                  <a:schemeClr val="bg1"/>
                </a:solidFill>
              </a:rPr>
              <a:t>3</a:t>
            </a:r>
            <a:r>
              <a:rPr lang="en-US" altLang="zh-CN">
                <a:solidFill>
                  <a:schemeClr val="bg1"/>
                </a:solidFill>
              </a:rPr>
              <a:t>)</a:t>
            </a:r>
            <a:r>
              <a:rPr lang="zh-CN" altLang="en-US">
                <a:solidFill>
                  <a:schemeClr val="bg1"/>
                </a:solidFill>
              </a:rPr>
              <a:t>；</a:t>
            </a:r>
            <a:r>
              <a:rPr lang="en-US" altLang="zh-CN">
                <a:solidFill>
                  <a:schemeClr val="bg1"/>
                </a:solidFill>
              </a:rPr>
              <a:t>0.13E-7</a:t>
            </a:r>
            <a:r>
              <a:rPr lang="en-US" altLang="zh-CN" baseline="30000">
                <a:solidFill>
                  <a:schemeClr val="bg1"/>
                </a:solidFill>
              </a:rPr>
              <a:t> </a:t>
            </a:r>
            <a:r>
              <a:rPr lang="en-US" altLang="zh-CN">
                <a:solidFill>
                  <a:schemeClr val="bg1"/>
                </a:solidFill>
              </a:rPr>
              <a:t>(0.13*10</a:t>
            </a:r>
            <a:r>
              <a:rPr lang="en-US" altLang="zh-CN" baseline="30000">
                <a:solidFill>
                  <a:schemeClr val="bg1"/>
                </a:solidFill>
              </a:rPr>
              <a:t>-7</a:t>
            </a:r>
            <a:r>
              <a:rPr lang="en-US" altLang="zh-CN">
                <a:solidFill>
                  <a:schemeClr val="bg1"/>
                </a:solidFill>
              </a:rPr>
              <a:t>)</a:t>
            </a:r>
            <a:endParaRPr lang="zh-CN" altLang="en-US">
              <a:solidFill>
                <a:schemeClr val="bg1"/>
              </a:solidFill>
            </a:endParaRPr>
          </a:p>
        </p:txBody>
      </p:sp>
      <p:sp>
        <p:nvSpPr>
          <p:cNvPr id="12" name="文本框 11">
            <a:extLst>
              <a:ext uri="{FF2B5EF4-FFF2-40B4-BE49-F238E27FC236}">
                <a16:creationId xmlns:a16="http://schemas.microsoft.com/office/drawing/2014/main" id="{635586E6-9D3C-42B1-ABE5-30613F9E46EA}"/>
              </a:ext>
            </a:extLst>
          </p:cNvPr>
          <p:cNvSpPr txBox="1"/>
          <p:nvPr/>
        </p:nvSpPr>
        <p:spPr>
          <a:xfrm>
            <a:off x="4097801" y="4007581"/>
            <a:ext cx="5463355" cy="307777"/>
          </a:xfrm>
          <a:prstGeom prst="rect">
            <a:avLst/>
          </a:prstGeom>
          <a:noFill/>
        </p:spPr>
        <p:txBody>
          <a:bodyPr wrap="none" rtlCol="0">
            <a:spAutoFit/>
          </a:bodyPr>
          <a:lstStyle/>
          <a:p>
            <a:pPr algn="l"/>
            <a:r>
              <a:rPr lang="zh-CN" altLang="en-US" sz="1400">
                <a:solidFill>
                  <a:schemeClr val="bg1"/>
                </a:solidFill>
              </a:rPr>
              <a:t>注：</a:t>
            </a:r>
            <a:r>
              <a:rPr lang="en-US" altLang="zh-CN" sz="1400">
                <a:solidFill>
                  <a:schemeClr val="bg1"/>
                </a:solidFill>
              </a:rPr>
              <a:t>e</a:t>
            </a:r>
            <a:r>
              <a:rPr lang="zh-CN" altLang="en-US" sz="1400">
                <a:solidFill>
                  <a:schemeClr val="bg1"/>
                </a:solidFill>
              </a:rPr>
              <a:t>或</a:t>
            </a:r>
            <a:r>
              <a:rPr lang="en-US" altLang="zh-CN" sz="1400">
                <a:solidFill>
                  <a:schemeClr val="bg1"/>
                </a:solidFill>
              </a:rPr>
              <a:t>E</a:t>
            </a:r>
            <a:r>
              <a:rPr lang="zh-CN" altLang="en-US" sz="1400">
                <a:solidFill>
                  <a:schemeClr val="bg1"/>
                </a:solidFill>
              </a:rPr>
              <a:t>之前必须有数字，且</a:t>
            </a:r>
            <a:r>
              <a:rPr lang="en-US" altLang="zh-CN" sz="1400">
                <a:solidFill>
                  <a:schemeClr val="bg1"/>
                </a:solidFill>
              </a:rPr>
              <a:t>e</a:t>
            </a:r>
            <a:r>
              <a:rPr lang="zh-CN" altLang="en-US" sz="1400">
                <a:solidFill>
                  <a:schemeClr val="bg1"/>
                </a:solidFill>
              </a:rPr>
              <a:t>或</a:t>
            </a:r>
            <a:r>
              <a:rPr lang="en-US" altLang="zh-CN" sz="1400">
                <a:solidFill>
                  <a:schemeClr val="bg1"/>
                </a:solidFill>
              </a:rPr>
              <a:t>E</a:t>
            </a:r>
            <a:r>
              <a:rPr lang="zh-CN" altLang="en-US" sz="1400">
                <a:solidFill>
                  <a:schemeClr val="bg1"/>
                </a:solidFill>
              </a:rPr>
              <a:t>后面必须为整数，例如</a:t>
            </a:r>
            <a:r>
              <a:rPr lang="en-US" altLang="zh-CN" sz="1400">
                <a:solidFill>
                  <a:schemeClr val="bg1"/>
                </a:solidFill>
              </a:rPr>
              <a:t>e4</a:t>
            </a:r>
            <a:r>
              <a:rPr lang="zh-CN" altLang="en-US" sz="1400">
                <a:solidFill>
                  <a:schemeClr val="bg1"/>
                </a:solidFill>
              </a:rPr>
              <a:t>；</a:t>
            </a:r>
            <a:r>
              <a:rPr lang="en-US" altLang="zh-CN" sz="1400">
                <a:solidFill>
                  <a:schemeClr val="bg1"/>
                </a:solidFill>
              </a:rPr>
              <a:t>3e1.3</a:t>
            </a:r>
            <a:endParaRPr lang="zh-CN" altLang="en-US" sz="1400">
              <a:solidFill>
                <a:schemeClr val="bg1"/>
              </a:solidFill>
            </a:endParaRPr>
          </a:p>
        </p:txBody>
      </p:sp>
      <p:sp>
        <p:nvSpPr>
          <p:cNvPr id="5" name="文本框 4">
            <a:extLst>
              <a:ext uri="{FF2B5EF4-FFF2-40B4-BE49-F238E27FC236}">
                <a16:creationId xmlns:a16="http://schemas.microsoft.com/office/drawing/2014/main" id="{B60135A0-7FB4-43FB-BB7A-F918745D0F73}"/>
              </a:ext>
            </a:extLst>
          </p:cNvPr>
          <p:cNvSpPr txBox="1"/>
          <p:nvPr/>
        </p:nvSpPr>
        <p:spPr>
          <a:xfrm>
            <a:off x="2587698" y="4713547"/>
            <a:ext cx="1338828" cy="369332"/>
          </a:xfrm>
          <a:prstGeom prst="rect">
            <a:avLst/>
          </a:prstGeom>
          <a:noFill/>
        </p:spPr>
        <p:txBody>
          <a:bodyPr wrap="none" rtlCol="0">
            <a:spAutoFit/>
          </a:bodyPr>
          <a:lstStyle/>
          <a:p>
            <a:pPr algn="l"/>
            <a:r>
              <a:rPr lang="zh-CN" altLang="en-US">
                <a:solidFill>
                  <a:srgbClr val="FFFF00"/>
                </a:solidFill>
              </a:rPr>
              <a:t>字符常量</a:t>
            </a:r>
            <a:r>
              <a:rPr lang="zh-CN" altLang="en-US">
                <a:solidFill>
                  <a:schemeClr val="bg1"/>
                </a:solidFill>
              </a:rPr>
              <a:t>：</a:t>
            </a:r>
          </a:p>
        </p:txBody>
      </p:sp>
      <p:sp>
        <p:nvSpPr>
          <p:cNvPr id="13" name="左大括号 12">
            <a:extLst>
              <a:ext uri="{FF2B5EF4-FFF2-40B4-BE49-F238E27FC236}">
                <a16:creationId xmlns:a16="http://schemas.microsoft.com/office/drawing/2014/main" id="{ECDCB9CF-9991-4317-9436-4F2369FF4C71}"/>
              </a:ext>
            </a:extLst>
          </p:cNvPr>
          <p:cNvSpPr/>
          <p:nvPr/>
        </p:nvSpPr>
        <p:spPr>
          <a:xfrm>
            <a:off x="3784467" y="4587494"/>
            <a:ext cx="79903" cy="495385"/>
          </a:xfrm>
          <a:prstGeom prst="leftBrace">
            <a:avLst>
              <a:gd name="adj1" fmla="val 20796"/>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a:extLst>
              <a:ext uri="{FF2B5EF4-FFF2-40B4-BE49-F238E27FC236}">
                <a16:creationId xmlns:a16="http://schemas.microsoft.com/office/drawing/2014/main" id="{FA7AAAD5-6C33-4C44-859A-D66AC76562C3}"/>
              </a:ext>
            </a:extLst>
          </p:cNvPr>
          <p:cNvSpPr/>
          <p:nvPr/>
        </p:nvSpPr>
        <p:spPr>
          <a:xfrm>
            <a:off x="2188150" y="2979928"/>
            <a:ext cx="358039" cy="3194655"/>
          </a:xfrm>
          <a:prstGeom prst="leftBrace">
            <a:avLst>
              <a:gd name="adj1" fmla="val 20796"/>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032284A-0A95-4957-9E83-26CD012FECF0}"/>
              </a:ext>
            </a:extLst>
          </p:cNvPr>
          <p:cNvSpPr txBox="1"/>
          <p:nvPr/>
        </p:nvSpPr>
        <p:spPr>
          <a:xfrm>
            <a:off x="3872826" y="4418769"/>
            <a:ext cx="6727612" cy="369332"/>
          </a:xfrm>
          <a:prstGeom prst="rect">
            <a:avLst/>
          </a:prstGeom>
          <a:noFill/>
        </p:spPr>
        <p:txBody>
          <a:bodyPr wrap="square" rtlCol="0">
            <a:spAutoFit/>
          </a:bodyPr>
          <a:lstStyle/>
          <a:p>
            <a:r>
              <a:rPr lang="zh-CN" altLang="en-US">
                <a:solidFill>
                  <a:schemeClr val="bg1"/>
                </a:solidFill>
              </a:rPr>
              <a:t>普通字符：用单引号括起来的一个字符；例如：‘</a:t>
            </a:r>
            <a:r>
              <a:rPr lang="en-US" altLang="zh-CN">
                <a:solidFill>
                  <a:schemeClr val="bg1"/>
                </a:solidFill>
              </a:rPr>
              <a:t>a</a:t>
            </a:r>
            <a:r>
              <a:rPr lang="zh-CN" altLang="en-US">
                <a:solidFill>
                  <a:schemeClr val="bg1"/>
                </a:solidFill>
              </a:rPr>
              <a:t>’</a:t>
            </a:r>
            <a:r>
              <a:rPr lang="en-US" altLang="zh-CN">
                <a:solidFill>
                  <a:schemeClr val="bg1"/>
                </a:solidFill>
              </a:rPr>
              <a:t>  ‘Z’  </a:t>
            </a:r>
            <a:r>
              <a:rPr lang="zh-CN" altLang="en-US">
                <a:solidFill>
                  <a:schemeClr val="bg1"/>
                </a:solidFill>
              </a:rPr>
              <a:t>‘</a:t>
            </a:r>
            <a:r>
              <a:rPr lang="en-US" altLang="zh-CN">
                <a:solidFill>
                  <a:schemeClr val="bg1"/>
                </a:solidFill>
              </a:rPr>
              <a:t>3</a:t>
            </a:r>
            <a:r>
              <a:rPr lang="zh-CN" altLang="en-US">
                <a:solidFill>
                  <a:schemeClr val="bg1"/>
                </a:solidFill>
              </a:rPr>
              <a:t>’</a:t>
            </a:r>
          </a:p>
        </p:txBody>
      </p:sp>
      <p:sp>
        <p:nvSpPr>
          <p:cNvPr id="16" name="文本框 15">
            <a:extLst>
              <a:ext uri="{FF2B5EF4-FFF2-40B4-BE49-F238E27FC236}">
                <a16:creationId xmlns:a16="http://schemas.microsoft.com/office/drawing/2014/main" id="{DD347249-A5CB-422C-8F90-37E71ABC3084}"/>
              </a:ext>
            </a:extLst>
          </p:cNvPr>
          <p:cNvSpPr txBox="1"/>
          <p:nvPr/>
        </p:nvSpPr>
        <p:spPr>
          <a:xfrm>
            <a:off x="3924637" y="4832127"/>
            <a:ext cx="1338828" cy="369332"/>
          </a:xfrm>
          <a:prstGeom prst="rect">
            <a:avLst/>
          </a:prstGeom>
          <a:noFill/>
        </p:spPr>
        <p:txBody>
          <a:bodyPr wrap="none" rtlCol="0">
            <a:spAutoFit/>
          </a:bodyPr>
          <a:lstStyle/>
          <a:p>
            <a:pPr algn="l"/>
            <a:r>
              <a:rPr lang="zh-CN" altLang="en-US">
                <a:solidFill>
                  <a:schemeClr val="bg1"/>
                </a:solidFill>
                <a:hlinkClick r:id="rId2" action="ppaction://hlinksldjump"/>
              </a:rPr>
              <a:t>转义字符</a:t>
            </a:r>
            <a:r>
              <a:rPr lang="zh-CN" altLang="en-US">
                <a:solidFill>
                  <a:schemeClr val="bg1"/>
                </a:solidFill>
              </a:rPr>
              <a:t>：</a:t>
            </a:r>
          </a:p>
        </p:txBody>
      </p:sp>
      <p:sp>
        <p:nvSpPr>
          <p:cNvPr id="17" name="左大括号 16">
            <a:extLst>
              <a:ext uri="{FF2B5EF4-FFF2-40B4-BE49-F238E27FC236}">
                <a16:creationId xmlns:a16="http://schemas.microsoft.com/office/drawing/2014/main" id="{FBB3C269-5C5E-4B26-87A8-0C11D2AB009E}"/>
              </a:ext>
            </a:extLst>
          </p:cNvPr>
          <p:cNvSpPr/>
          <p:nvPr/>
        </p:nvSpPr>
        <p:spPr>
          <a:xfrm>
            <a:off x="3840126" y="3407900"/>
            <a:ext cx="175841" cy="621437"/>
          </a:xfrm>
          <a:prstGeom prst="leftBrace">
            <a:avLst>
              <a:gd name="adj1" fmla="val 20796"/>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A460F6F-0C43-41B4-8565-2C636F49D7F8}"/>
              </a:ext>
            </a:extLst>
          </p:cNvPr>
          <p:cNvSpPr/>
          <p:nvPr/>
        </p:nvSpPr>
        <p:spPr>
          <a:xfrm flipH="1">
            <a:off x="1643455" y="4241193"/>
            <a:ext cx="420628" cy="646331"/>
          </a:xfrm>
          <a:prstGeom prst="rect">
            <a:avLst/>
          </a:prstGeom>
          <a:ln>
            <a:solidFill>
              <a:srgbClr val="FFFF00"/>
            </a:solidFill>
          </a:ln>
        </p:spPr>
        <p:txBody>
          <a:bodyPr wrap="square">
            <a:spAutoFit/>
          </a:bodyPr>
          <a:lstStyle/>
          <a:p>
            <a:r>
              <a:rPr lang="zh-CN" altLang="en-US">
                <a:solidFill>
                  <a:schemeClr val="bg1"/>
                </a:solidFill>
              </a:rPr>
              <a:t>常量</a:t>
            </a:r>
            <a:endParaRPr lang="zh-CN" altLang="en-US"/>
          </a:p>
        </p:txBody>
      </p:sp>
      <p:sp>
        <p:nvSpPr>
          <p:cNvPr id="20" name="文本框 19">
            <a:extLst>
              <a:ext uri="{FF2B5EF4-FFF2-40B4-BE49-F238E27FC236}">
                <a16:creationId xmlns:a16="http://schemas.microsoft.com/office/drawing/2014/main" id="{83E651F8-1D0D-4646-816C-94F22E2284AE}"/>
              </a:ext>
            </a:extLst>
          </p:cNvPr>
          <p:cNvSpPr txBox="1"/>
          <p:nvPr/>
        </p:nvSpPr>
        <p:spPr>
          <a:xfrm>
            <a:off x="2621918" y="5279549"/>
            <a:ext cx="6747360" cy="369332"/>
          </a:xfrm>
          <a:prstGeom prst="rect">
            <a:avLst/>
          </a:prstGeom>
          <a:noFill/>
        </p:spPr>
        <p:txBody>
          <a:bodyPr wrap="none" rtlCol="0">
            <a:spAutoFit/>
          </a:bodyPr>
          <a:lstStyle/>
          <a:p>
            <a:pPr algn="l"/>
            <a:r>
              <a:rPr lang="zh-CN" altLang="en-US">
                <a:solidFill>
                  <a:srgbClr val="FFFF00"/>
                </a:solidFill>
              </a:rPr>
              <a:t>字符串常量</a:t>
            </a:r>
            <a:r>
              <a:rPr lang="zh-CN" altLang="en-US">
                <a:solidFill>
                  <a:schemeClr val="bg1"/>
                </a:solidFill>
              </a:rPr>
              <a:t>：用双引号把若干个字符括起来，例如：“</a:t>
            </a:r>
            <a:r>
              <a:rPr lang="en-US" altLang="zh-CN">
                <a:solidFill>
                  <a:schemeClr val="bg1"/>
                </a:solidFill>
              </a:rPr>
              <a:t>egg</a:t>
            </a:r>
            <a:r>
              <a:rPr lang="zh-CN" altLang="en-US">
                <a:solidFill>
                  <a:schemeClr val="bg1"/>
                </a:solidFill>
              </a:rPr>
              <a:t>”  “</a:t>
            </a:r>
            <a:r>
              <a:rPr lang="en-US" altLang="zh-CN">
                <a:solidFill>
                  <a:schemeClr val="bg1"/>
                </a:solidFill>
              </a:rPr>
              <a:t>3.13</a:t>
            </a:r>
            <a:r>
              <a:rPr lang="zh-CN" altLang="en-US">
                <a:solidFill>
                  <a:schemeClr val="bg1"/>
                </a:solidFill>
              </a:rPr>
              <a:t>”</a:t>
            </a:r>
          </a:p>
        </p:txBody>
      </p:sp>
      <p:sp>
        <p:nvSpPr>
          <p:cNvPr id="21" name="文本框 20">
            <a:extLst>
              <a:ext uri="{FF2B5EF4-FFF2-40B4-BE49-F238E27FC236}">
                <a16:creationId xmlns:a16="http://schemas.microsoft.com/office/drawing/2014/main" id="{C4E5F705-3168-4F86-BF20-FE544D7B949F}"/>
              </a:ext>
            </a:extLst>
          </p:cNvPr>
          <p:cNvSpPr txBox="1"/>
          <p:nvPr/>
        </p:nvSpPr>
        <p:spPr>
          <a:xfrm>
            <a:off x="2621918" y="5991170"/>
            <a:ext cx="6909264" cy="369332"/>
          </a:xfrm>
          <a:prstGeom prst="rect">
            <a:avLst/>
          </a:prstGeom>
          <a:noFill/>
        </p:spPr>
        <p:txBody>
          <a:bodyPr wrap="none" rtlCol="0">
            <a:spAutoFit/>
          </a:bodyPr>
          <a:lstStyle/>
          <a:p>
            <a:r>
              <a:rPr lang="zh-CN" altLang="en-US">
                <a:solidFill>
                  <a:srgbClr val="FFFF00"/>
                </a:solidFill>
              </a:rPr>
              <a:t>符号常量</a:t>
            </a:r>
            <a:r>
              <a:rPr lang="zh-CN" altLang="en-US">
                <a:solidFill>
                  <a:schemeClr val="bg1"/>
                </a:solidFill>
              </a:rPr>
              <a:t>：用一个符号代表一个常量 例如：  </a:t>
            </a:r>
            <a:r>
              <a:rPr lang="en-US" altLang="zh-CN">
                <a:solidFill>
                  <a:schemeClr val="bg1"/>
                </a:solidFill>
              </a:rPr>
              <a:t># define PI 3.1415926</a:t>
            </a:r>
            <a:endParaRPr lang="zh-CN" altLang="en-US">
              <a:solidFill>
                <a:schemeClr val="bg1"/>
              </a:solidFill>
            </a:endParaRPr>
          </a:p>
        </p:txBody>
      </p:sp>
      <p:sp>
        <p:nvSpPr>
          <p:cNvPr id="22" name="矩形 21">
            <a:extLst>
              <a:ext uri="{FF2B5EF4-FFF2-40B4-BE49-F238E27FC236}">
                <a16:creationId xmlns:a16="http://schemas.microsoft.com/office/drawing/2014/main" id="{DB9AD8B0-50FB-47C0-ACF3-C3BBFCA577AB}"/>
              </a:ext>
            </a:extLst>
          </p:cNvPr>
          <p:cNvSpPr/>
          <p:nvPr/>
        </p:nvSpPr>
        <p:spPr>
          <a:xfrm>
            <a:off x="4034157" y="5614537"/>
            <a:ext cx="5211683" cy="307777"/>
          </a:xfrm>
          <a:prstGeom prst="rect">
            <a:avLst/>
          </a:prstGeom>
        </p:spPr>
        <p:txBody>
          <a:bodyPr wrap="none">
            <a:spAutoFit/>
          </a:bodyPr>
          <a:lstStyle/>
          <a:p>
            <a:r>
              <a:rPr lang="zh-CN" altLang="en-US" sz="1400">
                <a:solidFill>
                  <a:schemeClr val="bg1"/>
                </a:solidFill>
              </a:rPr>
              <a:t>注：单引号内只能包含一个字符，双引号内可以包含一个字符串</a:t>
            </a:r>
            <a:endParaRPr lang="zh-CN" altLang="en-US" sz="1400"/>
          </a:p>
        </p:txBody>
      </p:sp>
      <p:sp>
        <p:nvSpPr>
          <p:cNvPr id="23" name="文本框 22">
            <a:extLst>
              <a:ext uri="{FF2B5EF4-FFF2-40B4-BE49-F238E27FC236}">
                <a16:creationId xmlns:a16="http://schemas.microsoft.com/office/drawing/2014/main" id="{5044C24B-B095-45A5-8CC5-1D57A5E2357E}"/>
              </a:ext>
            </a:extLst>
          </p:cNvPr>
          <p:cNvSpPr txBox="1"/>
          <p:nvPr/>
        </p:nvSpPr>
        <p:spPr>
          <a:xfrm>
            <a:off x="10285741" y="4586159"/>
            <a:ext cx="1107996" cy="369332"/>
          </a:xfrm>
          <a:prstGeom prst="rect">
            <a:avLst/>
          </a:prstGeom>
          <a:noFill/>
          <a:ln>
            <a:solidFill>
              <a:srgbClr val="FFFF00"/>
            </a:solidFill>
          </a:ln>
        </p:spPr>
        <p:txBody>
          <a:bodyPr wrap="square" rtlCol="0">
            <a:spAutoFit/>
          </a:bodyPr>
          <a:lstStyle/>
          <a:p>
            <a:pPr algn="ctr"/>
            <a:r>
              <a:rPr lang="en-US" altLang="zh-CN">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hlinkClick r:id="rId3"/>
              </a:rPr>
              <a:t>ASCII</a:t>
            </a:r>
            <a:r>
              <a:rPr lang="zh-CN" altLang="en-US">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hlinkClick r:id="rId3"/>
              </a:rPr>
              <a:t>码</a:t>
            </a:r>
            <a:endParaRPr lang="zh-CN" altLang="en-US">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4" name="文本框 23">
            <a:extLst>
              <a:ext uri="{FF2B5EF4-FFF2-40B4-BE49-F238E27FC236}">
                <a16:creationId xmlns:a16="http://schemas.microsoft.com/office/drawing/2014/main" id="{B751BE89-35BF-4695-ABF0-FA4D425C74E1}"/>
              </a:ext>
            </a:extLst>
          </p:cNvPr>
          <p:cNvSpPr txBox="1"/>
          <p:nvPr/>
        </p:nvSpPr>
        <p:spPr>
          <a:xfrm>
            <a:off x="10006347" y="5076893"/>
            <a:ext cx="1872591" cy="646331"/>
          </a:xfrm>
          <a:prstGeom prst="rect">
            <a:avLst/>
          </a:prstGeom>
          <a:noFill/>
        </p:spPr>
        <p:txBody>
          <a:bodyPr wrap="square" rtlCol="0">
            <a:spAutoFit/>
          </a:bodyPr>
          <a:lstStyle/>
          <a:p>
            <a:pPr algn="l"/>
            <a:r>
              <a:rPr lang="zh-CN" altLang="en-US" sz="1200">
                <a:solidFill>
                  <a:schemeClr val="bg1"/>
                </a:solidFill>
              </a:rPr>
              <a:t>字符常量存储在计算机存储单元中，并不是存储字符，而是以其代码存储</a:t>
            </a:r>
          </a:p>
        </p:txBody>
      </p:sp>
      <p:sp>
        <p:nvSpPr>
          <p:cNvPr id="25" name="文本框 24">
            <a:extLst>
              <a:ext uri="{FF2B5EF4-FFF2-40B4-BE49-F238E27FC236}">
                <a16:creationId xmlns:a16="http://schemas.microsoft.com/office/drawing/2014/main" id="{853E548A-2738-41BC-9DA8-5F9C6FE8CCC2}"/>
              </a:ext>
            </a:extLst>
          </p:cNvPr>
          <p:cNvSpPr txBox="1"/>
          <p:nvPr/>
        </p:nvSpPr>
        <p:spPr>
          <a:xfrm>
            <a:off x="10285741" y="3232019"/>
            <a:ext cx="1107996" cy="369332"/>
          </a:xfrm>
          <a:prstGeom prst="rect">
            <a:avLst/>
          </a:prstGeom>
          <a:noFill/>
          <a:ln>
            <a:solidFill>
              <a:srgbClr val="FFFF00"/>
            </a:solidFill>
          </a:ln>
        </p:spPr>
        <p:txBody>
          <a:bodyPr wrap="none" rtlCol="0">
            <a:spAutoFit/>
          </a:bodyPr>
          <a:lstStyle/>
          <a:p>
            <a:pPr algn="l"/>
            <a:r>
              <a:rPr lang="zh-CN" altLang="en-US">
                <a:solidFill>
                  <a:schemeClr val="bg1"/>
                </a:solidFill>
                <a:hlinkClick r:id="rId4"/>
              </a:rPr>
              <a:t>进制转换</a:t>
            </a:r>
            <a:endParaRPr lang="zh-CN" altLang="en-US">
              <a:solidFill>
                <a:schemeClr val="bg1"/>
              </a:solidFill>
            </a:endParaRPr>
          </a:p>
        </p:txBody>
      </p:sp>
      <p:sp>
        <p:nvSpPr>
          <p:cNvPr id="26" name="文本框 25">
            <a:extLst>
              <a:ext uri="{FF2B5EF4-FFF2-40B4-BE49-F238E27FC236}">
                <a16:creationId xmlns:a16="http://schemas.microsoft.com/office/drawing/2014/main" id="{C9ADC4E4-2D25-439F-9B0E-7A66E45ACF96}"/>
              </a:ext>
            </a:extLst>
          </p:cNvPr>
          <p:cNvSpPr txBox="1"/>
          <p:nvPr/>
        </p:nvSpPr>
        <p:spPr>
          <a:xfrm>
            <a:off x="3920549" y="6291814"/>
            <a:ext cx="7015062" cy="523220"/>
          </a:xfrm>
          <a:prstGeom prst="rect">
            <a:avLst/>
          </a:prstGeom>
          <a:noFill/>
        </p:spPr>
        <p:txBody>
          <a:bodyPr wrap="none" rtlCol="0">
            <a:spAutoFit/>
          </a:bodyPr>
          <a:lstStyle/>
          <a:p>
            <a:pPr algn="l"/>
            <a:r>
              <a:rPr lang="zh-CN" altLang="en-US" sz="1400">
                <a:solidFill>
                  <a:schemeClr val="bg1"/>
                </a:solidFill>
              </a:rPr>
              <a:t>优点：①含义清楚 </a:t>
            </a:r>
            <a:endParaRPr lang="en-US" altLang="zh-CN" sz="1400">
              <a:solidFill>
                <a:schemeClr val="bg1"/>
              </a:solidFill>
            </a:endParaRPr>
          </a:p>
          <a:p>
            <a:pPr algn="l"/>
            <a:r>
              <a:rPr lang="en-US" altLang="zh-CN" sz="1400">
                <a:solidFill>
                  <a:schemeClr val="bg1"/>
                </a:solidFill>
              </a:rPr>
              <a:t>           </a:t>
            </a:r>
            <a:r>
              <a:rPr lang="zh-CN" altLang="en-US" sz="1400">
                <a:solidFill>
                  <a:schemeClr val="bg1"/>
                </a:solidFill>
              </a:rPr>
              <a:t>②在需要改变程序中多处用到的同一个常量时，能做到改一处则全文改的效果。</a:t>
            </a:r>
            <a:r>
              <a:rPr lang="en-US" altLang="zh-CN" sz="1400">
                <a:solidFill>
                  <a:schemeClr val="bg1"/>
                </a:solidFill>
              </a:rPr>
              <a:t> </a:t>
            </a:r>
            <a:endParaRPr lang="zh-CN" altLang="en-US" sz="1400">
              <a:solidFill>
                <a:schemeClr val="bg1"/>
              </a:solidFill>
            </a:endParaRPr>
          </a:p>
        </p:txBody>
      </p:sp>
      <p:grpSp>
        <p:nvGrpSpPr>
          <p:cNvPr id="32" name="组合 31">
            <a:extLst>
              <a:ext uri="{FF2B5EF4-FFF2-40B4-BE49-F238E27FC236}">
                <a16:creationId xmlns:a16="http://schemas.microsoft.com/office/drawing/2014/main" id="{1286CB47-5A5F-46F6-A25A-04DD36A604FF}"/>
              </a:ext>
            </a:extLst>
          </p:cNvPr>
          <p:cNvGrpSpPr/>
          <p:nvPr/>
        </p:nvGrpSpPr>
        <p:grpSpPr>
          <a:xfrm>
            <a:off x="4087940" y="323612"/>
            <a:ext cx="1826141" cy="924977"/>
            <a:chOff x="3688246" y="532898"/>
            <a:chExt cx="1149873" cy="572463"/>
          </a:xfrm>
        </p:grpSpPr>
        <p:sp>
          <p:nvSpPr>
            <p:cNvPr id="27" name="Oval 6">
              <a:extLst>
                <a:ext uri="{FF2B5EF4-FFF2-40B4-BE49-F238E27FC236}">
                  <a16:creationId xmlns:a16="http://schemas.microsoft.com/office/drawing/2014/main" id="{B42F6BED-69DA-461F-A1CE-480AF95AF55F}"/>
                </a:ext>
              </a:extLst>
            </p:cNvPr>
            <p:cNvSpPr>
              <a:spLocks noChangeArrowheads="1"/>
            </p:cNvSpPr>
            <p:nvPr/>
          </p:nvSpPr>
          <p:spPr bwMode="auto">
            <a:xfrm>
              <a:off x="4652855" y="532898"/>
              <a:ext cx="185264" cy="182642"/>
            </a:xfrm>
            <a:prstGeom prst="ellipse">
              <a:avLst/>
            </a:prstGeom>
            <a:solidFill>
              <a:srgbClr val="FBE22D">
                <a:alpha val="80000"/>
              </a:srgbClr>
            </a:solidFill>
            <a:ln>
              <a:noFill/>
            </a:ln>
          </p:spPr>
          <p:txBody>
            <a:bodyPr/>
            <a:lstStyle/>
            <a:p>
              <a:endParaRPr lang="zh-CN" altLang="en-US"/>
            </a:p>
          </p:txBody>
        </p:sp>
        <p:sp>
          <p:nvSpPr>
            <p:cNvPr id="28" name="Oval 3">
              <a:extLst>
                <a:ext uri="{FF2B5EF4-FFF2-40B4-BE49-F238E27FC236}">
                  <a16:creationId xmlns:a16="http://schemas.microsoft.com/office/drawing/2014/main" id="{CCFFC7CA-BC51-4336-A486-0EF162770810}"/>
                </a:ext>
              </a:extLst>
            </p:cNvPr>
            <p:cNvSpPr>
              <a:spLocks noChangeArrowheads="1"/>
            </p:cNvSpPr>
            <p:nvPr/>
          </p:nvSpPr>
          <p:spPr bwMode="auto">
            <a:xfrm>
              <a:off x="3688246" y="671640"/>
              <a:ext cx="263828" cy="260897"/>
            </a:xfrm>
            <a:prstGeom prst="ellipse">
              <a:avLst/>
            </a:prstGeom>
            <a:solidFill>
              <a:srgbClr val="A9D25A">
                <a:alpha val="80000"/>
              </a:srgbClr>
            </a:solidFill>
            <a:ln>
              <a:noFill/>
            </a:ln>
          </p:spPr>
          <p:txBody>
            <a:bodyPr/>
            <a:lstStyle/>
            <a:p>
              <a:endParaRPr lang="zh-CN" altLang="en-US"/>
            </a:p>
          </p:txBody>
        </p:sp>
        <p:sp>
          <p:nvSpPr>
            <p:cNvPr id="29" name="Oval 4">
              <a:extLst>
                <a:ext uri="{FF2B5EF4-FFF2-40B4-BE49-F238E27FC236}">
                  <a16:creationId xmlns:a16="http://schemas.microsoft.com/office/drawing/2014/main" id="{E379610A-F363-4099-BDC5-21561C3FE55B}"/>
                </a:ext>
              </a:extLst>
            </p:cNvPr>
            <p:cNvSpPr>
              <a:spLocks noChangeArrowheads="1"/>
            </p:cNvSpPr>
            <p:nvPr/>
          </p:nvSpPr>
          <p:spPr bwMode="auto">
            <a:xfrm>
              <a:off x="3952074" y="843120"/>
              <a:ext cx="263828" cy="260897"/>
            </a:xfrm>
            <a:prstGeom prst="ellipse">
              <a:avLst/>
            </a:prstGeom>
            <a:solidFill>
              <a:srgbClr val="98D2E3">
                <a:alpha val="80000"/>
              </a:srgbClr>
            </a:solidFill>
            <a:ln>
              <a:noFill/>
            </a:ln>
          </p:spPr>
          <p:txBody>
            <a:bodyPr/>
            <a:lstStyle/>
            <a:p>
              <a:endParaRPr lang="zh-CN" altLang="en-US"/>
            </a:p>
          </p:txBody>
        </p:sp>
        <p:sp>
          <p:nvSpPr>
            <p:cNvPr id="30" name="Oval 5">
              <a:extLst>
                <a:ext uri="{FF2B5EF4-FFF2-40B4-BE49-F238E27FC236}">
                  <a16:creationId xmlns:a16="http://schemas.microsoft.com/office/drawing/2014/main" id="{7EA7C2E9-1E34-4723-BEA3-DB44FCC6FFED}"/>
                </a:ext>
              </a:extLst>
            </p:cNvPr>
            <p:cNvSpPr>
              <a:spLocks noChangeArrowheads="1"/>
            </p:cNvSpPr>
            <p:nvPr/>
          </p:nvSpPr>
          <p:spPr bwMode="auto">
            <a:xfrm>
              <a:off x="4130796" y="654511"/>
              <a:ext cx="458394" cy="450850"/>
            </a:xfrm>
            <a:prstGeom prst="ellipse">
              <a:avLst/>
            </a:prstGeom>
            <a:solidFill>
              <a:srgbClr val="EA5514">
                <a:alpha val="80000"/>
              </a:srgbClr>
            </a:solidFill>
            <a:ln>
              <a:noFill/>
            </a:ln>
          </p:spPr>
          <p:txBody>
            <a:bodyPr/>
            <a:lstStyle/>
            <a:p>
              <a:endParaRPr lang="zh-CN" altLang="en-US"/>
            </a:p>
          </p:txBody>
        </p:sp>
        <p:sp>
          <p:nvSpPr>
            <p:cNvPr id="31" name="Rectangle 39">
              <a:extLst>
                <a:ext uri="{FF2B5EF4-FFF2-40B4-BE49-F238E27FC236}">
                  <a16:creationId xmlns:a16="http://schemas.microsoft.com/office/drawing/2014/main" id="{77BB7513-3636-47F4-A741-ACED680B9B4B}"/>
                </a:ext>
              </a:extLst>
            </p:cNvPr>
            <p:cNvSpPr>
              <a:spLocks noChangeArrowheads="1"/>
            </p:cNvSpPr>
            <p:nvPr/>
          </p:nvSpPr>
          <p:spPr bwMode="auto">
            <a:xfrm>
              <a:off x="4196431" y="756826"/>
              <a:ext cx="330892" cy="2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a:solidFill>
                    <a:srgbClr val="FFFFFF"/>
                  </a:solidFill>
                  <a:latin typeface="Impact" pitchFamily="34" charset="0"/>
                </a:rPr>
                <a:t>2.</a:t>
              </a:r>
              <a:r>
                <a:rPr kumimoji="0" lang="en-US" altLang="zh-CN" sz="2800" b="0" i="0" u="none" strike="noStrike" cap="none" normalizeH="0" baseline="0">
                  <a:ln>
                    <a:noFill/>
                  </a:ln>
                  <a:solidFill>
                    <a:srgbClr val="FFFFFF"/>
                  </a:solidFill>
                  <a:effectLst/>
                  <a:latin typeface="Impact" pitchFamily="34" charset="0"/>
                </a:rPr>
                <a:t>1</a:t>
              </a:r>
              <a:endParaRPr kumimoji="0" lang="zh-CN" altLang="zh-CN" sz="2800" b="0" i="0" u="none" strike="noStrike" cap="none" normalizeH="0" baseline="0" dirty="0">
                <a:ln>
                  <a:noFill/>
                </a:ln>
                <a:solidFill>
                  <a:schemeClr val="tx1"/>
                </a:solidFill>
                <a:effectLst/>
              </a:endParaRPr>
            </a:p>
          </p:txBody>
        </p:sp>
      </p:grpSp>
      <p:sp>
        <p:nvSpPr>
          <p:cNvPr id="34" name="Oval 3">
            <a:extLst>
              <a:ext uri="{FF2B5EF4-FFF2-40B4-BE49-F238E27FC236}">
                <a16:creationId xmlns:a16="http://schemas.microsoft.com/office/drawing/2014/main" id="{399C401C-2CC7-465D-9336-DD98D1FCD165}"/>
              </a:ext>
            </a:extLst>
          </p:cNvPr>
          <p:cNvSpPr>
            <a:spLocks noChangeArrowheads="1"/>
          </p:cNvSpPr>
          <p:nvPr/>
        </p:nvSpPr>
        <p:spPr bwMode="auto">
          <a:xfrm>
            <a:off x="686967" y="2479882"/>
            <a:ext cx="214548" cy="219084"/>
          </a:xfrm>
          <a:prstGeom prst="ellipse">
            <a:avLst/>
          </a:prstGeom>
          <a:solidFill>
            <a:srgbClr val="A9D25A">
              <a:alpha val="80000"/>
            </a:srgbClr>
          </a:solidFill>
          <a:ln>
            <a:noFill/>
          </a:ln>
        </p:spPr>
        <p:txBody>
          <a:bodyPr/>
          <a:lstStyle/>
          <a:p>
            <a:endParaRPr lang="zh-CN" altLang="en-US"/>
          </a:p>
        </p:txBody>
      </p:sp>
      <p:grpSp>
        <p:nvGrpSpPr>
          <p:cNvPr id="35" name="组 118">
            <a:extLst>
              <a:ext uri="{FF2B5EF4-FFF2-40B4-BE49-F238E27FC236}">
                <a16:creationId xmlns:a16="http://schemas.microsoft.com/office/drawing/2014/main" id="{6C75EAB1-FB15-47AB-AD3D-F8C986E7A8B1}"/>
              </a:ext>
            </a:extLst>
          </p:cNvPr>
          <p:cNvGrpSpPr/>
          <p:nvPr/>
        </p:nvGrpSpPr>
        <p:grpSpPr>
          <a:xfrm>
            <a:off x="9072970" y="117844"/>
            <a:ext cx="2914370" cy="2576733"/>
            <a:chOff x="8211887" y="-221648"/>
            <a:chExt cx="5036226" cy="4386805"/>
          </a:xfrm>
        </p:grpSpPr>
        <p:sp>
          <p:nvSpPr>
            <p:cNvPr id="36" name="椭圆 35">
              <a:extLst>
                <a:ext uri="{FF2B5EF4-FFF2-40B4-BE49-F238E27FC236}">
                  <a16:creationId xmlns:a16="http://schemas.microsoft.com/office/drawing/2014/main" id="{E4BF60E7-025A-4EE9-B20D-76D8A0540621}"/>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7" name="椭圆 36">
              <a:extLst>
                <a:ext uri="{FF2B5EF4-FFF2-40B4-BE49-F238E27FC236}">
                  <a16:creationId xmlns:a16="http://schemas.microsoft.com/office/drawing/2014/main" id="{E12C0750-44BE-412E-B0BF-D10F069CD583}"/>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8" name="椭圆 37">
              <a:extLst>
                <a:ext uri="{FF2B5EF4-FFF2-40B4-BE49-F238E27FC236}">
                  <a16:creationId xmlns:a16="http://schemas.microsoft.com/office/drawing/2014/main" id="{9DE62786-A9F6-4535-A25D-2D6D9935D097}"/>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9" name="椭圆 38">
              <a:extLst>
                <a:ext uri="{FF2B5EF4-FFF2-40B4-BE49-F238E27FC236}">
                  <a16:creationId xmlns:a16="http://schemas.microsoft.com/office/drawing/2014/main" id="{2620F2D3-E3E6-4AED-BE3E-76D84A1A6FB0}"/>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0" name="椭圆 39">
              <a:extLst>
                <a:ext uri="{FF2B5EF4-FFF2-40B4-BE49-F238E27FC236}">
                  <a16:creationId xmlns:a16="http://schemas.microsoft.com/office/drawing/2014/main" id="{A52ED48E-6A91-4133-A5FE-247BACB6A441}"/>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1" name="椭圆 40">
              <a:extLst>
                <a:ext uri="{FF2B5EF4-FFF2-40B4-BE49-F238E27FC236}">
                  <a16:creationId xmlns:a16="http://schemas.microsoft.com/office/drawing/2014/main" id="{DFF2A0D7-9D87-431D-B5C3-46D042283428}"/>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2" name="椭圆 41">
              <a:extLst>
                <a:ext uri="{FF2B5EF4-FFF2-40B4-BE49-F238E27FC236}">
                  <a16:creationId xmlns:a16="http://schemas.microsoft.com/office/drawing/2014/main" id="{AD7A3077-501A-4D6E-A941-63E910C5C22A}"/>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3" name="椭圆 42">
              <a:extLst>
                <a:ext uri="{FF2B5EF4-FFF2-40B4-BE49-F238E27FC236}">
                  <a16:creationId xmlns:a16="http://schemas.microsoft.com/office/drawing/2014/main" id="{9C270030-C705-402A-8317-83CE5CC38124}"/>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4" name="椭圆 43">
              <a:extLst>
                <a:ext uri="{FF2B5EF4-FFF2-40B4-BE49-F238E27FC236}">
                  <a16:creationId xmlns:a16="http://schemas.microsoft.com/office/drawing/2014/main" id="{4ED62A15-8D92-4073-BD44-BEA0709BEB60}"/>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5" name="椭圆 44">
              <a:extLst>
                <a:ext uri="{FF2B5EF4-FFF2-40B4-BE49-F238E27FC236}">
                  <a16:creationId xmlns:a16="http://schemas.microsoft.com/office/drawing/2014/main" id="{83A8475C-BBCB-4FEA-A970-037E3E32737D}"/>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6" name="椭圆 45">
              <a:extLst>
                <a:ext uri="{FF2B5EF4-FFF2-40B4-BE49-F238E27FC236}">
                  <a16:creationId xmlns:a16="http://schemas.microsoft.com/office/drawing/2014/main" id="{914DCF2E-3999-498B-9815-BEEA7B02B337}"/>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7" name="椭圆 46">
              <a:extLst>
                <a:ext uri="{FF2B5EF4-FFF2-40B4-BE49-F238E27FC236}">
                  <a16:creationId xmlns:a16="http://schemas.microsoft.com/office/drawing/2014/main" id="{EA4B474A-742B-4B21-82C1-67F59EB0480B}"/>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48" name="直线连接符 16">
              <a:extLst>
                <a:ext uri="{FF2B5EF4-FFF2-40B4-BE49-F238E27FC236}">
                  <a16:creationId xmlns:a16="http://schemas.microsoft.com/office/drawing/2014/main" id="{691882D6-146F-4947-BA60-75B7D59587DD}"/>
                </a:ext>
              </a:extLst>
            </p:cNvPr>
            <p:cNvCxnSpPr>
              <a:stCxn id="36" idx="5"/>
              <a:endCxn id="41"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线连接符 17">
              <a:extLst>
                <a:ext uri="{FF2B5EF4-FFF2-40B4-BE49-F238E27FC236}">
                  <a16:creationId xmlns:a16="http://schemas.microsoft.com/office/drawing/2014/main" id="{E9C2B907-1A49-468A-8BD4-633EBBE5C7C3}"/>
                </a:ext>
              </a:extLst>
            </p:cNvPr>
            <p:cNvCxnSpPr>
              <a:stCxn id="38" idx="7"/>
              <a:endCxn id="41"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线连接符 21">
              <a:extLst>
                <a:ext uri="{FF2B5EF4-FFF2-40B4-BE49-F238E27FC236}">
                  <a16:creationId xmlns:a16="http://schemas.microsoft.com/office/drawing/2014/main" id="{83D46FF7-6DA0-4FDB-9A9C-93717CFB2DD5}"/>
                </a:ext>
              </a:extLst>
            </p:cNvPr>
            <p:cNvCxnSpPr>
              <a:stCxn id="43" idx="7"/>
              <a:endCxn id="41"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28">
              <a:extLst>
                <a:ext uri="{FF2B5EF4-FFF2-40B4-BE49-F238E27FC236}">
                  <a16:creationId xmlns:a16="http://schemas.microsoft.com/office/drawing/2014/main" id="{1B2F56FC-3694-406F-8EDF-72D2E5FE3487}"/>
                </a:ext>
              </a:extLst>
            </p:cNvPr>
            <p:cNvCxnSpPr>
              <a:stCxn id="37" idx="7"/>
              <a:endCxn id="38"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线连接符 43">
              <a:extLst>
                <a:ext uri="{FF2B5EF4-FFF2-40B4-BE49-F238E27FC236}">
                  <a16:creationId xmlns:a16="http://schemas.microsoft.com/office/drawing/2014/main" id="{2A35450C-635F-4745-8E11-DBB80483947D}"/>
                </a:ext>
              </a:extLst>
            </p:cNvPr>
            <p:cNvCxnSpPr>
              <a:stCxn id="39" idx="7"/>
              <a:endCxn id="36"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47">
              <a:extLst>
                <a:ext uri="{FF2B5EF4-FFF2-40B4-BE49-F238E27FC236}">
                  <a16:creationId xmlns:a16="http://schemas.microsoft.com/office/drawing/2014/main" id="{0FCCD384-87F5-445D-B802-CEDA99DC0476}"/>
                </a:ext>
              </a:extLst>
            </p:cNvPr>
            <p:cNvCxnSpPr>
              <a:stCxn id="42" idx="0"/>
              <a:endCxn id="36"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50">
              <a:extLst>
                <a:ext uri="{FF2B5EF4-FFF2-40B4-BE49-F238E27FC236}">
                  <a16:creationId xmlns:a16="http://schemas.microsoft.com/office/drawing/2014/main" id="{37CDAB9B-1875-4EC1-AF79-913D23D0457E}"/>
                </a:ext>
              </a:extLst>
            </p:cNvPr>
            <p:cNvCxnSpPr>
              <a:stCxn id="41" idx="2"/>
              <a:endCxn id="42"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E78DD2A7-06BE-4813-9B3B-6809CAD19CCE}"/>
                </a:ext>
              </a:extLst>
            </p:cNvPr>
            <p:cNvCxnSpPr>
              <a:stCxn id="42" idx="4"/>
              <a:endCxn id="38"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直线连接符 57">
              <a:extLst>
                <a:ext uri="{FF2B5EF4-FFF2-40B4-BE49-F238E27FC236}">
                  <a16:creationId xmlns:a16="http://schemas.microsoft.com/office/drawing/2014/main" id="{60B36A51-4867-4410-8498-B40E42D17876}"/>
                </a:ext>
              </a:extLst>
            </p:cNvPr>
            <p:cNvCxnSpPr>
              <a:stCxn id="38" idx="5"/>
              <a:endCxn id="43"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线连接符 60">
              <a:extLst>
                <a:ext uri="{FF2B5EF4-FFF2-40B4-BE49-F238E27FC236}">
                  <a16:creationId xmlns:a16="http://schemas.microsoft.com/office/drawing/2014/main" id="{227745FA-D998-4DE6-B23C-7FDFD3691EEF}"/>
                </a:ext>
              </a:extLst>
            </p:cNvPr>
            <p:cNvCxnSpPr>
              <a:stCxn id="39" idx="7"/>
              <a:endCxn id="42"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63">
              <a:extLst>
                <a:ext uri="{FF2B5EF4-FFF2-40B4-BE49-F238E27FC236}">
                  <a16:creationId xmlns:a16="http://schemas.microsoft.com/office/drawing/2014/main" id="{EDCF7543-7A83-45F4-8B78-C672493929C6}"/>
                </a:ext>
              </a:extLst>
            </p:cNvPr>
            <p:cNvCxnSpPr>
              <a:stCxn id="39" idx="4"/>
              <a:endCxn id="37"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椭圆 58">
              <a:extLst>
                <a:ext uri="{FF2B5EF4-FFF2-40B4-BE49-F238E27FC236}">
                  <a16:creationId xmlns:a16="http://schemas.microsoft.com/office/drawing/2014/main" id="{8BD382EA-3F53-46EA-B5C6-DF4925010DCA}"/>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60" name="直线连接符 70">
              <a:extLst>
                <a:ext uri="{FF2B5EF4-FFF2-40B4-BE49-F238E27FC236}">
                  <a16:creationId xmlns:a16="http://schemas.microsoft.com/office/drawing/2014/main" id="{757909B7-8FF5-45B1-9AC7-EE96CB87F5EC}"/>
                </a:ext>
              </a:extLst>
            </p:cNvPr>
            <p:cNvCxnSpPr>
              <a:stCxn id="39" idx="5"/>
              <a:endCxn id="44"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75">
              <a:extLst>
                <a:ext uri="{FF2B5EF4-FFF2-40B4-BE49-F238E27FC236}">
                  <a16:creationId xmlns:a16="http://schemas.microsoft.com/office/drawing/2014/main" id="{6A1F2FF7-1751-4236-94E7-1F52D0D3F927}"/>
                </a:ext>
              </a:extLst>
            </p:cNvPr>
            <p:cNvCxnSpPr>
              <a:stCxn id="44" idx="7"/>
              <a:endCxn id="42"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线连接符 78">
              <a:extLst>
                <a:ext uri="{FF2B5EF4-FFF2-40B4-BE49-F238E27FC236}">
                  <a16:creationId xmlns:a16="http://schemas.microsoft.com/office/drawing/2014/main" id="{354113ED-6F86-4CC5-9173-D948C9CD4E66}"/>
                </a:ext>
              </a:extLst>
            </p:cNvPr>
            <p:cNvCxnSpPr>
              <a:stCxn id="44" idx="6"/>
              <a:endCxn id="38"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直线连接符 84">
              <a:extLst>
                <a:ext uri="{FF2B5EF4-FFF2-40B4-BE49-F238E27FC236}">
                  <a16:creationId xmlns:a16="http://schemas.microsoft.com/office/drawing/2014/main" id="{753784B3-D7B4-44DB-8CAF-353FF84D15D1}"/>
                </a:ext>
              </a:extLst>
            </p:cNvPr>
            <p:cNvCxnSpPr>
              <a:stCxn id="37" idx="0"/>
              <a:endCxn id="44"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91">
              <a:extLst>
                <a:ext uri="{FF2B5EF4-FFF2-40B4-BE49-F238E27FC236}">
                  <a16:creationId xmlns:a16="http://schemas.microsoft.com/office/drawing/2014/main" id="{ED30862F-871C-4CD7-92F1-8EAC39986883}"/>
                </a:ext>
              </a:extLst>
            </p:cNvPr>
            <p:cNvCxnSpPr>
              <a:stCxn id="37" idx="6"/>
              <a:endCxn id="43"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7384FD1F-152D-4D65-8C2F-0059B9C93B7E}"/>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6" name="椭圆 65">
              <a:extLst>
                <a:ext uri="{FF2B5EF4-FFF2-40B4-BE49-F238E27FC236}">
                  <a16:creationId xmlns:a16="http://schemas.microsoft.com/office/drawing/2014/main" id="{719D0DD9-4635-4ADA-8AF1-5FED248AD0F6}"/>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grpSp>
        <p:nvGrpSpPr>
          <p:cNvPr id="67" name="Group 55">
            <a:extLst>
              <a:ext uri="{FF2B5EF4-FFF2-40B4-BE49-F238E27FC236}">
                <a16:creationId xmlns:a16="http://schemas.microsoft.com/office/drawing/2014/main" id="{8B5CF95B-3D3C-4F8B-B3CE-0AA8E99BE3FF}"/>
              </a:ext>
            </a:extLst>
          </p:cNvPr>
          <p:cNvGrpSpPr/>
          <p:nvPr/>
        </p:nvGrpSpPr>
        <p:grpSpPr bwMode="auto">
          <a:xfrm>
            <a:off x="3840126" y="5674223"/>
            <a:ext cx="187318" cy="173463"/>
            <a:chOff x="7141104" y="1923522"/>
            <a:chExt cx="488950" cy="481013"/>
          </a:xfrm>
          <a:solidFill>
            <a:schemeClr val="accent3"/>
          </a:solidFill>
        </p:grpSpPr>
        <p:sp>
          <p:nvSpPr>
            <p:cNvPr id="68" name="Freeform 58">
              <a:extLst>
                <a:ext uri="{FF2B5EF4-FFF2-40B4-BE49-F238E27FC236}">
                  <a16:creationId xmlns:a16="http://schemas.microsoft.com/office/drawing/2014/main" id="{0EC2AE47-48F6-4C91-9CCF-6C821E3BA34B}"/>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69" name="Freeform 59">
              <a:extLst>
                <a:ext uri="{FF2B5EF4-FFF2-40B4-BE49-F238E27FC236}">
                  <a16:creationId xmlns:a16="http://schemas.microsoft.com/office/drawing/2014/main" id="{7F2C3419-60AC-48DC-9142-B76DD2AC60C1}"/>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70" name="Freeform 60">
              <a:extLst>
                <a:ext uri="{FF2B5EF4-FFF2-40B4-BE49-F238E27FC236}">
                  <a16:creationId xmlns:a16="http://schemas.microsoft.com/office/drawing/2014/main" id="{7103C3BD-BE31-4CCE-A77C-B604B5981FBD}"/>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sp>
        <p:nvSpPr>
          <p:cNvPr id="71" name="矩形 70">
            <a:extLst>
              <a:ext uri="{FF2B5EF4-FFF2-40B4-BE49-F238E27FC236}">
                <a16:creationId xmlns:a16="http://schemas.microsoft.com/office/drawing/2014/main" id="{88124724-6D50-4005-8C99-214B3E481957}"/>
              </a:ext>
            </a:extLst>
          </p:cNvPr>
          <p:cNvSpPr/>
          <p:nvPr/>
        </p:nvSpPr>
        <p:spPr>
          <a:xfrm>
            <a:off x="5093690" y="4814360"/>
            <a:ext cx="2941831" cy="369332"/>
          </a:xfrm>
          <a:prstGeom prst="rect">
            <a:avLst/>
          </a:prstGeom>
        </p:spPr>
        <p:txBody>
          <a:bodyPr wrap="none">
            <a:spAutoFit/>
          </a:bodyPr>
          <a:lstStyle/>
          <a:p>
            <a:r>
              <a:rPr lang="zh-CN" altLang="en-US">
                <a:solidFill>
                  <a:schemeClr val="bg1"/>
                </a:solidFill>
              </a:rPr>
              <a:t>以字符 </a:t>
            </a:r>
            <a:r>
              <a:rPr lang="en-US" altLang="zh-CN" b="1">
                <a:solidFill>
                  <a:srgbClr val="FFFF00"/>
                </a:solidFill>
              </a:rPr>
              <a:t>\</a:t>
            </a:r>
            <a:r>
              <a:rPr lang="en-US" altLang="zh-CN">
                <a:solidFill>
                  <a:schemeClr val="bg1"/>
                </a:solidFill>
              </a:rPr>
              <a:t> </a:t>
            </a:r>
            <a:r>
              <a:rPr lang="zh-CN" altLang="en-US">
                <a:solidFill>
                  <a:schemeClr val="bg1"/>
                </a:solidFill>
              </a:rPr>
              <a:t>开头的字符序列；</a:t>
            </a:r>
          </a:p>
        </p:txBody>
      </p:sp>
      <p:grpSp>
        <p:nvGrpSpPr>
          <p:cNvPr id="72" name="Group 55">
            <a:extLst>
              <a:ext uri="{FF2B5EF4-FFF2-40B4-BE49-F238E27FC236}">
                <a16:creationId xmlns:a16="http://schemas.microsoft.com/office/drawing/2014/main" id="{6C6E00EB-739A-423A-B278-1B898F21465D}"/>
              </a:ext>
            </a:extLst>
          </p:cNvPr>
          <p:cNvGrpSpPr/>
          <p:nvPr/>
        </p:nvGrpSpPr>
        <p:grpSpPr bwMode="auto">
          <a:xfrm>
            <a:off x="3972403" y="4096753"/>
            <a:ext cx="187318" cy="173463"/>
            <a:chOff x="7141104" y="1923522"/>
            <a:chExt cx="488950" cy="481013"/>
          </a:xfrm>
          <a:solidFill>
            <a:schemeClr val="accent3"/>
          </a:solidFill>
        </p:grpSpPr>
        <p:sp>
          <p:nvSpPr>
            <p:cNvPr id="73" name="Freeform 58">
              <a:extLst>
                <a:ext uri="{FF2B5EF4-FFF2-40B4-BE49-F238E27FC236}">
                  <a16:creationId xmlns:a16="http://schemas.microsoft.com/office/drawing/2014/main" id="{E47F0421-01FC-499F-8C6C-C9D6A0A5AAF1}"/>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74" name="Freeform 59">
              <a:extLst>
                <a:ext uri="{FF2B5EF4-FFF2-40B4-BE49-F238E27FC236}">
                  <a16:creationId xmlns:a16="http://schemas.microsoft.com/office/drawing/2014/main" id="{4F0AA574-236D-49B1-B57C-CBDAF82D0F2D}"/>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75" name="Freeform 60">
              <a:extLst>
                <a:ext uri="{FF2B5EF4-FFF2-40B4-BE49-F238E27FC236}">
                  <a16:creationId xmlns:a16="http://schemas.microsoft.com/office/drawing/2014/main" id="{E81AA5F1-500C-4A2D-8B8F-D4E1D92247C8}"/>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sp>
        <p:nvSpPr>
          <p:cNvPr id="4" name="矩形 3">
            <a:extLst>
              <a:ext uri="{FF2B5EF4-FFF2-40B4-BE49-F238E27FC236}">
                <a16:creationId xmlns:a16="http://schemas.microsoft.com/office/drawing/2014/main" id="{4365E6CB-A89A-4317-AC69-D2636AA3A40B}"/>
              </a:ext>
            </a:extLst>
          </p:cNvPr>
          <p:cNvSpPr/>
          <p:nvPr/>
        </p:nvSpPr>
        <p:spPr>
          <a:xfrm>
            <a:off x="1430576" y="1396673"/>
            <a:ext cx="1338828" cy="369332"/>
          </a:xfrm>
          <a:prstGeom prst="rect">
            <a:avLst/>
          </a:prstGeom>
        </p:spPr>
        <p:txBody>
          <a:bodyPr wrap="none">
            <a:spAutoFit/>
          </a:bodyPr>
          <a:lstStyle/>
          <a:p>
            <a:pPr algn="ctr"/>
            <a:r>
              <a:rPr lang="zh-CN" altLang="en-US"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常量和变量</a:t>
            </a:r>
          </a:p>
        </p:txBody>
      </p:sp>
      <p:sp>
        <p:nvSpPr>
          <p:cNvPr id="76" name="Oval 6">
            <a:extLst>
              <a:ext uri="{FF2B5EF4-FFF2-40B4-BE49-F238E27FC236}">
                <a16:creationId xmlns:a16="http://schemas.microsoft.com/office/drawing/2014/main" id="{F9ECE934-6C8F-4FCE-93E5-CC62241CB31E}"/>
              </a:ext>
            </a:extLst>
          </p:cNvPr>
          <p:cNvSpPr>
            <a:spLocks noChangeArrowheads="1"/>
          </p:cNvSpPr>
          <p:nvPr/>
        </p:nvSpPr>
        <p:spPr bwMode="auto">
          <a:xfrm>
            <a:off x="1483025" y="1198352"/>
            <a:ext cx="185264" cy="182642"/>
          </a:xfrm>
          <a:prstGeom prst="ellipse">
            <a:avLst/>
          </a:prstGeom>
          <a:solidFill>
            <a:srgbClr val="FBE22D">
              <a:alpha val="80000"/>
            </a:srgbClr>
          </a:solidFill>
          <a:ln>
            <a:noFill/>
          </a:ln>
        </p:spPr>
        <p:txBody>
          <a:bodyPr/>
          <a:lstStyle/>
          <a:p>
            <a:endParaRPr lang="zh-CN" altLang="en-US"/>
          </a:p>
        </p:txBody>
      </p:sp>
      <p:sp>
        <p:nvSpPr>
          <p:cNvPr id="77" name="Oval 3">
            <a:extLst>
              <a:ext uri="{FF2B5EF4-FFF2-40B4-BE49-F238E27FC236}">
                <a16:creationId xmlns:a16="http://schemas.microsoft.com/office/drawing/2014/main" id="{1AE54FBE-6114-480E-927A-F0637FA899B1}"/>
              </a:ext>
            </a:extLst>
          </p:cNvPr>
          <p:cNvSpPr>
            <a:spLocks noChangeArrowheads="1"/>
          </p:cNvSpPr>
          <p:nvPr/>
        </p:nvSpPr>
        <p:spPr bwMode="auto">
          <a:xfrm>
            <a:off x="518416" y="1337094"/>
            <a:ext cx="263828" cy="260897"/>
          </a:xfrm>
          <a:prstGeom prst="ellipse">
            <a:avLst/>
          </a:prstGeom>
          <a:solidFill>
            <a:srgbClr val="A9D25A">
              <a:alpha val="80000"/>
            </a:srgbClr>
          </a:solidFill>
          <a:ln>
            <a:noFill/>
          </a:ln>
        </p:spPr>
        <p:txBody>
          <a:bodyPr/>
          <a:lstStyle/>
          <a:p>
            <a:endParaRPr lang="zh-CN" altLang="en-US"/>
          </a:p>
        </p:txBody>
      </p:sp>
      <p:sp>
        <p:nvSpPr>
          <p:cNvPr id="78" name="Oval 4">
            <a:extLst>
              <a:ext uri="{FF2B5EF4-FFF2-40B4-BE49-F238E27FC236}">
                <a16:creationId xmlns:a16="http://schemas.microsoft.com/office/drawing/2014/main" id="{81D59FC9-CB3C-4ACC-85B1-655F98201C08}"/>
              </a:ext>
            </a:extLst>
          </p:cNvPr>
          <p:cNvSpPr>
            <a:spLocks noChangeArrowheads="1"/>
          </p:cNvSpPr>
          <p:nvPr/>
        </p:nvSpPr>
        <p:spPr bwMode="auto">
          <a:xfrm>
            <a:off x="782244" y="1508574"/>
            <a:ext cx="263828" cy="260897"/>
          </a:xfrm>
          <a:prstGeom prst="ellipse">
            <a:avLst/>
          </a:prstGeom>
          <a:solidFill>
            <a:srgbClr val="98D2E3">
              <a:alpha val="80000"/>
            </a:srgbClr>
          </a:solidFill>
          <a:ln>
            <a:noFill/>
          </a:ln>
        </p:spPr>
        <p:txBody>
          <a:bodyPr/>
          <a:lstStyle/>
          <a:p>
            <a:endParaRPr lang="zh-CN" altLang="en-US"/>
          </a:p>
        </p:txBody>
      </p:sp>
      <p:sp>
        <p:nvSpPr>
          <p:cNvPr id="79" name="Oval 5">
            <a:extLst>
              <a:ext uri="{FF2B5EF4-FFF2-40B4-BE49-F238E27FC236}">
                <a16:creationId xmlns:a16="http://schemas.microsoft.com/office/drawing/2014/main" id="{6D638BD7-D18E-40CA-B7B5-ADE4E166A9E1}"/>
              </a:ext>
            </a:extLst>
          </p:cNvPr>
          <p:cNvSpPr>
            <a:spLocks noChangeArrowheads="1"/>
          </p:cNvSpPr>
          <p:nvPr/>
        </p:nvSpPr>
        <p:spPr bwMode="auto">
          <a:xfrm>
            <a:off x="960966" y="1319965"/>
            <a:ext cx="458394" cy="450850"/>
          </a:xfrm>
          <a:prstGeom prst="ellipse">
            <a:avLst/>
          </a:prstGeom>
          <a:solidFill>
            <a:srgbClr val="EA5514">
              <a:alpha val="80000"/>
            </a:srgbClr>
          </a:solidFill>
          <a:ln>
            <a:noFill/>
          </a:ln>
        </p:spPr>
        <p:txBody>
          <a:bodyPr/>
          <a:lstStyle/>
          <a:p>
            <a:endParaRPr lang="zh-CN" altLang="en-US"/>
          </a:p>
        </p:txBody>
      </p:sp>
      <p:sp>
        <p:nvSpPr>
          <p:cNvPr id="80" name="Rectangle 39">
            <a:extLst>
              <a:ext uri="{FF2B5EF4-FFF2-40B4-BE49-F238E27FC236}">
                <a16:creationId xmlns:a16="http://schemas.microsoft.com/office/drawing/2014/main" id="{D98B491C-AF22-4904-9401-2AF80072842D}"/>
              </a:ext>
            </a:extLst>
          </p:cNvPr>
          <p:cNvSpPr>
            <a:spLocks noChangeArrowheads="1"/>
          </p:cNvSpPr>
          <p:nvPr/>
        </p:nvSpPr>
        <p:spPr bwMode="auto">
          <a:xfrm>
            <a:off x="964612" y="1431218"/>
            <a:ext cx="44585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Impact" pitchFamily="34" charset="0"/>
                <a:ea typeface="宋体" pitchFamily="2" charset="-122"/>
                <a:cs typeface="宋体" pitchFamily="2" charset="-122"/>
              </a:rPr>
              <a:t>2.1.1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2015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500" fill="hold"/>
                                        <p:tgtEl>
                                          <p:spTgt spid="72"/>
                                        </p:tgtEl>
                                        <p:attrNameLst>
                                          <p:attrName>ppt_x</p:attrName>
                                        </p:attrNameLst>
                                      </p:cBhvr>
                                      <p:tavLst>
                                        <p:tav tm="0">
                                          <p:val>
                                            <p:strVal val="1+#ppt_w/2"/>
                                          </p:val>
                                        </p:tav>
                                        <p:tav tm="100000">
                                          <p:val>
                                            <p:strVal val="#ppt_x"/>
                                          </p:val>
                                        </p:tav>
                                      </p:tavLst>
                                    </p:anim>
                                    <p:anim calcmode="lin" valueType="num">
                                      <p:cBhvr additive="base">
                                        <p:cTn id="13" dur="500" fill="hold"/>
                                        <p:tgtEl>
                                          <p:spTgt spid="72"/>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p:cTn id="16" dur="300" fill="hold"/>
                                        <p:tgtEl>
                                          <p:spTgt spid="79"/>
                                        </p:tgtEl>
                                        <p:attrNameLst>
                                          <p:attrName>ppt_w</p:attrName>
                                        </p:attrNameLst>
                                      </p:cBhvr>
                                      <p:tavLst>
                                        <p:tav tm="0">
                                          <p:val>
                                            <p:fltVal val="0"/>
                                          </p:val>
                                        </p:tav>
                                        <p:tav tm="100000">
                                          <p:val>
                                            <p:strVal val="#ppt_w"/>
                                          </p:val>
                                        </p:tav>
                                      </p:tavLst>
                                    </p:anim>
                                    <p:anim calcmode="lin" valueType="num">
                                      <p:cBhvr>
                                        <p:cTn id="17" dur="300" fill="hold"/>
                                        <p:tgtEl>
                                          <p:spTgt spid="79"/>
                                        </p:tgtEl>
                                        <p:attrNameLst>
                                          <p:attrName>ppt_h</p:attrName>
                                        </p:attrNameLst>
                                      </p:cBhvr>
                                      <p:tavLst>
                                        <p:tav tm="0">
                                          <p:val>
                                            <p:fltVal val="0"/>
                                          </p:val>
                                        </p:tav>
                                        <p:tav tm="100000">
                                          <p:val>
                                            <p:strVal val="#ppt_h"/>
                                          </p:val>
                                        </p:tav>
                                      </p:tavLst>
                                    </p:anim>
                                    <p:animEffect transition="in" filter="fade">
                                      <p:cBhvr>
                                        <p:cTn id="18" dur="300"/>
                                        <p:tgtEl>
                                          <p:spTgt spid="79"/>
                                        </p:tgtEl>
                                      </p:cBhvr>
                                    </p:animEffect>
                                  </p:childTnLst>
                                </p:cTn>
                              </p:par>
                              <p:par>
                                <p:cTn id="19" presetID="6" presetClass="emph" presetSubtype="0" autoRev="1" fill="hold" grpId="1" nodeType="withEffect">
                                  <p:stCondLst>
                                    <p:cond delay="300"/>
                                  </p:stCondLst>
                                  <p:childTnLst>
                                    <p:animScale>
                                      <p:cBhvr>
                                        <p:cTn id="20" dur="150" fill="hold"/>
                                        <p:tgtEl>
                                          <p:spTgt spid="79"/>
                                        </p:tgtEl>
                                      </p:cBhvr>
                                      <p:by x="110000" y="110000"/>
                                    </p:animScale>
                                  </p:childTnLst>
                                </p:cTn>
                              </p:par>
                              <p:par>
                                <p:cTn id="21" presetID="53" presetClass="entr" presetSubtype="16" fill="hold" grpId="0" nodeType="withEffect">
                                  <p:stCondLst>
                                    <p:cond delay="300"/>
                                  </p:stCondLst>
                                  <p:childTnLst>
                                    <p:set>
                                      <p:cBhvr>
                                        <p:cTn id="22" dur="1" fill="hold">
                                          <p:stCondLst>
                                            <p:cond delay="0"/>
                                          </p:stCondLst>
                                        </p:cTn>
                                        <p:tgtEl>
                                          <p:spTgt spid="78"/>
                                        </p:tgtEl>
                                        <p:attrNameLst>
                                          <p:attrName>style.visibility</p:attrName>
                                        </p:attrNameLst>
                                      </p:cBhvr>
                                      <p:to>
                                        <p:strVal val="visible"/>
                                      </p:to>
                                    </p:set>
                                    <p:anim calcmode="lin" valueType="num">
                                      <p:cBhvr>
                                        <p:cTn id="23" dur="300" fill="hold"/>
                                        <p:tgtEl>
                                          <p:spTgt spid="78"/>
                                        </p:tgtEl>
                                        <p:attrNameLst>
                                          <p:attrName>ppt_w</p:attrName>
                                        </p:attrNameLst>
                                      </p:cBhvr>
                                      <p:tavLst>
                                        <p:tav tm="0">
                                          <p:val>
                                            <p:fltVal val="0"/>
                                          </p:val>
                                        </p:tav>
                                        <p:tav tm="100000">
                                          <p:val>
                                            <p:strVal val="#ppt_w"/>
                                          </p:val>
                                        </p:tav>
                                      </p:tavLst>
                                    </p:anim>
                                    <p:anim calcmode="lin" valueType="num">
                                      <p:cBhvr>
                                        <p:cTn id="24" dur="300" fill="hold"/>
                                        <p:tgtEl>
                                          <p:spTgt spid="78"/>
                                        </p:tgtEl>
                                        <p:attrNameLst>
                                          <p:attrName>ppt_h</p:attrName>
                                        </p:attrNameLst>
                                      </p:cBhvr>
                                      <p:tavLst>
                                        <p:tav tm="0">
                                          <p:val>
                                            <p:fltVal val="0"/>
                                          </p:val>
                                        </p:tav>
                                        <p:tav tm="100000">
                                          <p:val>
                                            <p:strVal val="#ppt_h"/>
                                          </p:val>
                                        </p:tav>
                                      </p:tavLst>
                                    </p:anim>
                                    <p:animEffect transition="in" filter="fade">
                                      <p:cBhvr>
                                        <p:cTn id="25" dur="300"/>
                                        <p:tgtEl>
                                          <p:spTgt spid="78"/>
                                        </p:tgtEl>
                                      </p:cBhvr>
                                    </p:animEffect>
                                  </p:childTnLst>
                                </p:cTn>
                              </p:par>
                              <p:par>
                                <p:cTn id="26" presetID="6" presetClass="emph" presetSubtype="0" autoRev="1" fill="hold" grpId="1" nodeType="withEffect">
                                  <p:stCondLst>
                                    <p:cond delay="600"/>
                                  </p:stCondLst>
                                  <p:childTnLst>
                                    <p:animScale>
                                      <p:cBhvr>
                                        <p:cTn id="27" dur="150" fill="hold"/>
                                        <p:tgtEl>
                                          <p:spTgt spid="78"/>
                                        </p:tgtEl>
                                      </p:cBhvr>
                                      <p:by x="110000" y="110000"/>
                                    </p:animScale>
                                  </p:childTnLst>
                                </p:cTn>
                              </p:par>
                              <p:par>
                                <p:cTn id="28" presetID="53" presetClass="entr" presetSubtype="16" fill="hold" grpId="0" nodeType="withEffect">
                                  <p:stCondLst>
                                    <p:cond delay="600"/>
                                  </p:stCondLst>
                                  <p:childTnLst>
                                    <p:set>
                                      <p:cBhvr>
                                        <p:cTn id="29" dur="1" fill="hold">
                                          <p:stCondLst>
                                            <p:cond delay="0"/>
                                          </p:stCondLst>
                                        </p:cTn>
                                        <p:tgtEl>
                                          <p:spTgt spid="77"/>
                                        </p:tgtEl>
                                        <p:attrNameLst>
                                          <p:attrName>style.visibility</p:attrName>
                                        </p:attrNameLst>
                                      </p:cBhvr>
                                      <p:to>
                                        <p:strVal val="visible"/>
                                      </p:to>
                                    </p:set>
                                    <p:anim calcmode="lin" valueType="num">
                                      <p:cBhvr>
                                        <p:cTn id="30" dur="300" fill="hold"/>
                                        <p:tgtEl>
                                          <p:spTgt spid="77"/>
                                        </p:tgtEl>
                                        <p:attrNameLst>
                                          <p:attrName>ppt_w</p:attrName>
                                        </p:attrNameLst>
                                      </p:cBhvr>
                                      <p:tavLst>
                                        <p:tav tm="0">
                                          <p:val>
                                            <p:fltVal val="0"/>
                                          </p:val>
                                        </p:tav>
                                        <p:tav tm="100000">
                                          <p:val>
                                            <p:strVal val="#ppt_w"/>
                                          </p:val>
                                        </p:tav>
                                      </p:tavLst>
                                    </p:anim>
                                    <p:anim calcmode="lin" valueType="num">
                                      <p:cBhvr>
                                        <p:cTn id="31" dur="300" fill="hold"/>
                                        <p:tgtEl>
                                          <p:spTgt spid="77"/>
                                        </p:tgtEl>
                                        <p:attrNameLst>
                                          <p:attrName>ppt_h</p:attrName>
                                        </p:attrNameLst>
                                      </p:cBhvr>
                                      <p:tavLst>
                                        <p:tav tm="0">
                                          <p:val>
                                            <p:fltVal val="0"/>
                                          </p:val>
                                        </p:tav>
                                        <p:tav tm="100000">
                                          <p:val>
                                            <p:strVal val="#ppt_h"/>
                                          </p:val>
                                        </p:tav>
                                      </p:tavLst>
                                    </p:anim>
                                    <p:animEffect transition="in" filter="fade">
                                      <p:cBhvr>
                                        <p:cTn id="32" dur="300"/>
                                        <p:tgtEl>
                                          <p:spTgt spid="77"/>
                                        </p:tgtEl>
                                      </p:cBhvr>
                                    </p:animEffect>
                                  </p:childTnLst>
                                </p:cTn>
                              </p:par>
                              <p:par>
                                <p:cTn id="33" presetID="6" presetClass="emph" presetSubtype="0" autoRev="1" fill="hold" grpId="1" nodeType="withEffect">
                                  <p:stCondLst>
                                    <p:cond delay="900"/>
                                  </p:stCondLst>
                                  <p:childTnLst>
                                    <p:animScale>
                                      <p:cBhvr>
                                        <p:cTn id="34" dur="150" fill="hold"/>
                                        <p:tgtEl>
                                          <p:spTgt spid="77"/>
                                        </p:tgtEl>
                                      </p:cBhvr>
                                      <p:by x="110000" y="110000"/>
                                    </p:animScale>
                                  </p:childTnLst>
                                </p:cTn>
                              </p:par>
                              <p:par>
                                <p:cTn id="35" presetID="53" presetClass="entr" presetSubtype="16" fill="hold" grpId="0" nodeType="withEffect">
                                  <p:stCondLst>
                                    <p:cond delay="900"/>
                                  </p:stCondLst>
                                  <p:childTnLst>
                                    <p:set>
                                      <p:cBhvr>
                                        <p:cTn id="36" dur="1" fill="hold">
                                          <p:stCondLst>
                                            <p:cond delay="0"/>
                                          </p:stCondLst>
                                        </p:cTn>
                                        <p:tgtEl>
                                          <p:spTgt spid="76"/>
                                        </p:tgtEl>
                                        <p:attrNameLst>
                                          <p:attrName>style.visibility</p:attrName>
                                        </p:attrNameLst>
                                      </p:cBhvr>
                                      <p:to>
                                        <p:strVal val="visible"/>
                                      </p:to>
                                    </p:set>
                                    <p:anim calcmode="lin" valueType="num">
                                      <p:cBhvr>
                                        <p:cTn id="37" dur="300" fill="hold"/>
                                        <p:tgtEl>
                                          <p:spTgt spid="76"/>
                                        </p:tgtEl>
                                        <p:attrNameLst>
                                          <p:attrName>ppt_w</p:attrName>
                                        </p:attrNameLst>
                                      </p:cBhvr>
                                      <p:tavLst>
                                        <p:tav tm="0">
                                          <p:val>
                                            <p:fltVal val="0"/>
                                          </p:val>
                                        </p:tav>
                                        <p:tav tm="100000">
                                          <p:val>
                                            <p:strVal val="#ppt_w"/>
                                          </p:val>
                                        </p:tav>
                                      </p:tavLst>
                                    </p:anim>
                                    <p:anim calcmode="lin" valueType="num">
                                      <p:cBhvr>
                                        <p:cTn id="38" dur="300" fill="hold"/>
                                        <p:tgtEl>
                                          <p:spTgt spid="76"/>
                                        </p:tgtEl>
                                        <p:attrNameLst>
                                          <p:attrName>ppt_h</p:attrName>
                                        </p:attrNameLst>
                                      </p:cBhvr>
                                      <p:tavLst>
                                        <p:tav tm="0">
                                          <p:val>
                                            <p:fltVal val="0"/>
                                          </p:val>
                                        </p:tav>
                                        <p:tav tm="100000">
                                          <p:val>
                                            <p:strVal val="#ppt_h"/>
                                          </p:val>
                                        </p:tav>
                                      </p:tavLst>
                                    </p:anim>
                                    <p:animEffect transition="in" filter="fade">
                                      <p:cBhvr>
                                        <p:cTn id="39" dur="300"/>
                                        <p:tgtEl>
                                          <p:spTgt spid="76"/>
                                        </p:tgtEl>
                                      </p:cBhvr>
                                    </p:animEffect>
                                  </p:childTnLst>
                                </p:cTn>
                              </p:par>
                              <p:par>
                                <p:cTn id="40" presetID="6" presetClass="emph" presetSubtype="0" autoRev="1" fill="hold" grpId="1" nodeType="withEffect">
                                  <p:stCondLst>
                                    <p:cond delay="1200"/>
                                  </p:stCondLst>
                                  <p:childTnLst>
                                    <p:animScale>
                                      <p:cBhvr>
                                        <p:cTn id="41" dur="150" fill="hold"/>
                                        <p:tgtEl>
                                          <p:spTgt spid="76"/>
                                        </p:tgtEl>
                                      </p:cBhvr>
                                      <p:by x="110000" y="110000"/>
                                    </p:animScale>
                                  </p:childTnLst>
                                </p:cTn>
                              </p:par>
                              <p:par>
                                <p:cTn id="42" presetID="53" presetClass="entr" presetSubtype="16" fill="hold" grpId="0" nodeType="withEffect">
                                  <p:stCondLst>
                                    <p:cond delay="500"/>
                                  </p:stCondLst>
                                  <p:childTnLst>
                                    <p:set>
                                      <p:cBhvr>
                                        <p:cTn id="43" dur="1" fill="hold">
                                          <p:stCondLst>
                                            <p:cond delay="0"/>
                                          </p:stCondLst>
                                        </p:cTn>
                                        <p:tgtEl>
                                          <p:spTgt spid="80"/>
                                        </p:tgtEl>
                                        <p:attrNameLst>
                                          <p:attrName>style.visibility</p:attrName>
                                        </p:attrNameLst>
                                      </p:cBhvr>
                                      <p:to>
                                        <p:strVal val="visible"/>
                                      </p:to>
                                    </p:set>
                                    <p:anim calcmode="lin" valueType="num">
                                      <p:cBhvr>
                                        <p:cTn id="44" dur="300" fill="hold"/>
                                        <p:tgtEl>
                                          <p:spTgt spid="80"/>
                                        </p:tgtEl>
                                        <p:attrNameLst>
                                          <p:attrName>ppt_w</p:attrName>
                                        </p:attrNameLst>
                                      </p:cBhvr>
                                      <p:tavLst>
                                        <p:tav tm="0">
                                          <p:val>
                                            <p:fltVal val="0"/>
                                          </p:val>
                                        </p:tav>
                                        <p:tav tm="100000">
                                          <p:val>
                                            <p:strVal val="#ppt_w"/>
                                          </p:val>
                                        </p:tav>
                                      </p:tavLst>
                                    </p:anim>
                                    <p:anim calcmode="lin" valueType="num">
                                      <p:cBhvr>
                                        <p:cTn id="45" dur="300" fill="hold"/>
                                        <p:tgtEl>
                                          <p:spTgt spid="80"/>
                                        </p:tgtEl>
                                        <p:attrNameLst>
                                          <p:attrName>ppt_h</p:attrName>
                                        </p:attrNameLst>
                                      </p:cBhvr>
                                      <p:tavLst>
                                        <p:tav tm="0">
                                          <p:val>
                                            <p:fltVal val="0"/>
                                          </p:val>
                                        </p:tav>
                                        <p:tav tm="100000">
                                          <p:val>
                                            <p:strVal val="#ppt_h"/>
                                          </p:val>
                                        </p:tav>
                                      </p:tavLst>
                                    </p:anim>
                                    <p:animEffect transition="in" filter="fade">
                                      <p:cBhvr>
                                        <p:cTn id="46" dur="300"/>
                                        <p:tgtEl>
                                          <p:spTgt spid="80"/>
                                        </p:tgtEl>
                                      </p:cBhvr>
                                    </p:animEffect>
                                  </p:childTnLst>
                                </p:cTn>
                              </p:par>
                              <p:par>
                                <p:cTn id="47" presetID="6" presetClass="emph" presetSubtype="0" autoRev="1" fill="hold" grpId="1" nodeType="withEffect">
                                  <p:stCondLst>
                                    <p:cond delay="800"/>
                                  </p:stCondLst>
                                  <p:childTnLst>
                                    <p:animScale>
                                      <p:cBhvr>
                                        <p:cTn id="48" dur="150" fill="hold"/>
                                        <p:tgtEl>
                                          <p:spTgt spid="8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7" grpId="0" animBg="1"/>
      <p:bldP spid="77" grpId="1" animBg="1"/>
      <p:bldP spid="78" grpId="0" animBg="1"/>
      <p:bldP spid="78" grpId="1" animBg="1"/>
      <p:bldP spid="79" grpId="0" animBg="1"/>
      <p:bldP spid="79" grpId="1" animBg="1"/>
      <p:bldP spid="80" grpId="0"/>
      <p:bldP spid="8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7FDBF2-B9C1-4F53-AD36-669FC7656658}"/>
              </a:ext>
            </a:extLst>
          </p:cNvPr>
          <p:cNvSpPr/>
          <p:nvPr/>
        </p:nvSpPr>
        <p:spPr>
          <a:xfrm>
            <a:off x="1284559" y="1734063"/>
            <a:ext cx="405045" cy="1200329"/>
          </a:xfrm>
          <a:prstGeom prst="rect">
            <a:avLst/>
          </a:prstGeom>
          <a:ln>
            <a:solidFill>
              <a:srgbClr val="FFFF00"/>
            </a:solidFill>
          </a:ln>
        </p:spPr>
        <p:txBody>
          <a:bodyPr wrap="square">
            <a:spAutoFit/>
          </a:bodyPr>
          <a:lstStyle/>
          <a:p>
            <a:r>
              <a:rPr lang="zh-CN" altLang="en-US">
                <a:solidFill>
                  <a:schemeClr val="bg1"/>
                </a:solidFill>
              </a:rPr>
              <a:t>转义字符</a:t>
            </a:r>
          </a:p>
        </p:txBody>
      </p:sp>
      <p:graphicFrame>
        <p:nvGraphicFramePr>
          <p:cNvPr id="4" name="表格 3">
            <a:extLst>
              <a:ext uri="{FF2B5EF4-FFF2-40B4-BE49-F238E27FC236}">
                <a16:creationId xmlns:a16="http://schemas.microsoft.com/office/drawing/2014/main" id="{7B0B081A-36D3-4642-A838-D379A76495CE}"/>
              </a:ext>
            </a:extLst>
          </p:cNvPr>
          <p:cNvGraphicFramePr>
            <a:graphicFrameLocks noGrp="1"/>
          </p:cNvGraphicFramePr>
          <p:nvPr>
            <p:extLst>
              <p:ext uri="{D42A27DB-BD31-4B8C-83A1-F6EECF244321}">
                <p14:modId xmlns:p14="http://schemas.microsoft.com/office/powerpoint/2010/main" val="1143451780"/>
              </p:ext>
            </p:extLst>
          </p:nvPr>
        </p:nvGraphicFramePr>
        <p:xfrm>
          <a:off x="1894647" y="1708158"/>
          <a:ext cx="8339091" cy="4214826"/>
        </p:xfrm>
        <a:graphic>
          <a:graphicData uri="http://schemas.openxmlformats.org/drawingml/2006/table">
            <a:tbl>
              <a:tblPr firstRow="1" bandRow="1">
                <a:tableStyleId>{5C22544A-7EE6-4342-B048-85BDC9FD1C3A}</a:tableStyleId>
              </a:tblPr>
              <a:tblGrid>
                <a:gridCol w="2447717">
                  <a:extLst>
                    <a:ext uri="{9D8B030D-6E8A-4147-A177-3AD203B41FA5}">
                      <a16:colId xmlns:a16="http://schemas.microsoft.com/office/drawing/2014/main" val="2013639703"/>
                    </a:ext>
                  </a:extLst>
                </a:gridCol>
                <a:gridCol w="2491226">
                  <a:extLst>
                    <a:ext uri="{9D8B030D-6E8A-4147-A177-3AD203B41FA5}">
                      <a16:colId xmlns:a16="http://schemas.microsoft.com/office/drawing/2014/main" val="1080129259"/>
                    </a:ext>
                  </a:extLst>
                </a:gridCol>
                <a:gridCol w="3400148">
                  <a:extLst>
                    <a:ext uri="{9D8B030D-6E8A-4147-A177-3AD203B41FA5}">
                      <a16:colId xmlns:a16="http://schemas.microsoft.com/office/drawing/2014/main" val="2835643707"/>
                    </a:ext>
                  </a:extLst>
                </a:gridCol>
              </a:tblGrid>
              <a:tr h="225986">
                <a:tc>
                  <a:txBody>
                    <a:bodyPr/>
                    <a:lstStyle/>
                    <a:p>
                      <a:pPr algn="ctr"/>
                      <a:r>
                        <a:rPr lang="zh-CN" altLang="en-US" sz="1200"/>
                        <a:t>转义字符</a:t>
                      </a:r>
                    </a:p>
                  </a:txBody>
                  <a:tcPr/>
                </a:tc>
                <a:tc>
                  <a:txBody>
                    <a:bodyPr/>
                    <a:lstStyle/>
                    <a:p>
                      <a:pPr algn="ctr"/>
                      <a:r>
                        <a:rPr lang="zh-CN" altLang="en-US" sz="1200"/>
                        <a:t>字符值</a:t>
                      </a:r>
                    </a:p>
                  </a:txBody>
                  <a:tcPr/>
                </a:tc>
                <a:tc>
                  <a:txBody>
                    <a:bodyPr/>
                    <a:lstStyle/>
                    <a:p>
                      <a:pPr algn="ctr"/>
                      <a:r>
                        <a:rPr lang="zh-CN" altLang="en-US" sz="1200"/>
                        <a:t>输出结果</a:t>
                      </a:r>
                    </a:p>
                  </a:txBody>
                  <a:tcPr/>
                </a:tc>
                <a:extLst>
                  <a:ext uri="{0D108BD9-81ED-4DB2-BD59-A6C34878D82A}">
                    <a16:rowId xmlns:a16="http://schemas.microsoft.com/office/drawing/2014/main" val="1380221158"/>
                  </a:ext>
                </a:extLst>
              </a:tr>
              <a:tr h="225986">
                <a:tc>
                  <a:txBody>
                    <a:bodyPr/>
                    <a:lstStyle/>
                    <a:p>
                      <a:pPr algn="ctr"/>
                      <a:r>
                        <a:rPr lang="en-US" altLang="zh-CN" sz="1200"/>
                        <a:t>\n</a:t>
                      </a:r>
                      <a:endParaRPr lang="zh-CN" altLang="en-US" sz="1200"/>
                    </a:p>
                  </a:txBody>
                  <a:tcPr/>
                </a:tc>
                <a:tc>
                  <a:txBody>
                    <a:bodyPr/>
                    <a:lstStyle/>
                    <a:p>
                      <a:pPr algn="ctr"/>
                      <a:r>
                        <a:rPr lang="zh-CN" altLang="en-US" sz="1200"/>
                        <a:t>换行</a:t>
                      </a:r>
                    </a:p>
                  </a:txBody>
                  <a:tcPr/>
                </a:tc>
                <a:tc>
                  <a:txBody>
                    <a:bodyPr/>
                    <a:lstStyle/>
                    <a:p>
                      <a:pPr algn="ctr"/>
                      <a:r>
                        <a:rPr lang="zh-CN" altLang="en-US" sz="1200"/>
                        <a:t>将光标当前位置移到下一行的开头</a:t>
                      </a:r>
                    </a:p>
                  </a:txBody>
                  <a:tcPr/>
                </a:tc>
                <a:extLst>
                  <a:ext uri="{0D108BD9-81ED-4DB2-BD59-A6C34878D82A}">
                    <a16:rowId xmlns:a16="http://schemas.microsoft.com/office/drawing/2014/main" val="530913943"/>
                  </a:ext>
                </a:extLst>
              </a:tr>
              <a:tr h="225986">
                <a:tc>
                  <a:txBody>
                    <a:bodyPr/>
                    <a:lstStyle/>
                    <a:p>
                      <a:pPr algn="ctr"/>
                      <a:r>
                        <a:rPr lang="en-US" altLang="zh-CN" sz="1200"/>
                        <a:t>\’</a:t>
                      </a:r>
                      <a:endParaRPr lang="zh-CN" altLang="en-US" sz="1200"/>
                    </a:p>
                  </a:txBody>
                  <a:tcPr/>
                </a:tc>
                <a:tc>
                  <a:txBody>
                    <a:bodyPr/>
                    <a:lstStyle/>
                    <a:p>
                      <a:pPr algn="ctr"/>
                      <a:r>
                        <a:rPr lang="zh-CN" altLang="en-US" sz="1200"/>
                        <a:t>一个单引号</a:t>
                      </a:r>
                      <a:r>
                        <a:rPr lang="en-US" altLang="zh-CN" sz="1200"/>
                        <a:t>( ‘ )</a:t>
                      </a:r>
                      <a:endParaRPr lang="zh-CN" altLang="en-US" sz="1200"/>
                    </a:p>
                  </a:txBody>
                  <a:tcPr/>
                </a:tc>
                <a:tc>
                  <a:txBody>
                    <a:bodyPr/>
                    <a:lstStyle/>
                    <a:p>
                      <a:pPr algn="ctr"/>
                      <a:r>
                        <a:rPr lang="zh-CN" altLang="en-US" sz="1200"/>
                        <a:t>输出单个  单引号字符</a:t>
                      </a:r>
                    </a:p>
                  </a:txBody>
                  <a:tcPr/>
                </a:tc>
                <a:extLst>
                  <a:ext uri="{0D108BD9-81ED-4DB2-BD59-A6C34878D82A}">
                    <a16:rowId xmlns:a16="http://schemas.microsoft.com/office/drawing/2014/main" val="2644496726"/>
                  </a:ext>
                </a:extLst>
              </a:tr>
              <a:tr h="225986">
                <a:tc>
                  <a:txBody>
                    <a:bodyPr/>
                    <a:lstStyle/>
                    <a:p>
                      <a:pPr algn="ctr"/>
                      <a:r>
                        <a:rPr lang="en-US" altLang="zh-CN" sz="1200"/>
                        <a:t>\”</a:t>
                      </a:r>
                      <a:endParaRPr lang="zh-CN" altLang="en-US" sz="1200"/>
                    </a:p>
                  </a:txBody>
                  <a:tcPr/>
                </a:tc>
                <a:tc>
                  <a:txBody>
                    <a:bodyPr/>
                    <a:lstStyle/>
                    <a:p>
                      <a:pPr algn="ctr"/>
                      <a:r>
                        <a:rPr lang="zh-CN" altLang="en-US" sz="1200"/>
                        <a:t>一个双引号</a:t>
                      </a:r>
                      <a:r>
                        <a:rPr lang="en-US" altLang="zh-CN" sz="1200"/>
                        <a:t>( “)</a:t>
                      </a:r>
                      <a:endParaRPr lang="zh-CN" altLang="en-US" sz="1200"/>
                    </a:p>
                  </a:txBody>
                  <a:tcPr/>
                </a:tc>
                <a:tc>
                  <a:txBody>
                    <a:bodyPr/>
                    <a:lstStyle/>
                    <a:p>
                      <a:pPr algn="ctr"/>
                      <a:r>
                        <a:rPr lang="zh-CN" altLang="en-US" sz="1200"/>
                        <a:t>输出 单个双引号字符</a:t>
                      </a:r>
                    </a:p>
                  </a:txBody>
                  <a:tcPr/>
                </a:tc>
                <a:extLst>
                  <a:ext uri="{0D108BD9-81ED-4DB2-BD59-A6C34878D82A}">
                    <a16:rowId xmlns:a16="http://schemas.microsoft.com/office/drawing/2014/main" val="3346581872"/>
                  </a:ext>
                </a:extLst>
              </a:tr>
              <a:tr h="225986">
                <a:tc>
                  <a:txBody>
                    <a:bodyPr/>
                    <a:lstStyle/>
                    <a:p>
                      <a:pPr algn="ctr"/>
                      <a:r>
                        <a:rPr lang="en-US" altLang="zh-CN" sz="1200"/>
                        <a:t>\t</a:t>
                      </a:r>
                      <a:endParaRPr lang="zh-CN" altLang="en-US" sz="1200"/>
                    </a:p>
                  </a:txBody>
                  <a:tcPr/>
                </a:tc>
                <a:tc>
                  <a:txBody>
                    <a:bodyPr/>
                    <a:lstStyle/>
                    <a:p>
                      <a:pPr algn="ctr"/>
                      <a:r>
                        <a:rPr lang="zh-CN" altLang="en-US" sz="1200"/>
                        <a:t>水平制表符</a:t>
                      </a:r>
                    </a:p>
                  </a:txBody>
                  <a:tcPr/>
                </a:tc>
                <a:tc>
                  <a:txBody>
                    <a:bodyPr/>
                    <a:lstStyle/>
                    <a:p>
                      <a:pPr algn="ctr"/>
                      <a:r>
                        <a:rPr lang="zh-CN" altLang="en-US" sz="1200"/>
                        <a:t>将光标当前位置移到下一个</a:t>
                      </a:r>
                      <a:r>
                        <a:rPr lang="en-US" altLang="zh-CN" sz="1200"/>
                        <a:t>Tab</a:t>
                      </a:r>
                      <a:r>
                        <a:rPr lang="zh-CN" altLang="en-US" sz="1200"/>
                        <a:t>未知</a:t>
                      </a:r>
                    </a:p>
                  </a:txBody>
                  <a:tcPr/>
                </a:tc>
                <a:extLst>
                  <a:ext uri="{0D108BD9-81ED-4DB2-BD59-A6C34878D82A}">
                    <a16:rowId xmlns:a16="http://schemas.microsoft.com/office/drawing/2014/main" val="1731762931"/>
                  </a:ext>
                </a:extLst>
              </a:tr>
              <a:tr h="225986">
                <a:tc>
                  <a:txBody>
                    <a:bodyPr/>
                    <a:lstStyle/>
                    <a:p>
                      <a:pPr algn="ctr"/>
                      <a:r>
                        <a:rPr lang="en-US" altLang="zh-CN" sz="1200"/>
                        <a:t>\\</a:t>
                      </a:r>
                      <a:endParaRPr lang="zh-CN" altLang="en-US" sz="1200"/>
                    </a:p>
                  </a:txBody>
                  <a:tcPr/>
                </a:tc>
                <a:tc>
                  <a:txBody>
                    <a:bodyPr/>
                    <a:lstStyle/>
                    <a:p>
                      <a:pPr algn="ctr"/>
                      <a:r>
                        <a:rPr lang="zh-CN" altLang="en-US" sz="1200"/>
                        <a:t>一个反斜杠</a:t>
                      </a:r>
                      <a:r>
                        <a:rPr lang="en-US" altLang="zh-CN" sz="1200"/>
                        <a:t>(\)</a:t>
                      </a:r>
                      <a:endParaRPr lang="zh-CN" altLang="en-US" sz="1200"/>
                    </a:p>
                  </a:txBody>
                  <a:tcPr/>
                </a:tc>
                <a:tc>
                  <a:txBody>
                    <a:bodyPr/>
                    <a:lstStyle/>
                    <a:p>
                      <a:pPr algn="ctr"/>
                      <a:r>
                        <a:rPr lang="zh-CN" altLang="en-US" sz="1200"/>
                        <a:t>输出反斜杠字符 </a:t>
                      </a:r>
                      <a:r>
                        <a:rPr lang="en-US" altLang="zh-CN" sz="1200"/>
                        <a:t>\</a:t>
                      </a:r>
                      <a:endParaRPr lang="zh-CN" altLang="en-US" sz="1200"/>
                    </a:p>
                  </a:txBody>
                  <a:tcPr/>
                </a:tc>
                <a:extLst>
                  <a:ext uri="{0D108BD9-81ED-4DB2-BD59-A6C34878D82A}">
                    <a16:rowId xmlns:a16="http://schemas.microsoft.com/office/drawing/2014/main" val="431084655"/>
                  </a:ext>
                </a:extLst>
              </a:tr>
              <a:tr h="225986">
                <a:tc>
                  <a:txBody>
                    <a:bodyPr/>
                    <a:lstStyle/>
                    <a:p>
                      <a:pPr algn="ctr"/>
                      <a:r>
                        <a:rPr lang="en-US" altLang="zh-CN" sz="1200"/>
                        <a:t>\a</a:t>
                      </a:r>
                      <a:endParaRPr lang="zh-CN" altLang="en-US" sz="1200"/>
                    </a:p>
                  </a:txBody>
                  <a:tcPr/>
                </a:tc>
                <a:tc>
                  <a:txBody>
                    <a:bodyPr/>
                    <a:lstStyle/>
                    <a:p>
                      <a:pPr algn="ctr"/>
                      <a:r>
                        <a:rPr lang="zh-CN" altLang="en-US" sz="1200"/>
                        <a:t>警告</a:t>
                      </a:r>
                      <a:r>
                        <a:rPr lang="en-US" altLang="zh-CN" sz="1200"/>
                        <a:t>(alert)</a:t>
                      </a:r>
                      <a:endParaRPr lang="zh-CN" altLang="en-US" sz="1200"/>
                    </a:p>
                  </a:txBody>
                  <a:tcPr/>
                </a:tc>
                <a:tc>
                  <a:txBody>
                    <a:bodyPr/>
                    <a:lstStyle/>
                    <a:p>
                      <a:pPr algn="ctr"/>
                      <a:r>
                        <a:rPr lang="zh-CN" altLang="en-US" sz="1200"/>
                        <a:t>产生声音或视觉信号</a:t>
                      </a:r>
                    </a:p>
                  </a:txBody>
                  <a:tcPr/>
                </a:tc>
                <a:extLst>
                  <a:ext uri="{0D108BD9-81ED-4DB2-BD59-A6C34878D82A}">
                    <a16:rowId xmlns:a16="http://schemas.microsoft.com/office/drawing/2014/main" val="58986617"/>
                  </a:ext>
                </a:extLst>
              </a:tr>
              <a:tr h="225986">
                <a:tc>
                  <a:txBody>
                    <a:bodyPr/>
                    <a:lstStyle/>
                    <a:p>
                      <a:pPr algn="ctr"/>
                      <a:r>
                        <a:rPr lang="en-US" altLang="zh-CN" sz="1200"/>
                        <a:t>\b</a:t>
                      </a:r>
                      <a:endParaRPr lang="zh-CN" altLang="en-US" sz="1200"/>
                    </a:p>
                  </a:txBody>
                  <a:tcPr/>
                </a:tc>
                <a:tc>
                  <a:txBody>
                    <a:bodyPr/>
                    <a:lstStyle/>
                    <a:p>
                      <a:pPr algn="ctr"/>
                      <a:r>
                        <a:rPr lang="zh-CN" altLang="en-US" sz="1200"/>
                        <a:t>退格</a:t>
                      </a:r>
                      <a:r>
                        <a:rPr lang="en-US" altLang="zh-CN" sz="1200"/>
                        <a:t>(backspace)</a:t>
                      </a:r>
                      <a:endParaRPr lang="zh-CN" altLang="en-US" sz="1200"/>
                    </a:p>
                  </a:txBody>
                  <a:tcPr/>
                </a:tc>
                <a:tc>
                  <a:txBody>
                    <a:bodyPr/>
                    <a:lstStyle/>
                    <a:p>
                      <a:pPr algn="ctr"/>
                      <a:r>
                        <a:rPr lang="zh-CN" altLang="en-US" sz="1200"/>
                        <a:t>将光标当前未知后退一个字符</a:t>
                      </a:r>
                    </a:p>
                  </a:txBody>
                  <a:tcPr/>
                </a:tc>
                <a:extLst>
                  <a:ext uri="{0D108BD9-81ED-4DB2-BD59-A6C34878D82A}">
                    <a16:rowId xmlns:a16="http://schemas.microsoft.com/office/drawing/2014/main" val="3078188367"/>
                  </a:ext>
                </a:extLst>
              </a:tr>
              <a:tr h="225986">
                <a:tc>
                  <a:txBody>
                    <a:bodyPr/>
                    <a:lstStyle/>
                    <a:p>
                      <a:pPr algn="ctr"/>
                      <a:r>
                        <a:rPr lang="en-US" altLang="zh-CN" sz="1200"/>
                        <a:t>\f</a:t>
                      </a:r>
                      <a:endParaRPr lang="zh-CN" altLang="en-US" sz="1200"/>
                    </a:p>
                  </a:txBody>
                  <a:tcPr/>
                </a:tc>
                <a:tc>
                  <a:txBody>
                    <a:bodyPr/>
                    <a:lstStyle/>
                    <a:p>
                      <a:pPr algn="ctr"/>
                      <a:r>
                        <a:rPr lang="zh-CN" altLang="en-US" sz="1200"/>
                        <a:t>换页</a:t>
                      </a:r>
                      <a:r>
                        <a:rPr lang="en-US" altLang="zh-CN" sz="1200"/>
                        <a:t>(form feed)</a:t>
                      </a:r>
                      <a:endParaRPr lang="zh-CN" altLang="en-US" sz="1200"/>
                    </a:p>
                  </a:txBody>
                  <a:tcPr/>
                </a:tc>
                <a:tc>
                  <a:txBody>
                    <a:bodyPr/>
                    <a:lstStyle/>
                    <a:p>
                      <a:pPr algn="ctr"/>
                      <a:r>
                        <a:rPr lang="zh-CN" altLang="en-US" sz="1200"/>
                        <a:t>将光标当前位置移到下一页的开头</a:t>
                      </a:r>
                    </a:p>
                  </a:txBody>
                  <a:tcPr/>
                </a:tc>
                <a:extLst>
                  <a:ext uri="{0D108BD9-81ED-4DB2-BD59-A6C34878D82A}">
                    <a16:rowId xmlns:a16="http://schemas.microsoft.com/office/drawing/2014/main" val="2573953856"/>
                  </a:ext>
                </a:extLst>
              </a:tr>
              <a:tr h="225986">
                <a:tc>
                  <a:txBody>
                    <a:bodyPr/>
                    <a:lstStyle/>
                    <a:p>
                      <a:pPr algn="ctr"/>
                      <a:r>
                        <a:rPr lang="en-US" altLang="zh-CN" sz="1200"/>
                        <a:t>\r</a:t>
                      </a:r>
                      <a:endParaRPr lang="zh-CN" altLang="en-US" sz="1200"/>
                    </a:p>
                  </a:txBody>
                  <a:tcPr/>
                </a:tc>
                <a:tc>
                  <a:txBody>
                    <a:bodyPr/>
                    <a:lstStyle/>
                    <a:p>
                      <a:pPr algn="ctr"/>
                      <a:r>
                        <a:rPr lang="zh-CN" altLang="en-US" sz="1200"/>
                        <a:t>回车</a:t>
                      </a:r>
                    </a:p>
                  </a:txBody>
                  <a:tcPr/>
                </a:tc>
                <a:tc>
                  <a:txBody>
                    <a:bodyPr/>
                    <a:lstStyle/>
                    <a:p>
                      <a:pPr algn="ctr"/>
                      <a:r>
                        <a:rPr lang="zh-CN" altLang="en-US" sz="1200"/>
                        <a:t>将光标当前位置移动到本行的开头</a:t>
                      </a:r>
                    </a:p>
                  </a:txBody>
                  <a:tcPr/>
                </a:tc>
                <a:extLst>
                  <a:ext uri="{0D108BD9-81ED-4DB2-BD59-A6C34878D82A}">
                    <a16:rowId xmlns:a16="http://schemas.microsoft.com/office/drawing/2014/main" val="3430419948"/>
                  </a:ext>
                </a:extLst>
              </a:tr>
              <a:tr h="278613">
                <a:tc>
                  <a:txBody>
                    <a:bodyPr/>
                    <a:lstStyle/>
                    <a:p>
                      <a:pPr algn="ctr"/>
                      <a:r>
                        <a:rPr lang="en-US" altLang="zh-CN" sz="1200"/>
                        <a:t>\v</a:t>
                      </a:r>
                      <a:endParaRPr lang="zh-CN" altLang="en-US" sz="1200"/>
                    </a:p>
                  </a:txBody>
                  <a:tcPr/>
                </a:tc>
                <a:tc>
                  <a:txBody>
                    <a:bodyPr/>
                    <a:lstStyle/>
                    <a:p>
                      <a:pPr algn="ctr"/>
                      <a:r>
                        <a:rPr lang="zh-CN" altLang="en-US" sz="1200"/>
                        <a:t>垂直制表符</a:t>
                      </a:r>
                    </a:p>
                  </a:txBody>
                  <a:tcPr/>
                </a:tc>
                <a:tc>
                  <a:txBody>
                    <a:bodyPr/>
                    <a:lstStyle/>
                    <a:p>
                      <a:pPr algn="ctr"/>
                      <a:r>
                        <a:rPr lang="zh-CN" altLang="en-US" sz="1200"/>
                        <a:t>将光标当前位置移到下一个垂直制表对齐点</a:t>
                      </a:r>
                    </a:p>
                  </a:txBody>
                  <a:tcPr/>
                </a:tc>
                <a:extLst>
                  <a:ext uri="{0D108BD9-81ED-4DB2-BD59-A6C34878D82A}">
                    <a16:rowId xmlns:a16="http://schemas.microsoft.com/office/drawing/2014/main" val="2035374977"/>
                  </a:ext>
                </a:extLst>
              </a:tr>
              <a:tr h="278613">
                <a:tc>
                  <a:txBody>
                    <a:bodyPr/>
                    <a:lstStyle/>
                    <a:p>
                      <a:pPr algn="ctr"/>
                      <a:r>
                        <a:rPr lang="en-US" altLang="zh-CN" sz="1200"/>
                        <a:t>\o   ,  \oo  </a:t>
                      </a:r>
                      <a:r>
                        <a:rPr lang="zh-CN" altLang="en-US" sz="1200"/>
                        <a:t>或</a:t>
                      </a:r>
                      <a:r>
                        <a:rPr lang="en-US" altLang="zh-CN" sz="1200"/>
                        <a:t> \ooo</a:t>
                      </a:r>
                    </a:p>
                    <a:p>
                      <a:pPr algn="ctr"/>
                      <a:r>
                        <a:rPr lang="en-US" altLang="zh-CN" sz="1200"/>
                        <a:t>(</a:t>
                      </a:r>
                      <a:r>
                        <a:rPr lang="zh-CN" altLang="en-US" sz="1200"/>
                        <a:t>其中</a:t>
                      </a:r>
                      <a:r>
                        <a:rPr lang="en-US" altLang="zh-CN" sz="1200"/>
                        <a:t>o</a:t>
                      </a:r>
                      <a:r>
                        <a:rPr lang="zh-CN" altLang="en-US" sz="1200"/>
                        <a:t>表示一个八进制数字</a:t>
                      </a:r>
                      <a:r>
                        <a:rPr lang="en-US" altLang="zh-CN" sz="1200"/>
                        <a:t>)</a:t>
                      </a:r>
                      <a:endParaRPr lang="zh-CN" altLang="en-US" sz="1200"/>
                    </a:p>
                  </a:txBody>
                  <a:tcPr/>
                </a:tc>
                <a:tc>
                  <a:txBody>
                    <a:bodyPr/>
                    <a:lstStyle/>
                    <a:p>
                      <a:pPr algn="ctr"/>
                      <a:r>
                        <a:rPr lang="zh-CN" altLang="en-US" sz="1200"/>
                        <a:t>与该八进制码对应的</a:t>
                      </a:r>
                      <a:r>
                        <a:rPr lang="en-US" altLang="zh-CN" sz="1200"/>
                        <a:t>ASCII</a:t>
                      </a:r>
                      <a:r>
                        <a:rPr lang="zh-CN" altLang="en-US" sz="1200"/>
                        <a:t>字符</a:t>
                      </a:r>
                    </a:p>
                  </a:txBody>
                  <a:tcPr/>
                </a:tc>
                <a:tc>
                  <a:txBody>
                    <a:bodyPr/>
                    <a:lstStyle/>
                    <a:p>
                      <a:pPr algn="ctr"/>
                      <a:r>
                        <a:rPr lang="zh-CN" altLang="en-US" sz="1200"/>
                        <a:t>与该八进制码对应的字符</a:t>
                      </a:r>
                    </a:p>
                  </a:txBody>
                  <a:tcPr/>
                </a:tc>
                <a:extLst>
                  <a:ext uri="{0D108BD9-81ED-4DB2-BD59-A6C34878D82A}">
                    <a16:rowId xmlns:a16="http://schemas.microsoft.com/office/drawing/2014/main" val="3965467964"/>
                  </a:ext>
                </a:extLst>
              </a:tr>
              <a:tr h="278613">
                <a:tc>
                  <a:txBody>
                    <a:bodyPr/>
                    <a:lstStyle/>
                    <a:p>
                      <a:pPr algn="ctr"/>
                      <a:r>
                        <a:rPr lang="en-US" altLang="zh-CN" sz="1200"/>
                        <a:t>\xh[h…]</a:t>
                      </a:r>
                    </a:p>
                    <a:p>
                      <a:pPr algn="ctr"/>
                      <a:r>
                        <a:rPr lang="en-US" altLang="zh-CN" sz="1200"/>
                        <a:t>(</a:t>
                      </a:r>
                      <a:r>
                        <a:rPr lang="zh-CN" altLang="en-US" sz="1200"/>
                        <a:t>其中</a:t>
                      </a:r>
                      <a:r>
                        <a:rPr lang="en-US" altLang="zh-CN" sz="1200"/>
                        <a:t>h</a:t>
                      </a:r>
                      <a:r>
                        <a:rPr lang="zh-CN" altLang="en-US" sz="1200"/>
                        <a:t>代表一个十六进制数字</a:t>
                      </a:r>
                      <a:r>
                        <a:rPr lang="en-US" altLang="zh-CN" sz="1200"/>
                        <a:t>)</a:t>
                      </a:r>
                      <a:endParaRPr lang="zh-CN" altLang="en-US" sz="1200"/>
                    </a:p>
                  </a:txBody>
                  <a:tcPr/>
                </a:tc>
                <a:tc>
                  <a:txBody>
                    <a:bodyPr/>
                    <a:lstStyle/>
                    <a:p>
                      <a:pPr algn="ctr"/>
                      <a:r>
                        <a:rPr lang="zh-CN" altLang="en-US" sz="1200"/>
                        <a:t>与该十六进制码对应的</a:t>
                      </a:r>
                      <a:r>
                        <a:rPr lang="en-US" altLang="zh-CN" sz="1200"/>
                        <a:t>ASCII</a:t>
                      </a:r>
                      <a:r>
                        <a:rPr lang="zh-CN" altLang="en-US" sz="1200"/>
                        <a:t>字符</a:t>
                      </a:r>
                    </a:p>
                  </a:txBody>
                  <a:tcPr/>
                </a:tc>
                <a:tc>
                  <a:txBody>
                    <a:bodyPr/>
                    <a:lstStyle/>
                    <a:p>
                      <a:pPr algn="ctr"/>
                      <a:r>
                        <a:rPr lang="zh-CN" altLang="en-US" sz="1200"/>
                        <a:t>与该十六进制码对应的字符</a:t>
                      </a:r>
                    </a:p>
                  </a:txBody>
                  <a:tcPr/>
                </a:tc>
                <a:extLst>
                  <a:ext uri="{0D108BD9-81ED-4DB2-BD59-A6C34878D82A}">
                    <a16:rowId xmlns:a16="http://schemas.microsoft.com/office/drawing/2014/main" val="1349469142"/>
                  </a:ext>
                </a:extLst>
              </a:tr>
              <a:tr h="278613">
                <a:tc>
                  <a:txBody>
                    <a:bodyPr/>
                    <a:lstStyle/>
                    <a:p>
                      <a:pPr algn="ctr"/>
                      <a:r>
                        <a:rPr lang="en-US" altLang="zh-CN" sz="1200"/>
                        <a:t>\?</a:t>
                      </a:r>
                      <a:endParaRPr lang="zh-CN" altLang="en-US" sz="1200"/>
                    </a:p>
                  </a:txBody>
                  <a:tcPr/>
                </a:tc>
                <a:tc>
                  <a:txBody>
                    <a:bodyPr/>
                    <a:lstStyle/>
                    <a:p>
                      <a:pPr algn="ctr"/>
                      <a:r>
                        <a:rPr lang="zh-CN" altLang="en-US" sz="1200"/>
                        <a:t>一个问号</a:t>
                      </a:r>
                    </a:p>
                  </a:txBody>
                  <a:tcPr/>
                </a:tc>
                <a:tc>
                  <a:txBody>
                    <a:bodyPr/>
                    <a:lstStyle/>
                    <a:p>
                      <a:pPr algn="ctr"/>
                      <a:r>
                        <a:rPr lang="zh-CN" altLang="en-US" sz="1200"/>
                        <a:t>输出问好字符</a:t>
                      </a:r>
                    </a:p>
                  </a:txBody>
                  <a:tcPr/>
                </a:tc>
                <a:extLst>
                  <a:ext uri="{0D108BD9-81ED-4DB2-BD59-A6C34878D82A}">
                    <a16:rowId xmlns:a16="http://schemas.microsoft.com/office/drawing/2014/main" val="3814409950"/>
                  </a:ext>
                </a:extLst>
              </a:tr>
            </a:tbl>
          </a:graphicData>
        </a:graphic>
      </p:graphicFrame>
      <p:grpSp>
        <p:nvGrpSpPr>
          <p:cNvPr id="5" name="组 118">
            <a:extLst>
              <a:ext uri="{FF2B5EF4-FFF2-40B4-BE49-F238E27FC236}">
                <a16:creationId xmlns:a16="http://schemas.microsoft.com/office/drawing/2014/main" id="{08DFCAF0-93FB-4875-BC7A-AA526EF93753}"/>
              </a:ext>
            </a:extLst>
          </p:cNvPr>
          <p:cNvGrpSpPr/>
          <p:nvPr/>
        </p:nvGrpSpPr>
        <p:grpSpPr>
          <a:xfrm>
            <a:off x="9072970" y="284165"/>
            <a:ext cx="2914370" cy="2576733"/>
            <a:chOff x="8211887" y="-221648"/>
            <a:chExt cx="5036226" cy="4386805"/>
          </a:xfrm>
        </p:grpSpPr>
        <p:sp>
          <p:nvSpPr>
            <p:cNvPr id="6" name="椭圆 5">
              <a:extLst>
                <a:ext uri="{FF2B5EF4-FFF2-40B4-BE49-F238E27FC236}">
                  <a16:creationId xmlns:a16="http://schemas.microsoft.com/office/drawing/2014/main" id="{0A3F40D7-E8B1-4950-A8EE-C0EE87686062}"/>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 name="椭圆 6">
              <a:extLst>
                <a:ext uri="{FF2B5EF4-FFF2-40B4-BE49-F238E27FC236}">
                  <a16:creationId xmlns:a16="http://schemas.microsoft.com/office/drawing/2014/main" id="{B305D71E-553D-4B28-A993-BD4D1C57322C}"/>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8" name="椭圆 7">
              <a:extLst>
                <a:ext uri="{FF2B5EF4-FFF2-40B4-BE49-F238E27FC236}">
                  <a16:creationId xmlns:a16="http://schemas.microsoft.com/office/drawing/2014/main" id="{DB4EEC33-38DC-4160-AA61-B87E1B32AEDC}"/>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9" name="椭圆 8">
              <a:extLst>
                <a:ext uri="{FF2B5EF4-FFF2-40B4-BE49-F238E27FC236}">
                  <a16:creationId xmlns:a16="http://schemas.microsoft.com/office/drawing/2014/main" id="{0EC11D80-3375-4E67-9A70-F74719999A92}"/>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0" name="椭圆 9">
              <a:extLst>
                <a:ext uri="{FF2B5EF4-FFF2-40B4-BE49-F238E27FC236}">
                  <a16:creationId xmlns:a16="http://schemas.microsoft.com/office/drawing/2014/main" id="{41B1EA68-5895-419B-9386-5B76D5F807E2}"/>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1" name="椭圆 10">
              <a:extLst>
                <a:ext uri="{FF2B5EF4-FFF2-40B4-BE49-F238E27FC236}">
                  <a16:creationId xmlns:a16="http://schemas.microsoft.com/office/drawing/2014/main" id="{5A9EAE6E-649D-4B5E-9CF7-47F1531B90BD}"/>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2" name="椭圆 11">
              <a:extLst>
                <a:ext uri="{FF2B5EF4-FFF2-40B4-BE49-F238E27FC236}">
                  <a16:creationId xmlns:a16="http://schemas.microsoft.com/office/drawing/2014/main" id="{3A5136CD-096E-4EEB-A6B4-F1DC814E6D53}"/>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F84DCC95-8C00-4C1E-9600-7A5275119F83}"/>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F5B57A48-E45F-40EC-8621-3CCC215D7D3E}"/>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FD010A31-D218-4251-8F77-3FE973AAE773}"/>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6D6C5BFC-3DEF-4023-9F78-D6A01AB7907F}"/>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A122D22A-970E-4C29-8DEF-ED645B4E17AE}"/>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18" name="直线连接符 16">
              <a:extLst>
                <a:ext uri="{FF2B5EF4-FFF2-40B4-BE49-F238E27FC236}">
                  <a16:creationId xmlns:a16="http://schemas.microsoft.com/office/drawing/2014/main" id="{D51D5BC6-DD56-43CF-B573-C63D8AFC7A33}"/>
                </a:ext>
              </a:extLst>
            </p:cNvPr>
            <p:cNvCxnSpPr>
              <a:stCxn id="6" idx="5"/>
              <a:endCxn id="11"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线连接符 17">
              <a:extLst>
                <a:ext uri="{FF2B5EF4-FFF2-40B4-BE49-F238E27FC236}">
                  <a16:creationId xmlns:a16="http://schemas.microsoft.com/office/drawing/2014/main" id="{E0D5F2BA-0D63-4788-8BCA-D435BD6E6C50}"/>
                </a:ext>
              </a:extLst>
            </p:cNvPr>
            <p:cNvCxnSpPr>
              <a:stCxn id="8" idx="7"/>
              <a:endCxn id="11"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直线连接符 21">
              <a:extLst>
                <a:ext uri="{FF2B5EF4-FFF2-40B4-BE49-F238E27FC236}">
                  <a16:creationId xmlns:a16="http://schemas.microsoft.com/office/drawing/2014/main" id="{C1E59C6D-F670-4ABB-8744-21EDCB93B5D1}"/>
                </a:ext>
              </a:extLst>
            </p:cNvPr>
            <p:cNvCxnSpPr>
              <a:stCxn id="13" idx="7"/>
              <a:endCxn id="11"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线连接符 28">
              <a:extLst>
                <a:ext uri="{FF2B5EF4-FFF2-40B4-BE49-F238E27FC236}">
                  <a16:creationId xmlns:a16="http://schemas.microsoft.com/office/drawing/2014/main" id="{E7A573D2-3E88-4D3E-A299-E17B123DFEEA}"/>
                </a:ext>
              </a:extLst>
            </p:cNvPr>
            <p:cNvCxnSpPr>
              <a:stCxn id="7" idx="7"/>
              <a:endCxn id="8"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43">
              <a:extLst>
                <a:ext uri="{FF2B5EF4-FFF2-40B4-BE49-F238E27FC236}">
                  <a16:creationId xmlns:a16="http://schemas.microsoft.com/office/drawing/2014/main" id="{1E348DF4-8B9F-4B34-9149-9478BDFD06BD}"/>
                </a:ext>
              </a:extLst>
            </p:cNvPr>
            <p:cNvCxnSpPr>
              <a:stCxn id="9" idx="7"/>
              <a:endCxn id="6"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线连接符 47">
              <a:extLst>
                <a:ext uri="{FF2B5EF4-FFF2-40B4-BE49-F238E27FC236}">
                  <a16:creationId xmlns:a16="http://schemas.microsoft.com/office/drawing/2014/main" id="{62039586-8916-44F5-9387-986B0F12A127}"/>
                </a:ext>
              </a:extLst>
            </p:cNvPr>
            <p:cNvCxnSpPr>
              <a:stCxn id="12" idx="0"/>
              <a:endCxn id="6"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50">
              <a:extLst>
                <a:ext uri="{FF2B5EF4-FFF2-40B4-BE49-F238E27FC236}">
                  <a16:creationId xmlns:a16="http://schemas.microsoft.com/office/drawing/2014/main" id="{10C7DBBB-308A-4EE3-AA63-ACAE8738A0E7}"/>
                </a:ext>
              </a:extLst>
            </p:cNvPr>
            <p:cNvCxnSpPr>
              <a:stCxn id="11" idx="2"/>
              <a:endCxn id="12"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54">
              <a:extLst>
                <a:ext uri="{FF2B5EF4-FFF2-40B4-BE49-F238E27FC236}">
                  <a16:creationId xmlns:a16="http://schemas.microsoft.com/office/drawing/2014/main" id="{F33FAEA1-B089-408A-B46B-51C676AAE6E8}"/>
                </a:ext>
              </a:extLst>
            </p:cNvPr>
            <p:cNvCxnSpPr>
              <a:stCxn id="12" idx="4"/>
              <a:endCxn id="8"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57">
              <a:extLst>
                <a:ext uri="{FF2B5EF4-FFF2-40B4-BE49-F238E27FC236}">
                  <a16:creationId xmlns:a16="http://schemas.microsoft.com/office/drawing/2014/main" id="{E5775145-5F9A-42C8-85CF-0186B37A0FC6}"/>
                </a:ext>
              </a:extLst>
            </p:cNvPr>
            <p:cNvCxnSpPr>
              <a:stCxn id="8" idx="5"/>
              <a:endCxn id="13"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60">
              <a:extLst>
                <a:ext uri="{FF2B5EF4-FFF2-40B4-BE49-F238E27FC236}">
                  <a16:creationId xmlns:a16="http://schemas.microsoft.com/office/drawing/2014/main" id="{4203E080-C7BE-4BE6-B78A-ECE2C3C9DEB1}"/>
                </a:ext>
              </a:extLst>
            </p:cNvPr>
            <p:cNvCxnSpPr>
              <a:stCxn id="9" idx="7"/>
              <a:endCxn id="12"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63">
              <a:extLst>
                <a:ext uri="{FF2B5EF4-FFF2-40B4-BE49-F238E27FC236}">
                  <a16:creationId xmlns:a16="http://schemas.microsoft.com/office/drawing/2014/main" id="{7489942C-1359-4744-9F22-EE415D2A70D7}"/>
                </a:ext>
              </a:extLst>
            </p:cNvPr>
            <p:cNvCxnSpPr>
              <a:stCxn id="9" idx="4"/>
              <a:endCxn id="7"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75BBF0B-5DF4-4D0C-8621-3B65B551776B}"/>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0" name="直线连接符 70">
              <a:extLst>
                <a:ext uri="{FF2B5EF4-FFF2-40B4-BE49-F238E27FC236}">
                  <a16:creationId xmlns:a16="http://schemas.microsoft.com/office/drawing/2014/main" id="{D815C935-B0B7-4653-94E4-61D0B5A8E6DA}"/>
                </a:ext>
              </a:extLst>
            </p:cNvPr>
            <p:cNvCxnSpPr>
              <a:stCxn id="9" idx="5"/>
              <a:endCxn id="14"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75">
              <a:extLst>
                <a:ext uri="{FF2B5EF4-FFF2-40B4-BE49-F238E27FC236}">
                  <a16:creationId xmlns:a16="http://schemas.microsoft.com/office/drawing/2014/main" id="{C8D9ED45-5EFD-44C7-ACF4-75880DC5AF5B}"/>
                </a:ext>
              </a:extLst>
            </p:cNvPr>
            <p:cNvCxnSpPr>
              <a:stCxn id="14" idx="7"/>
              <a:endCxn id="12"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78">
              <a:extLst>
                <a:ext uri="{FF2B5EF4-FFF2-40B4-BE49-F238E27FC236}">
                  <a16:creationId xmlns:a16="http://schemas.microsoft.com/office/drawing/2014/main" id="{8AA224F1-A424-42AB-B029-E0ACF0E36870}"/>
                </a:ext>
              </a:extLst>
            </p:cNvPr>
            <p:cNvCxnSpPr>
              <a:stCxn id="14" idx="6"/>
              <a:endCxn id="8"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84">
              <a:extLst>
                <a:ext uri="{FF2B5EF4-FFF2-40B4-BE49-F238E27FC236}">
                  <a16:creationId xmlns:a16="http://schemas.microsoft.com/office/drawing/2014/main" id="{15109B1B-4376-4170-BE94-4E0E0347AD8C}"/>
                </a:ext>
              </a:extLst>
            </p:cNvPr>
            <p:cNvCxnSpPr>
              <a:stCxn id="7" idx="0"/>
              <a:endCxn id="14"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91">
              <a:extLst>
                <a:ext uri="{FF2B5EF4-FFF2-40B4-BE49-F238E27FC236}">
                  <a16:creationId xmlns:a16="http://schemas.microsoft.com/office/drawing/2014/main" id="{4A2BA2FD-768C-4E07-8A69-0134A0B54514}"/>
                </a:ext>
              </a:extLst>
            </p:cNvPr>
            <p:cNvCxnSpPr>
              <a:stCxn id="7" idx="6"/>
              <a:endCxn id="13"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F5C9B7AB-EA15-422D-B7F3-E573837711F9}"/>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6" name="椭圆 35">
              <a:extLst>
                <a:ext uri="{FF2B5EF4-FFF2-40B4-BE49-F238E27FC236}">
                  <a16:creationId xmlns:a16="http://schemas.microsoft.com/office/drawing/2014/main" id="{17E20500-AC2B-40A5-8EFE-A83122A6038E}"/>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105460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 118">
            <a:extLst>
              <a:ext uri="{FF2B5EF4-FFF2-40B4-BE49-F238E27FC236}">
                <a16:creationId xmlns:a16="http://schemas.microsoft.com/office/drawing/2014/main" id="{A418369F-36AA-4C70-8AB4-E9433978E930}"/>
              </a:ext>
            </a:extLst>
          </p:cNvPr>
          <p:cNvGrpSpPr/>
          <p:nvPr/>
        </p:nvGrpSpPr>
        <p:grpSpPr>
          <a:xfrm>
            <a:off x="9072970" y="284165"/>
            <a:ext cx="2914370" cy="2576733"/>
            <a:chOff x="8211887" y="-221648"/>
            <a:chExt cx="5036226" cy="4386805"/>
          </a:xfrm>
        </p:grpSpPr>
        <p:sp>
          <p:nvSpPr>
            <p:cNvPr id="37" name="椭圆 36">
              <a:extLst>
                <a:ext uri="{FF2B5EF4-FFF2-40B4-BE49-F238E27FC236}">
                  <a16:creationId xmlns:a16="http://schemas.microsoft.com/office/drawing/2014/main" id="{33EF17E5-0CEA-4EF9-BBEE-FEE307EBD50E}"/>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8" name="椭圆 37">
              <a:extLst>
                <a:ext uri="{FF2B5EF4-FFF2-40B4-BE49-F238E27FC236}">
                  <a16:creationId xmlns:a16="http://schemas.microsoft.com/office/drawing/2014/main" id="{804EA7AF-5D28-4A24-BD41-508126689C0A}"/>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9" name="椭圆 38">
              <a:extLst>
                <a:ext uri="{FF2B5EF4-FFF2-40B4-BE49-F238E27FC236}">
                  <a16:creationId xmlns:a16="http://schemas.microsoft.com/office/drawing/2014/main" id="{C68707B8-844B-4A3E-BA04-20DCC0B50443}"/>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0" name="椭圆 39">
              <a:extLst>
                <a:ext uri="{FF2B5EF4-FFF2-40B4-BE49-F238E27FC236}">
                  <a16:creationId xmlns:a16="http://schemas.microsoft.com/office/drawing/2014/main" id="{07566C05-4106-4EC4-8EBD-091591D2D0BD}"/>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1" name="椭圆 40">
              <a:extLst>
                <a:ext uri="{FF2B5EF4-FFF2-40B4-BE49-F238E27FC236}">
                  <a16:creationId xmlns:a16="http://schemas.microsoft.com/office/drawing/2014/main" id="{FB2336D6-4E6C-4E79-BBC9-80885C136E24}"/>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2" name="椭圆 41">
              <a:extLst>
                <a:ext uri="{FF2B5EF4-FFF2-40B4-BE49-F238E27FC236}">
                  <a16:creationId xmlns:a16="http://schemas.microsoft.com/office/drawing/2014/main" id="{E0839EA8-43DA-492B-8548-A34DB120B504}"/>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3" name="椭圆 42">
              <a:extLst>
                <a:ext uri="{FF2B5EF4-FFF2-40B4-BE49-F238E27FC236}">
                  <a16:creationId xmlns:a16="http://schemas.microsoft.com/office/drawing/2014/main" id="{85B25BB2-85C9-441B-A9E1-82024AA8CB4F}"/>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4" name="椭圆 43">
              <a:extLst>
                <a:ext uri="{FF2B5EF4-FFF2-40B4-BE49-F238E27FC236}">
                  <a16:creationId xmlns:a16="http://schemas.microsoft.com/office/drawing/2014/main" id="{8DB7F561-68A3-4860-8A7C-4EDDBEE11759}"/>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5" name="椭圆 44">
              <a:extLst>
                <a:ext uri="{FF2B5EF4-FFF2-40B4-BE49-F238E27FC236}">
                  <a16:creationId xmlns:a16="http://schemas.microsoft.com/office/drawing/2014/main" id="{8ED91D0C-D18B-4505-B58E-37A32B3485E0}"/>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6" name="椭圆 45">
              <a:extLst>
                <a:ext uri="{FF2B5EF4-FFF2-40B4-BE49-F238E27FC236}">
                  <a16:creationId xmlns:a16="http://schemas.microsoft.com/office/drawing/2014/main" id="{5D97C0A3-FB34-4E0A-8B3E-F2AD3460BBC6}"/>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7" name="椭圆 46">
              <a:extLst>
                <a:ext uri="{FF2B5EF4-FFF2-40B4-BE49-F238E27FC236}">
                  <a16:creationId xmlns:a16="http://schemas.microsoft.com/office/drawing/2014/main" id="{B4A51D0B-2A1F-4474-82A8-1A6E202698FF}"/>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8" name="椭圆 47">
              <a:extLst>
                <a:ext uri="{FF2B5EF4-FFF2-40B4-BE49-F238E27FC236}">
                  <a16:creationId xmlns:a16="http://schemas.microsoft.com/office/drawing/2014/main" id="{27CED48A-F320-42A0-BC87-3C7404ED295F}"/>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49" name="直线连接符 16">
              <a:extLst>
                <a:ext uri="{FF2B5EF4-FFF2-40B4-BE49-F238E27FC236}">
                  <a16:creationId xmlns:a16="http://schemas.microsoft.com/office/drawing/2014/main" id="{6E95E315-BE3D-42CF-9887-AC2DE02D7811}"/>
                </a:ext>
              </a:extLst>
            </p:cNvPr>
            <p:cNvCxnSpPr>
              <a:stCxn id="37" idx="5"/>
              <a:endCxn id="42"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线连接符 17">
              <a:extLst>
                <a:ext uri="{FF2B5EF4-FFF2-40B4-BE49-F238E27FC236}">
                  <a16:creationId xmlns:a16="http://schemas.microsoft.com/office/drawing/2014/main" id="{538690F6-CA9C-4E82-B57D-3EBC1AD4C4CC}"/>
                </a:ext>
              </a:extLst>
            </p:cNvPr>
            <p:cNvCxnSpPr>
              <a:stCxn id="39" idx="7"/>
              <a:endCxn id="42"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21">
              <a:extLst>
                <a:ext uri="{FF2B5EF4-FFF2-40B4-BE49-F238E27FC236}">
                  <a16:creationId xmlns:a16="http://schemas.microsoft.com/office/drawing/2014/main" id="{C8B22194-0E45-4ECF-B71C-4CC7C04ADCD9}"/>
                </a:ext>
              </a:extLst>
            </p:cNvPr>
            <p:cNvCxnSpPr>
              <a:stCxn id="44" idx="7"/>
              <a:endCxn id="42"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线连接符 28">
              <a:extLst>
                <a:ext uri="{FF2B5EF4-FFF2-40B4-BE49-F238E27FC236}">
                  <a16:creationId xmlns:a16="http://schemas.microsoft.com/office/drawing/2014/main" id="{D99E60A3-6464-4651-9C8F-CA9BD4588FC7}"/>
                </a:ext>
              </a:extLst>
            </p:cNvPr>
            <p:cNvCxnSpPr>
              <a:stCxn id="38" idx="7"/>
              <a:endCxn id="39"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43">
              <a:extLst>
                <a:ext uri="{FF2B5EF4-FFF2-40B4-BE49-F238E27FC236}">
                  <a16:creationId xmlns:a16="http://schemas.microsoft.com/office/drawing/2014/main" id="{BE642BCF-3CC7-481D-9D3B-1CDA951046A4}"/>
                </a:ext>
              </a:extLst>
            </p:cNvPr>
            <p:cNvCxnSpPr>
              <a:stCxn id="40" idx="7"/>
              <a:endCxn id="37"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47">
              <a:extLst>
                <a:ext uri="{FF2B5EF4-FFF2-40B4-BE49-F238E27FC236}">
                  <a16:creationId xmlns:a16="http://schemas.microsoft.com/office/drawing/2014/main" id="{1674D05E-3B76-411D-96C2-9E23E6F1A50B}"/>
                </a:ext>
              </a:extLst>
            </p:cNvPr>
            <p:cNvCxnSpPr>
              <a:stCxn id="43" idx="0"/>
              <a:endCxn id="37"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0">
              <a:extLst>
                <a:ext uri="{FF2B5EF4-FFF2-40B4-BE49-F238E27FC236}">
                  <a16:creationId xmlns:a16="http://schemas.microsoft.com/office/drawing/2014/main" id="{76F08FB2-25DB-4194-8FA6-9A85E2B69181}"/>
                </a:ext>
              </a:extLst>
            </p:cNvPr>
            <p:cNvCxnSpPr>
              <a:stCxn id="42" idx="2"/>
              <a:endCxn id="43"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直线连接符 54">
              <a:extLst>
                <a:ext uri="{FF2B5EF4-FFF2-40B4-BE49-F238E27FC236}">
                  <a16:creationId xmlns:a16="http://schemas.microsoft.com/office/drawing/2014/main" id="{BF3C48B9-5288-4DA4-AF18-E546E2A93F79}"/>
                </a:ext>
              </a:extLst>
            </p:cNvPr>
            <p:cNvCxnSpPr>
              <a:stCxn id="43" idx="4"/>
              <a:endCxn id="39"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线连接符 57">
              <a:extLst>
                <a:ext uri="{FF2B5EF4-FFF2-40B4-BE49-F238E27FC236}">
                  <a16:creationId xmlns:a16="http://schemas.microsoft.com/office/drawing/2014/main" id="{FFAAF426-B8A3-4486-9A40-A24800BBF7C1}"/>
                </a:ext>
              </a:extLst>
            </p:cNvPr>
            <p:cNvCxnSpPr>
              <a:stCxn id="39" idx="5"/>
              <a:endCxn id="44"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60">
              <a:extLst>
                <a:ext uri="{FF2B5EF4-FFF2-40B4-BE49-F238E27FC236}">
                  <a16:creationId xmlns:a16="http://schemas.microsoft.com/office/drawing/2014/main" id="{40556EAB-3B1D-453F-AEAE-818678847470}"/>
                </a:ext>
              </a:extLst>
            </p:cNvPr>
            <p:cNvCxnSpPr>
              <a:stCxn id="40" idx="7"/>
              <a:endCxn id="43"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直线连接符 63">
              <a:extLst>
                <a:ext uri="{FF2B5EF4-FFF2-40B4-BE49-F238E27FC236}">
                  <a16:creationId xmlns:a16="http://schemas.microsoft.com/office/drawing/2014/main" id="{9D2DF59E-8F4F-485F-97DF-1F9950CDD052}"/>
                </a:ext>
              </a:extLst>
            </p:cNvPr>
            <p:cNvCxnSpPr>
              <a:stCxn id="40" idx="4"/>
              <a:endCxn id="38"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BBA3BA97-E0EB-4033-A767-97152010F2C8}"/>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61" name="直线连接符 70">
              <a:extLst>
                <a:ext uri="{FF2B5EF4-FFF2-40B4-BE49-F238E27FC236}">
                  <a16:creationId xmlns:a16="http://schemas.microsoft.com/office/drawing/2014/main" id="{E72516BC-A3C9-455C-8F62-7C00AE6D4ACF}"/>
                </a:ext>
              </a:extLst>
            </p:cNvPr>
            <p:cNvCxnSpPr>
              <a:stCxn id="40" idx="5"/>
              <a:endCxn id="45"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线连接符 75">
              <a:extLst>
                <a:ext uri="{FF2B5EF4-FFF2-40B4-BE49-F238E27FC236}">
                  <a16:creationId xmlns:a16="http://schemas.microsoft.com/office/drawing/2014/main" id="{64A262C8-6FEF-49C5-B371-A2FA2DEAC12C}"/>
                </a:ext>
              </a:extLst>
            </p:cNvPr>
            <p:cNvCxnSpPr>
              <a:stCxn id="45" idx="7"/>
              <a:endCxn id="43"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直线连接符 78">
              <a:extLst>
                <a:ext uri="{FF2B5EF4-FFF2-40B4-BE49-F238E27FC236}">
                  <a16:creationId xmlns:a16="http://schemas.microsoft.com/office/drawing/2014/main" id="{E3B1889A-ED9F-4307-9A05-15E4B096DE5A}"/>
                </a:ext>
              </a:extLst>
            </p:cNvPr>
            <p:cNvCxnSpPr>
              <a:stCxn id="45" idx="6"/>
              <a:endCxn id="39"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84">
              <a:extLst>
                <a:ext uri="{FF2B5EF4-FFF2-40B4-BE49-F238E27FC236}">
                  <a16:creationId xmlns:a16="http://schemas.microsoft.com/office/drawing/2014/main" id="{80B198F3-81A9-4CC0-A8DD-D7AC5D86DD5B}"/>
                </a:ext>
              </a:extLst>
            </p:cNvPr>
            <p:cNvCxnSpPr>
              <a:stCxn id="38" idx="0"/>
              <a:endCxn id="45"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直线连接符 91">
              <a:extLst>
                <a:ext uri="{FF2B5EF4-FFF2-40B4-BE49-F238E27FC236}">
                  <a16:creationId xmlns:a16="http://schemas.microsoft.com/office/drawing/2014/main" id="{2C8955A6-CA86-45CC-A4B1-88A11457DC94}"/>
                </a:ext>
              </a:extLst>
            </p:cNvPr>
            <p:cNvCxnSpPr>
              <a:stCxn id="38" idx="6"/>
              <a:endCxn id="44"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539815C-3021-4B1E-8D40-AD1ED8F629F7}"/>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7" name="椭圆 66">
              <a:extLst>
                <a:ext uri="{FF2B5EF4-FFF2-40B4-BE49-F238E27FC236}">
                  <a16:creationId xmlns:a16="http://schemas.microsoft.com/office/drawing/2014/main" id="{833142A3-2F36-4CA2-B908-CE7F1893F275}"/>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2" name="文本框 1">
            <a:extLst>
              <a:ext uri="{FF2B5EF4-FFF2-40B4-BE49-F238E27FC236}">
                <a16:creationId xmlns:a16="http://schemas.microsoft.com/office/drawing/2014/main" id="{FB7CE28E-E916-401A-9F89-EDE13391333B}"/>
              </a:ext>
            </a:extLst>
          </p:cNvPr>
          <p:cNvSpPr txBox="1"/>
          <p:nvPr/>
        </p:nvSpPr>
        <p:spPr>
          <a:xfrm>
            <a:off x="1691640" y="1234440"/>
            <a:ext cx="998991" cy="369332"/>
          </a:xfrm>
          <a:prstGeom prst="rect">
            <a:avLst/>
          </a:prstGeom>
          <a:noFill/>
        </p:spPr>
        <p:txBody>
          <a:bodyPr wrap="none" rtlCol="0">
            <a:spAutoFit/>
          </a:bodyPr>
          <a:lstStyle/>
          <a:p>
            <a:pPr algn="l"/>
            <a:r>
              <a:rPr lang="en-US" altLang="zh-CN">
                <a:solidFill>
                  <a:schemeClr val="bg1"/>
                </a:solidFill>
              </a:rPr>
              <a:t>2</a:t>
            </a:r>
            <a:r>
              <a:rPr lang="zh-CN" altLang="en-US">
                <a:solidFill>
                  <a:schemeClr val="bg1"/>
                </a:solidFill>
              </a:rPr>
              <a:t>、变量</a:t>
            </a:r>
          </a:p>
        </p:txBody>
      </p:sp>
      <p:grpSp>
        <p:nvGrpSpPr>
          <p:cNvPr id="7" name="组合 6">
            <a:extLst>
              <a:ext uri="{FF2B5EF4-FFF2-40B4-BE49-F238E27FC236}">
                <a16:creationId xmlns:a16="http://schemas.microsoft.com/office/drawing/2014/main" id="{E32E3D38-6E36-4048-B08D-63FAF3D0B33B}"/>
              </a:ext>
            </a:extLst>
          </p:cNvPr>
          <p:cNvGrpSpPr/>
          <p:nvPr/>
        </p:nvGrpSpPr>
        <p:grpSpPr>
          <a:xfrm>
            <a:off x="7177921" y="2970014"/>
            <a:ext cx="968516" cy="458986"/>
            <a:chOff x="9272016" y="2691015"/>
            <a:chExt cx="711859" cy="458986"/>
          </a:xfrm>
        </p:grpSpPr>
        <p:sp>
          <p:nvSpPr>
            <p:cNvPr id="3" name="矩形 2">
              <a:extLst>
                <a:ext uri="{FF2B5EF4-FFF2-40B4-BE49-F238E27FC236}">
                  <a16:creationId xmlns:a16="http://schemas.microsoft.com/office/drawing/2014/main" id="{21AC7432-770D-45AD-81C3-64D195B3067E}"/>
                </a:ext>
              </a:extLst>
            </p:cNvPr>
            <p:cNvSpPr/>
            <p:nvPr/>
          </p:nvSpPr>
          <p:spPr>
            <a:xfrm>
              <a:off x="9272016" y="2691015"/>
              <a:ext cx="521208" cy="45898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C7320DE-F873-411E-B16D-1F56F6BAF243}"/>
                </a:ext>
              </a:extLst>
            </p:cNvPr>
            <p:cNvSpPr txBox="1"/>
            <p:nvPr/>
          </p:nvSpPr>
          <p:spPr>
            <a:xfrm flipH="1">
              <a:off x="9311792" y="2735842"/>
              <a:ext cx="672083" cy="369332"/>
            </a:xfrm>
            <a:prstGeom prst="rect">
              <a:avLst/>
            </a:prstGeom>
            <a:noFill/>
          </p:spPr>
          <p:txBody>
            <a:bodyPr wrap="square" rtlCol="0">
              <a:spAutoFit/>
            </a:bodyPr>
            <a:lstStyle/>
            <a:p>
              <a:pPr algn="l"/>
              <a:r>
                <a:rPr lang="en-US" altLang="zh-CN">
                  <a:solidFill>
                    <a:schemeClr val="bg1"/>
                  </a:solidFill>
                </a:rPr>
                <a:t>12.3</a:t>
              </a:r>
              <a:endParaRPr lang="zh-CN" altLang="en-US">
                <a:solidFill>
                  <a:schemeClr val="bg1"/>
                </a:solidFill>
              </a:endParaRPr>
            </a:p>
          </p:txBody>
        </p:sp>
      </p:grpSp>
      <p:sp>
        <p:nvSpPr>
          <p:cNvPr id="5" name="文本框 4">
            <a:extLst>
              <a:ext uri="{FF2B5EF4-FFF2-40B4-BE49-F238E27FC236}">
                <a16:creationId xmlns:a16="http://schemas.microsoft.com/office/drawing/2014/main" id="{07989CD6-8D94-4D16-915A-3D9229C9DD21}"/>
              </a:ext>
            </a:extLst>
          </p:cNvPr>
          <p:cNvSpPr txBox="1"/>
          <p:nvPr/>
        </p:nvSpPr>
        <p:spPr>
          <a:xfrm>
            <a:off x="1883377" y="1667811"/>
            <a:ext cx="6874701" cy="646331"/>
          </a:xfrm>
          <a:prstGeom prst="rect">
            <a:avLst/>
          </a:prstGeom>
          <a:noFill/>
        </p:spPr>
        <p:txBody>
          <a:bodyPr wrap="square" rtlCol="0">
            <a:spAutoFit/>
          </a:bodyPr>
          <a:lstStyle/>
          <a:p>
            <a:pPr algn="l"/>
            <a:r>
              <a:rPr lang="zh-CN" altLang="en-US">
                <a:solidFill>
                  <a:schemeClr val="bg1"/>
                </a:solidFill>
              </a:rPr>
              <a:t>变量代表一个有名字、具有特定属性的一个存储单元。用来用来存放数据，也就是存放变量的值。。</a:t>
            </a:r>
          </a:p>
        </p:txBody>
      </p:sp>
      <p:sp>
        <p:nvSpPr>
          <p:cNvPr id="6" name="矩形 5">
            <a:extLst>
              <a:ext uri="{FF2B5EF4-FFF2-40B4-BE49-F238E27FC236}">
                <a16:creationId xmlns:a16="http://schemas.microsoft.com/office/drawing/2014/main" id="{AC0D8AA5-D9CB-47D5-B5A5-17E18C8D933B}"/>
              </a:ext>
            </a:extLst>
          </p:cNvPr>
          <p:cNvSpPr/>
          <p:nvPr/>
        </p:nvSpPr>
        <p:spPr>
          <a:xfrm>
            <a:off x="1848145" y="2473699"/>
            <a:ext cx="4339650" cy="369332"/>
          </a:xfrm>
          <a:prstGeom prst="rect">
            <a:avLst/>
          </a:prstGeom>
        </p:spPr>
        <p:txBody>
          <a:bodyPr wrap="none">
            <a:spAutoFit/>
          </a:bodyPr>
          <a:lstStyle/>
          <a:p>
            <a:r>
              <a:rPr lang="zh-CN" altLang="en-US">
                <a:solidFill>
                  <a:schemeClr val="bg1"/>
                </a:solidFill>
              </a:rPr>
              <a:t>在程序运行期间，变量的值是可以改变的</a:t>
            </a:r>
            <a:endParaRPr lang="zh-CN" altLang="en-US"/>
          </a:p>
        </p:txBody>
      </p:sp>
      <p:sp>
        <p:nvSpPr>
          <p:cNvPr id="10" name="文本框 9">
            <a:extLst>
              <a:ext uri="{FF2B5EF4-FFF2-40B4-BE49-F238E27FC236}">
                <a16:creationId xmlns:a16="http://schemas.microsoft.com/office/drawing/2014/main" id="{BBF0627B-D22D-4F51-8261-A472EB91AD65}"/>
              </a:ext>
            </a:extLst>
          </p:cNvPr>
          <p:cNvSpPr txBox="1"/>
          <p:nvPr/>
        </p:nvSpPr>
        <p:spPr>
          <a:xfrm>
            <a:off x="7278594" y="2623096"/>
            <a:ext cx="300082" cy="369332"/>
          </a:xfrm>
          <a:prstGeom prst="rect">
            <a:avLst/>
          </a:prstGeom>
          <a:noFill/>
        </p:spPr>
        <p:txBody>
          <a:bodyPr wrap="none" rtlCol="0">
            <a:spAutoFit/>
          </a:bodyPr>
          <a:lstStyle/>
          <a:p>
            <a:pPr algn="l"/>
            <a:r>
              <a:rPr lang="en-US" altLang="zh-CN">
                <a:solidFill>
                  <a:schemeClr val="bg1"/>
                </a:solidFill>
              </a:rPr>
              <a:t>a</a:t>
            </a:r>
            <a:endParaRPr lang="zh-CN" altLang="en-US">
              <a:solidFill>
                <a:schemeClr val="bg1"/>
              </a:solidFill>
            </a:endParaRPr>
          </a:p>
        </p:txBody>
      </p:sp>
      <p:cxnSp>
        <p:nvCxnSpPr>
          <p:cNvPr id="14" name="直接箭头连接符 13">
            <a:extLst>
              <a:ext uri="{FF2B5EF4-FFF2-40B4-BE49-F238E27FC236}">
                <a16:creationId xmlns:a16="http://schemas.microsoft.com/office/drawing/2014/main" id="{7E23A006-03B9-4553-8523-5A9124A57110}"/>
              </a:ext>
            </a:extLst>
          </p:cNvPr>
          <p:cNvCxnSpPr>
            <a:cxnSpLocks/>
            <a:stCxn id="22" idx="1"/>
            <a:endCxn id="10" idx="3"/>
          </p:cNvCxnSpPr>
          <p:nvPr/>
        </p:nvCxnSpPr>
        <p:spPr>
          <a:xfrm flipH="1">
            <a:off x="7578676" y="2570234"/>
            <a:ext cx="552524" cy="23752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DD0C9A0-5FFE-4C71-BB5D-6BD4F6E86271}"/>
              </a:ext>
            </a:extLst>
          </p:cNvPr>
          <p:cNvCxnSpPr>
            <a:cxnSpLocks/>
          </p:cNvCxnSpPr>
          <p:nvPr/>
        </p:nvCxnSpPr>
        <p:spPr>
          <a:xfrm flipH="1">
            <a:off x="7777633" y="3199507"/>
            <a:ext cx="70713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59A3CCA-BF5A-442F-A0F2-1974D688B23D}"/>
              </a:ext>
            </a:extLst>
          </p:cNvPr>
          <p:cNvCxnSpPr>
            <a:cxnSpLocks/>
          </p:cNvCxnSpPr>
          <p:nvPr/>
        </p:nvCxnSpPr>
        <p:spPr>
          <a:xfrm flipV="1">
            <a:off x="7532484" y="3429000"/>
            <a:ext cx="0" cy="32471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812BA5B-7F69-4A57-B3F3-6A4CE870B823}"/>
              </a:ext>
            </a:extLst>
          </p:cNvPr>
          <p:cNvSpPr txBox="1"/>
          <p:nvPr/>
        </p:nvSpPr>
        <p:spPr>
          <a:xfrm>
            <a:off x="8131200" y="2385568"/>
            <a:ext cx="877163" cy="369332"/>
          </a:xfrm>
          <a:prstGeom prst="rect">
            <a:avLst/>
          </a:prstGeom>
          <a:noFill/>
        </p:spPr>
        <p:txBody>
          <a:bodyPr wrap="none" rtlCol="0">
            <a:spAutoFit/>
          </a:bodyPr>
          <a:lstStyle/>
          <a:p>
            <a:pPr algn="l"/>
            <a:r>
              <a:rPr lang="zh-CN" altLang="en-US">
                <a:solidFill>
                  <a:schemeClr val="bg1"/>
                </a:solidFill>
              </a:rPr>
              <a:t>变量名</a:t>
            </a:r>
          </a:p>
        </p:txBody>
      </p:sp>
      <p:sp>
        <p:nvSpPr>
          <p:cNvPr id="26" name="文本框 25">
            <a:extLst>
              <a:ext uri="{FF2B5EF4-FFF2-40B4-BE49-F238E27FC236}">
                <a16:creationId xmlns:a16="http://schemas.microsoft.com/office/drawing/2014/main" id="{79F27687-0A2F-43B0-9C96-84EA2FB0289C}"/>
              </a:ext>
            </a:extLst>
          </p:cNvPr>
          <p:cNvSpPr txBox="1"/>
          <p:nvPr/>
        </p:nvSpPr>
        <p:spPr>
          <a:xfrm>
            <a:off x="8569781" y="2986857"/>
            <a:ext cx="877163" cy="369332"/>
          </a:xfrm>
          <a:prstGeom prst="rect">
            <a:avLst/>
          </a:prstGeom>
          <a:noFill/>
        </p:spPr>
        <p:txBody>
          <a:bodyPr wrap="none" rtlCol="0">
            <a:spAutoFit/>
          </a:bodyPr>
          <a:lstStyle/>
          <a:p>
            <a:pPr algn="l"/>
            <a:r>
              <a:rPr lang="zh-CN" altLang="en-US">
                <a:solidFill>
                  <a:schemeClr val="bg1"/>
                </a:solidFill>
              </a:rPr>
              <a:t>变量值</a:t>
            </a:r>
          </a:p>
        </p:txBody>
      </p:sp>
      <p:sp>
        <p:nvSpPr>
          <p:cNvPr id="27" name="文本框 26">
            <a:extLst>
              <a:ext uri="{FF2B5EF4-FFF2-40B4-BE49-F238E27FC236}">
                <a16:creationId xmlns:a16="http://schemas.microsoft.com/office/drawing/2014/main" id="{07F6F9E2-A0D7-4DC2-A5CA-DDDE430692B6}"/>
              </a:ext>
            </a:extLst>
          </p:cNvPr>
          <p:cNvSpPr txBox="1"/>
          <p:nvPr/>
        </p:nvSpPr>
        <p:spPr>
          <a:xfrm>
            <a:off x="7023204" y="3873607"/>
            <a:ext cx="1107996" cy="369332"/>
          </a:xfrm>
          <a:prstGeom prst="rect">
            <a:avLst/>
          </a:prstGeom>
          <a:noFill/>
        </p:spPr>
        <p:txBody>
          <a:bodyPr wrap="none" rtlCol="0">
            <a:spAutoFit/>
          </a:bodyPr>
          <a:lstStyle/>
          <a:p>
            <a:pPr algn="l"/>
            <a:r>
              <a:rPr lang="zh-CN" altLang="en-US">
                <a:solidFill>
                  <a:schemeClr val="bg1"/>
                </a:solidFill>
              </a:rPr>
              <a:t>存储单元</a:t>
            </a:r>
          </a:p>
        </p:txBody>
      </p:sp>
      <p:sp>
        <p:nvSpPr>
          <p:cNvPr id="28" name="文本框 27">
            <a:extLst>
              <a:ext uri="{FF2B5EF4-FFF2-40B4-BE49-F238E27FC236}">
                <a16:creationId xmlns:a16="http://schemas.microsoft.com/office/drawing/2014/main" id="{6E9C7727-4BA3-4DD8-A22C-9DED81E4FAC0}"/>
              </a:ext>
            </a:extLst>
          </p:cNvPr>
          <p:cNvSpPr txBox="1"/>
          <p:nvPr/>
        </p:nvSpPr>
        <p:spPr>
          <a:xfrm>
            <a:off x="1989880" y="3135639"/>
            <a:ext cx="3416320" cy="369332"/>
          </a:xfrm>
          <a:prstGeom prst="rect">
            <a:avLst/>
          </a:prstGeom>
          <a:noFill/>
        </p:spPr>
        <p:txBody>
          <a:bodyPr wrap="none" rtlCol="0">
            <a:spAutoFit/>
          </a:bodyPr>
          <a:lstStyle/>
          <a:p>
            <a:pPr algn="l"/>
            <a:r>
              <a:rPr lang="zh-CN" altLang="en-US">
                <a:solidFill>
                  <a:schemeClr val="bg1"/>
                </a:solidFill>
              </a:rPr>
              <a:t>注：变量必须先定义，后使用。</a:t>
            </a:r>
          </a:p>
        </p:txBody>
      </p:sp>
      <p:sp>
        <p:nvSpPr>
          <p:cNvPr id="29" name="文本框 28">
            <a:extLst>
              <a:ext uri="{FF2B5EF4-FFF2-40B4-BE49-F238E27FC236}">
                <a16:creationId xmlns:a16="http://schemas.microsoft.com/office/drawing/2014/main" id="{83CAEEA9-F981-40F4-9805-CB0A4E92C8E6}"/>
              </a:ext>
            </a:extLst>
          </p:cNvPr>
          <p:cNvSpPr txBox="1"/>
          <p:nvPr/>
        </p:nvSpPr>
        <p:spPr>
          <a:xfrm>
            <a:off x="1691640" y="4061277"/>
            <a:ext cx="1229824" cy="369332"/>
          </a:xfrm>
          <a:prstGeom prst="rect">
            <a:avLst/>
          </a:prstGeom>
          <a:noFill/>
        </p:spPr>
        <p:txBody>
          <a:bodyPr wrap="none" rtlCol="0">
            <a:spAutoFit/>
          </a:bodyPr>
          <a:lstStyle/>
          <a:p>
            <a:pPr algn="l"/>
            <a:r>
              <a:rPr lang="en-US" altLang="zh-CN">
                <a:solidFill>
                  <a:schemeClr val="bg1"/>
                </a:solidFill>
              </a:rPr>
              <a:t>3</a:t>
            </a:r>
            <a:r>
              <a:rPr lang="zh-CN" altLang="en-US">
                <a:solidFill>
                  <a:schemeClr val="bg1"/>
                </a:solidFill>
              </a:rPr>
              <a:t>、常变量</a:t>
            </a:r>
          </a:p>
        </p:txBody>
      </p:sp>
      <p:sp>
        <p:nvSpPr>
          <p:cNvPr id="30" name="文本框 29">
            <a:extLst>
              <a:ext uri="{FF2B5EF4-FFF2-40B4-BE49-F238E27FC236}">
                <a16:creationId xmlns:a16="http://schemas.microsoft.com/office/drawing/2014/main" id="{B006A396-03D5-4AEB-84DB-968D4FB6FA6F}"/>
              </a:ext>
            </a:extLst>
          </p:cNvPr>
          <p:cNvSpPr txBox="1"/>
          <p:nvPr/>
        </p:nvSpPr>
        <p:spPr>
          <a:xfrm>
            <a:off x="2204601" y="4696688"/>
            <a:ext cx="716863" cy="369332"/>
          </a:xfrm>
          <a:prstGeom prst="rect">
            <a:avLst/>
          </a:prstGeom>
          <a:noFill/>
          <a:ln>
            <a:solidFill>
              <a:srgbClr val="FFFF00"/>
            </a:solidFill>
          </a:ln>
        </p:spPr>
        <p:txBody>
          <a:bodyPr wrap="none" rtlCol="0">
            <a:spAutoFit/>
          </a:bodyPr>
          <a:lstStyle/>
          <a:p>
            <a:pPr algn="l"/>
            <a:r>
              <a:rPr lang="en-US" altLang="zh-CN">
                <a:solidFill>
                  <a:schemeClr val="bg1"/>
                </a:solidFill>
              </a:rPr>
              <a:t>const</a:t>
            </a:r>
            <a:endParaRPr lang="zh-CN" altLang="en-US">
              <a:solidFill>
                <a:schemeClr val="bg1"/>
              </a:solidFill>
            </a:endParaRPr>
          </a:p>
        </p:txBody>
      </p:sp>
      <p:sp>
        <p:nvSpPr>
          <p:cNvPr id="31" name="文本框 30">
            <a:extLst>
              <a:ext uri="{FF2B5EF4-FFF2-40B4-BE49-F238E27FC236}">
                <a16:creationId xmlns:a16="http://schemas.microsoft.com/office/drawing/2014/main" id="{BF588286-451B-4DF0-AB31-0FFDA021CA15}"/>
              </a:ext>
            </a:extLst>
          </p:cNvPr>
          <p:cNvSpPr txBox="1"/>
          <p:nvPr/>
        </p:nvSpPr>
        <p:spPr>
          <a:xfrm>
            <a:off x="3041527" y="4703153"/>
            <a:ext cx="2954655" cy="369332"/>
          </a:xfrm>
          <a:prstGeom prst="rect">
            <a:avLst/>
          </a:prstGeom>
          <a:noFill/>
        </p:spPr>
        <p:txBody>
          <a:bodyPr wrap="none" rtlCol="0">
            <a:spAutoFit/>
          </a:bodyPr>
          <a:lstStyle/>
          <a:p>
            <a:pPr algn="l"/>
            <a:r>
              <a:rPr lang="zh-CN" altLang="en-US">
                <a:solidFill>
                  <a:schemeClr val="bg1"/>
                </a:solidFill>
              </a:rPr>
              <a:t>不允许改变变量对应的值。</a:t>
            </a:r>
          </a:p>
        </p:txBody>
      </p:sp>
      <p:sp>
        <p:nvSpPr>
          <p:cNvPr id="33" name="矩形 32">
            <a:extLst>
              <a:ext uri="{FF2B5EF4-FFF2-40B4-BE49-F238E27FC236}">
                <a16:creationId xmlns:a16="http://schemas.microsoft.com/office/drawing/2014/main" id="{07BDFAA5-7D5A-4E4C-A1F5-350610FA5608}"/>
              </a:ext>
            </a:extLst>
          </p:cNvPr>
          <p:cNvSpPr/>
          <p:nvPr/>
        </p:nvSpPr>
        <p:spPr>
          <a:xfrm>
            <a:off x="6159407" y="4696688"/>
            <a:ext cx="2353529" cy="369332"/>
          </a:xfrm>
          <a:prstGeom prst="rect">
            <a:avLst/>
          </a:prstGeom>
        </p:spPr>
        <p:txBody>
          <a:bodyPr wrap="none">
            <a:spAutoFit/>
          </a:bodyPr>
          <a:lstStyle/>
          <a:p>
            <a:r>
              <a:rPr lang="zh-CN" altLang="en-US">
                <a:solidFill>
                  <a:schemeClr val="bg1"/>
                </a:solidFill>
              </a:rPr>
              <a:t>例如：</a:t>
            </a:r>
            <a:r>
              <a:rPr lang="en-US" altLang="zh-CN">
                <a:solidFill>
                  <a:schemeClr val="bg1"/>
                </a:solidFill>
              </a:rPr>
              <a:t>const int a = 3;</a:t>
            </a:r>
            <a:endParaRPr lang="zh-CN" altLang="en-US">
              <a:solidFill>
                <a:schemeClr val="bg1"/>
              </a:solidFill>
            </a:endParaRPr>
          </a:p>
        </p:txBody>
      </p:sp>
      <p:sp>
        <p:nvSpPr>
          <p:cNvPr id="34" name="文本框 33">
            <a:extLst>
              <a:ext uri="{FF2B5EF4-FFF2-40B4-BE49-F238E27FC236}">
                <a16:creationId xmlns:a16="http://schemas.microsoft.com/office/drawing/2014/main" id="{4DF7D432-E929-45AA-B9E9-600794870707}"/>
              </a:ext>
            </a:extLst>
          </p:cNvPr>
          <p:cNvSpPr txBox="1"/>
          <p:nvPr/>
        </p:nvSpPr>
        <p:spPr>
          <a:xfrm>
            <a:off x="2191135" y="5358628"/>
            <a:ext cx="2954655" cy="369332"/>
          </a:xfrm>
          <a:prstGeom prst="rect">
            <a:avLst/>
          </a:prstGeom>
          <a:noFill/>
        </p:spPr>
        <p:txBody>
          <a:bodyPr wrap="none" rtlCol="0">
            <a:spAutoFit/>
          </a:bodyPr>
          <a:lstStyle/>
          <a:p>
            <a:pPr algn="l"/>
            <a:r>
              <a:rPr lang="zh-CN" altLang="en-US">
                <a:solidFill>
                  <a:schemeClr val="bg1"/>
                </a:solidFill>
              </a:rPr>
              <a:t>常变量与符号变量有区别？</a:t>
            </a:r>
          </a:p>
        </p:txBody>
      </p:sp>
      <p:sp>
        <p:nvSpPr>
          <p:cNvPr id="35" name="文本框 34">
            <a:extLst>
              <a:ext uri="{FF2B5EF4-FFF2-40B4-BE49-F238E27FC236}">
                <a16:creationId xmlns:a16="http://schemas.microsoft.com/office/drawing/2014/main" id="{D20F4534-983B-4B09-99D4-198F20A37E41}"/>
              </a:ext>
            </a:extLst>
          </p:cNvPr>
          <p:cNvSpPr txBox="1"/>
          <p:nvPr/>
        </p:nvSpPr>
        <p:spPr>
          <a:xfrm>
            <a:off x="2191135" y="5727960"/>
            <a:ext cx="9308591" cy="646331"/>
          </a:xfrm>
          <a:prstGeom prst="rect">
            <a:avLst/>
          </a:prstGeom>
          <a:noFill/>
        </p:spPr>
        <p:txBody>
          <a:bodyPr wrap="square" rtlCol="0">
            <a:spAutoFit/>
          </a:bodyPr>
          <a:lstStyle/>
          <a:p>
            <a:pPr algn="l"/>
            <a:r>
              <a:rPr lang="zh-CN" altLang="en-US">
                <a:solidFill>
                  <a:schemeClr val="bg1"/>
                </a:solidFill>
              </a:rPr>
              <a:t>在程序中都可以使用，但是性质有不同；在预编译后，符号常量就不存在，直接置换成对应的值，对符号常量的名字是不分配存储单元的。</a:t>
            </a:r>
          </a:p>
        </p:txBody>
      </p:sp>
      <p:sp>
        <p:nvSpPr>
          <p:cNvPr id="68" name="Oval 3">
            <a:extLst>
              <a:ext uri="{FF2B5EF4-FFF2-40B4-BE49-F238E27FC236}">
                <a16:creationId xmlns:a16="http://schemas.microsoft.com/office/drawing/2014/main" id="{0E2590C3-1788-469F-8BCC-DE66511589E7}"/>
              </a:ext>
            </a:extLst>
          </p:cNvPr>
          <p:cNvSpPr>
            <a:spLocks noChangeArrowheads="1"/>
          </p:cNvSpPr>
          <p:nvPr/>
        </p:nvSpPr>
        <p:spPr bwMode="auto">
          <a:xfrm>
            <a:off x="1237880" y="1318402"/>
            <a:ext cx="214548" cy="219084"/>
          </a:xfrm>
          <a:prstGeom prst="ellipse">
            <a:avLst/>
          </a:prstGeom>
          <a:solidFill>
            <a:srgbClr val="A9D25A">
              <a:alpha val="80000"/>
            </a:srgbClr>
          </a:solidFill>
          <a:ln>
            <a:noFill/>
          </a:ln>
        </p:spPr>
        <p:txBody>
          <a:bodyPr/>
          <a:lstStyle/>
          <a:p>
            <a:endParaRPr lang="zh-CN" altLang="en-US"/>
          </a:p>
        </p:txBody>
      </p:sp>
      <p:sp>
        <p:nvSpPr>
          <p:cNvPr id="69" name="Oval 3">
            <a:extLst>
              <a:ext uri="{FF2B5EF4-FFF2-40B4-BE49-F238E27FC236}">
                <a16:creationId xmlns:a16="http://schemas.microsoft.com/office/drawing/2014/main" id="{12BBF576-A382-4754-AAF9-D7BB2EB69DAF}"/>
              </a:ext>
            </a:extLst>
          </p:cNvPr>
          <p:cNvSpPr>
            <a:spLocks noChangeArrowheads="1"/>
          </p:cNvSpPr>
          <p:nvPr/>
        </p:nvSpPr>
        <p:spPr bwMode="auto">
          <a:xfrm>
            <a:off x="1281327" y="4148131"/>
            <a:ext cx="214548" cy="219084"/>
          </a:xfrm>
          <a:prstGeom prst="ellipse">
            <a:avLst/>
          </a:prstGeom>
          <a:solidFill>
            <a:srgbClr val="A9D25A">
              <a:alpha val="80000"/>
            </a:srgbClr>
          </a:solidFill>
          <a:ln>
            <a:noFill/>
          </a:ln>
        </p:spPr>
        <p:txBody>
          <a:bodyPr/>
          <a:lstStyle/>
          <a:p>
            <a:endParaRPr lang="zh-CN" altLang="en-US"/>
          </a:p>
        </p:txBody>
      </p:sp>
      <p:grpSp>
        <p:nvGrpSpPr>
          <p:cNvPr id="70" name="Group 55">
            <a:extLst>
              <a:ext uri="{FF2B5EF4-FFF2-40B4-BE49-F238E27FC236}">
                <a16:creationId xmlns:a16="http://schemas.microsoft.com/office/drawing/2014/main" id="{1B3273E3-FE25-4AFB-AC93-C44F9C30FE20}"/>
              </a:ext>
            </a:extLst>
          </p:cNvPr>
          <p:cNvGrpSpPr/>
          <p:nvPr/>
        </p:nvGrpSpPr>
        <p:grpSpPr bwMode="auto">
          <a:xfrm>
            <a:off x="1883377" y="5392506"/>
            <a:ext cx="321224" cy="301576"/>
            <a:chOff x="7141104" y="1923522"/>
            <a:chExt cx="488950" cy="481013"/>
          </a:xfrm>
          <a:solidFill>
            <a:schemeClr val="accent3"/>
          </a:solidFill>
        </p:grpSpPr>
        <p:sp>
          <p:nvSpPr>
            <p:cNvPr id="71" name="Freeform 58">
              <a:extLst>
                <a:ext uri="{FF2B5EF4-FFF2-40B4-BE49-F238E27FC236}">
                  <a16:creationId xmlns:a16="http://schemas.microsoft.com/office/drawing/2014/main" id="{6B4CBC6F-0F47-4A5F-9604-211A0ECCC7B3}"/>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72" name="Freeform 59">
              <a:extLst>
                <a:ext uri="{FF2B5EF4-FFF2-40B4-BE49-F238E27FC236}">
                  <a16:creationId xmlns:a16="http://schemas.microsoft.com/office/drawing/2014/main" id="{9D6ABC42-1D9A-490B-A300-F7ECA37B9DCD}"/>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73" name="Freeform 60">
              <a:extLst>
                <a:ext uri="{FF2B5EF4-FFF2-40B4-BE49-F238E27FC236}">
                  <a16:creationId xmlns:a16="http://schemas.microsoft.com/office/drawing/2014/main" id="{FF185DE6-5BAD-42E0-B9E4-49816AA6A125}"/>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grpSp>
        <p:nvGrpSpPr>
          <p:cNvPr id="74" name="Group 55">
            <a:extLst>
              <a:ext uri="{FF2B5EF4-FFF2-40B4-BE49-F238E27FC236}">
                <a16:creationId xmlns:a16="http://schemas.microsoft.com/office/drawing/2014/main" id="{A93EB128-D6F6-4941-8365-FFB186A2401D}"/>
              </a:ext>
            </a:extLst>
          </p:cNvPr>
          <p:cNvGrpSpPr/>
          <p:nvPr/>
        </p:nvGrpSpPr>
        <p:grpSpPr bwMode="auto">
          <a:xfrm>
            <a:off x="1691640" y="3150580"/>
            <a:ext cx="321224" cy="301576"/>
            <a:chOff x="7141104" y="1923522"/>
            <a:chExt cx="488950" cy="481013"/>
          </a:xfrm>
          <a:solidFill>
            <a:schemeClr val="accent3"/>
          </a:solidFill>
        </p:grpSpPr>
        <p:sp>
          <p:nvSpPr>
            <p:cNvPr id="75" name="Freeform 58">
              <a:extLst>
                <a:ext uri="{FF2B5EF4-FFF2-40B4-BE49-F238E27FC236}">
                  <a16:creationId xmlns:a16="http://schemas.microsoft.com/office/drawing/2014/main" id="{9EAAD097-188D-477E-9C3E-10B1AB88CCB0}"/>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76" name="Freeform 59">
              <a:extLst>
                <a:ext uri="{FF2B5EF4-FFF2-40B4-BE49-F238E27FC236}">
                  <a16:creationId xmlns:a16="http://schemas.microsoft.com/office/drawing/2014/main" id="{66C6111C-2FC3-4C9C-B3C3-85C63EC52401}"/>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77" name="Freeform 60">
              <a:extLst>
                <a:ext uri="{FF2B5EF4-FFF2-40B4-BE49-F238E27FC236}">
                  <a16:creationId xmlns:a16="http://schemas.microsoft.com/office/drawing/2014/main" id="{6106E2B8-8AC4-4A56-B1EF-F21C6A4D92AE}"/>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spTree>
    <p:extLst>
      <p:ext uri="{BB962C8B-B14F-4D97-AF65-F5344CB8AC3E}">
        <p14:creationId xmlns:p14="http://schemas.microsoft.com/office/powerpoint/2010/main" val="264811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1+#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500" fill="hold"/>
                                        <p:tgtEl>
                                          <p:spTgt spid="74"/>
                                        </p:tgtEl>
                                        <p:attrNameLst>
                                          <p:attrName>ppt_x</p:attrName>
                                        </p:attrNameLst>
                                      </p:cBhvr>
                                      <p:tavLst>
                                        <p:tav tm="0">
                                          <p:val>
                                            <p:strVal val="1+#ppt_w/2"/>
                                          </p:val>
                                        </p:tav>
                                        <p:tav tm="100000">
                                          <p:val>
                                            <p:strVal val="#ppt_x"/>
                                          </p:val>
                                        </p:tav>
                                      </p:tavLst>
                                    </p:anim>
                                    <p:anim calcmode="lin" valueType="num">
                                      <p:cBhvr additive="base">
                                        <p:cTn id="13"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68589D-08E8-4FFA-8073-9F823209D581}"/>
              </a:ext>
            </a:extLst>
          </p:cNvPr>
          <p:cNvSpPr txBox="1"/>
          <p:nvPr/>
        </p:nvSpPr>
        <p:spPr>
          <a:xfrm>
            <a:off x="1858173" y="1427234"/>
            <a:ext cx="1229824" cy="369332"/>
          </a:xfrm>
          <a:prstGeom prst="rect">
            <a:avLst/>
          </a:prstGeom>
          <a:noFill/>
        </p:spPr>
        <p:txBody>
          <a:bodyPr wrap="none" rtlCol="0">
            <a:spAutoFit/>
          </a:bodyPr>
          <a:lstStyle/>
          <a:p>
            <a:pPr algn="l"/>
            <a:r>
              <a:rPr lang="en-US" altLang="zh-CN">
                <a:solidFill>
                  <a:schemeClr val="bg1"/>
                </a:solidFill>
              </a:rPr>
              <a:t>4</a:t>
            </a:r>
            <a:r>
              <a:rPr lang="zh-CN" altLang="en-US">
                <a:solidFill>
                  <a:schemeClr val="bg1"/>
                </a:solidFill>
              </a:rPr>
              <a:t>、标识符</a:t>
            </a:r>
          </a:p>
        </p:txBody>
      </p:sp>
      <p:sp>
        <p:nvSpPr>
          <p:cNvPr id="3" name="文本框 2">
            <a:extLst>
              <a:ext uri="{FF2B5EF4-FFF2-40B4-BE49-F238E27FC236}">
                <a16:creationId xmlns:a16="http://schemas.microsoft.com/office/drawing/2014/main" id="{F4589B25-B12D-4D92-AAD4-75628C36D66B}"/>
              </a:ext>
            </a:extLst>
          </p:cNvPr>
          <p:cNvSpPr txBox="1"/>
          <p:nvPr/>
        </p:nvSpPr>
        <p:spPr>
          <a:xfrm>
            <a:off x="2258568" y="1956816"/>
            <a:ext cx="6186309" cy="369332"/>
          </a:xfrm>
          <a:prstGeom prst="rect">
            <a:avLst/>
          </a:prstGeom>
          <a:noFill/>
        </p:spPr>
        <p:txBody>
          <a:bodyPr wrap="none" rtlCol="0">
            <a:spAutoFit/>
          </a:bodyPr>
          <a:lstStyle/>
          <a:p>
            <a:pPr algn="l"/>
            <a:r>
              <a:rPr lang="zh-CN" altLang="en-US">
                <a:solidFill>
                  <a:schemeClr val="bg1"/>
                </a:solidFill>
              </a:rPr>
              <a:t>变量名、符号常量名、函数名、数组名、类型名等的统称。</a:t>
            </a:r>
          </a:p>
        </p:txBody>
      </p:sp>
      <p:sp>
        <p:nvSpPr>
          <p:cNvPr id="5" name="文本框 4">
            <a:extLst>
              <a:ext uri="{FF2B5EF4-FFF2-40B4-BE49-F238E27FC236}">
                <a16:creationId xmlns:a16="http://schemas.microsoft.com/office/drawing/2014/main" id="{C4CBC538-47DA-4F19-917B-F89474E4A615}"/>
              </a:ext>
            </a:extLst>
          </p:cNvPr>
          <p:cNvSpPr txBox="1"/>
          <p:nvPr/>
        </p:nvSpPr>
        <p:spPr>
          <a:xfrm>
            <a:off x="2321260" y="4617275"/>
            <a:ext cx="877163" cy="369332"/>
          </a:xfrm>
          <a:prstGeom prst="rect">
            <a:avLst/>
          </a:prstGeom>
          <a:noFill/>
        </p:spPr>
        <p:txBody>
          <a:bodyPr wrap="none" rtlCol="0">
            <a:spAutoFit/>
          </a:bodyPr>
          <a:lstStyle/>
          <a:p>
            <a:pPr algn="l"/>
            <a:r>
              <a:rPr lang="zh-CN" altLang="en-US">
                <a:solidFill>
                  <a:schemeClr val="bg1"/>
                </a:solidFill>
              </a:rPr>
              <a:t>例如：</a:t>
            </a:r>
            <a:endParaRPr lang="en-US" altLang="zh-CN">
              <a:solidFill>
                <a:schemeClr val="bg1"/>
              </a:solidFill>
            </a:endParaRPr>
          </a:p>
        </p:txBody>
      </p:sp>
      <p:sp>
        <p:nvSpPr>
          <p:cNvPr id="6" name="文本框 5">
            <a:extLst>
              <a:ext uri="{FF2B5EF4-FFF2-40B4-BE49-F238E27FC236}">
                <a16:creationId xmlns:a16="http://schemas.microsoft.com/office/drawing/2014/main" id="{77E1EA8E-C066-4650-A343-60D88C558EF3}"/>
              </a:ext>
            </a:extLst>
          </p:cNvPr>
          <p:cNvSpPr txBox="1"/>
          <p:nvPr/>
        </p:nvSpPr>
        <p:spPr>
          <a:xfrm>
            <a:off x="2236504" y="5815139"/>
            <a:ext cx="9486892" cy="369332"/>
          </a:xfrm>
          <a:prstGeom prst="rect">
            <a:avLst/>
          </a:prstGeom>
          <a:noFill/>
        </p:spPr>
        <p:txBody>
          <a:bodyPr wrap="none" rtlCol="0">
            <a:spAutoFit/>
          </a:bodyPr>
          <a:lstStyle/>
          <a:p>
            <a:pPr algn="l"/>
            <a:r>
              <a:rPr lang="zh-CN" altLang="en-US">
                <a:solidFill>
                  <a:schemeClr val="bg1"/>
                </a:solidFill>
              </a:rPr>
              <a:t>注：大小字母和小写字母是两个不同的字符。因此例如： </a:t>
            </a:r>
            <a:r>
              <a:rPr lang="en-US" altLang="zh-CN">
                <a:solidFill>
                  <a:schemeClr val="bg1"/>
                </a:solidFill>
              </a:rPr>
              <a:t>A_1</a:t>
            </a:r>
            <a:r>
              <a:rPr lang="zh-CN" altLang="en-US">
                <a:solidFill>
                  <a:schemeClr val="bg1"/>
                </a:solidFill>
              </a:rPr>
              <a:t>变量和</a:t>
            </a:r>
            <a:r>
              <a:rPr lang="en-US" altLang="zh-CN">
                <a:solidFill>
                  <a:schemeClr val="bg1"/>
                </a:solidFill>
              </a:rPr>
              <a:t>a_1</a:t>
            </a:r>
            <a:r>
              <a:rPr lang="zh-CN" altLang="en-US">
                <a:solidFill>
                  <a:schemeClr val="bg1"/>
                </a:solidFill>
              </a:rPr>
              <a:t>是两个不同的变量。</a:t>
            </a:r>
          </a:p>
        </p:txBody>
      </p:sp>
      <p:sp>
        <p:nvSpPr>
          <p:cNvPr id="7" name="Oval 3">
            <a:extLst>
              <a:ext uri="{FF2B5EF4-FFF2-40B4-BE49-F238E27FC236}">
                <a16:creationId xmlns:a16="http://schemas.microsoft.com/office/drawing/2014/main" id="{92232E48-E38F-4B35-A6C6-1D40EBC1C7BD}"/>
              </a:ext>
            </a:extLst>
          </p:cNvPr>
          <p:cNvSpPr>
            <a:spLocks noChangeArrowheads="1"/>
          </p:cNvSpPr>
          <p:nvPr/>
        </p:nvSpPr>
        <p:spPr bwMode="auto">
          <a:xfrm>
            <a:off x="1464207" y="1502664"/>
            <a:ext cx="214548" cy="219084"/>
          </a:xfrm>
          <a:prstGeom prst="ellipse">
            <a:avLst/>
          </a:prstGeom>
          <a:solidFill>
            <a:srgbClr val="A9D25A">
              <a:alpha val="80000"/>
            </a:srgbClr>
          </a:solidFill>
          <a:ln>
            <a:noFill/>
          </a:ln>
        </p:spPr>
        <p:txBody>
          <a:bodyPr/>
          <a:lstStyle/>
          <a:p>
            <a:endParaRPr lang="zh-CN" altLang="en-US"/>
          </a:p>
        </p:txBody>
      </p:sp>
      <p:grpSp>
        <p:nvGrpSpPr>
          <p:cNvPr id="8" name="组 118">
            <a:extLst>
              <a:ext uri="{FF2B5EF4-FFF2-40B4-BE49-F238E27FC236}">
                <a16:creationId xmlns:a16="http://schemas.microsoft.com/office/drawing/2014/main" id="{42E006F4-7645-4A68-AD50-37AFE0950BCF}"/>
              </a:ext>
            </a:extLst>
          </p:cNvPr>
          <p:cNvGrpSpPr/>
          <p:nvPr/>
        </p:nvGrpSpPr>
        <p:grpSpPr>
          <a:xfrm>
            <a:off x="9072970" y="284165"/>
            <a:ext cx="2914370" cy="2576733"/>
            <a:chOff x="8211887" y="-221648"/>
            <a:chExt cx="5036226" cy="4386805"/>
          </a:xfrm>
        </p:grpSpPr>
        <p:sp>
          <p:nvSpPr>
            <p:cNvPr id="9" name="椭圆 8">
              <a:extLst>
                <a:ext uri="{FF2B5EF4-FFF2-40B4-BE49-F238E27FC236}">
                  <a16:creationId xmlns:a16="http://schemas.microsoft.com/office/drawing/2014/main" id="{A6F110C0-1089-4F6F-8FD7-7BC2CB90D590}"/>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0" name="椭圆 9">
              <a:extLst>
                <a:ext uri="{FF2B5EF4-FFF2-40B4-BE49-F238E27FC236}">
                  <a16:creationId xmlns:a16="http://schemas.microsoft.com/office/drawing/2014/main" id="{9322FB14-957E-452E-BDB6-EA7FF5B80F96}"/>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1" name="椭圆 10">
              <a:extLst>
                <a:ext uri="{FF2B5EF4-FFF2-40B4-BE49-F238E27FC236}">
                  <a16:creationId xmlns:a16="http://schemas.microsoft.com/office/drawing/2014/main" id="{4425B6BF-9B6D-4164-9B28-A9328E9132B7}"/>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2" name="椭圆 11">
              <a:extLst>
                <a:ext uri="{FF2B5EF4-FFF2-40B4-BE49-F238E27FC236}">
                  <a16:creationId xmlns:a16="http://schemas.microsoft.com/office/drawing/2014/main" id="{0E3261A4-F2CB-47B8-8E0A-99D61A037943}"/>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C4964793-0D80-4303-A01C-02D000646CF6}"/>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3DAA34D3-64EB-4CBD-9796-419067B95A1C}"/>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2E3CC9CB-48E7-4313-951A-94BDAA4AE580}"/>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08ED6350-D010-4036-A9C6-312D9301B4F4}"/>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E289F074-8663-4B2A-8D10-31BBB601533E}"/>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8BF3141B-326A-4641-8D84-9A1ECE2C9EE6}"/>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126789F4-1361-44A3-8C79-E81437FDEAF5}"/>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5A7557B6-9097-4D78-9384-D115A07196D7}"/>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1" name="直线连接符 16">
              <a:extLst>
                <a:ext uri="{FF2B5EF4-FFF2-40B4-BE49-F238E27FC236}">
                  <a16:creationId xmlns:a16="http://schemas.microsoft.com/office/drawing/2014/main" id="{E03D73B5-0C04-4C2E-B2E7-0C07ADD62A2D}"/>
                </a:ext>
              </a:extLst>
            </p:cNvPr>
            <p:cNvCxnSpPr>
              <a:stCxn id="9" idx="5"/>
              <a:endCxn id="14"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17">
              <a:extLst>
                <a:ext uri="{FF2B5EF4-FFF2-40B4-BE49-F238E27FC236}">
                  <a16:creationId xmlns:a16="http://schemas.microsoft.com/office/drawing/2014/main" id="{570044B1-164F-4DED-9304-24E510A2D364}"/>
                </a:ext>
              </a:extLst>
            </p:cNvPr>
            <p:cNvCxnSpPr>
              <a:stCxn id="11" idx="7"/>
              <a:endCxn id="14"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线连接符 21">
              <a:extLst>
                <a:ext uri="{FF2B5EF4-FFF2-40B4-BE49-F238E27FC236}">
                  <a16:creationId xmlns:a16="http://schemas.microsoft.com/office/drawing/2014/main" id="{675EAB34-2E1A-4FAF-A828-ABCBBBC2363F}"/>
                </a:ext>
              </a:extLst>
            </p:cNvPr>
            <p:cNvCxnSpPr>
              <a:stCxn id="16" idx="7"/>
              <a:endCxn id="14"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28">
              <a:extLst>
                <a:ext uri="{FF2B5EF4-FFF2-40B4-BE49-F238E27FC236}">
                  <a16:creationId xmlns:a16="http://schemas.microsoft.com/office/drawing/2014/main" id="{17790E3E-A167-4C75-8DBB-F3EC11C1A25A}"/>
                </a:ext>
              </a:extLst>
            </p:cNvPr>
            <p:cNvCxnSpPr>
              <a:stCxn id="10" idx="7"/>
              <a:endCxn id="11"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43">
              <a:extLst>
                <a:ext uri="{FF2B5EF4-FFF2-40B4-BE49-F238E27FC236}">
                  <a16:creationId xmlns:a16="http://schemas.microsoft.com/office/drawing/2014/main" id="{C2E432B1-71BB-402A-955B-5ADA4102A460}"/>
                </a:ext>
              </a:extLst>
            </p:cNvPr>
            <p:cNvCxnSpPr>
              <a:stCxn id="12" idx="7"/>
              <a:endCxn id="9"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47">
              <a:extLst>
                <a:ext uri="{FF2B5EF4-FFF2-40B4-BE49-F238E27FC236}">
                  <a16:creationId xmlns:a16="http://schemas.microsoft.com/office/drawing/2014/main" id="{30F9F50E-DF14-4F73-93E2-09AD609647EC}"/>
                </a:ext>
              </a:extLst>
            </p:cNvPr>
            <p:cNvCxnSpPr>
              <a:stCxn id="15" idx="0"/>
              <a:endCxn id="9"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50">
              <a:extLst>
                <a:ext uri="{FF2B5EF4-FFF2-40B4-BE49-F238E27FC236}">
                  <a16:creationId xmlns:a16="http://schemas.microsoft.com/office/drawing/2014/main" id="{78FBFF7D-E148-4060-8729-0C90FD082A98}"/>
                </a:ext>
              </a:extLst>
            </p:cNvPr>
            <p:cNvCxnSpPr>
              <a:stCxn id="14" idx="2"/>
              <a:endCxn id="15"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54">
              <a:extLst>
                <a:ext uri="{FF2B5EF4-FFF2-40B4-BE49-F238E27FC236}">
                  <a16:creationId xmlns:a16="http://schemas.microsoft.com/office/drawing/2014/main" id="{3B09D14D-C558-49CE-94D3-19877E4DD5AF}"/>
                </a:ext>
              </a:extLst>
            </p:cNvPr>
            <p:cNvCxnSpPr>
              <a:stCxn id="15" idx="4"/>
              <a:endCxn id="11"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57">
              <a:extLst>
                <a:ext uri="{FF2B5EF4-FFF2-40B4-BE49-F238E27FC236}">
                  <a16:creationId xmlns:a16="http://schemas.microsoft.com/office/drawing/2014/main" id="{243472BA-306A-49EC-A639-CC240A8B18FC}"/>
                </a:ext>
              </a:extLst>
            </p:cNvPr>
            <p:cNvCxnSpPr>
              <a:stCxn id="11" idx="5"/>
              <a:endCxn id="16"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60">
              <a:extLst>
                <a:ext uri="{FF2B5EF4-FFF2-40B4-BE49-F238E27FC236}">
                  <a16:creationId xmlns:a16="http://schemas.microsoft.com/office/drawing/2014/main" id="{C4512DF9-325F-4FB3-8037-39F906903C50}"/>
                </a:ext>
              </a:extLst>
            </p:cNvPr>
            <p:cNvCxnSpPr>
              <a:stCxn id="12" idx="7"/>
              <a:endCxn id="15"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63">
              <a:extLst>
                <a:ext uri="{FF2B5EF4-FFF2-40B4-BE49-F238E27FC236}">
                  <a16:creationId xmlns:a16="http://schemas.microsoft.com/office/drawing/2014/main" id="{F1BE4C1D-1CB9-4136-A34F-CABED7082250}"/>
                </a:ext>
              </a:extLst>
            </p:cNvPr>
            <p:cNvCxnSpPr>
              <a:stCxn id="12" idx="4"/>
              <a:endCxn id="10"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390FA133-1164-4E9B-95B0-009BE4578298}"/>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3" name="直线连接符 70">
              <a:extLst>
                <a:ext uri="{FF2B5EF4-FFF2-40B4-BE49-F238E27FC236}">
                  <a16:creationId xmlns:a16="http://schemas.microsoft.com/office/drawing/2014/main" id="{DF83E273-043D-4DC7-AB24-331A41C8CE27}"/>
                </a:ext>
              </a:extLst>
            </p:cNvPr>
            <p:cNvCxnSpPr>
              <a:stCxn id="12" idx="5"/>
              <a:endCxn id="17"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75">
              <a:extLst>
                <a:ext uri="{FF2B5EF4-FFF2-40B4-BE49-F238E27FC236}">
                  <a16:creationId xmlns:a16="http://schemas.microsoft.com/office/drawing/2014/main" id="{8DAC5AC7-149C-4703-99E8-A1624A8767DE}"/>
                </a:ext>
              </a:extLst>
            </p:cNvPr>
            <p:cNvCxnSpPr>
              <a:stCxn id="17" idx="7"/>
              <a:endCxn id="15"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78">
              <a:extLst>
                <a:ext uri="{FF2B5EF4-FFF2-40B4-BE49-F238E27FC236}">
                  <a16:creationId xmlns:a16="http://schemas.microsoft.com/office/drawing/2014/main" id="{AE2E08D1-1981-4476-9AE0-6175D45DCA99}"/>
                </a:ext>
              </a:extLst>
            </p:cNvPr>
            <p:cNvCxnSpPr>
              <a:stCxn id="17" idx="6"/>
              <a:endCxn id="11"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84">
              <a:extLst>
                <a:ext uri="{FF2B5EF4-FFF2-40B4-BE49-F238E27FC236}">
                  <a16:creationId xmlns:a16="http://schemas.microsoft.com/office/drawing/2014/main" id="{170949A4-DFC5-429B-A884-F5B8DD1DB6BC}"/>
                </a:ext>
              </a:extLst>
            </p:cNvPr>
            <p:cNvCxnSpPr>
              <a:stCxn id="10" idx="0"/>
              <a:endCxn id="17"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91">
              <a:extLst>
                <a:ext uri="{FF2B5EF4-FFF2-40B4-BE49-F238E27FC236}">
                  <a16:creationId xmlns:a16="http://schemas.microsoft.com/office/drawing/2014/main" id="{47BFAA5D-F7B5-43B1-9F93-1E9DE5EF3155}"/>
                </a:ext>
              </a:extLst>
            </p:cNvPr>
            <p:cNvCxnSpPr>
              <a:stCxn id="10" idx="6"/>
              <a:endCxn id="16"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E26655B8-7931-458D-86B2-ACF7AB9FD86C}"/>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9" name="椭圆 38">
              <a:extLst>
                <a:ext uri="{FF2B5EF4-FFF2-40B4-BE49-F238E27FC236}">
                  <a16:creationId xmlns:a16="http://schemas.microsoft.com/office/drawing/2014/main" id="{B8F64C6B-4DC4-43BC-BCCA-884FEF4669AF}"/>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41" name="圆角矩形 93">
            <a:extLst>
              <a:ext uri="{FF2B5EF4-FFF2-40B4-BE49-F238E27FC236}">
                <a16:creationId xmlns:a16="http://schemas.microsoft.com/office/drawing/2014/main" id="{6D418927-D5B0-4205-96DB-32525574B017}"/>
              </a:ext>
            </a:extLst>
          </p:cNvPr>
          <p:cNvSpPr/>
          <p:nvPr/>
        </p:nvSpPr>
        <p:spPr bwMode="auto">
          <a:xfrm>
            <a:off x="3336920" y="2659593"/>
            <a:ext cx="5078022" cy="1538813"/>
          </a:xfrm>
          <a:prstGeom prst="roundRect">
            <a:avLst>
              <a:gd name="adj" fmla="val 0"/>
            </a:avLst>
          </a:prstGeom>
          <a:noFill/>
          <a:ln w="19050">
            <a:solidFill>
              <a:schemeClr val="accent6"/>
            </a:solidFill>
          </a:ln>
        </p:spPr>
        <p:style>
          <a:lnRef idx="2">
            <a:schemeClr val="accent3"/>
          </a:lnRef>
          <a:fillRef idx="1">
            <a:schemeClr val="lt1"/>
          </a:fillRef>
          <a:effectRef idx="0">
            <a:schemeClr val="accent3"/>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tx1"/>
              </a:solidFill>
              <a:latin typeface="微软雅黑" pitchFamily="34" charset="-122"/>
              <a:ea typeface="微软雅黑" pitchFamily="34" charset="-122"/>
            </a:endParaRPr>
          </a:p>
        </p:txBody>
      </p:sp>
      <p:sp>
        <p:nvSpPr>
          <p:cNvPr id="42" name="矩形 87">
            <a:extLst>
              <a:ext uri="{FF2B5EF4-FFF2-40B4-BE49-F238E27FC236}">
                <a16:creationId xmlns:a16="http://schemas.microsoft.com/office/drawing/2014/main" id="{D0D60529-43B2-4C2B-8E34-2A4E16571F3B}"/>
              </a:ext>
            </a:extLst>
          </p:cNvPr>
          <p:cNvSpPr>
            <a:spLocks noChangeArrowheads="1"/>
          </p:cNvSpPr>
          <p:nvPr/>
        </p:nvSpPr>
        <p:spPr bwMode="auto">
          <a:xfrm>
            <a:off x="3514645" y="2868798"/>
            <a:ext cx="4722572" cy="923322"/>
          </a:xfrm>
          <a:prstGeom prst="rect">
            <a:avLst/>
          </a:prstGeom>
          <a:noFill/>
          <a:ln w="9525">
            <a:noFill/>
            <a:miter lim="800000"/>
            <a:headEnd/>
            <a:tailEnd/>
          </a:ln>
        </p:spPr>
        <p:txBody>
          <a:bodyPr wrap="square" lIns="91430" tIns="45716" rIns="91430" bIns="45716">
            <a:spAutoFit/>
          </a:bodyPr>
          <a:lstStyle/>
          <a:p>
            <a:pPr lvl="0"/>
            <a:r>
              <a:rPr lang="en-US" altLang="zh-CN">
                <a:solidFill>
                  <a:prstClr val="white"/>
                </a:solidFill>
              </a:rPr>
              <a:t>1</a:t>
            </a:r>
            <a:r>
              <a:rPr lang="zh-CN" altLang="en-US">
                <a:solidFill>
                  <a:prstClr val="white"/>
                </a:solidFill>
              </a:rPr>
              <a:t>、只能由字母、数字、下划线</a:t>
            </a:r>
            <a:r>
              <a:rPr lang="en-US" altLang="zh-CN">
                <a:solidFill>
                  <a:prstClr val="white"/>
                </a:solidFill>
              </a:rPr>
              <a:t>3</a:t>
            </a:r>
            <a:r>
              <a:rPr lang="zh-CN" altLang="en-US">
                <a:solidFill>
                  <a:prstClr val="white"/>
                </a:solidFill>
              </a:rPr>
              <a:t>种字符组合</a:t>
            </a:r>
            <a:endParaRPr lang="en-US" altLang="zh-CN">
              <a:solidFill>
                <a:prstClr val="white"/>
              </a:solidFill>
            </a:endParaRPr>
          </a:p>
          <a:p>
            <a:pPr lvl="0"/>
            <a:endParaRPr lang="en-US" altLang="zh-CN">
              <a:solidFill>
                <a:prstClr val="white"/>
              </a:solidFill>
            </a:endParaRPr>
          </a:p>
          <a:p>
            <a:pPr lvl="0"/>
            <a:r>
              <a:rPr lang="en-US" altLang="zh-CN">
                <a:solidFill>
                  <a:prstClr val="white"/>
                </a:solidFill>
              </a:rPr>
              <a:t>2</a:t>
            </a:r>
            <a:r>
              <a:rPr lang="zh-CN" altLang="en-US">
                <a:solidFill>
                  <a:prstClr val="white"/>
                </a:solidFill>
              </a:rPr>
              <a:t>、且第一个字符必须为字母或下划线。</a:t>
            </a:r>
            <a:endParaRPr lang="en-US" altLang="zh-CN">
              <a:solidFill>
                <a:prstClr val="white"/>
              </a:solidFill>
            </a:endParaRPr>
          </a:p>
        </p:txBody>
      </p:sp>
      <p:grpSp>
        <p:nvGrpSpPr>
          <p:cNvPr id="43" name="组合 42">
            <a:extLst>
              <a:ext uri="{FF2B5EF4-FFF2-40B4-BE49-F238E27FC236}">
                <a16:creationId xmlns:a16="http://schemas.microsoft.com/office/drawing/2014/main" id="{31A2D44A-4667-4706-8C16-C2243C9AEC2F}"/>
              </a:ext>
            </a:extLst>
          </p:cNvPr>
          <p:cNvGrpSpPr>
            <a:grpSpLocks noChangeAspect="1"/>
          </p:cNvGrpSpPr>
          <p:nvPr/>
        </p:nvGrpSpPr>
        <p:grpSpPr bwMode="auto">
          <a:xfrm>
            <a:off x="4654350" y="3961257"/>
            <a:ext cx="2443163" cy="554037"/>
            <a:chOff x="855540" y="3513439"/>
            <a:chExt cx="1399872" cy="987727"/>
          </a:xfrm>
          <a:solidFill>
            <a:schemeClr val="accent2"/>
          </a:solidFill>
          <a:scene3d>
            <a:camera prst="orthographicFront">
              <a:rot lat="0" lon="0" rev="0"/>
            </a:camera>
            <a:lightRig rig="balanced" dir="t">
              <a:rot lat="0" lon="0" rev="8700000"/>
            </a:lightRig>
          </a:scene3d>
        </p:grpSpPr>
        <p:sp>
          <p:nvSpPr>
            <p:cNvPr id="44" name="矩形 43">
              <a:extLst>
                <a:ext uri="{FF2B5EF4-FFF2-40B4-BE49-F238E27FC236}">
                  <a16:creationId xmlns:a16="http://schemas.microsoft.com/office/drawing/2014/main" id="{935CB4C9-FFFB-417C-AE7F-106D101BFE4F}"/>
                </a:ext>
              </a:extLst>
            </p:cNvPr>
            <p:cNvSpPr/>
            <p:nvPr/>
          </p:nvSpPr>
          <p:spPr>
            <a:xfrm>
              <a:off x="855540" y="3513439"/>
              <a:ext cx="1399872" cy="987727"/>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700" b="1">
                <a:solidFill>
                  <a:schemeClr val="bg1"/>
                </a:solidFill>
                <a:latin typeface="微软雅黑" pitchFamily="34" charset="-122"/>
                <a:ea typeface="微软雅黑" pitchFamily="34" charset="-122"/>
              </a:endParaRPr>
            </a:p>
          </p:txBody>
        </p:sp>
        <p:sp>
          <p:nvSpPr>
            <p:cNvPr id="45" name="矩形 14">
              <a:extLst>
                <a:ext uri="{FF2B5EF4-FFF2-40B4-BE49-F238E27FC236}">
                  <a16:creationId xmlns:a16="http://schemas.microsoft.com/office/drawing/2014/main" id="{3BA6006C-083C-40B8-A95F-DB74657426F5}"/>
                </a:ext>
              </a:extLst>
            </p:cNvPr>
            <p:cNvSpPr>
              <a:spLocks noChangeArrowheads="1"/>
            </p:cNvSpPr>
            <p:nvPr/>
          </p:nvSpPr>
          <p:spPr bwMode="auto">
            <a:xfrm>
              <a:off x="1004859" y="3703801"/>
              <a:ext cx="1101235" cy="631003"/>
            </a:xfrm>
            <a:prstGeom prst="rect">
              <a:avLst/>
            </a:prstGeom>
            <a:grpFill/>
            <a:ln w="9525">
              <a:noFill/>
              <a:miter lim="800000"/>
              <a:headEnd/>
              <a:tailEnd/>
            </a:ln>
            <a:effectLst/>
            <a:sp3d>
              <a:bevelT w="190500" h="38100"/>
            </a:sp3d>
          </p:spPr>
          <p:txBody>
            <a:bodyPr anchor="ctr">
              <a:spAutoFit/>
            </a:bodyPr>
            <a:lstStyle/>
            <a:p>
              <a:pPr algn="ctr" fontAlgn="ctr">
                <a:buClr>
                  <a:srgbClr val="FF0000"/>
                </a:buClr>
                <a:buSzPct val="70000"/>
                <a:defRPr/>
              </a:pPr>
              <a:r>
                <a:rPr kumimoji="1" lang="zh-CN" altLang="en-US" sz="1700">
                  <a:solidFill>
                    <a:schemeClr val="bg1"/>
                  </a:solidFill>
                  <a:latin typeface="微软雅黑" pitchFamily="34" charset="-122"/>
                  <a:ea typeface="微软雅黑" pitchFamily="34" charset="-122"/>
                </a:rPr>
                <a:t>标识符的</a:t>
              </a:r>
              <a:r>
                <a:rPr kumimoji="1" lang="zh-CN" altLang="en-US" sz="1700">
                  <a:solidFill>
                    <a:srgbClr val="FFFF00"/>
                  </a:solidFill>
                  <a:latin typeface="微软雅黑" pitchFamily="34" charset="-122"/>
                  <a:ea typeface="微软雅黑" pitchFamily="34" charset="-122"/>
                </a:rPr>
                <a:t>命名规则</a:t>
              </a:r>
              <a:r>
                <a:rPr kumimoji="1" lang="zh-CN" altLang="en-US" sz="1700">
                  <a:solidFill>
                    <a:schemeClr val="bg1"/>
                  </a:solidFill>
                  <a:latin typeface="微软雅黑" pitchFamily="34" charset="-122"/>
                  <a:ea typeface="微软雅黑" pitchFamily="34" charset="-122"/>
                </a:rPr>
                <a:t>：</a:t>
              </a:r>
            </a:p>
          </p:txBody>
        </p:sp>
      </p:grpSp>
      <p:sp>
        <p:nvSpPr>
          <p:cNvPr id="46" name="矩形 45">
            <a:extLst>
              <a:ext uri="{FF2B5EF4-FFF2-40B4-BE49-F238E27FC236}">
                <a16:creationId xmlns:a16="http://schemas.microsoft.com/office/drawing/2014/main" id="{016A8763-2A31-48B9-9FD7-6A43F8343889}"/>
              </a:ext>
            </a:extLst>
          </p:cNvPr>
          <p:cNvSpPr/>
          <p:nvPr/>
        </p:nvSpPr>
        <p:spPr>
          <a:xfrm>
            <a:off x="2759841" y="4986607"/>
            <a:ext cx="3632081" cy="646331"/>
          </a:xfrm>
          <a:prstGeom prst="rect">
            <a:avLst/>
          </a:prstGeom>
        </p:spPr>
        <p:txBody>
          <a:bodyPr wrap="square">
            <a:spAutoFit/>
          </a:bodyPr>
          <a:lstStyle/>
          <a:p>
            <a:r>
              <a:rPr lang="en-US" altLang="zh-CN">
                <a:solidFill>
                  <a:schemeClr val="bg1"/>
                </a:solidFill>
              </a:rPr>
              <a:t>a        a_1       PI  _total     _t</a:t>
            </a:r>
          </a:p>
          <a:p>
            <a:r>
              <a:rPr lang="en-US" altLang="zh-CN">
                <a:solidFill>
                  <a:schemeClr val="bg1"/>
                </a:solidFill>
              </a:rPr>
              <a:t>1_a     *pi       a#b            3D2Y</a:t>
            </a:r>
            <a:endParaRPr lang="zh-CN" altLang="en-US">
              <a:solidFill>
                <a:schemeClr val="bg1"/>
              </a:solidFill>
            </a:endParaRPr>
          </a:p>
        </p:txBody>
      </p:sp>
      <p:grpSp>
        <p:nvGrpSpPr>
          <p:cNvPr id="47" name="Group 55">
            <a:extLst>
              <a:ext uri="{FF2B5EF4-FFF2-40B4-BE49-F238E27FC236}">
                <a16:creationId xmlns:a16="http://schemas.microsoft.com/office/drawing/2014/main" id="{19D8C441-D3AA-4205-B048-2274496D81D0}"/>
              </a:ext>
            </a:extLst>
          </p:cNvPr>
          <p:cNvGrpSpPr/>
          <p:nvPr/>
        </p:nvGrpSpPr>
        <p:grpSpPr bwMode="auto">
          <a:xfrm>
            <a:off x="1915280" y="5849017"/>
            <a:ext cx="321224" cy="301576"/>
            <a:chOff x="7141104" y="1923522"/>
            <a:chExt cx="488950" cy="481013"/>
          </a:xfrm>
          <a:solidFill>
            <a:schemeClr val="accent3"/>
          </a:solidFill>
        </p:grpSpPr>
        <p:sp>
          <p:nvSpPr>
            <p:cNvPr id="48" name="Freeform 58">
              <a:extLst>
                <a:ext uri="{FF2B5EF4-FFF2-40B4-BE49-F238E27FC236}">
                  <a16:creationId xmlns:a16="http://schemas.microsoft.com/office/drawing/2014/main" id="{FE6463DF-F187-449F-8ECD-1A30B2BEE72F}"/>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49" name="Freeform 59">
              <a:extLst>
                <a:ext uri="{FF2B5EF4-FFF2-40B4-BE49-F238E27FC236}">
                  <a16:creationId xmlns:a16="http://schemas.microsoft.com/office/drawing/2014/main" id="{C04198AA-57D0-4FD7-BE0D-C5D3BECBDF95}"/>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50" name="Freeform 60">
              <a:extLst>
                <a:ext uri="{FF2B5EF4-FFF2-40B4-BE49-F238E27FC236}">
                  <a16:creationId xmlns:a16="http://schemas.microsoft.com/office/drawing/2014/main" id="{97130983-38DF-408A-B413-5875F982AF26}"/>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solidFill>
                <a:srgbClr val="FFFF00"/>
              </a:solid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spTree>
    <p:extLst>
      <p:ext uri="{BB962C8B-B14F-4D97-AF65-F5344CB8AC3E}">
        <p14:creationId xmlns:p14="http://schemas.microsoft.com/office/powerpoint/2010/main" val="12573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750"/>
                                        <p:tgtEl>
                                          <p:spTgt spid="41"/>
                                        </p:tgtEl>
                                        <p:attrNameLst>
                                          <p:attrName>ppt_y</p:attrName>
                                        </p:attrNameLst>
                                      </p:cBhvr>
                                      <p:tavLst>
                                        <p:tav tm="0">
                                          <p:val>
                                            <p:strVal val="#ppt_y+#ppt_h*1.125000"/>
                                          </p:val>
                                        </p:tav>
                                        <p:tav tm="100000">
                                          <p:val>
                                            <p:strVal val="#ppt_y"/>
                                          </p:val>
                                        </p:tav>
                                      </p:tavLst>
                                    </p:anim>
                                    <p:animEffect transition="in" filter="wipe(up)">
                                      <p:cBhvr>
                                        <p:cTn id="12" dur="750"/>
                                        <p:tgtEl>
                                          <p:spTgt spid="41"/>
                                        </p:tgtEl>
                                      </p:cBhvr>
                                    </p:animEffect>
                                  </p:childTnLst>
                                </p:cTn>
                              </p:par>
                            </p:childTnLst>
                          </p:cTn>
                        </p:par>
                        <p:par>
                          <p:cTn id="13" fill="hold">
                            <p:stCondLst>
                              <p:cond delay="1750"/>
                            </p:stCondLst>
                            <p:childTnLst>
                              <p:par>
                                <p:cTn id="14" presetID="12" presetClass="entr" presetSubtype="4" fill="hold" grpId="0" nodeType="afterEffect">
                                  <p:stCondLst>
                                    <p:cond delay="0"/>
                                  </p:stCondLst>
                                  <p:iterate type="lt">
                                    <p:tmPct val="10000"/>
                                  </p:iterate>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ppt_y</p:attrName>
                                        </p:attrNameLst>
                                      </p:cBhvr>
                                      <p:tavLst>
                                        <p:tav tm="0">
                                          <p:val>
                                            <p:strVal val="#ppt_y+#ppt_h*1.125000"/>
                                          </p:val>
                                        </p:tav>
                                        <p:tav tm="100000">
                                          <p:val>
                                            <p:strVal val="#ppt_y"/>
                                          </p:val>
                                        </p:tav>
                                      </p:tavLst>
                                    </p:anim>
                                    <p:animEffect transition="in" filter="wipe(up)">
                                      <p:cBhvr>
                                        <p:cTn id="17" dur="500"/>
                                        <p:tgtEl>
                                          <p:spTgt spid="42"/>
                                        </p:tgtEl>
                                      </p:cBhvr>
                                    </p:animEffect>
                                  </p:childTnLst>
                                </p:cTn>
                              </p:par>
                            </p:childTnLst>
                          </p:cTn>
                        </p:par>
                        <p:par>
                          <p:cTn id="18" fill="hold">
                            <p:stCondLst>
                              <p:cond delay="4100"/>
                            </p:stCondLst>
                            <p:childTnLst>
                              <p:par>
                                <p:cTn id="19" presetID="2" presetClass="entr" presetSubtype="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1+#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8278"/>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568F860-056B-45CE-BF5D-AAD720866784}"/>
              </a:ext>
            </a:extLst>
          </p:cNvPr>
          <p:cNvSpPr txBox="1"/>
          <p:nvPr/>
        </p:nvSpPr>
        <p:spPr>
          <a:xfrm>
            <a:off x="1930289" y="1455961"/>
            <a:ext cx="5636479" cy="369332"/>
          </a:xfrm>
          <a:prstGeom prst="rect">
            <a:avLst/>
          </a:prstGeom>
          <a:noFill/>
        </p:spPr>
        <p:txBody>
          <a:bodyPr wrap="none" rtlCol="0">
            <a:spAutoFit/>
          </a:bodyPr>
          <a:lstStyle/>
          <a:p>
            <a:pPr algn="l"/>
            <a:r>
              <a:rPr lang="en-US" altLang="zh-CN">
                <a:solidFill>
                  <a:schemeClr val="bg1"/>
                </a:solidFill>
              </a:rPr>
              <a:t>C</a:t>
            </a:r>
            <a:r>
              <a:rPr lang="zh-CN" altLang="en-US">
                <a:solidFill>
                  <a:schemeClr val="bg1"/>
                </a:solidFill>
              </a:rPr>
              <a:t>语言要求在定义所有的变量时都要指定变量的类型。</a:t>
            </a:r>
          </a:p>
        </p:txBody>
      </p:sp>
      <p:sp>
        <p:nvSpPr>
          <p:cNvPr id="4" name="文本框 3">
            <a:extLst>
              <a:ext uri="{FF2B5EF4-FFF2-40B4-BE49-F238E27FC236}">
                <a16:creationId xmlns:a16="http://schemas.microsoft.com/office/drawing/2014/main" id="{FFF1AEEC-C3AA-4412-A426-41334DBE9AE5}"/>
              </a:ext>
            </a:extLst>
          </p:cNvPr>
          <p:cNvSpPr txBox="1"/>
          <p:nvPr/>
        </p:nvSpPr>
        <p:spPr>
          <a:xfrm>
            <a:off x="1908165" y="2070474"/>
            <a:ext cx="2723823" cy="369332"/>
          </a:xfrm>
          <a:prstGeom prst="rect">
            <a:avLst/>
          </a:prstGeom>
          <a:noFill/>
        </p:spPr>
        <p:txBody>
          <a:bodyPr wrap="none" rtlCol="0">
            <a:spAutoFit/>
          </a:bodyPr>
          <a:lstStyle/>
          <a:p>
            <a:pPr algn="l"/>
            <a:r>
              <a:rPr lang="zh-CN" altLang="en-US">
                <a:solidFill>
                  <a:schemeClr val="bg1"/>
                </a:solidFill>
              </a:rPr>
              <a:t>为什么要指定数据类型？</a:t>
            </a:r>
          </a:p>
        </p:txBody>
      </p:sp>
      <p:sp>
        <p:nvSpPr>
          <p:cNvPr id="5" name="文本框 4">
            <a:extLst>
              <a:ext uri="{FF2B5EF4-FFF2-40B4-BE49-F238E27FC236}">
                <a16:creationId xmlns:a16="http://schemas.microsoft.com/office/drawing/2014/main" id="{7B469230-A555-428A-856F-68B5F97AD8AB}"/>
              </a:ext>
            </a:extLst>
          </p:cNvPr>
          <p:cNvSpPr txBox="1"/>
          <p:nvPr/>
        </p:nvSpPr>
        <p:spPr>
          <a:xfrm>
            <a:off x="2079360" y="2467530"/>
            <a:ext cx="7231467" cy="369332"/>
          </a:xfrm>
          <a:prstGeom prst="rect">
            <a:avLst/>
          </a:prstGeom>
          <a:noFill/>
        </p:spPr>
        <p:txBody>
          <a:bodyPr wrap="none" rtlCol="0">
            <a:spAutoFit/>
          </a:bodyPr>
          <a:lstStyle/>
          <a:p>
            <a:pPr algn="l"/>
            <a:r>
              <a:rPr lang="zh-CN" altLang="en-US">
                <a:solidFill>
                  <a:schemeClr val="bg1"/>
                </a:solidFill>
              </a:rPr>
              <a:t>计算机存储空间是有限的，不能无限存储数据。例如</a:t>
            </a:r>
            <a:r>
              <a:rPr lang="en-US" altLang="zh-CN">
                <a:solidFill>
                  <a:schemeClr val="bg1"/>
                </a:solidFill>
              </a:rPr>
              <a:t>1/3 = 0.3333333…</a:t>
            </a:r>
            <a:endParaRPr lang="zh-CN" altLang="en-US">
              <a:solidFill>
                <a:schemeClr val="bg1"/>
              </a:solidFill>
            </a:endParaRPr>
          </a:p>
        </p:txBody>
      </p:sp>
      <p:sp>
        <p:nvSpPr>
          <p:cNvPr id="6" name="文本框 5">
            <a:extLst>
              <a:ext uri="{FF2B5EF4-FFF2-40B4-BE49-F238E27FC236}">
                <a16:creationId xmlns:a16="http://schemas.microsoft.com/office/drawing/2014/main" id="{45DC363D-1372-45D0-B86B-3A45118AA2F0}"/>
              </a:ext>
            </a:extLst>
          </p:cNvPr>
          <p:cNvSpPr txBox="1"/>
          <p:nvPr/>
        </p:nvSpPr>
        <p:spPr>
          <a:xfrm>
            <a:off x="2098346" y="2811929"/>
            <a:ext cx="7231467" cy="646331"/>
          </a:xfrm>
          <a:prstGeom prst="rect">
            <a:avLst/>
          </a:prstGeom>
          <a:noFill/>
        </p:spPr>
        <p:txBody>
          <a:bodyPr wrap="square" rtlCol="0">
            <a:spAutoFit/>
          </a:bodyPr>
          <a:lstStyle/>
          <a:p>
            <a:pPr algn="l"/>
            <a:r>
              <a:rPr lang="zh-CN" altLang="en-US">
                <a:solidFill>
                  <a:schemeClr val="bg1"/>
                </a:solidFill>
              </a:rPr>
              <a:t>对数据分配存储单元的安排，包括存储单元的长度</a:t>
            </a:r>
            <a:r>
              <a:rPr lang="en-US" altLang="zh-CN">
                <a:solidFill>
                  <a:schemeClr val="bg1"/>
                </a:solidFill>
              </a:rPr>
              <a:t>(</a:t>
            </a:r>
            <a:r>
              <a:rPr lang="zh-CN" altLang="en-US">
                <a:solidFill>
                  <a:schemeClr val="bg1"/>
                </a:solidFill>
              </a:rPr>
              <a:t>占多少字节</a:t>
            </a:r>
            <a:r>
              <a:rPr lang="en-US" altLang="zh-CN">
                <a:solidFill>
                  <a:schemeClr val="bg1"/>
                </a:solidFill>
              </a:rPr>
              <a:t>)</a:t>
            </a:r>
            <a:r>
              <a:rPr lang="zh-CN" altLang="en-US">
                <a:solidFill>
                  <a:schemeClr val="bg1"/>
                </a:solidFill>
              </a:rPr>
              <a:t>以及数据的存储形式。不同的类型分配不同的长度和存储形式。</a:t>
            </a:r>
          </a:p>
        </p:txBody>
      </p:sp>
      <p:sp>
        <p:nvSpPr>
          <p:cNvPr id="7" name="左大括号 6">
            <a:extLst>
              <a:ext uri="{FF2B5EF4-FFF2-40B4-BE49-F238E27FC236}">
                <a16:creationId xmlns:a16="http://schemas.microsoft.com/office/drawing/2014/main" id="{0A81CB0F-A289-409C-8A6A-F92A3F29F7B8}"/>
              </a:ext>
            </a:extLst>
          </p:cNvPr>
          <p:cNvSpPr/>
          <p:nvPr/>
        </p:nvSpPr>
        <p:spPr>
          <a:xfrm>
            <a:off x="1895568" y="4107029"/>
            <a:ext cx="325022" cy="2333217"/>
          </a:xfrm>
          <a:prstGeom prst="leftBrace">
            <a:avLst>
              <a:gd name="adj1" fmla="val 93389"/>
              <a:gd name="adj2" fmla="val 48355"/>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EC205BF-D36E-4329-A6D3-4BF1008C4338}"/>
              </a:ext>
            </a:extLst>
          </p:cNvPr>
          <p:cNvSpPr txBox="1"/>
          <p:nvPr/>
        </p:nvSpPr>
        <p:spPr>
          <a:xfrm>
            <a:off x="2200434" y="3963351"/>
            <a:ext cx="1107996" cy="369332"/>
          </a:xfrm>
          <a:prstGeom prst="rect">
            <a:avLst/>
          </a:prstGeom>
          <a:noFill/>
        </p:spPr>
        <p:txBody>
          <a:bodyPr wrap="none" rtlCol="0">
            <a:spAutoFit/>
          </a:bodyPr>
          <a:lstStyle/>
          <a:p>
            <a:pPr algn="l"/>
            <a:r>
              <a:rPr lang="zh-CN" altLang="en-US">
                <a:solidFill>
                  <a:schemeClr val="bg1"/>
                </a:solidFill>
              </a:rPr>
              <a:t>基本类型</a:t>
            </a:r>
          </a:p>
        </p:txBody>
      </p:sp>
      <p:sp>
        <p:nvSpPr>
          <p:cNvPr id="9" name="文本框 8">
            <a:extLst>
              <a:ext uri="{FF2B5EF4-FFF2-40B4-BE49-F238E27FC236}">
                <a16:creationId xmlns:a16="http://schemas.microsoft.com/office/drawing/2014/main" id="{42D54C9C-A199-4311-8EF0-B1040834319B}"/>
              </a:ext>
            </a:extLst>
          </p:cNvPr>
          <p:cNvSpPr txBox="1"/>
          <p:nvPr/>
        </p:nvSpPr>
        <p:spPr>
          <a:xfrm>
            <a:off x="2200434" y="5255412"/>
            <a:ext cx="1808508" cy="369332"/>
          </a:xfrm>
          <a:prstGeom prst="rect">
            <a:avLst/>
          </a:prstGeom>
          <a:noFill/>
        </p:spPr>
        <p:txBody>
          <a:bodyPr wrap="none" rtlCol="0">
            <a:spAutoFit/>
          </a:bodyPr>
          <a:lstStyle/>
          <a:p>
            <a:pPr algn="l"/>
            <a:r>
              <a:rPr lang="zh-CN" altLang="en-US">
                <a:solidFill>
                  <a:schemeClr val="bg1"/>
                </a:solidFill>
              </a:rPr>
              <a:t>枚举类型</a:t>
            </a:r>
            <a:r>
              <a:rPr lang="en-US" altLang="zh-CN">
                <a:solidFill>
                  <a:schemeClr val="bg1"/>
                </a:solidFill>
              </a:rPr>
              <a:t>(enum)</a:t>
            </a:r>
            <a:endParaRPr lang="zh-CN" altLang="en-US">
              <a:solidFill>
                <a:schemeClr val="bg1"/>
              </a:solidFill>
            </a:endParaRPr>
          </a:p>
        </p:txBody>
      </p:sp>
      <p:sp>
        <p:nvSpPr>
          <p:cNvPr id="10" name="文本框 9">
            <a:extLst>
              <a:ext uri="{FF2B5EF4-FFF2-40B4-BE49-F238E27FC236}">
                <a16:creationId xmlns:a16="http://schemas.microsoft.com/office/drawing/2014/main" id="{BC679D59-6805-4A1C-A69E-29EE905E1BCD}"/>
              </a:ext>
            </a:extLst>
          </p:cNvPr>
          <p:cNvSpPr txBox="1"/>
          <p:nvPr/>
        </p:nvSpPr>
        <p:spPr>
          <a:xfrm>
            <a:off x="2200434" y="5766842"/>
            <a:ext cx="1436612" cy="369332"/>
          </a:xfrm>
          <a:prstGeom prst="rect">
            <a:avLst/>
          </a:prstGeom>
          <a:noFill/>
        </p:spPr>
        <p:txBody>
          <a:bodyPr wrap="none" rtlCol="0">
            <a:spAutoFit/>
          </a:bodyPr>
          <a:lstStyle/>
          <a:p>
            <a:pPr algn="l"/>
            <a:r>
              <a:rPr lang="zh-CN" altLang="en-US">
                <a:solidFill>
                  <a:schemeClr val="bg1"/>
                </a:solidFill>
              </a:rPr>
              <a:t>空类型</a:t>
            </a:r>
            <a:r>
              <a:rPr lang="en-US" altLang="zh-CN">
                <a:solidFill>
                  <a:schemeClr val="bg1"/>
                </a:solidFill>
              </a:rPr>
              <a:t>(void)</a:t>
            </a:r>
            <a:endParaRPr lang="zh-CN" altLang="en-US">
              <a:solidFill>
                <a:schemeClr val="bg1"/>
              </a:solidFill>
            </a:endParaRPr>
          </a:p>
        </p:txBody>
      </p:sp>
      <p:sp>
        <p:nvSpPr>
          <p:cNvPr id="11" name="文本框 10">
            <a:extLst>
              <a:ext uri="{FF2B5EF4-FFF2-40B4-BE49-F238E27FC236}">
                <a16:creationId xmlns:a16="http://schemas.microsoft.com/office/drawing/2014/main" id="{4F6A798B-8A3E-44E5-9184-2FEB98481DE8}"/>
              </a:ext>
            </a:extLst>
          </p:cNvPr>
          <p:cNvSpPr txBox="1"/>
          <p:nvPr/>
        </p:nvSpPr>
        <p:spPr>
          <a:xfrm>
            <a:off x="2200434" y="6270015"/>
            <a:ext cx="9286517" cy="369332"/>
          </a:xfrm>
          <a:prstGeom prst="rect">
            <a:avLst/>
          </a:prstGeom>
          <a:noFill/>
        </p:spPr>
        <p:txBody>
          <a:bodyPr wrap="none" rtlCol="0">
            <a:spAutoFit/>
          </a:bodyPr>
          <a:lstStyle/>
          <a:p>
            <a:pPr algn="l"/>
            <a:r>
              <a:rPr lang="zh-CN" altLang="en-US">
                <a:solidFill>
                  <a:schemeClr val="bg1"/>
                </a:solidFill>
              </a:rPr>
              <a:t>派生类型：指针类型</a:t>
            </a:r>
            <a:r>
              <a:rPr lang="en-US" altLang="zh-CN">
                <a:solidFill>
                  <a:schemeClr val="bg1"/>
                </a:solidFill>
              </a:rPr>
              <a:t>(*)</a:t>
            </a:r>
            <a:r>
              <a:rPr lang="zh-CN" altLang="en-US">
                <a:solidFill>
                  <a:schemeClr val="bg1"/>
                </a:solidFill>
              </a:rPr>
              <a:t>、数组类型</a:t>
            </a:r>
            <a:r>
              <a:rPr lang="en-US" altLang="zh-CN">
                <a:solidFill>
                  <a:schemeClr val="bg1"/>
                </a:solidFill>
              </a:rPr>
              <a:t>([ ])</a:t>
            </a:r>
            <a:r>
              <a:rPr lang="zh-CN" altLang="en-US">
                <a:solidFill>
                  <a:schemeClr val="bg1"/>
                </a:solidFill>
              </a:rPr>
              <a:t>、结构体类型</a:t>
            </a:r>
            <a:r>
              <a:rPr lang="en-US" altLang="zh-CN">
                <a:solidFill>
                  <a:schemeClr val="bg1"/>
                </a:solidFill>
              </a:rPr>
              <a:t>(struct)</a:t>
            </a:r>
            <a:r>
              <a:rPr lang="zh-CN" altLang="en-US">
                <a:solidFill>
                  <a:schemeClr val="bg1"/>
                </a:solidFill>
              </a:rPr>
              <a:t>、共用体类型</a:t>
            </a:r>
            <a:r>
              <a:rPr lang="en-US" altLang="zh-CN">
                <a:solidFill>
                  <a:schemeClr val="bg1"/>
                </a:solidFill>
              </a:rPr>
              <a:t>(union)</a:t>
            </a:r>
            <a:r>
              <a:rPr lang="zh-CN" altLang="en-US">
                <a:solidFill>
                  <a:schemeClr val="bg1"/>
                </a:solidFill>
              </a:rPr>
              <a:t>、函数类型</a:t>
            </a:r>
          </a:p>
        </p:txBody>
      </p:sp>
      <p:sp>
        <p:nvSpPr>
          <p:cNvPr id="12" name="文本框 11">
            <a:extLst>
              <a:ext uri="{FF2B5EF4-FFF2-40B4-BE49-F238E27FC236}">
                <a16:creationId xmlns:a16="http://schemas.microsoft.com/office/drawing/2014/main" id="{CCE73145-5BB3-4C0F-903B-902B357350AE}"/>
              </a:ext>
            </a:extLst>
          </p:cNvPr>
          <p:cNvSpPr txBox="1"/>
          <p:nvPr/>
        </p:nvSpPr>
        <p:spPr>
          <a:xfrm>
            <a:off x="3425729" y="3764174"/>
            <a:ext cx="7639925" cy="646331"/>
          </a:xfrm>
          <a:prstGeom prst="rect">
            <a:avLst/>
          </a:prstGeom>
          <a:noFill/>
        </p:spPr>
        <p:txBody>
          <a:bodyPr wrap="square" rtlCol="0">
            <a:spAutoFit/>
          </a:bodyPr>
          <a:lstStyle/>
          <a:p>
            <a:pPr algn="l"/>
            <a:r>
              <a:rPr lang="zh-CN" altLang="en-US">
                <a:solidFill>
                  <a:schemeClr val="bg1"/>
                </a:solidFill>
              </a:rPr>
              <a:t>整型类型：基本整型</a:t>
            </a:r>
            <a:r>
              <a:rPr lang="en-US" altLang="zh-CN">
                <a:solidFill>
                  <a:schemeClr val="bg1"/>
                </a:solidFill>
              </a:rPr>
              <a:t>(int)</a:t>
            </a:r>
            <a:r>
              <a:rPr lang="zh-CN" altLang="en-US">
                <a:solidFill>
                  <a:schemeClr val="bg1"/>
                </a:solidFill>
              </a:rPr>
              <a:t>、短整型</a:t>
            </a:r>
            <a:r>
              <a:rPr lang="en-US" altLang="zh-CN">
                <a:solidFill>
                  <a:schemeClr val="bg1"/>
                </a:solidFill>
              </a:rPr>
              <a:t>(short int)</a:t>
            </a:r>
            <a:r>
              <a:rPr lang="zh-CN" altLang="en-US">
                <a:solidFill>
                  <a:schemeClr val="bg1"/>
                </a:solidFill>
              </a:rPr>
              <a:t>、长整型</a:t>
            </a:r>
            <a:r>
              <a:rPr lang="en-US" altLang="zh-CN">
                <a:solidFill>
                  <a:schemeClr val="bg1"/>
                </a:solidFill>
              </a:rPr>
              <a:t>(long int)</a:t>
            </a:r>
            <a:r>
              <a:rPr lang="zh-CN" altLang="en-US">
                <a:solidFill>
                  <a:schemeClr val="bg1"/>
                </a:solidFill>
              </a:rPr>
              <a:t>、双长整型</a:t>
            </a:r>
            <a:r>
              <a:rPr lang="en-US" altLang="zh-CN">
                <a:solidFill>
                  <a:schemeClr val="bg1"/>
                </a:solidFill>
              </a:rPr>
              <a:t>(long long int)</a:t>
            </a:r>
            <a:r>
              <a:rPr lang="zh-CN" altLang="en-US">
                <a:solidFill>
                  <a:schemeClr val="bg1"/>
                </a:solidFill>
              </a:rPr>
              <a:t>、字符型</a:t>
            </a:r>
            <a:r>
              <a:rPr lang="en-US" altLang="zh-CN">
                <a:solidFill>
                  <a:schemeClr val="bg1"/>
                </a:solidFill>
              </a:rPr>
              <a:t>(char)</a:t>
            </a:r>
            <a:r>
              <a:rPr lang="zh-CN" altLang="en-US">
                <a:solidFill>
                  <a:schemeClr val="bg1"/>
                </a:solidFill>
              </a:rPr>
              <a:t>、布尔型</a:t>
            </a:r>
            <a:r>
              <a:rPr lang="en-US" altLang="zh-CN">
                <a:solidFill>
                  <a:schemeClr val="bg1"/>
                </a:solidFill>
              </a:rPr>
              <a:t>(bool)</a:t>
            </a:r>
            <a:endParaRPr lang="zh-CN" altLang="en-US">
              <a:solidFill>
                <a:schemeClr val="bg1"/>
              </a:solidFill>
            </a:endParaRPr>
          </a:p>
        </p:txBody>
      </p:sp>
      <p:sp>
        <p:nvSpPr>
          <p:cNvPr id="13" name="文本框 12">
            <a:extLst>
              <a:ext uri="{FF2B5EF4-FFF2-40B4-BE49-F238E27FC236}">
                <a16:creationId xmlns:a16="http://schemas.microsoft.com/office/drawing/2014/main" id="{93C0CCDA-1D88-4883-9F1E-774785621198}"/>
              </a:ext>
            </a:extLst>
          </p:cNvPr>
          <p:cNvSpPr txBox="1"/>
          <p:nvPr/>
        </p:nvSpPr>
        <p:spPr>
          <a:xfrm>
            <a:off x="3425729" y="4498613"/>
            <a:ext cx="7916557" cy="646331"/>
          </a:xfrm>
          <a:prstGeom prst="rect">
            <a:avLst/>
          </a:prstGeom>
          <a:noFill/>
        </p:spPr>
        <p:txBody>
          <a:bodyPr wrap="square" rtlCol="0">
            <a:spAutoFit/>
          </a:bodyPr>
          <a:lstStyle/>
          <a:p>
            <a:pPr algn="l"/>
            <a:r>
              <a:rPr lang="zh-CN" altLang="en-US">
                <a:solidFill>
                  <a:schemeClr val="bg1"/>
                </a:solidFill>
              </a:rPr>
              <a:t>浮点类型：单精度浮点型</a:t>
            </a:r>
            <a:r>
              <a:rPr lang="en-US" altLang="zh-CN">
                <a:solidFill>
                  <a:schemeClr val="bg1"/>
                </a:solidFill>
              </a:rPr>
              <a:t>(float_complex)</a:t>
            </a:r>
            <a:r>
              <a:rPr lang="zh-CN" altLang="en-US">
                <a:solidFill>
                  <a:schemeClr val="bg1"/>
                </a:solidFill>
              </a:rPr>
              <a:t>、双精度浮点型</a:t>
            </a:r>
            <a:r>
              <a:rPr lang="en-US" altLang="zh-CN">
                <a:solidFill>
                  <a:schemeClr val="bg1"/>
                </a:solidFill>
              </a:rPr>
              <a:t>(double_complex)</a:t>
            </a:r>
            <a:r>
              <a:rPr lang="zh-CN" altLang="en-US">
                <a:solidFill>
                  <a:schemeClr val="bg1"/>
                </a:solidFill>
              </a:rPr>
              <a:t>、复数浮点型</a:t>
            </a:r>
            <a:r>
              <a:rPr lang="en-US" altLang="zh-CN">
                <a:solidFill>
                  <a:schemeClr val="bg1"/>
                </a:solidFill>
              </a:rPr>
              <a:t>(float_complex,double_complex,long long_complex)</a:t>
            </a:r>
            <a:endParaRPr lang="zh-CN" altLang="en-US">
              <a:solidFill>
                <a:schemeClr val="bg1"/>
              </a:solidFill>
            </a:endParaRPr>
          </a:p>
        </p:txBody>
      </p:sp>
      <p:sp>
        <p:nvSpPr>
          <p:cNvPr id="14" name="文本框 13">
            <a:extLst>
              <a:ext uri="{FF2B5EF4-FFF2-40B4-BE49-F238E27FC236}">
                <a16:creationId xmlns:a16="http://schemas.microsoft.com/office/drawing/2014/main" id="{003E94F5-E223-42D1-BCD2-22C0241363C3}"/>
              </a:ext>
            </a:extLst>
          </p:cNvPr>
          <p:cNvSpPr txBox="1"/>
          <p:nvPr/>
        </p:nvSpPr>
        <p:spPr>
          <a:xfrm>
            <a:off x="1201689" y="4273968"/>
            <a:ext cx="466889" cy="2031325"/>
          </a:xfrm>
          <a:prstGeom prst="rect">
            <a:avLst/>
          </a:prstGeom>
          <a:noFill/>
          <a:ln>
            <a:solidFill>
              <a:srgbClr val="FFFF00"/>
            </a:solidFill>
          </a:ln>
        </p:spPr>
        <p:txBody>
          <a:bodyPr wrap="square" rtlCol="0">
            <a:spAutoFit/>
          </a:bodyPr>
          <a:lstStyle/>
          <a:p>
            <a:pPr algn="ctr"/>
            <a:r>
              <a:rPr lang="en-US" altLang="zh-CN">
                <a:solidFill>
                  <a:schemeClr val="bg1"/>
                </a:solidFill>
              </a:rPr>
              <a:t>C</a:t>
            </a:r>
            <a:r>
              <a:rPr lang="zh-CN" altLang="en-US">
                <a:solidFill>
                  <a:schemeClr val="bg1"/>
                </a:solidFill>
              </a:rPr>
              <a:t>语言数据类型</a:t>
            </a:r>
          </a:p>
        </p:txBody>
      </p:sp>
      <p:sp>
        <p:nvSpPr>
          <p:cNvPr id="15" name="左大括号 14">
            <a:extLst>
              <a:ext uri="{FF2B5EF4-FFF2-40B4-BE49-F238E27FC236}">
                <a16:creationId xmlns:a16="http://schemas.microsoft.com/office/drawing/2014/main" id="{8E155774-1E85-465D-9610-555EAA737BEA}"/>
              </a:ext>
            </a:extLst>
          </p:cNvPr>
          <p:cNvSpPr/>
          <p:nvPr/>
        </p:nvSpPr>
        <p:spPr>
          <a:xfrm>
            <a:off x="3284302" y="3869534"/>
            <a:ext cx="141427" cy="798590"/>
          </a:xfrm>
          <a:prstGeom prst="leftBrace">
            <a:avLst>
              <a:gd name="adj1" fmla="val 93389"/>
              <a:gd name="adj2" fmla="val 48355"/>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 name="组 118">
            <a:extLst>
              <a:ext uri="{FF2B5EF4-FFF2-40B4-BE49-F238E27FC236}">
                <a16:creationId xmlns:a16="http://schemas.microsoft.com/office/drawing/2014/main" id="{51602A9C-2A42-480D-80AF-FCF04E582C05}"/>
              </a:ext>
            </a:extLst>
          </p:cNvPr>
          <p:cNvGrpSpPr/>
          <p:nvPr/>
        </p:nvGrpSpPr>
        <p:grpSpPr>
          <a:xfrm>
            <a:off x="9072970" y="284165"/>
            <a:ext cx="2914370" cy="2576733"/>
            <a:chOff x="8211887" y="-221648"/>
            <a:chExt cx="5036226" cy="4386805"/>
          </a:xfrm>
        </p:grpSpPr>
        <p:sp>
          <p:nvSpPr>
            <p:cNvPr id="17" name="椭圆 16">
              <a:extLst>
                <a:ext uri="{FF2B5EF4-FFF2-40B4-BE49-F238E27FC236}">
                  <a16:creationId xmlns:a16="http://schemas.microsoft.com/office/drawing/2014/main" id="{E3F1DBB1-08CA-4CF0-8BD1-94970A098900}"/>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69AABD51-88ED-40F8-8374-F8E75D6DD700}"/>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7E965042-B715-4480-8D76-325F5F056D41}"/>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1EEF2A3C-1CB8-4547-AFA0-6ABFA816CC50}"/>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1" name="椭圆 20">
              <a:extLst>
                <a:ext uri="{FF2B5EF4-FFF2-40B4-BE49-F238E27FC236}">
                  <a16:creationId xmlns:a16="http://schemas.microsoft.com/office/drawing/2014/main" id="{6E2F54D8-C89E-473D-9631-A2A418729B9A}"/>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2" name="椭圆 21">
              <a:extLst>
                <a:ext uri="{FF2B5EF4-FFF2-40B4-BE49-F238E27FC236}">
                  <a16:creationId xmlns:a16="http://schemas.microsoft.com/office/drawing/2014/main" id="{FD3013D1-0845-489B-8EC0-140CB242DAD6}"/>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3" name="椭圆 22">
              <a:extLst>
                <a:ext uri="{FF2B5EF4-FFF2-40B4-BE49-F238E27FC236}">
                  <a16:creationId xmlns:a16="http://schemas.microsoft.com/office/drawing/2014/main" id="{D0250D47-3133-46E9-BE69-40ED61FC5BC5}"/>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4" name="椭圆 23">
              <a:extLst>
                <a:ext uri="{FF2B5EF4-FFF2-40B4-BE49-F238E27FC236}">
                  <a16:creationId xmlns:a16="http://schemas.microsoft.com/office/drawing/2014/main" id="{8045C347-A839-49C7-AD87-57815D1BE0B9}"/>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5" name="椭圆 24">
              <a:extLst>
                <a:ext uri="{FF2B5EF4-FFF2-40B4-BE49-F238E27FC236}">
                  <a16:creationId xmlns:a16="http://schemas.microsoft.com/office/drawing/2014/main" id="{D888F06D-83C8-4C84-A928-7A2643BE01D8}"/>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6" name="椭圆 25">
              <a:extLst>
                <a:ext uri="{FF2B5EF4-FFF2-40B4-BE49-F238E27FC236}">
                  <a16:creationId xmlns:a16="http://schemas.microsoft.com/office/drawing/2014/main" id="{D3C7721D-F798-441F-9582-023CC192FA75}"/>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7" name="椭圆 26">
              <a:extLst>
                <a:ext uri="{FF2B5EF4-FFF2-40B4-BE49-F238E27FC236}">
                  <a16:creationId xmlns:a16="http://schemas.microsoft.com/office/drawing/2014/main" id="{67548E0D-72AC-4583-BBDB-6583F69DEA96}"/>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8" name="椭圆 27">
              <a:extLst>
                <a:ext uri="{FF2B5EF4-FFF2-40B4-BE49-F238E27FC236}">
                  <a16:creationId xmlns:a16="http://schemas.microsoft.com/office/drawing/2014/main" id="{560ABFCA-5711-4996-A534-6A32BB2DA11C}"/>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9" name="直线连接符 16">
              <a:extLst>
                <a:ext uri="{FF2B5EF4-FFF2-40B4-BE49-F238E27FC236}">
                  <a16:creationId xmlns:a16="http://schemas.microsoft.com/office/drawing/2014/main" id="{8B52D5FB-6EE6-4F0E-94A0-F0CC8C550BD4}"/>
                </a:ext>
              </a:extLst>
            </p:cNvPr>
            <p:cNvCxnSpPr>
              <a:stCxn id="17" idx="5"/>
              <a:endCxn id="22"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17">
              <a:extLst>
                <a:ext uri="{FF2B5EF4-FFF2-40B4-BE49-F238E27FC236}">
                  <a16:creationId xmlns:a16="http://schemas.microsoft.com/office/drawing/2014/main" id="{31F6AF87-7DA4-4EFC-AD1D-623978CA11B2}"/>
                </a:ext>
              </a:extLst>
            </p:cNvPr>
            <p:cNvCxnSpPr>
              <a:stCxn id="19" idx="7"/>
              <a:endCxn id="22"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21">
              <a:extLst>
                <a:ext uri="{FF2B5EF4-FFF2-40B4-BE49-F238E27FC236}">
                  <a16:creationId xmlns:a16="http://schemas.microsoft.com/office/drawing/2014/main" id="{49161FA9-D141-4C7D-B19D-EA49D18D4161}"/>
                </a:ext>
              </a:extLst>
            </p:cNvPr>
            <p:cNvCxnSpPr>
              <a:stCxn id="24" idx="7"/>
              <a:endCxn id="22"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28">
              <a:extLst>
                <a:ext uri="{FF2B5EF4-FFF2-40B4-BE49-F238E27FC236}">
                  <a16:creationId xmlns:a16="http://schemas.microsoft.com/office/drawing/2014/main" id="{085A0680-8D73-43AC-9792-09B98217A4D7}"/>
                </a:ext>
              </a:extLst>
            </p:cNvPr>
            <p:cNvCxnSpPr>
              <a:stCxn id="18" idx="7"/>
              <a:endCxn id="19"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43">
              <a:extLst>
                <a:ext uri="{FF2B5EF4-FFF2-40B4-BE49-F238E27FC236}">
                  <a16:creationId xmlns:a16="http://schemas.microsoft.com/office/drawing/2014/main" id="{59ACD589-0F9F-4B09-8972-8454B6D60258}"/>
                </a:ext>
              </a:extLst>
            </p:cNvPr>
            <p:cNvCxnSpPr>
              <a:stCxn id="20" idx="7"/>
              <a:endCxn id="17"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47">
              <a:extLst>
                <a:ext uri="{FF2B5EF4-FFF2-40B4-BE49-F238E27FC236}">
                  <a16:creationId xmlns:a16="http://schemas.microsoft.com/office/drawing/2014/main" id="{ABBC2620-6522-4B0B-AC8D-AF9202447D6F}"/>
                </a:ext>
              </a:extLst>
            </p:cNvPr>
            <p:cNvCxnSpPr>
              <a:stCxn id="23" idx="0"/>
              <a:endCxn id="17"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50">
              <a:extLst>
                <a:ext uri="{FF2B5EF4-FFF2-40B4-BE49-F238E27FC236}">
                  <a16:creationId xmlns:a16="http://schemas.microsoft.com/office/drawing/2014/main" id="{D3FA6E93-E6C1-4850-84D2-41C3CBB621CC}"/>
                </a:ext>
              </a:extLst>
            </p:cNvPr>
            <p:cNvCxnSpPr>
              <a:stCxn id="22" idx="2"/>
              <a:endCxn id="23"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54">
              <a:extLst>
                <a:ext uri="{FF2B5EF4-FFF2-40B4-BE49-F238E27FC236}">
                  <a16:creationId xmlns:a16="http://schemas.microsoft.com/office/drawing/2014/main" id="{27636E6E-2D2B-4A55-9F24-1869B695B01F}"/>
                </a:ext>
              </a:extLst>
            </p:cNvPr>
            <p:cNvCxnSpPr>
              <a:stCxn id="23" idx="4"/>
              <a:endCxn id="19"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57">
              <a:extLst>
                <a:ext uri="{FF2B5EF4-FFF2-40B4-BE49-F238E27FC236}">
                  <a16:creationId xmlns:a16="http://schemas.microsoft.com/office/drawing/2014/main" id="{C0817816-14B1-433C-B1D6-7B27C2DD1DDD}"/>
                </a:ext>
              </a:extLst>
            </p:cNvPr>
            <p:cNvCxnSpPr>
              <a:stCxn id="19" idx="5"/>
              <a:endCxn id="24"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60">
              <a:extLst>
                <a:ext uri="{FF2B5EF4-FFF2-40B4-BE49-F238E27FC236}">
                  <a16:creationId xmlns:a16="http://schemas.microsoft.com/office/drawing/2014/main" id="{42350FBC-A472-4EDE-81B4-E26E67BD53E2}"/>
                </a:ext>
              </a:extLst>
            </p:cNvPr>
            <p:cNvCxnSpPr>
              <a:stCxn id="20" idx="7"/>
              <a:endCxn id="23"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63">
              <a:extLst>
                <a:ext uri="{FF2B5EF4-FFF2-40B4-BE49-F238E27FC236}">
                  <a16:creationId xmlns:a16="http://schemas.microsoft.com/office/drawing/2014/main" id="{79D27716-C114-41D7-A7BA-6645E2FACF76}"/>
                </a:ext>
              </a:extLst>
            </p:cNvPr>
            <p:cNvCxnSpPr>
              <a:stCxn id="20" idx="4"/>
              <a:endCxn id="18"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0EF4B3E7-B227-41A3-A756-ACF2C0C9247E}"/>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41" name="直线连接符 70">
              <a:extLst>
                <a:ext uri="{FF2B5EF4-FFF2-40B4-BE49-F238E27FC236}">
                  <a16:creationId xmlns:a16="http://schemas.microsoft.com/office/drawing/2014/main" id="{9129BFB8-F5EA-44AE-A1F9-62E3CE02DA55}"/>
                </a:ext>
              </a:extLst>
            </p:cNvPr>
            <p:cNvCxnSpPr>
              <a:stCxn id="20" idx="5"/>
              <a:endCxn id="25"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直线连接符 75">
              <a:extLst>
                <a:ext uri="{FF2B5EF4-FFF2-40B4-BE49-F238E27FC236}">
                  <a16:creationId xmlns:a16="http://schemas.microsoft.com/office/drawing/2014/main" id="{9C613CE8-7576-4807-BBBA-D8FE3E4AA88A}"/>
                </a:ext>
              </a:extLst>
            </p:cNvPr>
            <p:cNvCxnSpPr>
              <a:stCxn id="25" idx="7"/>
              <a:endCxn id="23"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线连接符 78">
              <a:extLst>
                <a:ext uri="{FF2B5EF4-FFF2-40B4-BE49-F238E27FC236}">
                  <a16:creationId xmlns:a16="http://schemas.microsoft.com/office/drawing/2014/main" id="{6A348C2C-3274-4431-A0D7-7A5807406DD0}"/>
                </a:ext>
              </a:extLst>
            </p:cNvPr>
            <p:cNvCxnSpPr>
              <a:stCxn id="25" idx="6"/>
              <a:endCxn id="19"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84">
              <a:extLst>
                <a:ext uri="{FF2B5EF4-FFF2-40B4-BE49-F238E27FC236}">
                  <a16:creationId xmlns:a16="http://schemas.microsoft.com/office/drawing/2014/main" id="{B00A08C1-79D6-4834-912B-723604B3AD4D}"/>
                </a:ext>
              </a:extLst>
            </p:cNvPr>
            <p:cNvCxnSpPr>
              <a:stCxn id="18" idx="0"/>
              <a:endCxn id="25"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线连接符 91">
              <a:extLst>
                <a:ext uri="{FF2B5EF4-FFF2-40B4-BE49-F238E27FC236}">
                  <a16:creationId xmlns:a16="http://schemas.microsoft.com/office/drawing/2014/main" id="{E382C1D4-C857-4454-BDC1-75D15F45B700}"/>
                </a:ext>
              </a:extLst>
            </p:cNvPr>
            <p:cNvCxnSpPr>
              <a:stCxn id="18" idx="6"/>
              <a:endCxn id="24"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69B22F8C-5B2B-4F6B-B4CD-801433814667}"/>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7" name="椭圆 46">
              <a:extLst>
                <a:ext uri="{FF2B5EF4-FFF2-40B4-BE49-F238E27FC236}">
                  <a16:creationId xmlns:a16="http://schemas.microsoft.com/office/drawing/2014/main" id="{7736F4BE-668D-4ABB-ABC2-1A8EAF1E5839}"/>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49" name="KSO_Shape">
            <a:extLst>
              <a:ext uri="{FF2B5EF4-FFF2-40B4-BE49-F238E27FC236}">
                <a16:creationId xmlns:a16="http://schemas.microsoft.com/office/drawing/2014/main" id="{1594AF66-72A4-4903-B228-76B66D4863BC}"/>
              </a:ext>
            </a:extLst>
          </p:cNvPr>
          <p:cNvSpPr>
            <a:spLocks/>
          </p:cNvSpPr>
          <p:nvPr/>
        </p:nvSpPr>
        <p:spPr bwMode="auto">
          <a:xfrm>
            <a:off x="1644301" y="2127647"/>
            <a:ext cx="224389" cy="344054"/>
          </a:xfrm>
          <a:custGeom>
            <a:avLst/>
            <a:gdLst>
              <a:gd name="T0" fmla="*/ 2147483647 w 3864"/>
              <a:gd name="T1" fmla="*/ 2147483647 h 6111"/>
              <a:gd name="T2" fmla="*/ 2147483647 w 3864"/>
              <a:gd name="T3" fmla="*/ 2147483647 h 6111"/>
              <a:gd name="T4" fmla="*/ 2147483647 w 3864"/>
              <a:gd name="T5" fmla="*/ 2147483647 h 6111"/>
              <a:gd name="T6" fmla="*/ 2147483647 w 3864"/>
              <a:gd name="T7" fmla="*/ 2147483647 h 6111"/>
              <a:gd name="T8" fmla="*/ 2147483647 w 3864"/>
              <a:gd name="T9" fmla="*/ 2147483647 h 6111"/>
              <a:gd name="T10" fmla="*/ 2147483647 w 3864"/>
              <a:gd name="T11" fmla="*/ 2147483647 h 6111"/>
              <a:gd name="T12" fmla="*/ 2147483647 w 3864"/>
              <a:gd name="T13" fmla="*/ 2147483647 h 6111"/>
              <a:gd name="T14" fmla="*/ 2147483647 w 3864"/>
              <a:gd name="T15" fmla="*/ 2147483647 h 6111"/>
              <a:gd name="T16" fmla="*/ 2147483647 w 3864"/>
              <a:gd name="T17" fmla="*/ 2147483647 h 6111"/>
              <a:gd name="T18" fmla="*/ 2147483647 w 3864"/>
              <a:gd name="T19" fmla="*/ 2147483647 h 6111"/>
              <a:gd name="T20" fmla="*/ 2147483647 w 3864"/>
              <a:gd name="T21" fmla="*/ 2147483647 h 6111"/>
              <a:gd name="T22" fmla="*/ 2147483647 w 3864"/>
              <a:gd name="T23" fmla="*/ 2147483647 h 6111"/>
              <a:gd name="T24" fmla="*/ 2147483647 w 3864"/>
              <a:gd name="T25" fmla="*/ 2147483647 h 6111"/>
              <a:gd name="T26" fmla="*/ 2147483647 w 3864"/>
              <a:gd name="T27" fmla="*/ 2147483647 h 6111"/>
              <a:gd name="T28" fmla="*/ 2147483647 w 3864"/>
              <a:gd name="T29" fmla="*/ 2147483647 h 6111"/>
              <a:gd name="T30" fmla="*/ 2147483647 w 3864"/>
              <a:gd name="T31" fmla="*/ 2147483647 h 6111"/>
              <a:gd name="T32" fmla="*/ 2147483647 w 3864"/>
              <a:gd name="T33" fmla="*/ 2147483647 h 6111"/>
              <a:gd name="T34" fmla="*/ 2147483647 w 3864"/>
              <a:gd name="T35" fmla="*/ 2147483647 h 6111"/>
              <a:gd name="T36" fmla="*/ 2147483647 w 3864"/>
              <a:gd name="T37" fmla="*/ 2147483647 h 6111"/>
              <a:gd name="T38" fmla="*/ 2147483647 w 3864"/>
              <a:gd name="T39" fmla="*/ 2147483647 h 6111"/>
              <a:gd name="T40" fmla="*/ 2147483647 w 3864"/>
              <a:gd name="T41" fmla="*/ 2147483647 h 6111"/>
              <a:gd name="T42" fmla="*/ 2147483647 w 3864"/>
              <a:gd name="T43" fmla="*/ 2147483647 h 6111"/>
              <a:gd name="T44" fmla="*/ 2147483647 w 3864"/>
              <a:gd name="T45" fmla="*/ 2147483647 h 6111"/>
              <a:gd name="T46" fmla="*/ 2147483647 w 3864"/>
              <a:gd name="T47" fmla="*/ 2147483647 h 6111"/>
              <a:gd name="T48" fmla="*/ 2147483647 w 3864"/>
              <a:gd name="T49" fmla="*/ 2147483647 h 6111"/>
              <a:gd name="T50" fmla="*/ 2147483647 w 3864"/>
              <a:gd name="T51" fmla="*/ 2147483647 h 6111"/>
              <a:gd name="T52" fmla="*/ 2147483647 w 3864"/>
              <a:gd name="T53" fmla="*/ 2147483647 h 6111"/>
              <a:gd name="T54" fmla="*/ 2147483647 w 3864"/>
              <a:gd name="T55" fmla="*/ 2147483647 h 6111"/>
              <a:gd name="T56" fmla="*/ 2147483647 w 3864"/>
              <a:gd name="T57" fmla="*/ 2147483647 h 6111"/>
              <a:gd name="T58" fmla="*/ 2147483647 w 3864"/>
              <a:gd name="T59" fmla="*/ 2147483647 h 6111"/>
              <a:gd name="T60" fmla="*/ 2147483647 w 3864"/>
              <a:gd name="T61" fmla="*/ 2147483647 h 6111"/>
              <a:gd name="T62" fmla="*/ 2147483647 w 3864"/>
              <a:gd name="T63" fmla="*/ 2147483647 h 6111"/>
              <a:gd name="T64" fmla="*/ 2147483647 w 3864"/>
              <a:gd name="T65" fmla="*/ 2147483647 h 6111"/>
              <a:gd name="T66" fmla="*/ 2147483647 w 3864"/>
              <a:gd name="T67" fmla="*/ 2147483647 h 6111"/>
              <a:gd name="T68" fmla="*/ 2147483647 w 3864"/>
              <a:gd name="T69" fmla="*/ 2147483647 h 6111"/>
              <a:gd name="T70" fmla="*/ 2147483647 w 3864"/>
              <a:gd name="T71" fmla="*/ 2147483647 h 6111"/>
              <a:gd name="T72" fmla="*/ 2147483647 w 3864"/>
              <a:gd name="T73" fmla="*/ 2147483647 h 6111"/>
              <a:gd name="T74" fmla="*/ 2147483647 w 3864"/>
              <a:gd name="T75" fmla="*/ 2147483647 h 6111"/>
              <a:gd name="T76" fmla="*/ 2147483647 w 3864"/>
              <a:gd name="T77" fmla="*/ 2147483647 h 6111"/>
              <a:gd name="T78" fmla="*/ 2147483647 w 3864"/>
              <a:gd name="T79" fmla="*/ 2147483647 h 6111"/>
              <a:gd name="T80" fmla="*/ 2147483647 w 3864"/>
              <a:gd name="T81" fmla="*/ 2147483647 h 6111"/>
              <a:gd name="T82" fmla="*/ 2147483647 w 3864"/>
              <a:gd name="T83" fmla="*/ 2147483647 h 6111"/>
              <a:gd name="T84" fmla="*/ 2147483647 w 3864"/>
              <a:gd name="T85" fmla="*/ 2147483647 h 6111"/>
              <a:gd name="T86" fmla="*/ 2147483647 w 3864"/>
              <a:gd name="T87" fmla="*/ 2147483647 h 6111"/>
              <a:gd name="T88" fmla="*/ 2147483647 w 3864"/>
              <a:gd name="T89" fmla="*/ 2147483647 h 6111"/>
              <a:gd name="T90" fmla="*/ 2147483647 w 3864"/>
              <a:gd name="T91" fmla="*/ 2147483647 h 6111"/>
              <a:gd name="T92" fmla="*/ 2147483647 w 3864"/>
              <a:gd name="T93" fmla="*/ 2147483647 h 6111"/>
              <a:gd name="T94" fmla="*/ 2147483647 w 3864"/>
              <a:gd name="T95" fmla="*/ 2147483647 h 6111"/>
              <a:gd name="T96" fmla="*/ 2147483647 w 3864"/>
              <a:gd name="T97" fmla="*/ 2147483647 h 6111"/>
              <a:gd name="T98" fmla="*/ 2147483647 w 3864"/>
              <a:gd name="T99" fmla="*/ 2147483647 h 6111"/>
              <a:gd name="T100" fmla="*/ 2147483647 w 3864"/>
              <a:gd name="T101" fmla="*/ 2147483647 h 6111"/>
              <a:gd name="T102" fmla="*/ 2147483647 w 3864"/>
              <a:gd name="T103" fmla="*/ 2147483647 h 6111"/>
              <a:gd name="T104" fmla="*/ 2147483647 w 3864"/>
              <a:gd name="T105" fmla="*/ 2147483647 h 6111"/>
              <a:gd name="T106" fmla="*/ 2147483647 w 3864"/>
              <a:gd name="T107" fmla="*/ 2147483647 h 6111"/>
              <a:gd name="T108" fmla="*/ 2147483647 w 3864"/>
              <a:gd name="T109" fmla="*/ 2147483647 h 6111"/>
              <a:gd name="T110" fmla="*/ 2147483647 w 3864"/>
              <a:gd name="T111" fmla="*/ 2147483647 h 6111"/>
              <a:gd name="T112" fmla="*/ 2147483647 w 3864"/>
              <a:gd name="T113" fmla="*/ 2147483647 h 6111"/>
              <a:gd name="T114" fmla="*/ 2147483647 w 3864"/>
              <a:gd name="T115" fmla="*/ 2147483647 h 6111"/>
              <a:gd name="T116" fmla="*/ 2147483647 w 3864"/>
              <a:gd name="T117" fmla="*/ 2147483647 h 6111"/>
              <a:gd name="T118" fmla="*/ 2147483647 w 3864"/>
              <a:gd name="T119" fmla="*/ 2147483647 h 6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64"/>
              <a:gd name="T181" fmla="*/ 0 h 6111"/>
              <a:gd name="T182" fmla="*/ 3864 w 3864"/>
              <a:gd name="T183" fmla="*/ 6111 h 61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64" h="6111">
                <a:moveTo>
                  <a:pt x="1932" y="0"/>
                </a:moveTo>
                <a:lnTo>
                  <a:pt x="1932" y="0"/>
                </a:lnTo>
                <a:lnTo>
                  <a:pt x="1982" y="0"/>
                </a:lnTo>
                <a:lnTo>
                  <a:pt x="2031" y="2"/>
                </a:lnTo>
                <a:lnTo>
                  <a:pt x="2081" y="5"/>
                </a:lnTo>
                <a:lnTo>
                  <a:pt x="2129" y="9"/>
                </a:lnTo>
                <a:lnTo>
                  <a:pt x="2178" y="15"/>
                </a:lnTo>
                <a:lnTo>
                  <a:pt x="2226" y="22"/>
                </a:lnTo>
                <a:lnTo>
                  <a:pt x="2273" y="30"/>
                </a:lnTo>
                <a:lnTo>
                  <a:pt x="2321" y="39"/>
                </a:lnTo>
                <a:lnTo>
                  <a:pt x="2367" y="48"/>
                </a:lnTo>
                <a:lnTo>
                  <a:pt x="2415" y="60"/>
                </a:lnTo>
                <a:lnTo>
                  <a:pt x="2460" y="73"/>
                </a:lnTo>
                <a:lnTo>
                  <a:pt x="2507" y="87"/>
                </a:lnTo>
                <a:lnTo>
                  <a:pt x="2551" y="101"/>
                </a:lnTo>
                <a:lnTo>
                  <a:pt x="2596" y="117"/>
                </a:lnTo>
                <a:lnTo>
                  <a:pt x="2640" y="133"/>
                </a:lnTo>
                <a:lnTo>
                  <a:pt x="2683" y="152"/>
                </a:lnTo>
                <a:lnTo>
                  <a:pt x="2727" y="170"/>
                </a:lnTo>
                <a:lnTo>
                  <a:pt x="2769" y="190"/>
                </a:lnTo>
                <a:lnTo>
                  <a:pt x="2811" y="211"/>
                </a:lnTo>
                <a:lnTo>
                  <a:pt x="2853" y="233"/>
                </a:lnTo>
                <a:lnTo>
                  <a:pt x="2893" y="255"/>
                </a:lnTo>
                <a:lnTo>
                  <a:pt x="2934" y="279"/>
                </a:lnTo>
                <a:lnTo>
                  <a:pt x="2973" y="304"/>
                </a:lnTo>
                <a:lnTo>
                  <a:pt x="3012" y="329"/>
                </a:lnTo>
                <a:lnTo>
                  <a:pt x="3050" y="356"/>
                </a:lnTo>
                <a:lnTo>
                  <a:pt x="3087" y="383"/>
                </a:lnTo>
                <a:lnTo>
                  <a:pt x="3124" y="412"/>
                </a:lnTo>
                <a:lnTo>
                  <a:pt x="3160" y="441"/>
                </a:lnTo>
                <a:lnTo>
                  <a:pt x="3196" y="471"/>
                </a:lnTo>
                <a:lnTo>
                  <a:pt x="3231" y="501"/>
                </a:lnTo>
                <a:lnTo>
                  <a:pt x="3265" y="532"/>
                </a:lnTo>
                <a:lnTo>
                  <a:pt x="3297" y="565"/>
                </a:lnTo>
                <a:lnTo>
                  <a:pt x="3330" y="599"/>
                </a:lnTo>
                <a:lnTo>
                  <a:pt x="3362" y="632"/>
                </a:lnTo>
                <a:lnTo>
                  <a:pt x="3393" y="667"/>
                </a:lnTo>
                <a:lnTo>
                  <a:pt x="3423" y="702"/>
                </a:lnTo>
                <a:lnTo>
                  <a:pt x="3452" y="739"/>
                </a:lnTo>
                <a:lnTo>
                  <a:pt x="3480" y="775"/>
                </a:lnTo>
                <a:lnTo>
                  <a:pt x="3507" y="813"/>
                </a:lnTo>
                <a:lnTo>
                  <a:pt x="3534" y="852"/>
                </a:lnTo>
                <a:lnTo>
                  <a:pt x="3560" y="890"/>
                </a:lnTo>
                <a:lnTo>
                  <a:pt x="3584" y="930"/>
                </a:lnTo>
                <a:lnTo>
                  <a:pt x="3607" y="970"/>
                </a:lnTo>
                <a:lnTo>
                  <a:pt x="3631" y="1011"/>
                </a:lnTo>
                <a:lnTo>
                  <a:pt x="3653" y="1051"/>
                </a:lnTo>
                <a:lnTo>
                  <a:pt x="3674" y="1094"/>
                </a:lnTo>
                <a:lnTo>
                  <a:pt x="3693" y="1136"/>
                </a:lnTo>
                <a:lnTo>
                  <a:pt x="3712" y="1179"/>
                </a:lnTo>
                <a:lnTo>
                  <a:pt x="3729" y="1223"/>
                </a:lnTo>
                <a:lnTo>
                  <a:pt x="3747" y="1267"/>
                </a:lnTo>
                <a:lnTo>
                  <a:pt x="3762" y="1312"/>
                </a:lnTo>
                <a:lnTo>
                  <a:pt x="3777" y="1357"/>
                </a:lnTo>
                <a:lnTo>
                  <a:pt x="3791" y="1402"/>
                </a:lnTo>
                <a:lnTo>
                  <a:pt x="3802" y="1449"/>
                </a:lnTo>
                <a:lnTo>
                  <a:pt x="3814" y="1495"/>
                </a:lnTo>
                <a:lnTo>
                  <a:pt x="3824" y="1543"/>
                </a:lnTo>
                <a:lnTo>
                  <a:pt x="3834" y="1589"/>
                </a:lnTo>
                <a:lnTo>
                  <a:pt x="3842" y="1638"/>
                </a:lnTo>
                <a:lnTo>
                  <a:pt x="3848" y="1685"/>
                </a:lnTo>
                <a:lnTo>
                  <a:pt x="3853" y="1734"/>
                </a:lnTo>
                <a:lnTo>
                  <a:pt x="3858" y="1783"/>
                </a:lnTo>
                <a:lnTo>
                  <a:pt x="3862" y="1832"/>
                </a:lnTo>
                <a:lnTo>
                  <a:pt x="3863" y="1882"/>
                </a:lnTo>
                <a:lnTo>
                  <a:pt x="3864" y="1932"/>
                </a:lnTo>
                <a:lnTo>
                  <a:pt x="3863" y="1999"/>
                </a:lnTo>
                <a:lnTo>
                  <a:pt x="3859" y="2065"/>
                </a:lnTo>
                <a:lnTo>
                  <a:pt x="3853" y="2130"/>
                </a:lnTo>
                <a:lnTo>
                  <a:pt x="3845" y="2195"/>
                </a:lnTo>
                <a:lnTo>
                  <a:pt x="3836" y="2260"/>
                </a:lnTo>
                <a:lnTo>
                  <a:pt x="3823" y="2324"/>
                </a:lnTo>
                <a:lnTo>
                  <a:pt x="3809" y="2387"/>
                </a:lnTo>
                <a:lnTo>
                  <a:pt x="3793" y="2449"/>
                </a:lnTo>
                <a:lnTo>
                  <a:pt x="3776" y="2511"/>
                </a:lnTo>
                <a:lnTo>
                  <a:pt x="3755" y="2571"/>
                </a:lnTo>
                <a:lnTo>
                  <a:pt x="3733" y="2631"/>
                </a:lnTo>
                <a:lnTo>
                  <a:pt x="3709" y="2690"/>
                </a:lnTo>
                <a:lnTo>
                  <a:pt x="3683" y="2747"/>
                </a:lnTo>
                <a:lnTo>
                  <a:pt x="3656" y="2804"/>
                </a:lnTo>
                <a:lnTo>
                  <a:pt x="3626" y="2859"/>
                </a:lnTo>
                <a:lnTo>
                  <a:pt x="3596" y="2914"/>
                </a:lnTo>
                <a:lnTo>
                  <a:pt x="3566" y="2963"/>
                </a:lnTo>
                <a:lnTo>
                  <a:pt x="3534" y="3011"/>
                </a:lnTo>
                <a:lnTo>
                  <a:pt x="3502" y="3058"/>
                </a:lnTo>
                <a:lnTo>
                  <a:pt x="3467" y="3103"/>
                </a:lnTo>
                <a:lnTo>
                  <a:pt x="3432" y="3148"/>
                </a:lnTo>
                <a:lnTo>
                  <a:pt x="3395" y="3193"/>
                </a:lnTo>
                <a:lnTo>
                  <a:pt x="3358" y="3234"/>
                </a:lnTo>
                <a:lnTo>
                  <a:pt x="3318" y="3276"/>
                </a:lnTo>
                <a:lnTo>
                  <a:pt x="3278" y="3317"/>
                </a:lnTo>
                <a:lnTo>
                  <a:pt x="3237" y="3356"/>
                </a:lnTo>
                <a:lnTo>
                  <a:pt x="3194" y="3393"/>
                </a:lnTo>
                <a:lnTo>
                  <a:pt x="3150" y="3431"/>
                </a:lnTo>
                <a:lnTo>
                  <a:pt x="3106" y="3465"/>
                </a:lnTo>
                <a:lnTo>
                  <a:pt x="3059" y="3500"/>
                </a:lnTo>
                <a:lnTo>
                  <a:pt x="3013" y="3533"/>
                </a:lnTo>
                <a:lnTo>
                  <a:pt x="2965" y="3564"/>
                </a:lnTo>
                <a:lnTo>
                  <a:pt x="2965" y="3763"/>
                </a:lnTo>
                <a:lnTo>
                  <a:pt x="3040" y="3756"/>
                </a:lnTo>
                <a:lnTo>
                  <a:pt x="3184" y="3744"/>
                </a:lnTo>
                <a:lnTo>
                  <a:pt x="3240" y="3879"/>
                </a:lnTo>
                <a:lnTo>
                  <a:pt x="3257" y="3921"/>
                </a:lnTo>
                <a:lnTo>
                  <a:pt x="3272" y="3961"/>
                </a:lnTo>
                <a:lnTo>
                  <a:pt x="3283" y="4003"/>
                </a:lnTo>
                <a:lnTo>
                  <a:pt x="3293" y="4044"/>
                </a:lnTo>
                <a:lnTo>
                  <a:pt x="3301" y="4084"/>
                </a:lnTo>
                <a:lnTo>
                  <a:pt x="3305" y="4125"/>
                </a:lnTo>
                <a:lnTo>
                  <a:pt x="3309" y="4166"/>
                </a:lnTo>
                <a:lnTo>
                  <a:pt x="3310" y="4206"/>
                </a:lnTo>
                <a:lnTo>
                  <a:pt x="3309" y="4248"/>
                </a:lnTo>
                <a:lnTo>
                  <a:pt x="3305" y="4289"/>
                </a:lnTo>
                <a:lnTo>
                  <a:pt x="3300" y="4329"/>
                </a:lnTo>
                <a:lnTo>
                  <a:pt x="3292" y="4370"/>
                </a:lnTo>
                <a:lnTo>
                  <a:pt x="3282" y="4409"/>
                </a:lnTo>
                <a:lnTo>
                  <a:pt x="3269" y="4449"/>
                </a:lnTo>
                <a:lnTo>
                  <a:pt x="3256" y="4487"/>
                </a:lnTo>
                <a:lnTo>
                  <a:pt x="3239" y="4527"/>
                </a:lnTo>
                <a:lnTo>
                  <a:pt x="3224" y="4560"/>
                </a:lnTo>
                <a:lnTo>
                  <a:pt x="3240" y="4600"/>
                </a:lnTo>
                <a:lnTo>
                  <a:pt x="3257" y="4642"/>
                </a:lnTo>
                <a:lnTo>
                  <a:pt x="3272" y="4682"/>
                </a:lnTo>
                <a:lnTo>
                  <a:pt x="3283" y="4724"/>
                </a:lnTo>
                <a:lnTo>
                  <a:pt x="3293" y="4765"/>
                </a:lnTo>
                <a:lnTo>
                  <a:pt x="3301" y="4805"/>
                </a:lnTo>
                <a:lnTo>
                  <a:pt x="3305" y="4846"/>
                </a:lnTo>
                <a:lnTo>
                  <a:pt x="3309" y="4888"/>
                </a:lnTo>
                <a:lnTo>
                  <a:pt x="3310" y="4927"/>
                </a:lnTo>
                <a:lnTo>
                  <a:pt x="3309" y="4969"/>
                </a:lnTo>
                <a:lnTo>
                  <a:pt x="3305" y="5010"/>
                </a:lnTo>
                <a:lnTo>
                  <a:pt x="3300" y="5050"/>
                </a:lnTo>
                <a:lnTo>
                  <a:pt x="3292" y="5091"/>
                </a:lnTo>
                <a:lnTo>
                  <a:pt x="3282" y="5130"/>
                </a:lnTo>
                <a:lnTo>
                  <a:pt x="3269" y="5170"/>
                </a:lnTo>
                <a:lnTo>
                  <a:pt x="3256" y="5209"/>
                </a:lnTo>
                <a:lnTo>
                  <a:pt x="3239" y="5248"/>
                </a:lnTo>
                <a:lnTo>
                  <a:pt x="3191" y="5356"/>
                </a:lnTo>
                <a:lnTo>
                  <a:pt x="3073" y="5366"/>
                </a:lnTo>
                <a:lnTo>
                  <a:pt x="886" y="5559"/>
                </a:lnTo>
                <a:lnTo>
                  <a:pt x="735" y="5573"/>
                </a:lnTo>
                <a:lnTo>
                  <a:pt x="681" y="5430"/>
                </a:lnTo>
                <a:lnTo>
                  <a:pt x="668" y="5395"/>
                </a:lnTo>
                <a:lnTo>
                  <a:pt x="656" y="5359"/>
                </a:lnTo>
                <a:lnTo>
                  <a:pt x="646" y="5323"/>
                </a:lnTo>
                <a:lnTo>
                  <a:pt x="636" y="5286"/>
                </a:lnTo>
                <a:lnTo>
                  <a:pt x="628" y="5249"/>
                </a:lnTo>
                <a:lnTo>
                  <a:pt x="623" y="5210"/>
                </a:lnTo>
                <a:lnTo>
                  <a:pt x="618" y="5172"/>
                </a:lnTo>
                <a:lnTo>
                  <a:pt x="616" y="5133"/>
                </a:lnTo>
                <a:lnTo>
                  <a:pt x="614" y="5091"/>
                </a:lnTo>
                <a:lnTo>
                  <a:pt x="617" y="5049"/>
                </a:lnTo>
                <a:lnTo>
                  <a:pt x="621" y="5006"/>
                </a:lnTo>
                <a:lnTo>
                  <a:pt x="628" y="4963"/>
                </a:lnTo>
                <a:lnTo>
                  <a:pt x="633" y="4941"/>
                </a:lnTo>
                <a:lnTo>
                  <a:pt x="638" y="4919"/>
                </a:lnTo>
                <a:lnTo>
                  <a:pt x="645" y="4897"/>
                </a:lnTo>
                <a:lnTo>
                  <a:pt x="652" y="4875"/>
                </a:lnTo>
                <a:lnTo>
                  <a:pt x="659" y="4853"/>
                </a:lnTo>
                <a:lnTo>
                  <a:pt x="668" y="4831"/>
                </a:lnTo>
                <a:lnTo>
                  <a:pt x="677" y="4808"/>
                </a:lnTo>
                <a:lnTo>
                  <a:pt x="688" y="4786"/>
                </a:lnTo>
                <a:lnTo>
                  <a:pt x="700" y="4759"/>
                </a:lnTo>
                <a:lnTo>
                  <a:pt x="681" y="4709"/>
                </a:lnTo>
                <a:lnTo>
                  <a:pt x="668" y="4674"/>
                </a:lnTo>
                <a:lnTo>
                  <a:pt x="656" y="4638"/>
                </a:lnTo>
                <a:lnTo>
                  <a:pt x="646" y="4602"/>
                </a:lnTo>
                <a:lnTo>
                  <a:pt x="636" y="4565"/>
                </a:lnTo>
                <a:lnTo>
                  <a:pt x="628" y="4528"/>
                </a:lnTo>
                <a:lnTo>
                  <a:pt x="623" y="4489"/>
                </a:lnTo>
                <a:lnTo>
                  <a:pt x="618" y="4451"/>
                </a:lnTo>
                <a:lnTo>
                  <a:pt x="616" y="4412"/>
                </a:lnTo>
                <a:lnTo>
                  <a:pt x="614" y="4370"/>
                </a:lnTo>
                <a:lnTo>
                  <a:pt x="617" y="4327"/>
                </a:lnTo>
                <a:lnTo>
                  <a:pt x="621" y="4285"/>
                </a:lnTo>
                <a:lnTo>
                  <a:pt x="628" y="4242"/>
                </a:lnTo>
                <a:lnTo>
                  <a:pt x="633" y="4220"/>
                </a:lnTo>
                <a:lnTo>
                  <a:pt x="638" y="4198"/>
                </a:lnTo>
                <a:lnTo>
                  <a:pt x="645" y="4176"/>
                </a:lnTo>
                <a:lnTo>
                  <a:pt x="652" y="4154"/>
                </a:lnTo>
                <a:lnTo>
                  <a:pt x="659" y="4132"/>
                </a:lnTo>
                <a:lnTo>
                  <a:pt x="668" y="4110"/>
                </a:lnTo>
                <a:lnTo>
                  <a:pt x="677" y="4087"/>
                </a:lnTo>
                <a:lnTo>
                  <a:pt x="688" y="4064"/>
                </a:lnTo>
                <a:lnTo>
                  <a:pt x="736" y="3960"/>
                </a:lnTo>
                <a:lnTo>
                  <a:pt x="851" y="3950"/>
                </a:lnTo>
                <a:lnTo>
                  <a:pt x="934" y="3943"/>
                </a:lnTo>
                <a:lnTo>
                  <a:pt x="934" y="3586"/>
                </a:lnTo>
                <a:lnTo>
                  <a:pt x="885" y="3555"/>
                </a:lnTo>
                <a:lnTo>
                  <a:pt x="836" y="3522"/>
                </a:lnTo>
                <a:lnTo>
                  <a:pt x="789" y="3489"/>
                </a:lnTo>
                <a:lnTo>
                  <a:pt x="742" y="3454"/>
                </a:lnTo>
                <a:lnTo>
                  <a:pt x="697" y="3417"/>
                </a:lnTo>
                <a:lnTo>
                  <a:pt x="653" y="3378"/>
                </a:lnTo>
                <a:lnTo>
                  <a:pt x="610" y="3340"/>
                </a:lnTo>
                <a:lnTo>
                  <a:pt x="568" y="3299"/>
                </a:lnTo>
                <a:lnTo>
                  <a:pt x="527" y="3258"/>
                </a:lnTo>
                <a:lnTo>
                  <a:pt x="488" y="3215"/>
                </a:lnTo>
                <a:lnTo>
                  <a:pt x="450" y="3170"/>
                </a:lnTo>
                <a:lnTo>
                  <a:pt x="414" y="3125"/>
                </a:lnTo>
                <a:lnTo>
                  <a:pt x="378" y="3079"/>
                </a:lnTo>
                <a:lnTo>
                  <a:pt x="344" y="3031"/>
                </a:lnTo>
                <a:lnTo>
                  <a:pt x="311" y="2982"/>
                </a:lnTo>
                <a:lnTo>
                  <a:pt x="280" y="2934"/>
                </a:lnTo>
                <a:lnTo>
                  <a:pt x="248" y="2878"/>
                </a:lnTo>
                <a:lnTo>
                  <a:pt x="217" y="2821"/>
                </a:lnTo>
                <a:lnTo>
                  <a:pt x="188" y="2763"/>
                </a:lnTo>
                <a:lnTo>
                  <a:pt x="162" y="2705"/>
                </a:lnTo>
                <a:lnTo>
                  <a:pt x="136" y="2644"/>
                </a:lnTo>
                <a:lnTo>
                  <a:pt x="113" y="2584"/>
                </a:lnTo>
                <a:lnTo>
                  <a:pt x="92" y="2523"/>
                </a:lnTo>
                <a:lnTo>
                  <a:pt x="73" y="2460"/>
                </a:lnTo>
                <a:lnTo>
                  <a:pt x="56" y="2396"/>
                </a:lnTo>
                <a:lnTo>
                  <a:pt x="42" y="2332"/>
                </a:lnTo>
                <a:lnTo>
                  <a:pt x="29" y="2267"/>
                </a:lnTo>
                <a:lnTo>
                  <a:pt x="19" y="2201"/>
                </a:lnTo>
                <a:lnTo>
                  <a:pt x="11" y="2135"/>
                </a:lnTo>
                <a:lnTo>
                  <a:pt x="5" y="2067"/>
                </a:lnTo>
                <a:lnTo>
                  <a:pt x="1" y="2000"/>
                </a:lnTo>
                <a:lnTo>
                  <a:pt x="0" y="1932"/>
                </a:lnTo>
                <a:lnTo>
                  <a:pt x="0" y="1882"/>
                </a:lnTo>
                <a:lnTo>
                  <a:pt x="3" y="1832"/>
                </a:lnTo>
                <a:lnTo>
                  <a:pt x="5" y="1783"/>
                </a:lnTo>
                <a:lnTo>
                  <a:pt x="10" y="1734"/>
                </a:lnTo>
                <a:lnTo>
                  <a:pt x="15" y="1685"/>
                </a:lnTo>
                <a:lnTo>
                  <a:pt x="22" y="1638"/>
                </a:lnTo>
                <a:lnTo>
                  <a:pt x="30" y="1589"/>
                </a:lnTo>
                <a:lnTo>
                  <a:pt x="39" y="1543"/>
                </a:lnTo>
                <a:lnTo>
                  <a:pt x="49" y="1495"/>
                </a:lnTo>
                <a:lnTo>
                  <a:pt x="61" y="1449"/>
                </a:lnTo>
                <a:lnTo>
                  <a:pt x="73" y="1402"/>
                </a:lnTo>
                <a:lnTo>
                  <a:pt x="86" y="1357"/>
                </a:lnTo>
                <a:lnTo>
                  <a:pt x="101" y="1312"/>
                </a:lnTo>
                <a:lnTo>
                  <a:pt x="118" y="1267"/>
                </a:lnTo>
                <a:lnTo>
                  <a:pt x="134" y="1223"/>
                </a:lnTo>
                <a:lnTo>
                  <a:pt x="151" y="1179"/>
                </a:lnTo>
                <a:lnTo>
                  <a:pt x="171" y="1136"/>
                </a:lnTo>
                <a:lnTo>
                  <a:pt x="191" y="1094"/>
                </a:lnTo>
                <a:lnTo>
                  <a:pt x="212" y="1051"/>
                </a:lnTo>
                <a:lnTo>
                  <a:pt x="232" y="1011"/>
                </a:lnTo>
                <a:lnTo>
                  <a:pt x="256" y="970"/>
                </a:lnTo>
                <a:lnTo>
                  <a:pt x="279" y="930"/>
                </a:lnTo>
                <a:lnTo>
                  <a:pt x="304" y="890"/>
                </a:lnTo>
                <a:lnTo>
                  <a:pt x="330" y="852"/>
                </a:lnTo>
                <a:lnTo>
                  <a:pt x="357" y="813"/>
                </a:lnTo>
                <a:lnTo>
                  <a:pt x="383" y="775"/>
                </a:lnTo>
                <a:lnTo>
                  <a:pt x="411" y="739"/>
                </a:lnTo>
                <a:lnTo>
                  <a:pt x="441" y="702"/>
                </a:lnTo>
                <a:lnTo>
                  <a:pt x="470" y="667"/>
                </a:lnTo>
                <a:lnTo>
                  <a:pt x="502" y="632"/>
                </a:lnTo>
                <a:lnTo>
                  <a:pt x="533" y="599"/>
                </a:lnTo>
                <a:lnTo>
                  <a:pt x="566" y="565"/>
                </a:lnTo>
                <a:lnTo>
                  <a:pt x="599" y="532"/>
                </a:lnTo>
                <a:lnTo>
                  <a:pt x="633" y="501"/>
                </a:lnTo>
                <a:lnTo>
                  <a:pt x="668" y="471"/>
                </a:lnTo>
                <a:lnTo>
                  <a:pt x="703" y="441"/>
                </a:lnTo>
                <a:lnTo>
                  <a:pt x="739" y="412"/>
                </a:lnTo>
                <a:lnTo>
                  <a:pt x="776" y="383"/>
                </a:lnTo>
                <a:lnTo>
                  <a:pt x="813" y="356"/>
                </a:lnTo>
                <a:lnTo>
                  <a:pt x="851" y="329"/>
                </a:lnTo>
                <a:lnTo>
                  <a:pt x="891" y="304"/>
                </a:lnTo>
                <a:lnTo>
                  <a:pt x="930" y="279"/>
                </a:lnTo>
                <a:lnTo>
                  <a:pt x="970" y="255"/>
                </a:lnTo>
                <a:lnTo>
                  <a:pt x="1010" y="233"/>
                </a:lnTo>
                <a:lnTo>
                  <a:pt x="1052" y="211"/>
                </a:lnTo>
                <a:lnTo>
                  <a:pt x="1094" y="190"/>
                </a:lnTo>
                <a:lnTo>
                  <a:pt x="1137" y="170"/>
                </a:lnTo>
                <a:lnTo>
                  <a:pt x="1180" y="152"/>
                </a:lnTo>
                <a:lnTo>
                  <a:pt x="1224" y="133"/>
                </a:lnTo>
                <a:lnTo>
                  <a:pt x="1268" y="117"/>
                </a:lnTo>
                <a:lnTo>
                  <a:pt x="1312" y="101"/>
                </a:lnTo>
                <a:lnTo>
                  <a:pt x="1357" y="87"/>
                </a:lnTo>
                <a:lnTo>
                  <a:pt x="1403" y="73"/>
                </a:lnTo>
                <a:lnTo>
                  <a:pt x="1449" y="60"/>
                </a:lnTo>
                <a:lnTo>
                  <a:pt x="1496" y="48"/>
                </a:lnTo>
                <a:lnTo>
                  <a:pt x="1542" y="39"/>
                </a:lnTo>
                <a:lnTo>
                  <a:pt x="1590" y="30"/>
                </a:lnTo>
                <a:lnTo>
                  <a:pt x="1637" y="22"/>
                </a:lnTo>
                <a:lnTo>
                  <a:pt x="1686" y="15"/>
                </a:lnTo>
                <a:lnTo>
                  <a:pt x="1735" y="9"/>
                </a:lnTo>
                <a:lnTo>
                  <a:pt x="1783" y="5"/>
                </a:lnTo>
                <a:lnTo>
                  <a:pt x="1832" y="2"/>
                </a:lnTo>
                <a:lnTo>
                  <a:pt x="1882" y="0"/>
                </a:lnTo>
                <a:lnTo>
                  <a:pt x="1932" y="0"/>
                </a:lnTo>
                <a:close/>
                <a:moveTo>
                  <a:pt x="1507" y="2300"/>
                </a:moveTo>
                <a:lnTo>
                  <a:pt x="1507" y="2300"/>
                </a:lnTo>
                <a:lnTo>
                  <a:pt x="1533" y="2310"/>
                </a:lnTo>
                <a:lnTo>
                  <a:pt x="1557" y="2318"/>
                </a:lnTo>
                <a:lnTo>
                  <a:pt x="1569" y="2321"/>
                </a:lnTo>
                <a:lnTo>
                  <a:pt x="1580" y="2323"/>
                </a:lnTo>
                <a:lnTo>
                  <a:pt x="1592" y="2324"/>
                </a:lnTo>
                <a:lnTo>
                  <a:pt x="1604" y="2324"/>
                </a:lnTo>
                <a:lnTo>
                  <a:pt x="1619" y="2324"/>
                </a:lnTo>
                <a:lnTo>
                  <a:pt x="1633" y="2322"/>
                </a:lnTo>
                <a:lnTo>
                  <a:pt x="1648" y="2318"/>
                </a:lnTo>
                <a:lnTo>
                  <a:pt x="1663" y="2314"/>
                </a:lnTo>
                <a:lnTo>
                  <a:pt x="1677" y="2308"/>
                </a:lnTo>
                <a:lnTo>
                  <a:pt x="1691" y="2300"/>
                </a:lnTo>
                <a:lnTo>
                  <a:pt x="1705" y="2289"/>
                </a:lnTo>
                <a:lnTo>
                  <a:pt x="1718" y="2279"/>
                </a:lnTo>
                <a:lnTo>
                  <a:pt x="1750" y="2251"/>
                </a:lnTo>
                <a:lnTo>
                  <a:pt x="1782" y="2276"/>
                </a:lnTo>
                <a:lnTo>
                  <a:pt x="1801" y="2290"/>
                </a:lnTo>
                <a:lnTo>
                  <a:pt x="1819" y="2303"/>
                </a:lnTo>
                <a:lnTo>
                  <a:pt x="1838" y="2314"/>
                </a:lnTo>
                <a:lnTo>
                  <a:pt x="1855" y="2323"/>
                </a:lnTo>
                <a:lnTo>
                  <a:pt x="1873" y="2330"/>
                </a:lnTo>
                <a:lnTo>
                  <a:pt x="1890" y="2336"/>
                </a:lnTo>
                <a:lnTo>
                  <a:pt x="1908" y="2339"/>
                </a:lnTo>
                <a:lnTo>
                  <a:pt x="1924" y="2340"/>
                </a:lnTo>
                <a:lnTo>
                  <a:pt x="1939" y="2340"/>
                </a:lnTo>
                <a:lnTo>
                  <a:pt x="1954" y="2338"/>
                </a:lnTo>
                <a:lnTo>
                  <a:pt x="1969" y="2333"/>
                </a:lnTo>
                <a:lnTo>
                  <a:pt x="1984" y="2328"/>
                </a:lnTo>
                <a:lnTo>
                  <a:pt x="1999" y="2319"/>
                </a:lnTo>
                <a:lnTo>
                  <a:pt x="2013" y="2309"/>
                </a:lnTo>
                <a:lnTo>
                  <a:pt x="2028" y="2296"/>
                </a:lnTo>
                <a:lnTo>
                  <a:pt x="2044" y="2282"/>
                </a:lnTo>
                <a:lnTo>
                  <a:pt x="2077" y="2246"/>
                </a:lnTo>
                <a:lnTo>
                  <a:pt x="2113" y="2279"/>
                </a:lnTo>
                <a:lnTo>
                  <a:pt x="2134" y="2295"/>
                </a:lnTo>
                <a:lnTo>
                  <a:pt x="2154" y="2308"/>
                </a:lnTo>
                <a:lnTo>
                  <a:pt x="2175" y="2319"/>
                </a:lnTo>
                <a:lnTo>
                  <a:pt x="2194" y="2326"/>
                </a:lnTo>
                <a:lnTo>
                  <a:pt x="2215" y="2332"/>
                </a:lnTo>
                <a:lnTo>
                  <a:pt x="2235" y="2336"/>
                </a:lnTo>
                <a:lnTo>
                  <a:pt x="2255" y="2337"/>
                </a:lnTo>
                <a:lnTo>
                  <a:pt x="2275" y="2336"/>
                </a:lnTo>
                <a:lnTo>
                  <a:pt x="2291" y="2333"/>
                </a:lnTo>
                <a:lnTo>
                  <a:pt x="2308" y="2330"/>
                </a:lnTo>
                <a:lnTo>
                  <a:pt x="2324" y="2325"/>
                </a:lnTo>
                <a:lnTo>
                  <a:pt x="2342" y="2319"/>
                </a:lnTo>
                <a:lnTo>
                  <a:pt x="2359" y="2314"/>
                </a:lnTo>
                <a:lnTo>
                  <a:pt x="2377" y="2307"/>
                </a:lnTo>
                <a:lnTo>
                  <a:pt x="2412" y="2290"/>
                </a:lnTo>
                <a:lnTo>
                  <a:pt x="2484" y="2175"/>
                </a:lnTo>
                <a:lnTo>
                  <a:pt x="2653" y="2281"/>
                </a:lnTo>
                <a:lnTo>
                  <a:pt x="2239" y="2948"/>
                </a:lnTo>
                <a:lnTo>
                  <a:pt x="2239" y="3826"/>
                </a:lnTo>
                <a:lnTo>
                  <a:pt x="2564" y="3799"/>
                </a:lnTo>
                <a:lnTo>
                  <a:pt x="2564" y="3450"/>
                </a:lnTo>
                <a:lnTo>
                  <a:pt x="2564" y="3332"/>
                </a:lnTo>
                <a:lnTo>
                  <a:pt x="2668" y="3274"/>
                </a:lnTo>
                <a:lnTo>
                  <a:pt x="2712" y="3248"/>
                </a:lnTo>
                <a:lnTo>
                  <a:pt x="2756" y="3222"/>
                </a:lnTo>
                <a:lnTo>
                  <a:pt x="2799" y="3194"/>
                </a:lnTo>
                <a:lnTo>
                  <a:pt x="2841" y="3163"/>
                </a:lnTo>
                <a:lnTo>
                  <a:pt x="2882" y="3132"/>
                </a:lnTo>
                <a:lnTo>
                  <a:pt x="2921" y="3100"/>
                </a:lnTo>
                <a:lnTo>
                  <a:pt x="2960" y="3066"/>
                </a:lnTo>
                <a:lnTo>
                  <a:pt x="2997" y="3031"/>
                </a:lnTo>
                <a:lnTo>
                  <a:pt x="3033" y="2995"/>
                </a:lnTo>
                <a:lnTo>
                  <a:pt x="3067" y="2958"/>
                </a:lnTo>
                <a:lnTo>
                  <a:pt x="3101" y="2918"/>
                </a:lnTo>
                <a:lnTo>
                  <a:pt x="3134" y="2879"/>
                </a:lnTo>
                <a:lnTo>
                  <a:pt x="3165" y="2838"/>
                </a:lnTo>
                <a:lnTo>
                  <a:pt x="3195" y="2797"/>
                </a:lnTo>
                <a:lnTo>
                  <a:pt x="3223" y="2754"/>
                </a:lnTo>
                <a:lnTo>
                  <a:pt x="3250" y="2711"/>
                </a:lnTo>
                <a:lnTo>
                  <a:pt x="3275" y="2667"/>
                </a:lnTo>
                <a:lnTo>
                  <a:pt x="3299" y="2624"/>
                </a:lnTo>
                <a:lnTo>
                  <a:pt x="3319" y="2578"/>
                </a:lnTo>
                <a:lnTo>
                  <a:pt x="3340" y="2533"/>
                </a:lnTo>
                <a:lnTo>
                  <a:pt x="3359" y="2487"/>
                </a:lnTo>
                <a:lnTo>
                  <a:pt x="3376" y="2439"/>
                </a:lnTo>
                <a:lnTo>
                  <a:pt x="3393" y="2391"/>
                </a:lnTo>
                <a:lnTo>
                  <a:pt x="3406" y="2343"/>
                </a:lnTo>
                <a:lnTo>
                  <a:pt x="3419" y="2293"/>
                </a:lnTo>
                <a:lnTo>
                  <a:pt x="3431" y="2243"/>
                </a:lnTo>
                <a:lnTo>
                  <a:pt x="3440" y="2193"/>
                </a:lnTo>
                <a:lnTo>
                  <a:pt x="3448" y="2142"/>
                </a:lnTo>
                <a:lnTo>
                  <a:pt x="3454" y="2089"/>
                </a:lnTo>
                <a:lnTo>
                  <a:pt x="3459" y="2037"/>
                </a:lnTo>
                <a:lnTo>
                  <a:pt x="3461" y="1985"/>
                </a:lnTo>
                <a:lnTo>
                  <a:pt x="3462" y="1932"/>
                </a:lnTo>
                <a:lnTo>
                  <a:pt x="3462" y="1892"/>
                </a:lnTo>
                <a:lnTo>
                  <a:pt x="3460" y="1853"/>
                </a:lnTo>
                <a:lnTo>
                  <a:pt x="3458" y="1814"/>
                </a:lnTo>
                <a:lnTo>
                  <a:pt x="3454" y="1775"/>
                </a:lnTo>
                <a:lnTo>
                  <a:pt x="3449" y="1737"/>
                </a:lnTo>
                <a:lnTo>
                  <a:pt x="3445" y="1698"/>
                </a:lnTo>
                <a:lnTo>
                  <a:pt x="3438" y="1661"/>
                </a:lnTo>
                <a:lnTo>
                  <a:pt x="3431" y="1623"/>
                </a:lnTo>
                <a:lnTo>
                  <a:pt x="3423" y="1586"/>
                </a:lnTo>
                <a:lnTo>
                  <a:pt x="3415" y="1548"/>
                </a:lnTo>
                <a:lnTo>
                  <a:pt x="3404" y="1512"/>
                </a:lnTo>
                <a:lnTo>
                  <a:pt x="3394" y="1476"/>
                </a:lnTo>
                <a:lnTo>
                  <a:pt x="3382" y="1440"/>
                </a:lnTo>
                <a:lnTo>
                  <a:pt x="3369" y="1406"/>
                </a:lnTo>
                <a:lnTo>
                  <a:pt x="3357" y="1371"/>
                </a:lnTo>
                <a:lnTo>
                  <a:pt x="3341" y="1336"/>
                </a:lnTo>
                <a:lnTo>
                  <a:pt x="3328" y="1301"/>
                </a:lnTo>
                <a:lnTo>
                  <a:pt x="3311" y="1267"/>
                </a:lnTo>
                <a:lnTo>
                  <a:pt x="3295" y="1235"/>
                </a:lnTo>
                <a:lnTo>
                  <a:pt x="3278" y="1202"/>
                </a:lnTo>
                <a:lnTo>
                  <a:pt x="3259" y="1170"/>
                </a:lnTo>
                <a:lnTo>
                  <a:pt x="3240" y="1137"/>
                </a:lnTo>
                <a:lnTo>
                  <a:pt x="3221" y="1106"/>
                </a:lnTo>
                <a:lnTo>
                  <a:pt x="3201" y="1076"/>
                </a:lnTo>
                <a:lnTo>
                  <a:pt x="3180" y="1046"/>
                </a:lnTo>
                <a:lnTo>
                  <a:pt x="3158" y="1015"/>
                </a:lnTo>
                <a:lnTo>
                  <a:pt x="3136" y="986"/>
                </a:lnTo>
                <a:lnTo>
                  <a:pt x="3113" y="957"/>
                </a:lnTo>
                <a:lnTo>
                  <a:pt x="3090" y="930"/>
                </a:lnTo>
                <a:lnTo>
                  <a:pt x="3065" y="902"/>
                </a:lnTo>
                <a:lnTo>
                  <a:pt x="3040" y="875"/>
                </a:lnTo>
                <a:lnTo>
                  <a:pt x="3014" y="849"/>
                </a:lnTo>
                <a:lnTo>
                  <a:pt x="2987" y="824"/>
                </a:lnTo>
                <a:lnTo>
                  <a:pt x="2961" y="798"/>
                </a:lnTo>
                <a:lnTo>
                  <a:pt x="2934" y="774"/>
                </a:lnTo>
                <a:lnTo>
                  <a:pt x="2905" y="751"/>
                </a:lnTo>
                <a:lnTo>
                  <a:pt x="2877" y="728"/>
                </a:lnTo>
                <a:lnTo>
                  <a:pt x="2848" y="704"/>
                </a:lnTo>
                <a:lnTo>
                  <a:pt x="2818" y="683"/>
                </a:lnTo>
                <a:lnTo>
                  <a:pt x="2788" y="663"/>
                </a:lnTo>
                <a:lnTo>
                  <a:pt x="2756" y="642"/>
                </a:lnTo>
                <a:lnTo>
                  <a:pt x="2725" y="622"/>
                </a:lnTo>
                <a:lnTo>
                  <a:pt x="2694" y="603"/>
                </a:lnTo>
                <a:lnTo>
                  <a:pt x="2661" y="586"/>
                </a:lnTo>
                <a:lnTo>
                  <a:pt x="2629" y="568"/>
                </a:lnTo>
                <a:lnTo>
                  <a:pt x="2595" y="552"/>
                </a:lnTo>
                <a:lnTo>
                  <a:pt x="2561" y="536"/>
                </a:lnTo>
                <a:lnTo>
                  <a:pt x="2528" y="521"/>
                </a:lnTo>
                <a:lnTo>
                  <a:pt x="2493" y="507"/>
                </a:lnTo>
                <a:lnTo>
                  <a:pt x="2458" y="494"/>
                </a:lnTo>
                <a:lnTo>
                  <a:pt x="2423" y="481"/>
                </a:lnTo>
                <a:lnTo>
                  <a:pt x="2387" y="470"/>
                </a:lnTo>
                <a:lnTo>
                  <a:pt x="2351" y="459"/>
                </a:lnTo>
                <a:lnTo>
                  <a:pt x="2314" y="449"/>
                </a:lnTo>
                <a:lnTo>
                  <a:pt x="2277" y="440"/>
                </a:lnTo>
                <a:lnTo>
                  <a:pt x="2240" y="431"/>
                </a:lnTo>
                <a:lnTo>
                  <a:pt x="2203" y="424"/>
                </a:lnTo>
                <a:lnTo>
                  <a:pt x="2164" y="419"/>
                </a:lnTo>
                <a:lnTo>
                  <a:pt x="2127" y="413"/>
                </a:lnTo>
                <a:lnTo>
                  <a:pt x="2088" y="408"/>
                </a:lnTo>
                <a:lnTo>
                  <a:pt x="2049" y="405"/>
                </a:lnTo>
                <a:lnTo>
                  <a:pt x="2011" y="402"/>
                </a:lnTo>
                <a:lnTo>
                  <a:pt x="1972" y="401"/>
                </a:lnTo>
                <a:lnTo>
                  <a:pt x="1932" y="401"/>
                </a:lnTo>
                <a:lnTo>
                  <a:pt x="1893" y="401"/>
                </a:lnTo>
                <a:lnTo>
                  <a:pt x="1853" y="402"/>
                </a:lnTo>
                <a:lnTo>
                  <a:pt x="1814" y="405"/>
                </a:lnTo>
                <a:lnTo>
                  <a:pt x="1775" y="408"/>
                </a:lnTo>
                <a:lnTo>
                  <a:pt x="1737" y="413"/>
                </a:lnTo>
                <a:lnTo>
                  <a:pt x="1699" y="419"/>
                </a:lnTo>
                <a:lnTo>
                  <a:pt x="1660" y="424"/>
                </a:lnTo>
                <a:lnTo>
                  <a:pt x="1623" y="431"/>
                </a:lnTo>
                <a:lnTo>
                  <a:pt x="1586" y="440"/>
                </a:lnTo>
                <a:lnTo>
                  <a:pt x="1549" y="449"/>
                </a:lnTo>
                <a:lnTo>
                  <a:pt x="1513" y="459"/>
                </a:lnTo>
                <a:lnTo>
                  <a:pt x="1477" y="470"/>
                </a:lnTo>
                <a:lnTo>
                  <a:pt x="1441" y="481"/>
                </a:lnTo>
                <a:lnTo>
                  <a:pt x="1405" y="494"/>
                </a:lnTo>
                <a:lnTo>
                  <a:pt x="1370" y="507"/>
                </a:lnTo>
                <a:lnTo>
                  <a:pt x="1335" y="521"/>
                </a:lnTo>
                <a:lnTo>
                  <a:pt x="1302" y="536"/>
                </a:lnTo>
                <a:lnTo>
                  <a:pt x="1268" y="552"/>
                </a:lnTo>
                <a:lnTo>
                  <a:pt x="1234" y="568"/>
                </a:lnTo>
                <a:lnTo>
                  <a:pt x="1202" y="586"/>
                </a:lnTo>
                <a:lnTo>
                  <a:pt x="1169" y="603"/>
                </a:lnTo>
                <a:lnTo>
                  <a:pt x="1138" y="622"/>
                </a:lnTo>
                <a:lnTo>
                  <a:pt x="1107" y="642"/>
                </a:lnTo>
                <a:lnTo>
                  <a:pt x="1076" y="663"/>
                </a:lnTo>
                <a:lnTo>
                  <a:pt x="1045" y="683"/>
                </a:lnTo>
                <a:lnTo>
                  <a:pt x="1016" y="704"/>
                </a:lnTo>
                <a:lnTo>
                  <a:pt x="987" y="728"/>
                </a:lnTo>
                <a:lnTo>
                  <a:pt x="958" y="751"/>
                </a:lnTo>
                <a:lnTo>
                  <a:pt x="930" y="774"/>
                </a:lnTo>
                <a:lnTo>
                  <a:pt x="902" y="798"/>
                </a:lnTo>
                <a:lnTo>
                  <a:pt x="876" y="824"/>
                </a:lnTo>
                <a:lnTo>
                  <a:pt x="849" y="849"/>
                </a:lnTo>
                <a:lnTo>
                  <a:pt x="823" y="875"/>
                </a:lnTo>
                <a:lnTo>
                  <a:pt x="799" y="902"/>
                </a:lnTo>
                <a:lnTo>
                  <a:pt x="775" y="930"/>
                </a:lnTo>
                <a:lnTo>
                  <a:pt x="750" y="957"/>
                </a:lnTo>
                <a:lnTo>
                  <a:pt x="728" y="986"/>
                </a:lnTo>
                <a:lnTo>
                  <a:pt x="705" y="1015"/>
                </a:lnTo>
                <a:lnTo>
                  <a:pt x="684" y="1046"/>
                </a:lnTo>
                <a:lnTo>
                  <a:pt x="662" y="1076"/>
                </a:lnTo>
                <a:lnTo>
                  <a:pt x="642" y="1106"/>
                </a:lnTo>
                <a:lnTo>
                  <a:pt x="623" y="1137"/>
                </a:lnTo>
                <a:lnTo>
                  <a:pt x="604" y="1170"/>
                </a:lnTo>
                <a:lnTo>
                  <a:pt x="585" y="1202"/>
                </a:lnTo>
                <a:lnTo>
                  <a:pt x="569" y="1235"/>
                </a:lnTo>
                <a:lnTo>
                  <a:pt x="552" y="1267"/>
                </a:lnTo>
                <a:lnTo>
                  <a:pt x="537" y="1301"/>
                </a:lnTo>
                <a:lnTo>
                  <a:pt x="522" y="1336"/>
                </a:lnTo>
                <a:lnTo>
                  <a:pt x="508" y="1371"/>
                </a:lnTo>
                <a:lnTo>
                  <a:pt x="494" y="1406"/>
                </a:lnTo>
                <a:lnTo>
                  <a:pt x="482" y="1440"/>
                </a:lnTo>
                <a:lnTo>
                  <a:pt x="470" y="1476"/>
                </a:lnTo>
                <a:lnTo>
                  <a:pt x="459" y="1512"/>
                </a:lnTo>
                <a:lnTo>
                  <a:pt x="450" y="1548"/>
                </a:lnTo>
                <a:lnTo>
                  <a:pt x="440" y="1586"/>
                </a:lnTo>
                <a:lnTo>
                  <a:pt x="432" y="1623"/>
                </a:lnTo>
                <a:lnTo>
                  <a:pt x="425" y="1661"/>
                </a:lnTo>
                <a:lnTo>
                  <a:pt x="418" y="1698"/>
                </a:lnTo>
                <a:lnTo>
                  <a:pt x="414" y="1737"/>
                </a:lnTo>
                <a:lnTo>
                  <a:pt x="409" y="1775"/>
                </a:lnTo>
                <a:lnTo>
                  <a:pt x="405" y="1814"/>
                </a:lnTo>
                <a:lnTo>
                  <a:pt x="403" y="1853"/>
                </a:lnTo>
                <a:lnTo>
                  <a:pt x="402" y="1892"/>
                </a:lnTo>
                <a:lnTo>
                  <a:pt x="401" y="1932"/>
                </a:lnTo>
                <a:lnTo>
                  <a:pt x="402" y="1986"/>
                </a:lnTo>
                <a:lnTo>
                  <a:pt x="405" y="2040"/>
                </a:lnTo>
                <a:lnTo>
                  <a:pt x="410" y="2093"/>
                </a:lnTo>
                <a:lnTo>
                  <a:pt x="416" y="2146"/>
                </a:lnTo>
                <a:lnTo>
                  <a:pt x="424" y="2199"/>
                </a:lnTo>
                <a:lnTo>
                  <a:pt x="434" y="2251"/>
                </a:lnTo>
                <a:lnTo>
                  <a:pt x="446" y="2301"/>
                </a:lnTo>
                <a:lnTo>
                  <a:pt x="459" y="2352"/>
                </a:lnTo>
                <a:lnTo>
                  <a:pt x="474" y="2402"/>
                </a:lnTo>
                <a:lnTo>
                  <a:pt x="490" y="2451"/>
                </a:lnTo>
                <a:lnTo>
                  <a:pt x="509" y="2498"/>
                </a:lnTo>
                <a:lnTo>
                  <a:pt x="529" y="2546"/>
                </a:lnTo>
                <a:lnTo>
                  <a:pt x="549" y="2592"/>
                </a:lnTo>
                <a:lnTo>
                  <a:pt x="573" y="2638"/>
                </a:lnTo>
                <a:lnTo>
                  <a:pt x="597" y="2682"/>
                </a:lnTo>
                <a:lnTo>
                  <a:pt x="623" y="2726"/>
                </a:lnTo>
                <a:lnTo>
                  <a:pt x="650" y="2770"/>
                </a:lnTo>
                <a:lnTo>
                  <a:pt x="679" y="2814"/>
                </a:lnTo>
                <a:lnTo>
                  <a:pt x="711" y="2856"/>
                </a:lnTo>
                <a:lnTo>
                  <a:pt x="743" y="2896"/>
                </a:lnTo>
                <a:lnTo>
                  <a:pt x="777" y="2937"/>
                </a:lnTo>
                <a:lnTo>
                  <a:pt x="812" y="2975"/>
                </a:lnTo>
                <a:lnTo>
                  <a:pt x="848" y="3014"/>
                </a:lnTo>
                <a:lnTo>
                  <a:pt x="885" y="3050"/>
                </a:lnTo>
                <a:lnTo>
                  <a:pt x="924" y="3085"/>
                </a:lnTo>
                <a:lnTo>
                  <a:pt x="964" y="3118"/>
                </a:lnTo>
                <a:lnTo>
                  <a:pt x="1004" y="3151"/>
                </a:lnTo>
                <a:lnTo>
                  <a:pt x="1047" y="3182"/>
                </a:lnTo>
                <a:lnTo>
                  <a:pt x="1090" y="3211"/>
                </a:lnTo>
                <a:lnTo>
                  <a:pt x="1135" y="3239"/>
                </a:lnTo>
                <a:lnTo>
                  <a:pt x="1180" y="3266"/>
                </a:lnTo>
                <a:lnTo>
                  <a:pt x="1226" y="3291"/>
                </a:lnTo>
                <a:lnTo>
                  <a:pt x="1335" y="3348"/>
                </a:lnTo>
                <a:lnTo>
                  <a:pt x="1335" y="3469"/>
                </a:lnTo>
                <a:lnTo>
                  <a:pt x="1335" y="3838"/>
                </a:lnTo>
                <a:lnTo>
                  <a:pt x="1674" y="3838"/>
                </a:lnTo>
                <a:lnTo>
                  <a:pt x="1674" y="2948"/>
                </a:lnTo>
                <a:lnTo>
                  <a:pt x="1260" y="2281"/>
                </a:lnTo>
                <a:lnTo>
                  <a:pt x="1431" y="2175"/>
                </a:lnTo>
                <a:lnTo>
                  <a:pt x="1507" y="2300"/>
                </a:lnTo>
                <a:close/>
                <a:moveTo>
                  <a:pt x="2326" y="2429"/>
                </a:moveTo>
                <a:lnTo>
                  <a:pt x="2326" y="2429"/>
                </a:lnTo>
                <a:lnTo>
                  <a:pt x="2305" y="2432"/>
                </a:lnTo>
                <a:lnTo>
                  <a:pt x="2284" y="2435"/>
                </a:lnTo>
                <a:lnTo>
                  <a:pt x="2258" y="2437"/>
                </a:lnTo>
                <a:lnTo>
                  <a:pt x="2234" y="2437"/>
                </a:lnTo>
                <a:lnTo>
                  <a:pt x="2208" y="2433"/>
                </a:lnTo>
                <a:lnTo>
                  <a:pt x="2184" y="2429"/>
                </a:lnTo>
                <a:lnTo>
                  <a:pt x="2158" y="2420"/>
                </a:lnTo>
                <a:lnTo>
                  <a:pt x="2134" y="2411"/>
                </a:lnTo>
                <a:lnTo>
                  <a:pt x="2109" y="2397"/>
                </a:lnTo>
                <a:lnTo>
                  <a:pt x="2083" y="2382"/>
                </a:lnTo>
                <a:lnTo>
                  <a:pt x="2063" y="2396"/>
                </a:lnTo>
                <a:lnTo>
                  <a:pt x="2045" y="2409"/>
                </a:lnTo>
                <a:lnTo>
                  <a:pt x="2024" y="2419"/>
                </a:lnTo>
                <a:lnTo>
                  <a:pt x="2004" y="2427"/>
                </a:lnTo>
                <a:lnTo>
                  <a:pt x="1983" y="2434"/>
                </a:lnTo>
                <a:lnTo>
                  <a:pt x="1962" y="2438"/>
                </a:lnTo>
                <a:lnTo>
                  <a:pt x="1941" y="2440"/>
                </a:lnTo>
                <a:lnTo>
                  <a:pt x="1920" y="2440"/>
                </a:lnTo>
                <a:lnTo>
                  <a:pt x="1900" y="2439"/>
                </a:lnTo>
                <a:lnTo>
                  <a:pt x="1879" y="2435"/>
                </a:lnTo>
                <a:lnTo>
                  <a:pt x="1858" y="2430"/>
                </a:lnTo>
                <a:lnTo>
                  <a:pt x="1837" y="2423"/>
                </a:lnTo>
                <a:lnTo>
                  <a:pt x="1816" y="2415"/>
                </a:lnTo>
                <a:lnTo>
                  <a:pt x="1794" y="2404"/>
                </a:lnTo>
                <a:lnTo>
                  <a:pt x="1773" y="2393"/>
                </a:lnTo>
                <a:lnTo>
                  <a:pt x="1752" y="2379"/>
                </a:lnTo>
                <a:lnTo>
                  <a:pt x="1735" y="2390"/>
                </a:lnTo>
                <a:lnTo>
                  <a:pt x="1716" y="2399"/>
                </a:lnTo>
                <a:lnTo>
                  <a:pt x="1699" y="2408"/>
                </a:lnTo>
                <a:lnTo>
                  <a:pt x="1679" y="2413"/>
                </a:lnTo>
                <a:lnTo>
                  <a:pt x="1660" y="2418"/>
                </a:lnTo>
                <a:lnTo>
                  <a:pt x="1642" y="2422"/>
                </a:lnTo>
                <a:lnTo>
                  <a:pt x="1622" y="2424"/>
                </a:lnTo>
                <a:lnTo>
                  <a:pt x="1602" y="2424"/>
                </a:lnTo>
                <a:lnTo>
                  <a:pt x="1585" y="2424"/>
                </a:lnTo>
                <a:lnTo>
                  <a:pt x="1860" y="2866"/>
                </a:lnTo>
                <a:lnTo>
                  <a:pt x="1875" y="2891"/>
                </a:lnTo>
                <a:lnTo>
                  <a:pt x="1875" y="2918"/>
                </a:lnTo>
                <a:lnTo>
                  <a:pt x="1875" y="3838"/>
                </a:lnTo>
                <a:lnTo>
                  <a:pt x="2038" y="3838"/>
                </a:lnTo>
                <a:lnTo>
                  <a:pt x="2038" y="2918"/>
                </a:lnTo>
                <a:lnTo>
                  <a:pt x="2038" y="2891"/>
                </a:lnTo>
                <a:lnTo>
                  <a:pt x="2053" y="2866"/>
                </a:lnTo>
                <a:lnTo>
                  <a:pt x="2326" y="2429"/>
                </a:lnTo>
                <a:close/>
                <a:moveTo>
                  <a:pt x="2506" y="5533"/>
                </a:moveTo>
                <a:lnTo>
                  <a:pt x="1402" y="5631"/>
                </a:lnTo>
                <a:lnTo>
                  <a:pt x="1405" y="5656"/>
                </a:lnTo>
                <a:lnTo>
                  <a:pt x="1410" y="5681"/>
                </a:lnTo>
                <a:lnTo>
                  <a:pt x="1417" y="5705"/>
                </a:lnTo>
                <a:lnTo>
                  <a:pt x="1424" y="5729"/>
                </a:lnTo>
                <a:lnTo>
                  <a:pt x="1432" y="5753"/>
                </a:lnTo>
                <a:lnTo>
                  <a:pt x="1441" y="5776"/>
                </a:lnTo>
                <a:lnTo>
                  <a:pt x="1451" y="5798"/>
                </a:lnTo>
                <a:lnTo>
                  <a:pt x="1463" y="5820"/>
                </a:lnTo>
                <a:lnTo>
                  <a:pt x="1475" y="5842"/>
                </a:lnTo>
                <a:lnTo>
                  <a:pt x="1489" y="5862"/>
                </a:lnTo>
                <a:lnTo>
                  <a:pt x="1503" y="5883"/>
                </a:lnTo>
                <a:lnTo>
                  <a:pt x="1516" y="5902"/>
                </a:lnTo>
                <a:lnTo>
                  <a:pt x="1533" y="5921"/>
                </a:lnTo>
                <a:lnTo>
                  <a:pt x="1549" y="5938"/>
                </a:lnTo>
                <a:lnTo>
                  <a:pt x="1566" y="5956"/>
                </a:lnTo>
                <a:lnTo>
                  <a:pt x="1584" y="5973"/>
                </a:lnTo>
                <a:lnTo>
                  <a:pt x="1602" y="5988"/>
                </a:lnTo>
                <a:lnTo>
                  <a:pt x="1622" y="6003"/>
                </a:lnTo>
                <a:lnTo>
                  <a:pt x="1642" y="6017"/>
                </a:lnTo>
                <a:lnTo>
                  <a:pt x="1663" y="6031"/>
                </a:lnTo>
                <a:lnTo>
                  <a:pt x="1685" y="6043"/>
                </a:lnTo>
                <a:lnTo>
                  <a:pt x="1706" y="6055"/>
                </a:lnTo>
                <a:lnTo>
                  <a:pt x="1729" y="6065"/>
                </a:lnTo>
                <a:lnTo>
                  <a:pt x="1752" y="6074"/>
                </a:lnTo>
                <a:lnTo>
                  <a:pt x="1775" y="6082"/>
                </a:lnTo>
                <a:lnTo>
                  <a:pt x="1799" y="6091"/>
                </a:lnTo>
                <a:lnTo>
                  <a:pt x="1823" y="6096"/>
                </a:lnTo>
                <a:lnTo>
                  <a:pt x="1849" y="6102"/>
                </a:lnTo>
                <a:lnTo>
                  <a:pt x="1873" y="6106"/>
                </a:lnTo>
                <a:lnTo>
                  <a:pt x="1900" y="6109"/>
                </a:lnTo>
                <a:lnTo>
                  <a:pt x="1925" y="6110"/>
                </a:lnTo>
                <a:lnTo>
                  <a:pt x="1951" y="6111"/>
                </a:lnTo>
                <a:lnTo>
                  <a:pt x="1980" y="6110"/>
                </a:lnTo>
                <a:lnTo>
                  <a:pt x="2008" y="6109"/>
                </a:lnTo>
                <a:lnTo>
                  <a:pt x="2035" y="6106"/>
                </a:lnTo>
                <a:lnTo>
                  <a:pt x="2063" y="6100"/>
                </a:lnTo>
                <a:lnTo>
                  <a:pt x="2090" y="6094"/>
                </a:lnTo>
                <a:lnTo>
                  <a:pt x="2117" y="6087"/>
                </a:lnTo>
                <a:lnTo>
                  <a:pt x="2142" y="6078"/>
                </a:lnTo>
                <a:lnTo>
                  <a:pt x="2168" y="6067"/>
                </a:lnTo>
                <a:lnTo>
                  <a:pt x="2192" y="6057"/>
                </a:lnTo>
                <a:lnTo>
                  <a:pt x="2215" y="6044"/>
                </a:lnTo>
                <a:lnTo>
                  <a:pt x="2239" y="6031"/>
                </a:lnTo>
                <a:lnTo>
                  <a:pt x="2262" y="6016"/>
                </a:lnTo>
                <a:lnTo>
                  <a:pt x="2284" y="6001"/>
                </a:lnTo>
                <a:lnTo>
                  <a:pt x="2305" y="5985"/>
                </a:lnTo>
                <a:lnTo>
                  <a:pt x="2324" y="5968"/>
                </a:lnTo>
                <a:lnTo>
                  <a:pt x="2344" y="5949"/>
                </a:lnTo>
                <a:lnTo>
                  <a:pt x="2362" y="5929"/>
                </a:lnTo>
                <a:lnTo>
                  <a:pt x="2379" y="5909"/>
                </a:lnTo>
                <a:lnTo>
                  <a:pt x="2396" y="5889"/>
                </a:lnTo>
                <a:lnTo>
                  <a:pt x="2412" y="5866"/>
                </a:lnTo>
                <a:lnTo>
                  <a:pt x="2425" y="5844"/>
                </a:lnTo>
                <a:lnTo>
                  <a:pt x="2439" y="5821"/>
                </a:lnTo>
                <a:lnTo>
                  <a:pt x="2451" y="5797"/>
                </a:lnTo>
                <a:lnTo>
                  <a:pt x="2463" y="5772"/>
                </a:lnTo>
                <a:lnTo>
                  <a:pt x="2473" y="5747"/>
                </a:lnTo>
                <a:lnTo>
                  <a:pt x="2481" y="5721"/>
                </a:lnTo>
                <a:lnTo>
                  <a:pt x="2489" y="5695"/>
                </a:lnTo>
                <a:lnTo>
                  <a:pt x="2495" y="5668"/>
                </a:lnTo>
                <a:lnTo>
                  <a:pt x="2500" y="5641"/>
                </a:lnTo>
                <a:lnTo>
                  <a:pt x="2503" y="5613"/>
                </a:lnTo>
                <a:lnTo>
                  <a:pt x="2506" y="5584"/>
                </a:lnTo>
                <a:lnTo>
                  <a:pt x="2507" y="5556"/>
                </a:lnTo>
                <a:lnTo>
                  <a:pt x="2506" y="5533"/>
                </a:lnTo>
                <a:close/>
                <a:moveTo>
                  <a:pt x="2908" y="4892"/>
                </a:moveTo>
                <a:lnTo>
                  <a:pt x="1018" y="5060"/>
                </a:lnTo>
                <a:lnTo>
                  <a:pt x="1015" y="5089"/>
                </a:lnTo>
                <a:lnTo>
                  <a:pt x="1015" y="5118"/>
                </a:lnTo>
                <a:lnTo>
                  <a:pt x="1017" y="5144"/>
                </a:lnTo>
                <a:lnTo>
                  <a:pt x="2906" y="4978"/>
                </a:lnTo>
                <a:lnTo>
                  <a:pt x="2908" y="4953"/>
                </a:lnTo>
                <a:lnTo>
                  <a:pt x="2910" y="4927"/>
                </a:lnTo>
                <a:lnTo>
                  <a:pt x="2910" y="4910"/>
                </a:lnTo>
                <a:lnTo>
                  <a:pt x="2908" y="4892"/>
                </a:lnTo>
                <a:close/>
                <a:moveTo>
                  <a:pt x="2908" y="4171"/>
                </a:moveTo>
                <a:lnTo>
                  <a:pt x="1018" y="4337"/>
                </a:lnTo>
                <a:lnTo>
                  <a:pt x="1015" y="4368"/>
                </a:lnTo>
                <a:lnTo>
                  <a:pt x="1015" y="4397"/>
                </a:lnTo>
                <a:lnTo>
                  <a:pt x="1017" y="4423"/>
                </a:lnTo>
                <a:lnTo>
                  <a:pt x="2906" y="4257"/>
                </a:lnTo>
                <a:lnTo>
                  <a:pt x="2908" y="4232"/>
                </a:lnTo>
                <a:lnTo>
                  <a:pt x="2910" y="4206"/>
                </a:lnTo>
                <a:lnTo>
                  <a:pt x="2910" y="4189"/>
                </a:lnTo>
                <a:lnTo>
                  <a:pt x="2908" y="4171"/>
                </a:lnTo>
                <a:close/>
              </a:path>
            </a:pathLst>
          </a:custGeom>
          <a:solidFill>
            <a:srgbClr val="FFFF00"/>
          </a:solidFill>
          <a:ln w="9525">
            <a:noFill/>
            <a:round/>
            <a:headEnd/>
            <a:tailEnd/>
          </a:ln>
        </p:spPr>
        <p:txBody>
          <a:bodyPr/>
          <a:lstStyle/>
          <a:p>
            <a:endParaRPr lang="zh-CN" altLang="en-US" sz="1270"/>
          </a:p>
        </p:txBody>
      </p:sp>
      <p:sp>
        <p:nvSpPr>
          <p:cNvPr id="50" name="矩形 49">
            <a:extLst>
              <a:ext uri="{FF2B5EF4-FFF2-40B4-BE49-F238E27FC236}">
                <a16:creationId xmlns:a16="http://schemas.microsoft.com/office/drawing/2014/main" id="{230E7566-C30E-41DE-90BE-4890EF0BBBEF}"/>
              </a:ext>
            </a:extLst>
          </p:cNvPr>
          <p:cNvSpPr/>
          <p:nvPr/>
        </p:nvSpPr>
        <p:spPr>
          <a:xfrm>
            <a:off x="5018587" y="693828"/>
            <a:ext cx="1441420" cy="400110"/>
          </a:xfrm>
          <a:prstGeom prst="rect">
            <a:avLst/>
          </a:prstGeom>
        </p:spPr>
        <p:txBody>
          <a:bodyPr wrap="none">
            <a:spAutoFit/>
          </a:bodyPr>
          <a:lstStyle/>
          <a:p>
            <a:pPr algn="ctr"/>
            <a:r>
              <a:rPr lang="zh-CN" altLang="en-US" sz="20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数 据 类 型</a:t>
            </a:r>
          </a:p>
        </p:txBody>
      </p:sp>
      <p:sp>
        <p:nvSpPr>
          <p:cNvPr id="51" name="Oval 6">
            <a:extLst>
              <a:ext uri="{FF2B5EF4-FFF2-40B4-BE49-F238E27FC236}">
                <a16:creationId xmlns:a16="http://schemas.microsoft.com/office/drawing/2014/main" id="{4624049C-F090-4A27-AC0A-43099CF1A98E}"/>
              </a:ext>
            </a:extLst>
          </p:cNvPr>
          <p:cNvSpPr>
            <a:spLocks noChangeArrowheads="1"/>
          </p:cNvSpPr>
          <p:nvPr/>
        </p:nvSpPr>
        <p:spPr bwMode="auto">
          <a:xfrm>
            <a:off x="4876372" y="511082"/>
            <a:ext cx="185264" cy="182642"/>
          </a:xfrm>
          <a:prstGeom prst="ellipse">
            <a:avLst/>
          </a:prstGeom>
          <a:solidFill>
            <a:srgbClr val="FBE22D">
              <a:alpha val="80000"/>
            </a:srgbClr>
          </a:solidFill>
          <a:ln>
            <a:noFill/>
          </a:ln>
        </p:spPr>
        <p:txBody>
          <a:bodyPr/>
          <a:lstStyle/>
          <a:p>
            <a:endParaRPr lang="zh-CN" altLang="en-US"/>
          </a:p>
        </p:txBody>
      </p:sp>
      <p:sp>
        <p:nvSpPr>
          <p:cNvPr id="52" name="Oval 3">
            <a:extLst>
              <a:ext uri="{FF2B5EF4-FFF2-40B4-BE49-F238E27FC236}">
                <a16:creationId xmlns:a16="http://schemas.microsoft.com/office/drawing/2014/main" id="{67164377-74B6-475B-9457-F5D564FEB968}"/>
              </a:ext>
            </a:extLst>
          </p:cNvPr>
          <p:cNvSpPr>
            <a:spLocks noChangeArrowheads="1"/>
          </p:cNvSpPr>
          <p:nvPr/>
        </p:nvSpPr>
        <p:spPr bwMode="auto">
          <a:xfrm>
            <a:off x="3911763" y="649824"/>
            <a:ext cx="263828" cy="260897"/>
          </a:xfrm>
          <a:prstGeom prst="ellipse">
            <a:avLst/>
          </a:prstGeom>
          <a:solidFill>
            <a:srgbClr val="A9D25A">
              <a:alpha val="80000"/>
            </a:srgbClr>
          </a:solidFill>
          <a:ln>
            <a:noFill/>
          </a:ln>
        </p:spPr>
        <p:txBody>
          <a:bodyPr/>
          <a:lstStyle/>
          <a:p>
            <a:endParaRPr lang="zh-CN" altLang="en-US"/>
          </a:p>
        </p:txBody>
      </p:sp>
      <p:sp>
        <p:nvSpPr>
          <p:cNvPr id="53" name="Oval 4">
            <a:extLst>
              <a:ext uri="{FF2B5EF4-FFF2-40B4-BE49-F238E27FC236}">
                <a16:creationId xmlns:a16="http://schemas.microsoft.com/office/drawing/2014/main" id="{D81A026A-2477-4762-8A33-B9CF13D45A57}"/>
              </a:ext>
            </a:extLst>
          </p:cNvPr>
          <p:cNvSpPr>
            <a:spLocks noChangeArrowheads="1"/>
          </p:cNvSpPr>
          <p:nvPr/>
        </p:nvSpPr>
        <p:spPr bwMode="auto">
          <a:xfrm>
            <a:off x="4175591" y="821304"/>
            <a:ext cx="263828" cy="260897"/>
          </a:xfrm>
          <a:prstGeom prst="ellipse">
            <a:avLst/>
          </a:prstGeom>
          <a:solidFill>
            <a:srgbClr val="98D2E3">
              <a:alpha val="80000"/>
            </a:srgbClr>
          </a:solidFill>
          <a:ln>
            <a:noFill/>
          </a:ln>
        </p:spPr>
        <p:txBody>
          <a:bodyPr/>
          <a:lstStyle/>
          <a:p>
            <a:endParaRPr lang="zh-CN" altLang="en-US"/>
          </a:p>
        </p:txBody>
      </p:sp>
      <p:sp>
        <p:nvSpPr>
          <p:cNvPr id="54" name="Oval 5">
            <a:extLst>
              <a:ext uri="{FF2B5EF4-FFF2-40B4-BE49-F238E27FC236}">
                <a16:creationId xmlns:a16="http://schemas.microsoft.com/office/drawing/2014/main" id="{2BED2E61-541B-4F01-89B7-85EEA12CA130}"/>
              </a:ext>
            </a:extLst>
          </p:cNvPr>
          <p:cNvSpPr>
            <a:spLocks noChangeArrowheads="1"/>
          </p:cNvSpPr>
          <p:nvPr/>
        </p:nvSpPr>
        <p:spPr bwMode="auto">
          <a:xfrm>
            <a:off x="4354313" y="632695"/>
            <a:ext cx="458394" cy="450850"/>
          </a:xfrm>
          <a:prstGeom prst="ellipse">
            <a:avLst/>
          </a:prstGeom>
          <a:solidFill>
            <a:srgbClr val="EA5514">
              <a:alpha val="80000"/>
            </a:srgbClr>
          </a:solidFill>
          <a:ln>
            <a:noFill/>
          </a:ln>
        </p:spPr>
        <p:txBody>
          <a:bodyPr/>
          <a:lstStyle/>
          <a:p>
            <a:endParaRPr lang="zh-CN" altLang="en-US"/>
          </a:p>
        </p:txBody>
      </p:sp>
      <p:sp>
        <p:nvSpPr>
          <p:cNvPr id="55" name="Rectangle 39">
            <a:extLst>
              <a:ext uri="{FF2B5EF4-FFF2-40B4-BE49-F238E27FC236}">
                <a16:creationId xmlns:a16="http://schemas.microsoft.com/office/drawing/2014/main" id="{9B35DB4E-C837-4805-B104-0417CF2C14FA}"/>
              </a:ext>
            </a:extLst>
          </p:cNvPr>
          <p:cNvSpPr>
            <a:spLocks noChangeArrowheads="1"/>
          </p:cNvSpPr>
          <p:nvPr/>
        </p:nvSpPr>
        <p:spPr bwMode="auto">
          <a:xfrm>
            <a:off x="4365052" y="744927"/>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2.1.2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478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300" fill="hold"/>
                                        <p:tgtEl>
                                          <p:spTgt spid="54"/>
                                        </p:tgtEl>
                                        <p:attrNameLst>
                                          <p:attrName>ppt_w</p:attrName>
                                        </p:attrNameLst>
                                      </p:cBhvr>
                                      <p:tavLst>
                                        <p:tav tm="0">
                                          <p:val>
                                            <p:fltVal val="0"/>
                                          </p:val>
                                        </p:tav>
                                        <p:tav tm="100000">
                                          <p:val>
                                            <p:strVal val="#ppt_w"/>
                                          </p:val>
                                        </p:tav>
                                      </p:tavLst>
                                    </p:anim>
                                    <p:anim calcmode="lin" valueType="num">
                                      <p:cBhvr>
                                        <p:cTn id="11" dur="300" fill="hold"/>
                                        <p:tgtEl>
                                          <p:spTgt spid="54"/>
                                        </p:tgtEl>
                                        <p:attrNameLst>
                                          <p:attrName>ppt_h</p:attrName>
                                        </p:attrNameLst>
                                      </p:cBhvr>
                                      <p:tavLst>
                                        <p:tav tm="0">
                                          <p:val>
                                            <p:fltVal val="0"/>
                                          </p:val>
                                        </p:tav>
                                        <p:tav tm="100000">
                                          <p:val>
                                            <p:strVal val="#ppt_h"/>
                                          </p:val>
                                        </p:tav>
                                      </p:tavLst>
                                    </p:anim>
                                    <p:animEffect transition="in" filter="fade">
                                      <p:cBhvr>
                                        <p:cTn id="12" dur="300"/>
                                        <p:tgtEl>
                                          <p:spTgt spid="54"/>
                                        </p:tgtEl>
                                      </p:cBhvr>
                                    </p:animEffect>
                                  </p:childTnLst>
                                </p:cTn>
                              </p:par>
                              <p:par>
                                <p:cTn id="13" presetID="6" presetClass="emph" presetSubtype="0" autoRev="1" fill="hold" grpId="1" nodeType="withEffect">
                                  <p:stCondLst>
                                    <p:cond delay="300"/>
                                  </p:stCondLst>
                                  <p:childTnLst>
                                    <p:animScale>
                                      <p:cBhvr>
                                        <p:cTn id="14" dur="150" fill="hold"/>
                                        <p:tgtEl>
                                          <p:spTgt spid="54"/>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53"/>
                                        </p:tgtEl>
                                        <p:attrNameLst>
                                          <p:attrName>style.visibility</p:attrName>
                                        </p:attrNameLst>
                                      </p:cBhvr>
                                      <p:to>
                                        <p:strVal val="visible"/>
                                      </p:to>
                                    </p:set>
                                    <p:anim calcmode="lin" valueType="num">
                                      <p:cBhvr>
                                        <p:cTn id="17" dur="300" fill="hold"/>
                                        <p:tgtEl>
                                          <p:spTgt spid="53"/>
                                        </p:tgtEl>
                                        <p:attrNameLst>
                                          <p:attrName>ppt_w</p:attrName>
                                        </p:attrNameLst>
                                      </p:cBhvr>
                                      <p:tavLst>
                                        <p:tav tm="0">
                                          <p:val>
                                            <p:fltVal val="0"/>
                                          </p:val>
                                        </p:tav>
                                        <p:tav tm="100000">
                                          <p:val>
                                            <p:strVal val="#ppt_w"/>
                                          </p:val>
                                        </p:tav>
                                      </p:tavLst>
                                    </p:anim>
                                    <p:anim calcmode="lin" valueType="num">
                                      <p:cBhvr>
                                        <p:cTn id="18" dur="300" fill="hold"/>
                                        <p:tgtEl>
                                          <p:spTgt spid="53"/>
                                        </p:tgtEl>
                                        <p:attrNameLst>
                                          <p:attrName>ppt_h</p:attrName>
                                        </p:attrNameLst>
                                      </p:cBhvr>
                                      <p:tavLst>
                                        <p:tav tm="0">
                                          <p:val>
                                            <p:fltVal val="0"/>
                                          </p:val>
                                        </p:tav>
                                        <p:tav tm="100000">
                                          <p:val>
                                            <p:strVal val="#ppt_h"/>
                                          </p:val>
                                        </p:tav>
                                      </p:tavLst>
                                    </p:anim>
                                    <p:animEffect transition="in" filter="fade">
                                      <p:cBhvr>
                                        <p:cTn id="19" dur="300"/>
                                        <p:tgtEl>
                                          <p:spTgt spid="53"/>
                                        </p:tgtEl>
                                      </p:cBhvr>
                                    </p:animEffect>
                                  </p:childTnLst>
                                </p:cTn>
                              </p:par>
                              <p:par>
                                <p:cTn id="20" presetID="6" presetClass="emph" presetSubtype="0" autoRev="1" fill="hold" grpId="1" nodeType="withEffect">
                                  <p:stCondLst>
                                    <p:cond delay="600"/>
                                  </p:stCondLst>
                                  <p:childTnLst>
                                    <p:animScale>
                                      <p:cBhvr>
                                        <p:cTn id="21" dur="150" fill="hold"/>
                                        <p:tgtEl>
                                          <p:spTgt spid="53"/>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52"/>
                                        </p:tgtEl>
                                        <p:attrNameLst>
                                          <p:attrName>style.visibility</p:attrName>
                                        </p:attrNameLst>
                                      </p:cBhvr>
                                      <p:to>
                                        <p:strVal val="visible"/>
                                      </p:to>
                                    </p:set>
                                    <p:anim calcmode="lin" valueType="num">
                                      <p:cBhvr>
                                        <p:cTn id="24" dur="300" fill="hold"/>
                                        <p:tgtEl>
                                          <p:spTgt spid="52"/>
                                        </p:tgtEl>
                                        <p:attrNameLst>
                                          <p:attrName>ppt_w</p:attrName>
                                        </p:attrNameLst>
                                      </p:cBhvr>
                                      <p:tavLst>
                                        <p:tav tm="0">
                                          <p:val>
                                            <p:fltVal val="0"/>
                                          </p:val>
                                        </p:tav>
                                        <p:tav tm="100000">
                                          <p:val>
                                            <p:strVal val="#ppt_w"/>
                                          </p:val>
                                        </p:tav>
                                      </p:tavLst>
                                    </p:anim>
                                    <p:anim calcmode="lin" valueType="num">
                                      <p:cBhvr>
                                        <p:cTn id="25" dur="300" fill="hold"/>
                                        <p:tgtEl>
                                          <p:spTgt spid="52"/>
                                        </p:tgtEl>
                                        <p:attrNameLst>
                                          <p:attrName>ppt_h</p:attrName>
                                        </p:attrNameLst>
                                      </p:cBhvr>
                                      <p:tavLst>
                                        <p:tav tm="0">
                                          <p:val>
                                            <p:fltVal val="0"/>
                                          </p:val>
                                        </p:tav>
                                        <p:tav tm="100000">
                                          <p:val>
                                            <p:strVal val="#ppt_h"/>
                                          </p:val>
                                        </p:tav>
                                      </p:tavLst>
                                    </p:anim>
                                    <p:animEffect transition="in" filter="fade">
                                      <p:cBhvr>
                                        <p:cTn id="26" dur="300"/>
                                        <p:tgtEl>
                                          <p:spTgt spid="52"/>
                                        </p:tgtEl>
                                      </p:cBhvr>
                                    </p:animEffect>
                                  </p:childTnLst>
                                </p:cTn>
                              </p:par>
                              <p:par>
                                <p:cTn id="27" presetID="6" presetClass="emph" presetSubtype="0" autoRev="1" fill="hold" grpId="1" nodeType="withEffect">
                                  <p:stCondLst>
                                    <p:cond delay="900"/>
                                  </p:stCondLst>
                                  <p:childTnLst>
                                    <p:animScale>
                                      <p:cBhvr>
                                        <p:cTn id="28" dur="150" fill="hold"/>
                                        <p:tgtEl>
                                          <p:spTgt spid="52"/>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51"/>
                                        </p:tgtEl>
                                        <p:attrNameLst>
                                          <p:attrName>style.visibility</p:attrName>
                                        </p:attrNameLst>
                                      </p:cBhvr>
                                      <p:to>
                                        <p:strVal val="visible"/>
                                      </p:to>
                                    </p:set>
                                    <p:anim calcmode="lin" valueType="num">
                                      <p:cBhvr>
                                        <p:cTn id="31" dur="300" fill="hold"/>
                                        <p:tgtEl>
                                          <p:spTgt spid="51"/>
                                        </p:tgtEl>
                                        <p:attrNameLst>
                                          <p:attrName>ppt_w</p:attrName>
                                        </p:attrNameLst>
                                      </p:cBhvr>
                                      <p:tavLst>
                                        <p:tav tm="0">
                                          <p:val>
                                            <p:fltVal val="0"/>
                                          </p:val>
                                        </p:tav>
                                        <p:tav tm="100000">
                                          <p:val>
                                            <p:strVal val="#ppt_w"/>
                                          </p:val>
                                        </p:tav>
                                      </p:tavLst>
                                    </p:anim>
                                    <p:anim calcmode="lin" valueType="num">
                                      <p:cBhvr>
                                        <p:cTn id="32" dur="300" fill="hold"/>
                                        <p:tgtEl>
                                          <p:spTgt spid="51"/>
                                        </p:tgtEl>
                                        <p:attrNameLst>
                                          <p:attrName>ppt_h</p:attrName>
                                        </p:attrNameLst>
                                      </p:cBhvr>
                                      <p:tavLst>
                                        <p:tav tm="0">
                                          <p:val>
                                            <p:fltVal val="0"/>
                                          </p:val>
                                        </p:tav>
                                        <p:tav tm="100000">
                                          <p:val>
                                            <p:strVal val="#ppt_h"/>
                                          </p:val>
                                        </p:tav>
                                      </p:tavLst>
                                    </p:anim>
                                    <p:animEffect transition="in" filter="fade">
                                      <p:cBhvr>
                                        <p:cTn id="33" dur="300"/>
                                        <p:tgtEl>
                                          <p:spTgt spid="51"/>
                                        </p:tgtEl>
                                      </p:cBhvr>
                                    </p:animEffect>
                                  </p:childTnLst>
                                </p:cTn>
                              </p:par>
                              <p:par>
                                <p:cTn id="34" presetID="6" presetClass="emph" presetSubtype="0" autoRev="1" fill="hold" grpId="1" nodeType="withEffect">
                                  <p:stCondLst>
                                    <p:cond delay="1200"/>
                                  </p:stCondLst>
                                  <p:childTnLst>
                                    <p:animScale>
                                      <p:cBhvr>
                                        <p:cTn id="35" dur="150" fill="hold"/>
                                        <p:tgtEl>
                                          <p:spTgt spid="51"/>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55"/>
                                        </p:tgtEl>
                                        <p:attrNameLst>
                                          <p:attrName>style.visibility</p:attrName>
                                        </p:attrNameLst>
                                      </p:cBhvr>
                                      <p:to>
                                        <p:strVal val="visible"/>
                                      </p:to>
                                    </p:set>
                                    <p:anim calcmode="lin" valueType="num">
                                      <p:cBhvr>
                                        <p:cTn id="38" dur="300" fill="hold"/>
                                        <p:tgtEl>
                                          <p:spTgt spid="55"/>
                                        </p:tgtEl>
                                        <p:attrNameLst>
                                          <p:attrName>ppt_w</p:attrName>
                                        </p:attrNameLst>
                                      </p:cBhvr>
                                      <p:tavLst>
                                        <p:tav tm="0">
                                          <p:val>
                                            <p:fltVal val="0"/>
                                          </p:val>
                                        </p:tav>
                                        <p:tav tm="100000">
                                          <p:val>
                                            <p:strVal val="#ppt_w"/>
                                          </p:val>
                                        </p:tav>
                                      </p:tavLst>
                                    </p:anim>
                                    <p:anim calcmode="lin" valueType="num">
                                      <p:cBhvr>
                                        <p:cTn id="39" dur="300" fill="hold"/>
                                        <p:tgtEl>
                                          <p:spTgt spid="55"/>
                                        </p:tgtEl>
                                        <p:attrNameLst>
                                          <p:attrName>ppt_h</p:attrName>
                                        </p:attrNameLst>
                                      </p:cBhvr>
                                      <p:tavLst>
                                        <p:tav tm="0">
                                          <p:val>
                                            <p:fltVal val="0"/>
                                          </p:val>
                                        </p:tav>
                                        <p:tav tm="100000">
                                          <p:val>
                                            <p:strVal val="#ppt_h"/>
                                          </p:val>
                                        </p:tav>
                                      </p:tavLst>
                                    </p:anim>
                                    <p:animEffect transition="in" filter="fade">
                                      <p:cBhvr>
                                        <p:cTn id="40" dur="3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1" grpId="1" animBg="1"/>
      <p:bldP spid="52" grpId="0" animBg="1"/>
      <p:bldP spid="52" grpId="1" animBg="1"/>
      <p:bldP spid="53" grpId="0" animBg="1"/>
      <p:bldP spid="53" grpId="1" animBg="1"/>
      <p:bldP spid="54" grpId="0" animBg="1"/>
      <p:bldP spid="54" grpId="1" animBg="1"/>
      <p:bldP spid="55" grpId="0"/>
      <p:bldP spid="55"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A23869-D068-45A8-8AF3-1A5EEFF4592A}"/>
              </a:ext>
            </a:extLst>
          </p:cNvPr>
          <p:cNvSpPr txBox="1"/>
          <p:nvPr/>
        </p:nvSpPr>
        <p:spPr>
          <a:xfrm>
            <a:off x="1990730" y="1658544"/>
            <a:ext cx="7362913" cy="369332"/>
          </a:xfrm>
          <a:prstGeom prst="rect">
            <a:avLst/>
          </a:prstGeom>
          <a:noFill/>
        </p:spPr>
        <p:txBody>
          <a:bodyPr wrap="none" rtlCol="0">
            <a:spAutoFit/>
          </a:bodyPr>
          <a:lstStyle/>
          <a:p>
            <a:pPr algn="l"/>
            <a:r>
              <a:rPr lang="zh-CN" altLang="en-US">
                <a:solidFill>
                  <a:schemeClr val="bg1"/>
                </a:solidFill>
              </a:rPr>
              <a:t>编译系统分配给</a:t>
            </a:r>
            <a:r>
              <a:rPr lang="en-US" altLang="zh-CN">
                <a:solidFill>
                  <a:schemeClr val="bg1"/>
                </a:solidFill>
              </a:rPr>
              <a:t>int</a:t>
            </a:r>
            <a:r>
              <a:rPr lang="zh-CN" altLang="en-US">
                <a:solidFill>
                  <a:schemeClr val="bg1"/>
                </a:solidFill>
              </a:rPr>
              <a:t>型数据</a:t>
            </a:r>
            <a:r>
              <a:rPr lang="en-US" altLang="zh-CN">
                <a:solidFill>
                  <a:srgbClr val="FFFF00"/>
                </a:solidFill>
              </a:rPr>
              <a:t>2</a:t>
            </a:r>
            <a:r>
              <a:rPr lang="zh-CN" altLang="en-US">
                <a:solidFill>
                  <a:schemeClr val="bg1"/>
                </a:solidFill>
              </a:rPr>
              <a:t>个字节或</a:t>
            </a:r>
            <a:r>
              <a:rPr lang="en-US" altLang="zh-CN">
                <a:solidFill>
                  <a:srgbClr val="FFFF00"/>
                </a:solidFill>
              </a:rPr>
              <a:t>4</a:t>
            </a:r>
            <a:r>
              <a:rPr lang="zh-CN" altLang="en-US">
                <a:solidFill>
                  <a:schemeClr val="bg1"/>
                </a:solidFill>
              </a:rPr>
              <a:t>个字节，</a:t>
            </a:r>
            <a:r>
              <a:rPr lang="en-US" altLang="zh-CN">
                <a:solidFill>
                  <a:schemeClr val="bg1"/>
                </a:solidFill>
              </a:rPr>
              <a:t>visual c++</a:t>
            </a:r>
            <a:r>
              <a:rPr lang="zh-CN" altLang="en-US">
                <a:solidFill>
                  <a:schemeClr val="bg1"/>
                </a:solidFill>
              </a:rPr>
              <a:t>分配</a:t>
            </a:r>
            <a:r>
              <a:rPr lang="en-US" altLang="zh-CN">
                <a:solidFill>
                  <a:schemeClr val="bg1"/>
                </a:solidFill>
              </a:rPr>
              <a:t>4</a:t>
            </a:r>
            <a:r>
              <a:rPr lang="zh-CN" altLang="en-US">
                <a:solidFill>
                  <a:schemeClr val="bg1"/>
                </a:solidFill>
              </a:rPr>
              <a:t>个字节。</a:t>
            </a:r>
          </a:p>
        </p:txBody>
      </p:sp>
      <p:sp>
        <p:nvSpPr>
          <p:cNvPr id="5" name="文本框 4">
            <a:extLst>
              <a:ext uri="{FF2B5EF4-FFF2-40B4-BE49-F238E27FC236}">
                <a16:creationId xmlns:a16="http://schemas.microsoft.com/office/drawing/2014/main" id="{FDF19B42-999B-4AE1-AFEB-F359A90D294A}"/>
              </a:ext>
            </a:extLst>
          </p:cNvPr>
          <p:cNvSpPr txBox="1"/>
          <p:nvPr/>
        </p:nvSpPr>
        <p:spPr>
          <a:xfrm>
            <a:off x="9753600" y="97655"/>
            <a:ext cx="2364750" cy="246221"/>
          </a:xfrm>
          <a:prstGeom prst="rect">
            <a:avLst/>
          </a:prstGeom>
          <a:noFill/>
        </p:spPr>
        <p:txBody>
          <a:bodyPr wrap="none" rtlCol="0">
            <a:spAutoFit/>
          </a:bodyPr>
          <a:lstStyle/>
          <a:p>
            <a:pPr algn="l"/>
            <a:r>
              <a:rPr lang="zh-CN" altLang="en-US" sz="1000">
                <a:solidFill>
                  <a:schemeClr val="bg1"/>
                </a:solidFill>
              </a:rPr>
              <a:t>但凡用</a:t>
            </a:r>
            <a:r>
              <a:rPr lang="zh-CN" altLang="en-US" sz="1000">
                <a:solidFill>
                  <a:srgbClr val="FFFF00"/>
                </a:solidFill>
              </a:rPr>
              <a:t>黄色</a:t>
            </a:r>
            <a:r>
              <a:rPr lang="zh-CN" altLang="en-US" sz="1000">
                <a:solidFill>
                  <a:schemeClr val="bg1"/>
                </a:solidFill>
              </a:rPr>
              <a:t>标记的是考试会经常考的。</a:t>
            </a:r>
          </a:p>
        </p:txBody>
      </p:sp>
      <p:sp>
        <p:nvSpPr>
          <p:cNvPr id="6" name="矩形 5">
            <a:extLst>
              <a:ext uri="{FF2B5EF4-FFF2-40B4-BE49-F238E27FC236}">
                <a16:creationId xmlns:a16="http://schemas.microsoft.com/office/drawing/2014/main" id="{8BB044BD-B793-4850-B276-3A6F450F5D99}"/>
              </a:ext>
            </a:extLst>
          </p:cNvPr>
          <p:cNvSpPr/>
          <p:nvPr/>
        </p:nvSpPr>
        <p:spPr>
          <a:xfrm>
            <a:off x="3453414" y="210730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E0CA22E-4FC1-46B8-B4EF-B4611DE650BC}"/>
              </a:ext>
            </a:extLst>
          </p:cNvPr>
          <p:cNvSpPr/>
          <p:nvPr/>
        </p:nvSpPr>
        <p:spPr>
          <a:xfrm>
            <a:off x="3453414" y="237591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100651D-716E-4A7B-895B-56B9F24F5550}"/>
              </a:ext>
            </a:extLst>
          </p:cNvPr>
          <p:cNvSpPr/>
          <p:nvPr/>
        </p:nvSpPr>
        <p:spPr>
          <a:xfrm>
            <a:off x="3661781" y="237591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8F4F20F-6E32-415A-B5EE-3C7D864A2FCC}"/>
              </a:ext>
            </a:extLst>
          </p:cNvPr>
          <p:cNvSpPr/>
          <p:nvPr/>
        </p:nvSpPr>
        <p:spPr>
          <a:xfrm>
            <a:off x="3870148" y="237591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1BD8A99-CD9C-4020-8748-87EC5E305A86}"/>
              </a:ext>
            </a:extLst>
          </p:cNvPr>
          <p:cNvSpPr/>
          <p:nvPr/>
        </p:nvSpPr>
        <p:spPr>
          <a:xfrm>
            <a:off x="4078515" y="237590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BB7F68A-E158-44A9-9CA4-E805CB3166AE}"/>
              </a:ext>
            </a:extLst>
          </p:cNvPr>
          <p:cNvSpPr/>
          <p:nvPr/>
        </p:nvSpPr>
        <p:spPr>
          <a:xfrm>
            <a:off x="4286882" y="237590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2158FA6-A708-4AFF-814B-2C64E79646D3}"/>
              </a:ext>
            </a:extLst>
          </p:cNvPr>
          <p:cNvSpPr/>
          <p:nvPr/>
        </p:nvSpPr>
        <p:spPr>
          <a:xfrm>
            <a:off x="4495249" y="237590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702B05A-BB1C-4E4E-8ABE-3C2E84E7A718}"/>
              </a:ext>
            </a:extLst>
          </p:cNvPr>
          <p:cNvSpPr/>
          <p:nvPr/>
        </p:nvSpPr>
        <p:spPr>
          <a:xfrm>
            <a:off x="4703616" y="237590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691BF3F-E2AE-4A46-9B7B-D0235579972D}"/>
              </a:ext>
            </a:extLst>
          </p:cNvPr>
          <p:cNvSpPr/>
          <p:nvPr/>
        </p:nvSpPr>
        <p:spPr>
          <a:xfrm>
            <a:off x="4911983" y="2375908"/>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D0AA524-993F-4F7B-82AC-586AA272A6AA}"/>
              </a:ext>
            </a:extLst>
          </p:cNvPr>
          <p:cNvSpPr/>
          <p:nvPr/>
        </p:nvSpPr>
        <p:spPr>
          <a:xfrm>
            <a:off x="3453414" y="266983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8086269-F3FD-4ADC-8D18-2E14560089ED}"/>
              </a:ext>
            </a:extLst>
          </p:cNvPr>
          <p:cNvSpPr/>
          <p:nvPr/>
        </p:nvSpPr>
        <p:spPr>
          <a:xfrm>
            <a:off x="3661781" y="266983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EE3C126-0FE0-40D6-83CE-8EF106A3676C}"/>
              </a:ext>
            </a:extLst>
          </p:cNvPr>
          <p:cNvSpPr/>
          <p:nvPr/>
        </p:nvSpPr>
        <p:spPr>
          <a:xfrm>
            <a:off x="3870148" y="266983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9E77AB5-4706-4B24-90B9-B421FDDAB7AD}"/>
              </a:ext>
            </a:extLst>
          </p:cNvPr>
          <p:cNvSpPr/>
          <p:nvPr/>
        </p:nvSpPr>
        <p:spPr>
          <a:xfrm>
            <a:off x="4078515" y="26698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EA8EFC3-AB45-4C95-99BA-6D88E63E1B86}"/>
              </a:ext>
            </a:extLst>
          </p:cNvPr>
          <p:cNvSpPr/>
          <p:nvPr/>
        </p:nvSpPr>
        <p:spPr>
          <a:xfrm>
            <a:off x="4286882" y="26698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1B0C8B0-D3DF-4CB3-88F9-0E00F3CA1596}"/>
              </a:ext>
            </a:extLst>
          </p:cNvPr>
          <p:cNvSpPr/>
          <p:nvPr/>
        </p:nvSpPr>
        <p:spPr>
          <a:xfrm>
            <a:off x="4495249" y="26698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F9C2994-6C71-4313-91C3-C4E882CF7C49}"/>
              </a:ext>
            </a:extLst>
          </p:cNvPr>
          <p:cNvSpPr/>
          <p:nvPr/>
        </p:nvSpPr>
        <p:spPr>
          <a:xfrm>
            <a:off x="4703616" y="26698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C1ABAAD-6D9C-4E55-9460-488A51FF4B6A}"/>
              </a:ext>
            </a:extLst>
          </p:cNvPr>
          <p:cNvSpPr/>
          <p:nvPr/>
        </p:nvSpPr>
        <p:spPr>
          <a:xfrm>
            <a:off x="4911983" y="26698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128F52A-9773-4345-A6E4-AFF8A1D403DA}"/>
              </a:ext>
            </a:extLst>
          </p:cNvPr>
          <p:cNvSpPr/>
          <p:nvPr/>
        </p:nvSpPr>
        <p:spPr>
          <a:xfrm>
            <a:off x="5120350" y="266983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03F95EF-385C-4CF7-8FC4-E53E252B1716}"/>
              </a:ext>
            </a:extLst>
          </p:cNvPr>
          <p:cNvSpPr/>
          <p:nvPr/>
        </p:nvSpPr>
        <p:spPr>
          <a:xfrm>
            <a:off x="5328717" y="266983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81F8819-3D4C-4F0C-B392-22C7A4C230E6}"/>
              </a:ext>
            </a:extLst>
          </p:cNvPr>
          <p:cNvSpPr/>
          <p:nvPr/>
        </p:nvSpPr>
        <p:spPr>
          <a:xfrm>
            <a:off x="5537084" y="2669831"/>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A2B1461-88C1-4E7D-B2EE-90B24F7932A6}"/>
              </a:ext>
            </a:extLst>
          </p:cNvPr>
          <p:cNvSpPr/>
          <p:nvPr/>
        </p:nvSpPr>
        <p:spPr>
          <a:xfrm>
            <a:off x="5745451" y="26698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81E7ECB-99B4-48DC-8D0C-9376617A7A4E}"/>
              </a:ext>
            </a:extLst>
          </p:cNvPr>
          <p:cNvSpPr/>
          <p:nvPr/>
        </p:nvSpPr>
        <p:spPr>
          <a:xfrm>
            <a:off x="5953818" y="26698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E543038-7171-44EC-8462-918A0F4E60CA}"/>
              </a:ext>
            </a:extLst>
          </p:cNvPr>
          <p:cNvSpPr/>
          <p:nvPr/>
        </p:nvSpPr>
        <p:spPr>
          <a:xfrm>
            <a:off x="6162185" y="26698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1B286AC-D0C5-453E-B18F-DD8D16956152}"/>
              </a:ext>
            </a:extLst>
          </p:cNvPr>
          <p:cNvSpPr/>
          <p:nvPr/>
        </p:nvSpPr>
        <p:spPr>
          <a:xfrm>
            <a:off x="6370552" y="2669830"/>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C2853E0F-A093-4F1F-AD37-7D71F87B2F8E}"/>
              </a:ext>
            </a:extLst>
          </p:cNvPr>
          <p:cNvSpPr/>
          <p:nvPr/>
        </p:nvSpPr>
        <p:spPr>
          <a:xfrm>
            <a:off x="6578919" y="2669829"/>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CD3D41C-4379-4C67-9FA9-4E6179144A2A}"/>
              </a:ext>
            </a:extLst>
          </p:cNvPr>
          <p:cNvSpPr txBox="1"/>
          <p:nvPr/>
        </p:nvSpPr>
        <p:spPr>
          <a:xfrm>
            <a:off x="2872553" y="2077787"/>
            <a:ext cx="534121" cy="276999"/>
          </a:xfrm>
          <a:prstGeom prst="rect">
            <a:avLst/>
          </a:prstGeom>
          <a:noFill/>
        </p:spPr>
        <p:txBody>
          <a:bodyPr wrap="none" rtlCol="0">
            <a:spAutoFit/>
          </a:bodyPr>
          <a:lstStyle/>
          <a:p>
            <a:pPr algn="l"/>
            <a:r>
              <a:rPr lang="zh-CN" altLang="en-US" sz="1200" b="1">
                <a:solidFill>
                  <a:schemeClr val="bg1"/>
                </a:solidFill>
              </a:rPr>
              <a:t>位</a:t>
            </a:r>
            <a:r>
              <a:rPr lang="en-US" altLang="zh-CN" sz="1200" b="1">
                <a:solidFill>
                  <a:schemeClr val="bg1"/>
                </a:solidFill>
              </a:rPr>
              <a:t>(b)</a:t>
            </a:r>
            <a:endParaRPr lang="zh-CN" altLang="en-US" sz="1200" b="1">
              <a:solidFill>
                <a:schemeClr val="bg1"/>
              </a:solidFill>
            </a:endParaRPr>
          </a:p>
        </p:txBody>
      </p:sp>
      <p:sp>
        <p:nvSpPr>
          <p:cNvPr id="32" name="文本框 31">
            <a:extLst>
              <a:ext uri="{FF2B5EF4-FFF2-40B4-BE49-F238E27FC236}">
                <a16:creationId xmlns:a16="http://schemas.microsoft.com/office/drawing/2014/main" id="{5AA53255-B37F-4CB4-B7F0-E0A6DAFD6691}"/>
              </a:ext>
            </a:extLst>
          </p:cNvPr>
          <p:cNvSpPr txBox="1"/>
          <p:nvPr/>
        </p:nvSpPr>
        <p:spPr>
          <a:xfrm>
            <a:off x="2731064" y="2351274"/>
            <a:ext cx="688009" cy="276999"/>
          </a:xfrm>
          <a:prstGeom prst="rect">
            <a:avLst/>
          </a:prstGeom>
          <a:noFill/>
        </p:spPr>
        <p:txBody>
          <a:bodyPr wrap="none" rtlCol="0">
            <a:spAutoFit/>
          </a:bodyPr>
          <a:lstStyle/>
          <a:p>
            <a:pPr algn="l"/>
            <a:r>
              <a:rPr lang="zh-CN" altLang="en-US" sz="1200" b="1">
                <a:solidFill>
                  <a:schemeClr val="bg1"/>
                </a:solidFill>
              </a:rPr>
              <a:t>字节</a:t>
            </a:r>
            <a:r>
              <a:rPr lang="en-US" altLang="zh-CN" sz="1200" b="1">
                <a:solidFill>
                  <a:schemeClr val="bg1"/>
                </a:solidFill>
              </a:rPr>
              <a:t>(B)</a:t>
            </a:r>
            <a:endParaRPr lang="zh-CN" altLang="en-US" sz="1200" b="1">
              <a:solidFill>
                <a:schemeClr val="bg1"/>
              </a:solidFill>
            </a:endParaRPr>
          </a:p>
        </p:txBody>
      </p:sp>
      <p:sp>
        <p:nvSpPr>
          <p:cNvPr id="33" name="矩形 32">
            <a:extLst>
              <a:ext uri="{FF2B5EF4-FFF2-40B4-BE49-F238E27FC236}">
                <a16:creationId xmlns:a16="http://schemas.microsoft.com/office/drawing/2014/main" id="{9ED021FD-CE7C-4F1C-A220-34E56EA82D0C}"/>
              </a:ext>
            </a:extLst>
          </p:cNvPr>
          <p:cNvSpPr/>
          <p:nvPr/>
        </p:nvSpPr>
        <p:spPr>
          <a:xfrm>
            <a:off x="6791237" y="266833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4FF14683-9381-447B-833B-406ED30FC56B}"/>
              </a:ext>
            </a:extLst>
          </p:cNvPr>
          <p:cNvSpPr/>
          <p:nvPr/>
        </p:nvSpPr>
        <p:spPr>
          <a:xfrm>
            <a:off x="6999604" y="266833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1DA73C26-A49E-4027-991C-CDFED1D41B0A}"/>
              </a:ext>
            </a:extLst>
          </p:cNvPr>
          <p:cNvSpPr/>
          <p:nvPr/>
        </p:nvSpPr>
        <p:spPr>
          <a:xfrm>
            <a:off x="7207971" y="266833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65781BE-E19D-4801-833C-0F77CEF4F258}"/>
              </a:ext>
            </a:extLst>
          </p:cNvPr>
          <p:cNvSpPr/>
          <p:nvPr/>
        </p:nvSpPr>
        <p:spPr>
          <a:xfrm>
            <a:off x="7416338" y="266833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B155EB0-06DD-4551-997F-90B20B239BFE}"/>
              </a:ext>
            </a:extLst>
          </p:cNvPr>
          <p:cNvSpPr/>
          <p:nvPr/>
        </p:nvSpPr>
        <p:spPr>
          <a:xfrm>
            <a:off x="7624705" y="266833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48D4546-1666-4EE7-B3A4-15BCDFFFC0D4}"/>
              </a:ext>
            </a:extLst>
          </p:cNvPr>
          <p:cNvSpPr/>
          <p:nvPr/>
        </p:nvSpPr>
        <p:spPr>
          <a:xfrm>
            <a:off x="7833072" y="266833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A58E63E7-8DE6-465A-83C2-79A4EDD5B7AF}"/>
              </a:ext>
            </a:extLst>
          </p:cNvPr>
          <p:cNvSpPr/>
          <p:nvPr/>
        </p:nvSpPr>
        <p:spPr>
          <a:xfrm>
            <a:off x="8041439" y="266833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3C1EDAE7-69FB-4B80-BC73-57F6B574C004}"/>
              </a:ext>
            </a:extLst>
          </p:cNvPr>
          <p:cNvSpPr/>
          <p:nvPr/>
        </p:nvSpPr>
        <p:spPr>
          <a:xfrm>
            <a:off x="8249806" y="2668334"/>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FB4842E8-7430-4592-8C3A-1D08B931E1F7}"/>
              </a:ext>
            </a:extLst>
          </p:cNvPr>
          <p:cNvSpPr/>
          <p:nvPr/>
        </p:nvSpPr>
        <p:spPr>
          <a:xfrm>
            <a:off x="8458173" y="266833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9F33343E-FA8A-4F62-A2A3-80446325D823}"/>
              </a:ext>
            </a:extLst>
          </p:cNvPr>
          <p:cNvSpPr/>
          <p:nvPr/>
        </p:nvSpPr>
        <p:spPr>
          <a:xfrm>
            <a:off x="8666540" y="266833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CB390B99-957D-4533-B33A-6AF8F1DFCACA}"/>
              </a:ext>
            </a:extLst>
          </p:cNvPr>
          <p:cNvSpPr/>
          <p:nvPr/>
        </p:nvSpPr>
        <p:spPr>
          <a:xfrm>
            <a:off x="8874907" y="2668336"/>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436C22D5-E3E9-433B-A251-A123F3A21248}"/>
              </a:ext>
            </a:extLst>
          </p:cNvPr>
          <p:cNvSpPr/>
          <p:nvPr/>
        </p:nvSpPr>
        <p:spPr>
          <a:xfrm>
            <a:off x="9083274" y="266833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2F5F562-E0E5-46C2-898A-2A7630475AFC}"/>
              </a:ext>
            </a:extLst>
          </p:cNvPr>
          <p:cNvSpPr/>
          <p:nvPr/>
        </p:nvSpPr>
        <p:spPr>
          <a:xfrm>
            <a:off x="9291641" y="266833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94CE47A1-A430-4A7D-9A8B-D753287F987D}"/>
              </a:ext>
            </a:extLst>
          </p:cNvPr>
          <p:cNvSpPr/>
          <p:nvPr/>
        </p:nvSpPr>
        <p:spPr>
          <a:xfrm>
            <a:off x="9500008" y="266833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41BF519F-CA79-4FE3-BC95-2D1744286957}"/>
              </a:ext>
            </a:extLst>
          </p:cNvPr>
          <p:cNvSpPr/>
          <p:nvPr/>
        </p:nvSpPr>
        <p:spPr>
          <a:xfrm>
            <a:off x="9708375" y="2668335"/>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4714B70E-957E-49EA-ACE1-905B51AE9317}"/>
              </a:ext>
            </a:extLst>
          </p:cNvPr>
          <p:cNvSpPr/>
          <p:nvPr/>
        </p:nvSpPr>
        <p:spPr>
          <a:xfrm>
            <a:off x="9916742" y="2668334"/>
            <a:ext cx="208367" cy="19876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E28C8EA-A0A9-4966-81E9-5986EDD574A8}"/>
              </a:ext>
            </a:extLst>
          </p:cNvPr>
          <p:cNvSpPr txBox="1"/>
          <p:nvPr/>
        </p:nvSpPr>
        <p:spPr>
          <a:xfrm>
            <a:off x="2729437" y="2618882"/>
            <a:ext cx="898003" cy="276999"/>
          </a:xfrm>
          <a:prstGeom prst="rect">
            <a:avLst/>
          </a:prstGeom>
          <a:noFill/>
        </p:spPr>
        <p:txBody>
          <a:bodyPr wrap="square" rtlCol="0">
            <a:spAutoFit/>
          </a:bodyPr>
          <a:lstStyle/>
          <a:p>
            <a:pPr algn="l"/>
            <a:r>
              <a:rPr lang="en-US" altLang="zh-CN" sz="1200" b="1">
                <a:solidFill>
                  <a:schemeClr val="bg1"/>
                </a:solidFill>
              </a:rPr>
              <a:t>int</a:t>
            </a:r>
            <a:r>
              <a:rPr lang="zh-CN" altLang="en-US" sz="1200" b="1">
                <a:solidFill>
                  <a:schemeClr val="bg1"/>
                </a:solidFill>
              </a:rPr>
              <a:t>空间</a:t>
            </a:r>
          </a:p>
        </p:txBody>
      </p:sp>
      <p:sp>
        <p:nvSpPr>
          <p:cNvPr id="50" name="文本框 49">
            <a:extLst>
              <a:ext uri="{FF2B5EF4-FFF2-40B4-BE49-F238E27FC236}">
                <a16:creationId xmlns:a16="http://schemas.microsoft.com/office/drawing/2014/main" id="{67F49044-A73F-4998-B1DE-99BB226F3EB9}"/>
              </a:ext>
            </a:extLst>
          </p:cNvPr>
          <p:cNvSpPr txBox="1"/>
          <p:nvPr/>
        </p:nvSpPr>
        <p:spPr>
          <a:xfrm>
            <a:off x="3685978" y="2077787"/>
            <a:ext cx="2739853" cy="276999"/>
          </a:xfrm>
          <a:prstGeom prst="rect">
            <a:avLst/>
          </a:prstGeom>
          <a:noFill/>
        </p:spPr>
        <p:txBody>
          <a:bodyPr wrap="none" rtlCol="0">
            <a:spAutoFit/>
          </a:bodyPr>
          <a:lstStyle/>
          <a:p>
            <a:pPr algn="l"/>
            <a:r>
              <a:rPr lang="zh-CN" altLang="en-US" sz="1200">
                <a:solidFill>
                  <a:schemeClr val="bg1"/>
                </a:solidFill>
              </a:rPr>
              <a:t>每一位存储一个</a:t>
            </a:r>
            <a:r>
              <a:rPr lang="en-US" altLang="zh-CN" sz="1200">
                <a:solidFill>
                  <a:schemeClr val="bg1"/>
                </a:solidFill>
              </a:rPr>
              <a:t>0 </a:t>
            </a:r>
            <a:r>
              <a:rPr lang="zh-CN" altLang="en-US" sz="1200">
                <a:solidFill>
                  <a:schemeClr val="bg1"/>
                </a:solidFill>
              </a:rPr>
              <a:t>或 </a:t>
            </a:r>
            <a:r>
              <a:rPr lang="en-US" altLang="zh-CN" sz="1200">
                <a:solidFill>
                  <a:schemeClr val="bg1"/>
                </a:solidFill>
              </a:rPr>
              <a:t>1</a:t>
            </a:r>
            <a:r>
              <a:rPr lang="zh-CN" altLang="en-US" sz="1200">
                <a:solidFill>
                  <a:schemeClr val="bg1"/>
                </a:solidFill>
              </a:rPr>
              <a:t>，最小存储单元</a:t>
            </a:r>
          </a:p>
        </p:txBody>
      </p:sp>
      <p:sp>
        <p:nvSpPr>
          <p:cNvPr id="51" name="文本框 50">
            <a:extLst>
              <a:ext uri="{FF2B5EF4-FFF2-40B4-BE49-F238E27FC236}">
                <a16:creationId xmlns:a16="http://schemas.microsoft.com/office/drawing/2014/main" id="{8C020FCE-B6D2-43EB-8C82-C794A54E77FF}"/>
              </a:ext>
            </a:extLst>
          </p:cNvPr>
          <p:cNvSpPr txBox="1"/>
          <p:nvPr/>
        </p:nvSpPr>
        <p:spPr>
          <a:xfrm>
            <a:off x="4574217" y="3018193"/>
            <a:ext cx="5275803" cy="369332"/>
          </a:xfrm>
          <a:prstGeom prst="rect">
            <a:avLst/>
          </a:prstGeom>
          <a:noFill/>
        </p:spPr>
        <p:txBody>
          <a:bodyPr wrap="none" rtlCol="0">
            <a:spAutoFit/>
          </a:bodyPr>
          <a:lstStyle/>
          <a:p>
            <a:pPr algn="l"/>
            <a:r>
              <a:rPr lang="zh-CN" altLang="en-US">
                <a:solidFill>
                  <a:schemeClr val="bg1"/>
                </a:solidFill>
              </a:rPr>
              <a:t>开头的一个数，如果为</a:t>
            </a:r>
            <a:r>
              <a:rPr lang="en-US" altLang="zh-CN">
                <a:solidFill>
                  <a:srgbClr val="FFFF00"/>
                </a:solidFill>
              </a:rPr>
              <a:t>0</a:t>
            </a:r>
            <a:r>
              <a:rPr lang="zh-CN" altLang="en-US">
                <a:solidFill>
                  <a:schemeClr val="bg1"/>
                </a:solidFill>
              </a:rPr>
              <a:t>，表示</a:t>
            </a:r>
            <a:r>
              <a:rPr lang="zh-CN" altLang="en-US">
                <a:solidFill>
                  <a:srgbClr val="FFFF00"/>
                </a:solidFill>
              </a:rPr>
              <a:t>正数</a:t>
            </a:r>
            <a:r>
              <a:rPr lang="zh-CN" altLang="en-US">
                <a:solidFill>
                  <a:schemeClr val="bg1"/>
                </a:solidFill>
              </a:rPr>
              <a:t>，为</a:t>
            </a:r>
            <a:r>
              <a:rPr lang="en-US" altLang="zh-CN">
                <a:solidFill>
                  <a:srgbClr val="FFFF00"/>
                </a:solidFill>
              </a:rPr>
              <a:t>1</a:t>
            </a:r>
            <a:r>
              <a:rPr lang="zh-CN" altLang="en-US">
                <a:solidFill>
                  <a:schemeClr val="bg1"/>
                </a:solidFill>
              </a:rPr>
              <a:t>表示</a:t>
            </a:r>
            <a:r>
              <a:rPr lang="zh-CN" altLang="en-US">
                <a:solidFill>
                  <a:srgbClr val="FFFF00"/>
                </a:solidFill>
              </a:rPr>
              <a:t>负数</a:t>
            </a:r>
          </a:p>
        </p:txBody>
      </p:sp>
      <p:sp>
        <p:nvSpPr>
          <p:cNvPr id="52" name="文本框 51">
            <a:extLst>
              <a:ext uri="{FF2B5EF4-FFF2-40B4-BE49-F238E27FC236}">
                <a16:creationId xmlns:a16="http://schemas.microsoft.com/office/drawing/2014/main" id="{6AAFE1DE-68A0-4267-9EE3-717A59E41708}"/>
              </a:ext>
            </a:extLst>
          </p:cNvPr>
          <p:cNvSpPr txBox="1"/>
          <p:nvPr/>
        </p:nvSpPr>
        <p:spPr>
          <a:xfrm>
            <a:off x="2393397" y="3024989"/>
            <a:ext cx="2262158" cy="369332"/>
          </a:xfrm>
          <a:prstGeom prst="rect">
            <a:avLst/>
          </a:prstGeom>
          <a:noFill/>
        </p:spPr>
        <p:txBody>
          <a:bodyPr wrap="none" rtlCol="0">
            <a:spAutoFit/>
          </a:bodyPr>
          <a:lstStyle/>
          <a:p>
            <a:pPr algn="l"/>
            <a:r>
              <a:rPr lang="zh-CN" altLang="en-US">
                <a:solidFill>
                  <a:schemeClr val="bg1"/>
                </a:solidFill>
              </a:rPr>
              <a:t>如何来表示负数呢？</a:t>
            </a:r>
          </a:p>
        </p:txBody>
      </p:sp>
      <p:sp>
        <p:nvSpPr>
          <p:cNvPr id="120" name="文本框 119">
            <a:extLst>
              <a:ext uri="{FF2B5EF4-FFF2-40B4-BE49-F238E27FC236}">
                <a16:creationId xmlns:a16="http://schemas.microsoft.com/office/drawing/2014/main" id="{ACA1E736-44BC-44B5-9C10-6B5FB15B45FC}"/>
              </a:ext>
            </a:extLst>
          </p:cNvPr>
          <p:cNvSpPr txBox="1"/>
          <p:nvPr/>
        </p:nvSpPr>
        <p:spPr>
          <a:xfrm>
            <a:off x="5071134" y="3448953"/>
            <a:ext cx="3015569" cy="369332"/>
          </a:xfrm>
          <a:prstGeom prst="rect">
            <a:avLst/>
          </a:prstGeom>
          <a:noFill/>
        </p:spPr>
        <p:txBody>
          <a:bodyPr wrap="none" rtlCol="0">
            <a:spAutoFit/>
          </a:bodyPr>
          <a:lstStyle/>
          <a:p>
            <a:r>
              <a:rPr lang="en-US" altLang="zh-CN">
                <a:solidFill>
                  <a:schemeClr val="bg1"/>
                </a:solidFill>
              </a:rPr>
              <a:t>-2147483648 ~ 2147483647</a:t>
            </a:r>
            <a:endParaRPr lang="zh-CN" altLang="en-US">
              <a:solidFill>
                <a:schemeClr val="bg1"/>
              </a:solidFill>
            </a:endParaRPr>
          </a:p>
        </p:txBody>
      </p:sp>
      <p:sp>
        <p:nvSpPr>
          <p:cNvPr id="122" name="文本框 121">
            <a:extLst>
              <a:ext uri="{FF2B5EF4-FFF2-40B4-BE49-F238E27FC236}">
                <a16:creationId xmlns:a16="http://schemas.microsoft.com/office/drawing/2014/main" id="{6C6C892E-67EF-4A32-893A-AA0CA55BC122}"/>
              </a:ext>
            </a:extLst>
          </p:cNvPr>
          <p:cNvSpPr txBox="1"/>
          <p:nvPr/>
        </p:nvSpPr>
        <p:spPr>
          <a:xfrm>
            <a:off x="2335493" y="3450941"/>
            <a:ext cx="2723823" cy="369332"/>
          </a:xfrm>
          <a:prstGeom prst="rect">
            <a:avLst/>
          </a:prstGeom>
          <a:noFill/>
        </p:spPr>
        <p:txBody>
          <a:bodyPr wrap="none" rtlCol="0">
            <a:spAutoFit/>
          </a:bodyPr>
          <a:lstStyle/>
          <a:p>
            <a:pPr algn="l"/>
            <a:r>
              <a:rPr lang="zh-CN" altLang="en-US">
                <a:solidFill>
                  <a:schemeClr val="bg1"/>
                </a:solidFill>
              </a:rPr>
              <a:t>容纳的数值范围是多少？</a:t>
            </a:r>
          </a:p>
        </p:txBody>
      </p:sp>
      <p:sp>
        <p:nvSpPr>
          <p:cNvPr id="126" name="文本框 125">
            <a:extLst>
              <a:ext uri="{FF2B5EF4-FFF2-40B4-BE49-F238E27FC236}">
                <a16:creationId xmlns:a16="http://schemas.microsoft.com/office/drawing/2014/main" id="{4F7D3FC5-7CFC-4AE8-AC34-3891C4EFBE77}"/>
              </a:ext>
            </a:extLst>
          </p:cNvPr>
          <p:cNvSpPr txBox="1"/>
          <p:nvPr/>
        </p:nvSpPr>
        <p:spPr>
          <a:xfrm>
            <a:off x="1893956" y="4465621"/>
            <a:ext cx="4289957" cy="369332"/>
          </a:xfrm>
          <a:prstGeom prst="rect">
            <a:avLst/>
          </a:prstGeom>
          <a:noFill/>
        </p:spPr>
        <p:txBody>
          <a:bodyPr wrap="none" rtlCol="0">
            <a:spAutoFit/>
          </a:bodyPr>
          <a:lstStyle/>
          <a:p>
            <a:pPr algn="l"/>
            <a:r>
              <a:rPr lang="zh-CN" altLang="en-US">
                <a:solidFill>
                  <a:schemeClr val="bg1"/>
                </a:solidFill>
              </a:rPr>
              <a:t>分配</a:t>
            </a:r>
            <a:r>
              <a:rPr lang="en-US" altLang="zh-CN">
                <a:solidFill>
                  <a:schemeClr val="bg1"/>
                </a:solidFill>
              </a:rPr>
              <a:t>2</a:t>
            </a:r>
            <a:r>
              <a:rPr lang="zh-CN" altLang="en-US">
                <a:solidFill>
                  <a:schemeClr val="bg1"/>
                </a:solidFill>
              </a:rPr>
              <a:t>个字节，值范围是 </a:t>
            </a:r>
            <a:r>
              <a:rPr lang="en-US" altLang="zh-CN">
                <a:solidFill>
                  <a:schemeClr val="bg1"/>
                </a:solidFill>
              </a:rPr>
              <a:t>-32768 ~ 32767</a:t>
            </a:r>
            <a:endParaRPr lang="zh-CN" altLang="en-US">
              <a:solidFill>
                <a:schemeClr val="bg1"/>
              </a:solidFill>
            </a:endParaRPr>
          </a:p>
        </p:txBody>
      </p:sp>
      <p:sp>
        <p:nvSpPr>
          <p:cNvPr id="127" name="文本框 126">
            <a:extLst>
              <a:ext uri="{FF2B5EF4-FFF2-40B4-BE49-F238E27FC236}">
                <a16:creationId xmlns:a16="http://schemas.microsoft.com/office/drawing/2014/main" id="{CF6491D4-C265-4742-BEAF-33643010D9A6}"/>
              </a:ext>
            </a:extLst>
          </p:cNvPr>
          <p:cNvSpPr txBox="1"/>
          <p:nvPr/>
        </p:nvSpPr>
        <p:spPr>
          <a:xfrm>
            <a:off x="3439104" y="2625611"/>
            <a:ext cx="6760184" cy="276999"/>
          </a:xfrm>
          <a:prstGeom prst="rect">
            <a:avLst/>
          </a:prstGeom>
          <a:noFill/>
        </p:spPr>
        <p:txBody>
          <a:bodyPr wrap="none" rtlCol="0">
            <a:spAutoFit/>
          </a:bodyPr>
          <a:lstStyle/>
          <a:p>
            <a:pPr algn="l"/>
            <a:r>
              <a:rPr lang="en-US" altLang="zh-CN" sz="1200">
                <a:solidFill>
                  <a:schemeClr val="bg1"/>
                </a:solidFill>
              </a:rPr>
              <a:t>0   0   0   0   0   0   0   0   0   0    0   0  0    0   0   0   0   0   0   0    0  0   0   0    0   0   0   0   0   1   0   1</a:t>
            </a:r>
            <a:endParaRPr lang="zh-CN" altLang="en-US" sz="1200">
              <a:solidFill>
                <a:schemeClr val="bg1"/>
              </a:solidFill>
            </a:endParaRPr>
          </a:p>
        </p:txBody>
      </p:sp>
      <p:sp>
        <p:nvSpPr>
          <p:cNvPr id="128" name="文本框 127">
            <a:extLst>
              <a:ext uri="{FF2B5EF4-FFF2-40B4-BE49-F238E27FC236}">
                <a16:creationId xmlns:a16="http://schemas.microsoft.com/office/drawing/2014/main" id="{14FA1B5D-F14C-4152-8905-750A45CBE512}"/>
              </a:ext>
            </a:extLst>
          </p:cNvPr>
          <p:cNvSpPr txBox="1"/>
          <p:nvPr/>
        </p:nvSpPr>
        <p:spPr>
          <a:xfrm>
            <a:off x="10481818" y="2579444"/>
            <a:ext cx="306494" cy="369332"/>
          </a:xfrm>
          <a:prstGeom prst="rect">
            <a:avLst/>
          </a:prstGeom>
          <a:noFill/>
        </p:spPr>
        <p:txBody>
          <a:bodyPr wrap="none" rtlCol="0">
            <a:spAutoFit/>
          </a:bodyPr>
          <a:lstStyle/>
          <a:p>
            <a:pPr algn="l"/>
            <a:r>
              <a:rPr lang="en-US" altLang="zh-CN">
                <a:solidFill>
                  <a:schemeClr val="bg1"/>
                </a:solidFill>
              </a:rPr>
              <a:t>5</a:t>
            </a:r>
            <a:endParaRPr lang="zh-CN" altLang="en-US">
              <a:solidFill>
                <a:schemeClr val="bg1"/>
              </a:solidFill>
            </a:endParaRPr>
          </a:p>
        </p:txBody>
      </p:sp>
      <p:sp>
        <p:nvSpPr>
          <p:cNvPr id="130" name="文本框 129">
            <a:extLst>
              <a:ext uri="{FF2B5EF4-FFF2-40B4-BE49-F238E27FC236}">
                <a16:creationId xmlns:a16="http://schemas.microsoft.com/office/drawing/2014/main" id="{92DFF720-5CEC-4162-B3F0-3EB2F2D7D6FC}"/>
              </a:ext>
            </a:extLst>
          </p:cNvPr>
          <p:cNvSpPr txBox="1"/>
          <p:nvPr/>
        </p:nvSpPr>
        <p:spPr>
          <a:xfrm>
            <a:off x="1901435" y="5424479"/>
            <a:ext cx="5508239" cy="369332"/>
          </a:xfrm>
          <a:prstGeom prst="rect">
            <a:avLst/>
          </a:prstGeom>
          <a:noFill/>
        </p:spPr>
        <p:txBody>
          <a:bodyPr wrap="none" rtlCol="0">
            <a:spAutoFit/>
          </a:bodyPr>
          <a:lstStyle/>
          <a:p>
            <a:r>
              <a:rPr lang="zh-CN" altLang="en-US">
                <a:solidFill>
                  <a:schemeClr val="bg1"/>
                </a:solidFill>
              </a:rPr>
              <a:t>分配</a:t>
            </a:r>
            <a:r>
              <a:rPr lang="en-US" altLang="zh-CN">
                <a:solidFill>
                  <a:schemeClr val="bg1"/>
                </a:solidFill>
              </a:rPr>
              <a:t>4</a:t>
            </a:r>
            <a:r>
              <a:rPr lang="zh-CN" altLang="en-US">
                <a:solidFill>
                  <a:schemeClr val="bg1"/>
                </a:solidFill>
              </a:rPr>
              <a:t>个字节，值范围是 </a:t>
            </a:r>
            <a:r>
              <a:rPr lang="en-US" altLang="zh-CN">
                <a:solidFill>
                  <a:schemeClr val="bg1"/>
                </a:solidFill>
              </a:rPr>
              <a:t>-2147483648 ~ 2147483647</a:t>
            </a:r>
            <a:endParaRPr lang="zh-CN" altLang="en-US">
              <a:solidFill>
                <a:schemeClr val="bg1"/>
              </a:solidFill>
            </a:endParaRPr>
          </a:p>
        </p:txBody>
      </p:sp>
      <p:sp>
        <p:nvSpPr>
          <p:cNvPr id="132" name="文本框 131">
            <a:extLst>
              <a:ext uri="{FF2B5EF4-FFF2-40B4-BE49-F238E27FC236}">
                <a16:creationId xmlns:a16="http://schemas.microsoft.com/office/drawing/2014/main" id="{3FEA5EA2-8197-44A1-918E-492557CA1BDF}"/>
              </a:ext>
            </a:extLst>
          </p:cNvPr>
          <p:cNvSpPr txBox="1"/>
          <p:nvPr/>
        </p:nvSpPr>
        <p:spPr>
          <a:xfrm>
            <a:off x="1893956" y="6346883"/>
            <a:ext cx="8525035" cy="369332"/>
          </a:xfrm>
          <a:prstGeom prst="rect">
            <a:avLst/>
          </a:prstGeom>
          <a:noFill/>
        </p:spPr>
        <p:txBody>
          <a:bodyPr wrap="square" rtlCol="0">
            <a:spAutoFit/>
          </a:bodyPr>
          <a:lstStyle/>
          <a:p>
            <a:r>
              <a:rPr lang="zh-CN" altLang="en-US">
                <a:solidFill>
                  <a:schemeClr val="bg1"/>
                </a:solidFill>
              </a:rPr>
              <a:t>分配</a:t>
            </a:r>
            <a:r>
              <a:rPr lang="en-US" altLang="zh-CN">
                <a:solidFill>
                  <a:schemeClr val="bg1"/>
                </a:solidFill>
              </a:rPr>
              <a:t>8</a:t>
            </a:r>
            <a:r>
              <a:rPr lang="zh-CN" altLang="en-US">
                <a:solidFill>
                  <a:schemeClr val="bg1"/>
                </a:solidFill>
              </a:rPr>
              <a:t>个字节。值范围是 </a:t>
            </a:r>
            <a:r>
              <a:rPr lang="en-US" altLang="zh-CN">
                <a:solidFill>
                  <a:schemeClr val="bg1"/>
                </a:solidFill>
              </a:rPr>
              <a:t>-9223372036854775808 ~ 9223372036854775807</a:t>
            </a:r>
            <a:endParaRPr lang="zh-CN" altLang="en-US">
              <a:solidFill>
                <a:schemeClr val="bg1"/>
              </a:solidFill>
            </a:endParaRPr>
          </a:p>
        </p:txBody>
      </p:sp>
      <p:grpSp>
        <p:nvGrpSpPr>
          <p:cNvPr id="64" name="组 118">
            <a:extLst>
              <a:ext uri="{FF2B5EF4-FFF2-40B4-BE49-F238E27FC236}">
                <a16:creationId xmlns:a16="http://schemas.microsoft.com/office/drawing/2014/main" id="{2E236C01-BDA1-4C06-A966-1D19E7B70DF0}"/>
              </a:ext>
            </a:extLst>
          </p:cNvPr>
          <p:cNvGrpSpPr/>
          <p:nvPr/>
        </p:nvGrpSpPr>
        <p:grpSpPr>
          <a:xfrm>
            <a:off x="9645650" y="288812"/>
            <a:ext cx="2364750" cy="2059370"/>
            <a:chOff x="8211887" y="-221648"/>
            <a:chExt cx="5036226" cy="4386805"/>
          </a:xfrm>
        </p:grpSpPr>
        <p:sp>
          <p:nvSpPr>
            <p:cNvPr id="65" name="椭圆 64">
              <a:extLst>
                <a:ext uri="{FF2B5EF4-FFF2-40B4-BE49-F238E27FC236}">
                  <a16:creationId xmlns:a16="http://schemas.microsoft.com/office/drawing/2014/main" id="{604F3406-D074-4DB9-B595-6CE8E7B833E8}"/>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6" name="椭圆 65">
              <a:extLst>
                <a:ext uri="{FF2B5EF4-FFF2-40B4-BE49-F238E27FC236}">
                  <a16:creationId xmlns:a16="http://schemas.microsoft.com/office/drawing/2014/main" id="{822DBA4D-6ED9-4F7B-A746-DAB831DC76EE}"/>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7" name="椭圆 66">
              <a:extLst>
                <a:ext uri="{FF2B5EF4-FFF2-40B4-BE49-F238E27FC236}">
                  <a16:creationId xmlns:a16="http://schemas.microsoft.com/office/drawing/2014/main" id="{CDF5AD14-33AA-47A8-8C39-3BAB36C63236}"/>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8" name="椭圆 67">
              <a:extLst>
                <a:ext uri="{FF2B5EF4-FFF2-40B4-BE49-F238E27FC236}">
                  <a16:creationId xmlns:a16="http://schemas.microsoft.com/office/drawing/2014/main" id="{66572BD4-FB0A-4CFD-BBFA-DD14AEE42662}"/>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9" name="椭圆 68">
              <a:extLst>
                <a:ext uri="{FF2B5EF4-FFF2-40B4-BE49-F238E27FC236}">
                  <a16:creationId xmlns:a16="http://schemas.microsoft.com/office/drawing/2014/main" id="{C175BC8D-9AF6-4DFD-8524-0DF32F66EBD9}"/>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0" name="椭圆 69">
              <a:extLst>
                <a:ext uri="{FF2B5EF4-FFF2-40B4-BE49-F238E27FC236}">
                  <a16:creationId xmlns:a16="http://schemas.microsoft.com/office/drawing/2014/main" id="{043D0E10-E412-4B37-8ED0-7CF4565EF402}"/>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1" name="椭圆 70">
              <a:extLst>
                <a:ext uri="{FF2B5EF4-FFF2-40B4-BE49-F238E27FC236}">
                  <a16:creationId xmlns:a16="http://schemas.microsoft.com/office/drawing/2014/main" id="{E8FC57C9-585B-4FE8-8064-551F097FA11F}"/>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2" name="椭圆 71">
              <a:extLst>
                <a:ext uri="{FF2B5EF4-FFF2-40B4-BE49-F238E27FC236}">
                  <a16:creationId xmlns:a16="http://schemas.microsoft.com/office/drawing/2014/main" id="{B5295ECC-A1F8-4DB5-9972-0ACFFFBBF7A8}"/>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3" name="椭圆 72">
              <a:extLst>
                <a:ext uri="{FF2B5EF4-FFF2-40B4-BE49-F238E27FC236}">
                  <a16:creationId xmlns:a16="http://schemas.microsoft.com/office/drawing/2014/main" id="{0B4CABD0-5764-470C-A183-F84554CF0D2C}"/>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4" name="椭圆 73">
              <a:extLst>
                <a:ext uri="{FF2B5EF4-FFF2-40B4-BE49-F238E27FC236}">
                  <a16:creationId xmlns:a16="http://schemas.microsoft.com/office/drawing/2014/main" id="{3769E326-7F48-4240-9760-3D55C32A0466}"/>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5" name="椭圆 74">
              <a:extLst>
                <a:ext uri="{FF2B5EF4-FFF2-40B4-BE49-F238E27FC236}">
                  <a16:creationId xmlns:a16="http://schemas.microsoft.com/office/drawing/2014/main" id="{E5145DA2-90D5-441C-B9EF-2E2169515DDE}"/>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6" name="椭圆 75">
              <a:extLst>
                <a:ext uri="{FF2B5EF4-FFF2-40B4-BE49-F238E27FC236}">
                  <a16:creationId xmlns:a16="http://schemas.microsoft.com/office/drawing/2014/main" id="{1A581D30-DA3E-4598-BC6D-672F35B773F8}"/>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77" name="直线连接符 16">
              <a:extLst>
                <a:ext uri="{FF2B5EF4-FFF2-40B4-BE49-F238E27FC236}">
                  <a16:creationId xmlns:a16="http://schemas.microsoft.com/office/drawing/2014/main" id="{71B3DD0B-E471-4426-9BBA-B1550F23E103}"/>
                </a:ext>
              </a:extLst>
            </p:cNvPr>
            <p:cNvCxnSpPr>
              <a:stCxn id="65" idx="5"/>
              <a:endCxn id="70"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8" name="直线连接符 17">
              <a:extLst>
                <a:ext uri="{FF2B5EF4-FFF2-40B4-BE49-F238E27FC236}">
                  <a16:creationId xmlns:a16="http://schemas.microsoft.com/office/drawing/2014/main" id="{7BEF517C-B449-4F47-BAB9-61AF3880FF90}"/>
                </a:ext>
              </a:extLst>
            </p:cNvPr>
            <p:cNvCxnSpPr>
              <a:stCxn id="67" idx="7"/>
              <a:endCxn id="70"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21">
              <a:extLst>
                <a:ext uri="{FF2B5EF4-FFF2-40B4-BE49-F238E27FC236}">
                  <a16:creationId xmlns:a16="http://schemas.microsoft.com/office/drawing/2014/main" id="{4DC2226E-8B63-4536-9038-B4BD640AD1DC}"/>
                </a:ext>
              </a:extLst>
            </p:cNvPr>
            <p:cNvCxnSpPr>
              <a:stCxn id="72" idx="7"/>
              <a:endCxn id="70"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0" name="直线连接符 28">
              <a:extLst>
                <a:ext uri="{FF2B5EF4-FFF2-40B4-BE49-F238E27FC236}">
                  <a16:creationId xmlns:a16="http://schemas.microsoft.com/office/drawing/2014/main" id="{9713BA4F-2802-4EA8-835B-184BC943E779}"/>
                </a:ext>
              </a:extLst>
            </p:cNvPr>
            <p:cNvCxnSpPr>
              <a:stCxn id="66" idx="7"/>
              <a:endCxn id="67"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1" name="直线连接符 43">
              <a:extLst>
                <a:ext uri="{FF2B5EF4-FFF2-40B4-BE49-F238E27FC236}">
                  <a16:creationId xmlns:a16="http://schemas.microsoft.com/office/drawing/2014/main" id="{A7176DB7-3EEA-40D8-A50F-A1C20F173096}"/>
                </a:ext>
              </a:extLst>
            </p:cNvPr>
            <p:cNvCxnSpPr>
              <a:stCxn id="68" idx="7"/>
              <a:endCxn id="65"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2" name="直线连接符 47">
              <a:extLst>
                <a:ext uri="{FF2B5EF4-FFF2-40B4-BE49-F238E27FC236}">
                  <a16:creationId xmlns:a16="http://schemas.microsoft.com/office/drawing/2014/main" id="{B700D11E-F298-45B1-8C9D-CBE1C425C2B5}"/>
                </a:ext>
              </a:extLst>
            </p:cNvPr>
            <p:cNvCxnSpPr>
              <a:stCxn id="71" idx="0"/>
              <a:endCxn id="65"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3" name="直线连接符 50">
              <a:extLst>
                <a:ext uri="{FF2B5EF4-FFF2-40B4-BE49-F238E27FC236}">
                  <a16:creationId xmlns:a16="http://schemas.microsoft.com/office/drawing/2014/main" id="{5F08D65D-500A-436F-A6C4-C8EE20946B97}"/>
                </a:ext>
              </a:extLst>
            </p:cNvPr>
            <p:cNvCxnSpPr>
              <a:stCxn id="70" idx="2"/>
              <a:endCxn id="71"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4" name="直线连接符 54">
              <a:extLst>
                <a:ext uri="{FF2B5EF4-FFF2-40B4-BE49-F238E27FC236}">
                  <a16:creationId xmlns:a16="http://schemas.microsoft.com/office/drawing/2014/main" id="{DD287B25-E796-4EA3-B6F2-802A021A6E4A}"/>
                </a:ext>
              </a:extLst>
            </p:cNvPr>
            <p:cNvCxnSpPr>
              <a:stCxn id="71" idx="4"/>
              <a:endCxn id="67"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57">
              <a:extLst>
                <a:ext uri="{FF2B5EF4-FFF2-40B4-BE49-F238E27FC236}">
                  <a16:creationId xmlns:a16="http://schemas.microsoft.com/office/drawing/2014/main" id="{561E092C-3576-47CD-A9B7-2F2F2FC63DFD}"/>
                </a:ext>
              </a:extLst>
            </p:cNvPr>
            <p:cNvCxnSpPr>
              <a:stCxn id="67" idx="5"/>
              <a:endCxn id="72"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6" name="直线连接符 60">
              <a:extLst>
                <a:ext uri="{FF2B5EF4-FFF2-40B4-BE49-F238E27FC236}">
                  <a16:creationId xmlns:a16="http://schemas.microsoft.com/office/drawing/2014/main" id="{79EB7914-CC8D-4EC9-A32E-B28D267BE41B}"/>
                </a:ext>
              </a:extLst>
            </p:cNvPr>
            <p:cNvCxnSpPr>
              <a:stCxn id="68" idx="7"/>
              <a:endCxn id="71"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7" name="直线连接符 63">
              <a:extLst>
                <a:ext uri="{FF2B5EF4-FFF2-40B4-BE49-F238E27FC236}">
                  <a16:creationId xmlns:a16="http://schemas.microsoft.com/office/drawing/2014/main" id="{F8474F47-4D91-4682-97C2-B2566CD8519F}"/>
                </a:ext>
              </a:extLst>
            </p:cNvPr>
            <p:cNvCxnSpPr>
              <a:stCxn id="68" idx="4"/>
              <a:endCxn id="66"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F4CE41FD-FBC3-4F65-A2D0-6259D0F5F275}"/>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89" name="直线连接符 70">
              <a:extLst>
                <a:ext uri="{FF2B5EF4-FFF2-40B4-BE49-F238E27FC236}">
                  <a16:creationId xmlns:a16="http://schemas.microsoft.com/office/drawing/2014/main" id="{124E022E-2260-48B6-95FB-0E219128B527}"/>
                </a:ext>
              </a:extLst>
            </p:cNvPr>
            <p:cNvCxnSpPr>
              <a:stCxn id="68" idx="5"/>
              <a:endCxn id="73"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0" name="直线连接符 75">
              <a:extLst>
                <a:ext uri="{FF2B5EF4-FFF2-40B4-BE49-F238E27FC236}">
                  <a16:creationId xmlns:a16="http://schemas.microsoft.com/office/drawing/2014/main" id="{F24AB66C-162C-4118-BED1-D3F47A25A929}"/>
                </a:ext>
              </a:extLst>
            </p:cNvPr>
            <p:cNvCxnSpPr>
              <a:stCxn id="73" idx="7"/>
              <a:endCxn id="71"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78">
              <a:extLst>
                <a:ext uri="{FF2B5EF4-FFF2-40B4-BE49-F238E27FC236}">
                  <a16:creationId xmlns:a16="http://schemas.microsoft.com/office/drawing/2014/main" id="{D08C191D-311A-4535-BFF1-1D389B8837D7}"/>
                </a:ext>
              </a:extLst>
            </p:cNvPr>
            <p:cNvCxnSpPr>
              <a:stCxn id="73" idx="6"/>
              <a:endCxn id="67"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84">
              <a:extLst>
                <a:ext uri="{FF2B5EF4-FFF2-40B4-BE49-F238E27FC236}">
                  <a16:creationId xmlns:a16="http://schemas.microsoft.com/office/drawing/2014/main" id="{B49C5E2E-416D-49B4-8435-7FA6AEDA7DA6}"/>
                </a:ext>
              </a:extLst>
            </p:cNvPr>
            <p:cNvCxnSpPr>
              <a:stCxn id="66" idx="0"/>
              <a:endCxn id="73"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1">
              <a:extLst>
                <a:ext uri="{FF2B5EF4-FFF2-40B4-BE49-F238E27FC236}">
                  <a16:creationId xmlns:a16="http://schemas.microsoft.com/office/drawing/2014/main" id="{6254BB82-13CB-4C9F-A94F-AA3EC8E2D721}"/>
                </a:ext>
              </a:extLst>
            </p:cNvPr>
            <p:cNvCxnSpPr>
              <a:stCxn id="66" idx="6"/>
              <a:endCxn id="72"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D0DA499A-3808-417F-866D-98632FF55E60}"/>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95" name="椭圆 94">
              <a:extLst>
                <a:ext uri="{FF2B5EF4-FFF2-40B4-BE49-F238E27FC236}">
                  <a16:creationId xmlns:a16="http://schemas.microsoft.com/office/drawing/2014/main" id="{72D13C1F-571F-4833-ACD7-F30A1B4463FE}"/>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106" name="KSO_Shape">
            <a:extLst>
              <a:ext uri="{FF2B5EF4-FFF2-40B4-BE49-F238E27FC236}">
                <a16:creationId xmlns:a16="http://schemas.microsoft.com/office/drawing/2014/main" id="{EB10F00D-AC99-4040-8D5E-03C64B17A0B3}"/>
              </a:ext>
            </a:extLst>
          </p:cNvPr>
          <p:cNvSpPr>
            <a:spLocks/>
          </p:cNvSpPr>
          <p:nvPr/>
        </p:nvSpPr>
        <p:spPr bwMode="auto">
          <a:xfrm>
            <a:off x="2173820" y="3037628"/>
            <a:ext cx="224389" cy="344054"/>
          </a:xfrm>
          <a:custGeom>
            <a:avLst/>
            <a:gdLst>
              <a:gd name="T0" fmla="*/ 2147483647 w 3864"/>
              <a:gd name="T1" fmla="*/ 2147483647 h 6111"/>
              <a:gd name="T2" fmla="*/ 2147483647 w 3864"/>
              <a:gd name="T3" fmla="*/ 2147483647 h 6111"/>
              <a:gd name="T4" fmla="*/ 2147483647 w 3864"/>
              <a:gd name="T5" fmla="*/ 2147483647 h 6111"/>
              <a:gd name="T6" fmla="*/ 2147483647 w 3864"/>
              <a:gd name="T7" fmla="*/ 2147483647 h 6111"/>
              <a:gd name="T8" fmla="*/ 2147483647 w 3864"/>
              <a:gd name="T9" fmla="*/ 2147483647 h 6111"/>
              <a:gd name="T10" fmla="*/ 2147483647 w 3864"/>
              <a:gd name="T11" fmla="*/ 2147483647 h 6111"/>
              <a:gd name="T12" fmla="*/ 2147483647 w 3864"/>
              <a:gd name="T13" fmla="*/ 2147483647 h 6111"/>
              <a:gd name="T14" fmla="*/ 2147483647 w 3864"/>
              <a:gd name="T15" fmla="*/ 2147483647 h 6111"/>
              <a:gd name="T16" fmla="*/ 2147483647 w 3864"/>
              <a:gd name="T17" fmla="*/ 2147483647 h 6111"/>
              <a:gd name="T18" fmla="*/ 2147483647 w 3864"/>
              <a:gd name="T19" fmla="*/ 2147483647 h 6111"/>
              <a:gd name="T20" fmla="*/ 2147483647 w 3864"/>
              <a:gd name="T21" fmla="*/ 2147483647 h 6111"/>
              <a:gd name="T22" fmla="*/ 2147483647 w 3864"/>
              <a:gd name="T23" fmla="*/ 2147483647 h 6111"/>
              <a:gd name="T24" fmla="*/ 2147483647 w 3864"/>
              <a:gd name="T25" fmla="*/ 2147483647 h 6111"/>
              <a:gd name="T26" fmla="*/ 2147483647 w 3864"/>
              <a:gd name="T27" fmla="*/ 2147483647 h 6111"/>
              <a:gd name="T28" fmla="*/ 2147483647 w 3864"/>
              <a:gd name="T29" fmla="*/ 2147483647 h 6111"/>
              <a:gd name="T30" fmla="*/ 2147483647 w 3864"/>
              <a:gd name="T31" fmla="*/ 2147483647 h 6111"/>
              <a:gd name="T32" fmla="*/ 2147483647 w 3864"/>
              <a:gd name="T33" fmla="*/ 2147483647 h 6111"/>
              <a:gd name="T34" fmla="*/ 2147483647 w 3864"/>
              <a:gd name="T35" fmla="*/ 2147483647 h 6111"/>
              <a:gd name="T36" fmla="*/ 2147483647 w 3864"/>
              <a:gd name="T37" fmla="*/ 2147483647 h 6111"/>
              <a:gd name="T38" fmla="*/ 2147483647 w 3864"/>
              <a:gd name="T39" fmla="*/ 2147483647 h 6111"/>
              <a:gd name="T40" fmla="*/ 2147483647 w 3864"/>
              <a:gd name="T41" fmla="*/ 2147483647 h 6111"/>
              <a:gd name="T42" fmla="*/ 2147483647 w 3864"/>
              <a:gd name="T43" fmla="*/ 2147483647 h 6111"/>
              <a:gd name="T44" fmla="*/ 2147483647 w 3864"/>
              <a:gd name="T45" fmla="*/ 2147483647 h 6111"/>
              <a:gd name="T46" fmla="*/ 2147483647 w 3864"/>
              <a:gd name="T47" fmla="*/ 2147483647 h 6111"/>
              <a:gd name="T48" fmla="*/ 2147483647 w 3864"/>
              <a:gd name="T49" fmla="*/ 2147483647 h 6111"/>
              <a:gd name="T50" fmla="*/ 2147483647 w 3864"/>
              <a:gd name="T51" fmla="*/ 2147483647 h 6111"/>
              <a:gd name="T52" fmla="*/ 2147483647 w 3864"/>
              <a:gd name="T53" fmla="*/ 2147483647 h 6111"/>
              <a:gd name="T54" fmla="*/ 2147483647 w 3864"/>
              <a:gd name="T55" fmla="*/ 2147483647 h 6111"/>
              <a:gd name="T56" fmla="*/ 2147483647 w 3864"/>
              <a:gd name="T57" fmla="*/ 2147483647 h 6111"/>
              <a:gd name="T58" fmla="*/ 2147483647 w 3864"/>
              <a:gd name="T59" fmla="*/ 2147483647 h 6111"/>
              <a:gd name="T60" fmla="*/ 2147483647 w 3864"/>
              <a:gd name="T61" fmla="*/ 2147483647 h 6111"/>
              <a:gd name="T62" fmla="*/ 2147483647 w 3864"/>
              <a:gd name="T63" fmla="*/ 2147483647 h 6111"/>
              <a:gd name="T64" fmla="*/ 2147483647 w 3864"/>
              <a:gd name="T65" fmla="*/ 2147483647 h 6111"/>
              <a:gd name="T66" fmla="*/ 2147483647 w 3864"/>
              <a:gd name="T67" fmla="*/ 2147483647 h 6111"/>
              <a:gd name="T68" fmla="*/ 2147483647 w 3864"/>
              <a:gd name="T69" fmla="*/ 2147483647 h 6111"/>
              <a:gd name="T70" fmla="*/ 2147483647 w 3864"/>
              <a:gd name="T71" fmla="*/ 2147483647 h 6111"/>
              <a:gd name="T72" fmla="*/ 2147483647 w 3864"/>
              <a:gd name="T73" fmla="*/ 2147483647 h 6111"/>
              <a:gd name="T74" fmla="*/ 2147483647 w 3864"/>
              <a:gd name="T75" fmla="*/ 2147483647 h 6111"/>
              <a:gd name="T76" fmla="*/ 2147483647 w 3864"/>
              <a:gd name="T77" fmla="*/ 2147483647 h 6111"/>
              <a:gd name="T78" fmla="*/ 2147483647 w 3864"/>
              <a:gd name="T79" fmla="*/ 2147483647 h 6111"/>
              <a:gd name="T80" fmla="*/ 2147483647 w 3864"/>
              <a:gd name="T81" fmla="*/ 2147483647 h 6111"/>
              <a:gd name="T82" fmla="*/ 2147483647 w 3864"/>
              <a:gd name="T83" fmla="*/ 2147483647 h 6111"/>
              <a:gd name="T84" fmla="*/ 2147483647 w 3864"/>
              <a:gd name="T85" fmla="*/ 2147483647 h 6111"/>
              <a:gd name="T86" fmla="*/ 2147483647 w 3864"/>
              <a:gd name="T87" fmla="*/ 2147483647 h 6111"/>
              <a:gd name="T88" fmla="*/ 2147483647 w 3864"/>
              <a:gd name="T89" fmla="*/ 2147483647 h 6111"/>
              <a:gd name="T90" fmla="*/ 2147483647 w 3864"/>
              <a:gd name="T91" fmla="*/ 2147483647 h 6111"/>
              <a:gd name="T92" fmla="*/ 2147483647 w 3864"/>
              <a:gd name="T93" fmla="*/ 2147483647 h 6111"/>
              <a:gd name="T94" fmla="*/ 2147483647 w 3864"/>
              <a:gd name="T95" fmla="*/ 2147483647 h 6111"/>
              <a:gd name="T96" fmla="*/ 2147483647 w 3864"/>
              <a:gd name="T97" fmla="*/ 2147483647 h 6111"/>
              <a:gd name="T98" fmla="*/ 2147483647 w 3864"/>
              <a:gd name="T99" fmla="*/ 2147483647 h 6111"/>
              <a:gd name="T100" fmla="*/ 2147483647 w 3864"/>
              <a:gd name="T101" fmla="*/ 2147483647 h 6111"/>
              <a:gd name="T102" fmla="*/ 2147483647 w 3864"/>
              <a:gd name="T103" fmla="*/ 2147483647 h 6111"/>
              <a:gd name="T104" fmla="*/ 2147483647 w 3864"/>
              <a:gd name="T105" fmla="*/ 2147483647 h 6111"/>
              <a:gd name="T106" fmla="*/ 2147483647 w 3864"/>
              <a:gd name="T107" fmla="*/ 2147483647 h 6111"/>
              <a:gd name="T108" fmla="*/ 2147483647 w 3864"/>
              <a:gd name="T109" fmla="*/ 2147483647 h 6111"/>
              <a:gd name="T110" fmla="*/ 2147483647 w 3864"/>
              <a:gd name="T111" fmla="*/ 2147483647 h 6111"/>
              <a:gd name="T112" fmla="*/ 2147483647 w 3864"/>
              <a:gd name="T113" fmla="*/ 2147483647 h 6111"/>
              <a:gd name="T114" fmla="*/ 2147483647 w 3864"/>
              <a:gd name="T115" fmla="*/ 2147483647 h 6111"/>
              <a:gd name="T116" fmla="*/ 2147483647 w 3864"/>
              <a:gd name="T117" fmla="*/ 2147483647 h 6111"/>
              <a:gd name="T118" fmla="*/ 2147483647 w 3864"/>
              <a:gd name="T119" fmla="*/ 2147483647 h 6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64"/>
              <a:gd name="T181" fmla="*/ 0 h 6111"/>
              <a:gd name="T182" fmla="*/ 3864 w 3864"/>
              <a:gd name="T183" fmla="*/ 6111 h 61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64" h="6111">
                <a:moveTo>
                  <a:pt x="1932" y="0"/>
                </a:moveTo>
                <a:lnTo>
                  <a:pt x="1932" y="0"/>
                </a:lnTo>
                <a:lnTo>
                  <a:pt x="1982" y="0"/>
                </a:lnTo>
                <a:lnTo>
                  <a:pt x="2031" y="2"/>
                </a:lnTo>
                <a:lnTo>
                  <a:pt x="2081" y="5"/>
                </a:lnTo>
                <a:lnTo>
                  <a:pt x="2129" y="9"/>
                </a:lnTo>
                <a:lnTo>
                  <a:pt x="2178" y="15"/>
                </a:lnTo>
                <a:lnTo>
                  <a:pt x="2226" y="22"/>
                </a:lnTo>
                <a:lnTo>
                  <a:pt x="2273" y="30"/>
                </a:lnTo>
                <a:lnTo>
                  <a:pt x="2321" y="39"/>
                </a:lnTo>
                <a:lnTo>
                  <a:pt x="2367" y="48"/>
                </a:lnTo>
                <a:lnTo>
                  <a:pt x="2415" y="60"/>
                </a:lnTo>
                <a:lnTo>
                  <a:pt x="2460" y="73"/>
                </a:lnTo>
                <a:lnTo>
                  <a:pt x="2507" y="87"/>
                </a:lnTo>
                <a:lnTo>
                  <a:pt x="2551" y="101"/>
                </a:lnTo>
                <a:lnTo>
                  <a:pt x="2596" y="117"/>
                </a:lnTo>
                <a:lnTo>
                  <a:pt x="2640" y="133"/>
                </a:lnTo>
                <a:lnTo>
                  <a:pt x="2683" y="152"/>
                </a:lnTo>
                <a:lnTo>
                  <a:pt x="2727" y="170"/>
                </a:lnTo>
                <a:lnTo>
                  <a:pt x="2769" y="190"/>
                </a:lnTo>
                <a:lnTo>
                  <a:pt x="2811" y="211"/>
                </a:lnTo>
                <a:lnTo>
                  <a:pt x="2853" y="233"/>
                </a:lnTo>
                <a:lnTo>
                  <a:pt x="2893" y="255"/>
                </a:lnTo>
                <a:lnTo>
                  <a:pt x="2934" y="279"/>
                </a:lnTo>
                <a:lnTo>
                  <a:pt x="2973" y="304"/>
                </a:lnTo>
                <a:lnTo>
                  <a:pt x="3012" y="329"/>
                </a:lnTo>
                <a:lnTo>
                  <a:pt x="3050" y="356"/>
                </a:lnTo>
                <a:lnTo>
                  <a:pt x="3087" y="383"/>
                </a:lnTo>
                <a:lnTo>
                  <a:pt x="3124" y="412"/>
                </a:lnTo>
                <a:lnTo>
                  <a:pt x="3160" y="441"/>
                </a:lnTo>
                <a:lnTo>
                  <a:pt x="3196" y="471"/>
                </a:lnTo>
                <a:lnTo>
                  <a:pt x="3231" y="501"/>
                </a:lnTo>
                <a:lnTo>
                  <a:pt x="3265" y="532"/>
                </a:lnTo>
                <a:lnTo>
                  <a:pt x="3297" y="565"/>
                </a:lnTo>
                <a:lnTo>
                  <a:pt x="3330" y="599"/>
                </a:lnTo>
                <a:lnTo>
                  <a:pt x="3362" y="632"/>
                </a:lnTo>
                <a:lnTo>
                  <a:pt x="3393" y="667"/>
                </a:lnTo>
                <a:lnTo>
                  <a:pt x="3423" y="702"/>
                </a:lnTo>
                <a:lnTo>
                  <a:pt x="3452" y="739"/>
                </a:lnTo>
                <a:lnTo>
                  <a:pt x="3480" y="775"/>
                </a:lnTo>
                <a:lnTo>
                  <a:pt x="3507" y="813"/>
                </a:lnTo>
                <a:lnTo>
                  <a:pt x="3534" y="852"/>
                </a:lnTo>
                <a:lnTo>
                  <a:pt x="3560" y="890"/>
                </a:lnTo>
                <a:lnTo>
                  <a:pt x="3584" y="930"/>
                </a:lnTo>
                <a:lnTo>
                  <a:pt x="3607" y="970"/>
                </a:lnTo>
                <a:lnTo>
                  <a:pt x="3631" y="1011"/>
                </a:lnTo>
                <a:lnTo>
                  <a:pt x="3653" y="1051"/>
                </a:lnTo>
                <a:lnTo>
                  <a:pt x="3674" y="1094"/>
                </a:lnTo>
                <a:lnTo>
                  <a:pt x="3693" y="1136"/>
                </a:lnTo>
                <a:lnTo>
                  <a:pt x="3712" y="1179"/>
                </a:lnTo>
                <a:lnTo>
                  <a:pt x="3729" y="1223"/>
                </a:lnTo>
                <a:lnTo>
                  <a:pt x="3747" y="1267"/>
                </a:lnTo>
                <a:lnTo>
                  <a:pt x="3762" y="1312"/>
                </a:lnTo>
                <a:lnTo>
                  <a:pt x="3777" y="1357"/>
                </a:lnTo>
                <a:lnTo>
                  <a:pt x="3791" y="1402"/>
                </a:lnTo>
                <a:lnTo>
                  <a:pt x="3802" y="1449"/>
                </a:lnTo>
                <a:lnTo>
                  <a:pt x="3814" y="1495"/>
                </a:lnTo>
                <a:lnTo>
                  <a:pt x="3824" y="1543"/>
                </a:lnTo>
                <a:lnTo>
                  <a:pt x="3834" y="1589"/>
                </a:lnTo>
                <a:lnTo>
                  <a:pt x="3842" y="1638"/>
                </a:lnTo>
                <a:lnTo>
                  <a:pt x="3848" y="1685"/>
                </a:lnTo>
                <a:lnTo>
                  <a:pt x="3853" y="1734"/>
                </a:lnTo>
                <a:lnTo>
                  <a:pt x="3858" y="1783"/>
                </a:lnTo>
                <a:lnTo>
                  <a:pt x="3862" y="1832"/>
                </a:lnTo>
                <a:lnTo>
                  <a:pt x="3863" y="1882"/>
                </a:lnTo>
                <a:lnTo>
                  <a:pt x="3864" y="1932"/>
                </a:lnTo>
                <a:lnTo>
                  <a:pt x="3863" y="1999"/>
                </a:lnTo>
                <a:lnTo>
                  <a:pt x="3859" y="2065"/>
                </a:lnTo>
                <a:lnTo>
                  <a:pt x="3853" y="2130"/>
                </a:lnTo>
                <a:lnTo>
                  <a:pt x="3845" y="2195"/>
                </a:lnTo>
                <a:lnTo>
                  <a:pt x="3836" y="2260"/>
                </a:lnTo>
                <a:lnTo>
                  <a:pt x="3823" y="2324"/>
                </a:lnTo>
                <a:lnTo>
                  <a:pt x="3809" y="2387"/>
                </a:lnTo>
                <a:lnTo>
                  <a:pt x="3793" y="2449"/>
                </a:lnTo>
                <a:lnTo>
                  <a:pt x="3776" y="2511"/>
                </a:lnTo>
                <a:lnTo>
                  <a:pt x="3755" y="2571"/>
                </a:lnTo>
                <a:lnTo>
                  <a:pt x="3733" y="2631"/>
                </a:lnTo>
                <a:lnTo>
                  <a:pt x="3709" y="2690"/>
                </a:lnTo>
                <a:lnTo>
                  <a:pt x="3683" y="2747"/>
                </a:lnTo>
                <a:lnTo>
                  <a:pt x="3656" y="2804"/>
                </a:lnTo>
                <a:lnTo>
                  <a:pt x="3626" y="2859"/>
                </a:lnTo>
                <a:lnTo>
                  <a:pt x="3596" y="2914"/>
                </a:lnTo>
                <a:lnTo>
                  <a:pt x="3566" y="2963"/>
                </a:lnTo>
                <a:lnTo>
                  <a:pt x="3534" y="3011"/>
                </a:lnTo>
                <a:lnTo>
                  <a:pt x="3502" y="3058"/>
                </a:lnTo>
                <a:lnTo>
                  <a:pt x="3467" y="3103"/>
                </a:lnTo>
                <a:lnTo>
                  <a:pt x="3432" y="3148"/>
                </a:lnTo>
                <a:lnTo>
                  <a:pt x="3395" y="3193"/>
                </a:lnTo>
                <a:lnTo>
                  <a:pt x="3358" y="3234"/>
                </a:lnTo>
                <a:lnTo>
                  <a:pt x="3318" y="3276"/>
                </a:lnTo>
                <a:lnTo>
                  <a:pt x="3278" y="3317"/>
                </a:lnTo>
                <a:lnTo>
                  <a:pt x="3237" y="3356"/>
                </a:lnTo>
                <a:lnTo>
                  <a:pt x="3194" y="3393"/>
                </a:lnTo>
                <a:lnTo>
                  <a:pt x="3150" y="3431"/>
                </a:lnTo>
                <a:lnTo>
                  <a:pt x="3106" y="3465"/>
                </a:lnTo>
                <a:lnTo>
                  <a:pt x="3059" y="3500"/>
                </a:lnTo>
                <a:lnTo>
                  <a:pt x="3013" y="3533"/>
                </a:lnTo>
                <a:lnTo>
                  <a:pt x="2965" y="3564"/>
                </a:lnTo>
                <a:lnTo>
                  <a:pt x="2965" y="3763"/>
                </a:lnTo>
                <a:lnTo>
                  <a:pt x="3040" y="3756"/>
                </a:lnTo>
                <a:lnTo>
                  <a:pt x="3184" y="3744"/>
                </a:lnTo>
                <a:lnTo>
                  <a:pt x="3240" y="3879"/>
                </a:lnTo>
                <a:lnTo>
                  <a:pt x="3257" y="3921"/>
                </a:lnTo>
                <a:lnTo>
                  <a:pt x="3272" y="3961"/>
                </a:lnTo>
                <a:lnTo>
                  <a:pt x="3283" y="4003"/>
                </a:lnTo>
                <a:lnTo>
                  <a:pt x="3293" y="4044"/>
                </a:lnTo>
                <a:lnTo>
                  <a:pt x="3301" y="4084"/>
                </a:lnTo>
                <a:lnTo>
                  <a:pt x="3305" y="4125"/>
                </a:lnTo>
                <a:lnTo>
                  <a:pt x="3309" y="4166"/>
                </a:lnTo>
                <a:lnTo>
                  <a:pt x="3310" y="4206"/>
                </a:lnTo>
                <a:lnTo>
                  <a:pt x="3309" y="4248"/>
                </a:lnTo>
                <a:lnTo>
                  <a:pt x="3305" y="4289"/>
                </a:lnTo>
                <a:lnTo>
                  <a:pt x="3300" y="4329"/>
                </a:lnTo>
                <a:lnTo>
                  <a:pt x="3292" y="4370"/>
                </a:lnTo>
                <a:lnTo>
                  <a:pt x="3282" y="4409"/>
                </a:lnTo>
                <a:lnTo>
                  <a:pt x="3269" y="4449"/>
                </a:lnTo>
                <a:lnTo>
                  <a:pt x="3256" y="4487"/>
                </a:lnTo>
                <a:lnTo>
                  <a:pt x="3239" y="4527"/>
                </a:lnTo>
                <a:lnTo>
                  <a:pt x="3224" y="4560"/>
                </a:lnTo>
                <a:lnTo>
                  <a:pt x="3240" y="4600"/>
                </a:lnTo>
                <a:lnTo>
                  <a:pt x="3257" y="4642"/>
                </a:lnTo>
                <a:lnTo>
                  <a:pt x="3272" y="4682"/>
                </a:lnTo>
                <a:lnTo>
                  <a:pt x="3283" y="4724"/>
                </a:lnTo>
                <a:lnTo>
                  <a:pt x="3293" y="4765"/>
                </a:lnTo>
                <a:lnTo>
                  <a:pt x="3301" y="4805"/>
                </a:lnTo>
                <a:lnTo>
                  <a:pt x="3305" y="4846"/>
                </a:lnTo>
                <a:lnTo>
                  <a:pt x="3309" y="4888"/>
                </a:lnTo>
                <a:lnTo>
                  <a:pt x="3310" y="4927"/>
                </a:lnTo>
                <a:lnTo>
                  <a:pt x="3309" y="4969"/>
                </a:lnTo>
                <a:lnTo>
                  <a:pt x="3305" y="5010"/>
                </a:lnTo>
                <a:lnTo>
                  <a:pt x="3300" y="5050"/>
                </a:lnTo>
                <a:lnTo>
                  <a:pt x="3292" y="5091"/>
                </a:lnTo>
                <a:lnTo>
                  <a:pt x="3282" y="5130"/>
                </a:lnTo>
                <a:lnTo>
                  <a:pt x="3269" y="5170"/>
                </a:lnTo>
                <a:lnTo>
                  <a:pt x="3256" y="5209"/>
                </a:lnTo>
                <a:lnTo>
                  <a:pt x="3239" y="5248"/>
                </a:lnTo>
                <a:lnTo>
                  <a:pt x="3191" y="5356"/>
                </a:lnTo>
                <a:lnTo>
                  <a:pt x="3073" y="5366"/>
                </a:lnTo>
                <a:lnTo>
                  <a:pt x="886" y="5559"/>
                </a:lnTo>
                <a:lnTo>
                  <a:pt x="735" y="5573"/>
                </a:lnTo>
                <a:lnTo>
                  <a:pt x="681" y="5430"/>
                </a:lnTo>
                <a:lnTo>
                  <a:pt x="668" y="5395"/>
                </a:lnTo>
                <a:lnTo>
                  <a:pt x="656" y="5359"/>
                </a:lnTo>
                <a:lnTo>
                  <a:pt x="646" y="5323"/>
                </a:lnTo>
                <a:lnTo>
                  <a:pt x="636" y="5286"/>
                </a:lnTo>
                <a:lnTo>
                  <a:pt x="628" y="5249"/>
                </a:lnTo>
                <a:lnTo>
                  <a:pt x="623" y="5210"/>
                </a:lnTo>
                <a:lnTo>
                  <a:pt x="618" y="5172"/>
                </a:lnTo>
                <a:lnTo>
                  <a:pt x="616" y="5133"/>
                </a:lnTo>
                <a:lnTo>
                  <a:pt x="614" y="5091"/>
                </a:lnTo>
                <a:lnTo>
                  <a:pt x="617" y="5049"/>
                </a:lnTo>
                <a:lnTo>
                  <a:pt x="621" y="5006"/>
                </a:lnTo>
                <a:lnTo>
                  <a:pt x="628" y="4963"/>
                </a:lnTo>
                <a:lnTo>
                  <a:pt x="633" y="4941"/>
                </a:lnTo>
                <a:lnTo>
                  <a:pt x="638" y="4919"/>
                </a:lnTo>
                <a:lnTo>
                  <a:pt x="645" y="4897"/>
                </a:lnTo>
                <a:lnTo>
                  <a:pt x="652" y="4875"/>
                </a:lnTo>
                <a:lnTo>
                  <a:pt x="659" y="4853"/>
                </a:lnTo>
                <a:lnTo>
                  <a:pt x="668" y="4831"/>
                </a:lnTo>
                <a:lnTo>
                  <a:pt x="677" y="4808"/>
                </a:lnTo>
                <a:lnTo>
                  <a:pt x="688" y="4786"/>
                </a:lnTo>
                <a:lnTo>
                  <a:pt x="700" y="4759"/>
                </a:lnTo>
                <a:lnTo>
                  <a:pt x="681" y="4709"/>
                </a:lnTo>
                <a:lnTo>
                  <a:pt x="668" y="4674"/>
                </a:lnTo>
                <a:lnTo>
                  <a:pt x="656" y="4638"/>
                </a:lnTo>
                <a:lnTo>
                  <a:pt x="646" y="4602"/>
                </a:lnTo>
                <a:lnTo>
                  <a:pt x="636" y="4565"/>
                </a:lnTo>
                <a:lnTo>
                  <a:pt x="628" y="4528"/>
                </a:lnTo>
                <a:lnTo>
                  <a:pt x="623" y="4489"/>
                </a:lnTo>
                <a:lnTo>
                  <a:pt x="618" y="4451"/>
                </a:lnTo>
                <a:lnTo>
                  <a:pt x="616" y="4412"/>
                </a:lnTo>
                <a:lnTo>
                  <a:pt x="614" y="4370"/>
                </a:lnTo>
                <a:lnTo>
                  <a:pt x="617" y="4327"/>
                </a:lnTo>
                <a:lnTo>
                  <a:pt x="621" y="4285"/>
                </a:lnTo>
                <a:lnTo>
                  <a:pt x="628" y="4242"/>
                </a:lnTo>
                <a:lnTo>
                  <a:pt x="633" y="4220"/>
                </a:lnTo>
                <a:lnTo>
                  <a:pt x="638" y="4198"/>
                </a:lnTo>
                <a:lnTo>
                  <a:pt x="645" y="4176"/>
                </a:lnTo>
                <a:lnTo>
                  <a:pt x="652" y="4154"/>
                </a:lnTo>
                <a:lnTo>
                  <a:pt x="659" y="4132"/>
                </a:lnTo>
                <a:lnTo>
                  <a:pt x="668" y="4110"/>
                </a:lnTo>
                <a:lnTo>
                  <a:pt x="677" y="4087"/>
                </a:lnTo>
                <a:lnTo>
                  <a:pt x="688" y="4064"/>
                </a:lnTo>
                <a:lnTo>
                  <a:pt x="736" y="3960"/>
                </a:lnTo>
                <a:lnTo>
                  <a:pt x="851" y="3950"/>
                </a:lnTo>
                <a:lnTo>
                  <a:pt x="934" y="3943"/>
                </a:lnTo>
                <a:lnTo>
                  <a:pt x="934" y="3586"/>
                </a:lnTo>
                <a:lnTo>
                  <a:pt x="885" y="3555"/>
                </a:lnTo>
                <a:lnTo>
                  <a:pt x="836" y="3522"/>
                </a:lnTo>
                <a:lnTo>
                  <a:pt x="789" y="3489"/>
                </a:lnTo>
                <a:lnTo>
                  <a:pt x="742" y="3454"/>
                </a:lnTo>
                <a:lnTo>
                  <a:pt x="697" y="3417"/>
                </a:lnTo>
                <a:lnTo>
                  <a:pt x="653" y="3378"/>
                </a:lnTo>
                <a:lnTo>
                  <a:pt x="610" y="3340"/>
                </a:lnTo>
                <a:lnTo>
                  <a:pt x="568" y="3299"/>
                </a:lnTo>
                <a:lnTo>
                  <a:pt x="527" y="3258"/>
                </a:lnTo>
                <a:lnTo>
                  <a:pt x="488" y="3215"/>
                </a:lnTo>
                <a:lnTo>
                  <a:pt x="450" y="3170"/>
                </a:lnTo>
                <a:lnTo>
                  <a:pt x="414" y="3125"/>
                </a:lnTo>
                <a:lnTo>
                  <a:pt x="378" y="3079"/>
                </a:lnTo>
                <a:lnTo>
                  <a:pt x="344" y="3031"/>
                </a:lnTo>
                <a:lnTo>
                  <a:pt x="311" y="2982"/>
                </a:lnTo>
                <a:lnTo>
                  <a:pt x="280" y="2934"/>
                </a:lnTo>
                <a:lnTo>
                  <a:pt x="248" y="2878"/>
                </a:lnTo>
                <a:lnTo>
                  <a:pt x="217" y="2821"/>
                </a:lnTo>
                <a:lnTo>
                  <a:pt x="188" y="2763"/>
                </a:lnTo>
                <a:lnTo>
                  <a:pt x="162" y="2705"/>
                </a:lnTo>
                <a:lnTo>
                  <a:pt x="136" y="2644"/>
                </a:lnTo>
                <a:lnTo>
                  <a:pt x="113" y="2584"/>
                </a:lnTo>
                <a:lnTo>
                  <a:pt x="92" y="2523"/>
                </a:lnTo>
                <a:lnTo>
                  <a:pt x="73" y="2460"/>
                </a:lnTo>
                <a:lnTo>
                  <a:pt x="56" y="2396"/>
                </a:lnTo>
                <a:lnTo>
                  <a:pt x="42" y="2332"/>
                </a:lnTo>
                <a:lnTo>
                  <a:pt x="29" y="2267"/>
                </a:lnTo>
                <a:lnTo>
                  <a:pt x="19" y="2201"/>
                </a:lnTo>
                <a:lnTo>
                  <a:pt x="11" y="2135"/>
                </a:lnTo>
                <a:lnTo>
                  <a:pt x="5" y="2067"/>
                </a:lnTo>
                <a:lnTo>
                  <a:pt x="1" y="2000"/>
                </a:lnTo>
                <a:lnTo>
                  <a:pt x="0" y="1932"/>
                </a:lnTo>
                <a:lnTo>
                  <a:pt x="0" y="1882"/>
                </a:lnTo>
                <a:lnTo>
                  <a:pt x="3" y="1832"/>
                </a:lnTo>
                <a:lnTo>
                  <a:pt x="5" y="1783"/>
                </a:lnTo>
                <a:lnTo>
                  <a:pt x="10" y="1734"/>
                </a:lnTo>
                <a:lnTo>
                  <a:pt x="15" y="1685"/>
                </a:lnTo>
                <a:lnTo>
                  <a:pt x="22" y="1638"/>
                </a:lnTo>
                <a:lnTo>
                  <a:pt x="30" y="1589"/>
                </a:lnTo>
                <a:lnTo>
                  <a:pt x="39" y="1543"/>
                </a:lnTo>
                <a:lnTo>
                  <a:pt x="49" y="1495"/>
                </a:lnTo>
                <a:lnTo>
                  <a:pt x="61" y="1449"/>
                </a:lnTo>
                <a:lnTo>
                  <a:pt x="73" y="1402"/>
                </a:lnTo>
                <a:lnTo>
                  <a:pt x="86" y="1357"/>
                </a:lnTo>
                <a:lnTo>
                  <a:pt x="101" y="1312"/>
                </a:lnTo>
                <a:lnTo>
                  <a:pt x="118" y="1267"/>
                </a:lnTo>
                <a:lnTo>
                  <a:pt x="134" y="1223"/>
                </a:lnTo>
                <a:lnTo>
                  <a:pt x="151" y="1179"/>
                </a:lnTo>
                <a:lnTo>
                  <a:pt x="171" y="1136"/>
                </a:lnTo>
                <a:lnTo>
                  <a:pt x="191" y="1094"/>
                </a:lnTo>
                <a:lnTo>
                  <a:pt x="212" y="1051"/>
                </a:lnTo>
                <a:lnTo>
                  <a:pt x="232" y="1011"/>
                </a:lnTo>
                <a:lnTo>
                  <a:pt x="256" y="970"/>
                </a:lnTo>
                <a:lnTo>
                  <a:pt x="279" y="930"/>
                </a:lnTo>
                <a:lnTo>
                  <a:pt x="304" y="890"/>
                </a:lnTo>
                <a:lnTo>
                  <a:pt x="330" y="852"/>
                </a:lnTo>
                <a:lnTo>
                  <a:pt x="357" y="813"/>
                </a:lnTo>
                <a:lnTo>
                  <a:pt x="383" y="775"/>
                </a:lnTo>
                <a:lnTo>
                  <a:pt x="411" y="739"/>
                </a:lnTo>
                <a:lnTo>
                  <a:pt x="441" y="702"/>
                </a:lnTo>
                <a:lnTo>
                  <a:pt x="470" y="667"/>
                </a:lnTo>
                <a:lnTo>
                  <a:pt x="502" y="632"/>
                </a:lnTo>
                <a:lnTo>
                  <a:pt x="533" y="599"/>
                </a:lnTo>
                <a:lnTo>
                  <a:pt x="566" y="565"/>
                </a:lnTo>
                <a:lnTo>
                  <a:pt x="599" y="532"/>
                </a:lnTo>
                <a:lnTo>
                  <a:pt x="633" y="501"/>
                </a:lnTo>
                <a:lnTo>
                  <a:pt x="668" y="471"/>
                </a:lnTo>
                <a:lnTo>
                  <a:pt x="703" y="441"/>
                </a:lnTo>
                <a:lnTo>
                  <a:pt x="739" y="412"/>
                </a:lnTo>
                <a:lnTo>
                  <a:pt x="776" y="383"/>
                </a:lnTo>
                <a:lnTo>
                  <a:pt x="813" y="356"/>
                </a:lnTo>
                <a:lnTo>
                  <a:pt x="851" y="329"/>
                </a:lnTo>
                <a:lnTo>
                  <a:pt x="891" y="304"/>
                </a:lnTo>
                <a:lnTo>
                  <a:pt x="930" y="279"/>
                </a:lnTo>
                <a:lnTo>
                  <a:pt x="970" y="255"/>
                </a:lnTo>
                <a:lnTo>
                  <a:pt x="1010" y="233"/>
                </a:lnTo>
                <a:lnTo>
                  <a:pt x="1052" y="211"/>
                </a:lnTo>
                <a:lnTo>
                  <a:pt x="1094" y="190"/>
                </a:lnTo>
                <a:lnTo>
                  <a:pt x="1137" y="170"/>
                </a:lnTo>
                <a:lnTo>
                  <a:pt x="1180" y="152"/>
                </a:lnTo>
                <a:lnTo>
                  <a:pt x="1224" y="133"/>
                </a:lnTo>
                <a:lnTo>
                  <a:pt x="1268" y="117"/>
                </a:lnTo>
                <a:lnTo>
                  <a:pt x="1312" y="101"/>
                </a:lnTo>
                <a:lnTo>
                  <a:pt x="1357" y="87"/>
                </a:lnTo>
                <a:lnTo>
                  <a:pt x="1403" y="73"/>
                </a:lnTo>
                <a:lnTo>
                  <a:pt x="1449" y="60"/>
                </a:lnTo>
                <a:lnTo>
                  <a:pt x="1496" y="48"/>
                </a:lnTo>
                <a:lnTo>
                  <a:pt x="1542" y="39"/>
                </a:lnTo>
                <a:lnTo>
                  <a:pt x="1590" y="30"/>
                </a:lnTo>
                <a:lnTo>
                  <a:pt x="1637" y="22"/>
                </a:lnTo>
                <a:lnTo>
                  <a:pt x="1686" y="15"/>
                </a:lnTo>
                <a:lnTo>
                  <a:pt x="1735" y="9"/>
                </a:lnTo>
                <a:lnTo>
                  <a:pt x="1783" y="5"/>
                </a:lnTo>
                <a:lnTo>
                  <a:pt x="1832" y="2"/>
                </a:lnTo>
                <a:lnTo>
                  <a:pt x="1882" y="0"/>
                </a:lnTo>
                <a:lnTo>
                  <a:pt x="1932" y="0"/>
                </a:lnTo>
                <a:close/>
                <a:moveTo>
                  <a:pt x="1507" y="2300"/>
                </a:moveTo>
                <a:lnTo>
                  <a:pt x="1507" y="2300"/>
                </a:lnTo>
                <a:lnTo>
                  <a:pt x="1533" y="2310"/>
                </a:lnTo>
                <a:lnTo>
                  <a:pt x="1557" y="2318"/>
                </a:lnTo>
                <a:lnTo>
                  <a:pt x="1569" y="2321"/>
                </a:lnTo>
                <a:lnTo>
                  <a:pt x="1580" y="2323"/>
                </a:lnTo>
                <a:lnTo>
                  <a:pt x="1592" y="2324"/>
                </a:lnTo>
                <a:lnTo>
                  <a:pt x="1604" y="2324"/>
                </a:lnTo>
                <a:lnTo>
                  <a:pt x="1619" y="2324"/>
                </a:lnTo>
                <a:lnTo>
                  <a:pt x="1633" y="2322"/>
                </a:lnTo>
                <a:lnTo>
                  <a:pt x="1648" y="2318"/>
                </a:lnTo>
                <a:lnTo>
                  <a:pt x="1663" y="2314"/>
                </a:lnTo>
                <a:lnTo>
                  <a:pt x="1677" y="2308"/>
                </a:lnTo>
                <a:lnTo>
                  <a:pt x="1691" y="2300"/>
                </a:lnTo>
                <a:lnTo>
                  <a:pt x="1705" y="2289"/>
                </a:lnTo>
                <a:lnTo>
                  <a:pt x="1718" y="2279"/>
                </a:lnTo>
                <a:lnTo>
                  <a:pt x="1750" y="2251"/>
                </a:lnTo>
                <a:lnTo>
                  <a:pt x="1782" y="2276"/>
                </a:lnTo>
                <a:lnTo>
                  <a:pt x="1801" y="2290"/>
                </a:lnTo>
                <a:lnTo>
                  <a:pt x="1819" y="2303"/>
                </a:lnTo>
                <a:lnTo>
                  <a:pt x="1838" y="2314"/>
                </a:lnTo>
                <a:lnTo>
                  <a:pt x="1855" y="2323"/>
                </a:lnTo>
                <a:lnTo>
                  <a:pt x="1873" y="2330"/>
                </a:lnTo>
                <a:lnTo>
                  <a:pt x="1890" y="2336"/>
                </a:lnTo>
                <a:lnTo>
                  <a:pt x="1908" y="2339"/>
                </a:lnTo>
                <a:lnTo>
                  <a:pt x="1924" y="2340"/>
                </a:lnTo>
                <a:lnTo>
                  <a:pt x="1939" y="2340"/>
                </a:lnTo>
                <a:lnTo>
                  <a:pt x="1954" y="2338"/>
                </a:lnTo>
                <a:lnTo>
                  <a:pt x="1969" y="2333"/>
                </a:lnTo>
                <a:lnTo>
                  <a:pt x="1984" y="2328"/>
                </a:lnTo>
                <a:lnTo>
                  <a:pt x="1999" y="2319"/>
                </a:lnTo>
                <a:lnTo>
                  <a:pt x="2013" y="2309"/>
                </a:lnTo>
                <a:lnTo>
                  <a:pt x="2028" y="2296"/>
                </a:lnTo>
                <a:lnTo>
                  <a:pt x="2044" y="2282"/>
                </a:lnTo>
                <a:lnTo>
                  <a:pt x="2077" y="2246"/>
                </a:lnTo>
                <a:lnTo>
                  <a:pt x="2113" y="2279"/>
                </a:lnTo>
                <a:lnTo>
                  <a:pt x="2134" y="2295"/>
                </a:lnTo>
                <a:lnTo>
                  <a:pt x="2154" y="2308"/>
                </a:lnTo>
                <a:lnTo>
                  <a:pt x="2175" y="2319"/>
                </a:lnTo>
                <a:lnTo>
                  <a:pt x="2194" y="2326"/>
                </a:lnTo>
                <a:lnTo>
                  <a:pt x="2215" y="2332"/>
                </a:lnTo>
                <a:lnTo>
                  <a:pt x="2235" y="2336"/>
                </a:lnTo>
                <a:lnTo>
                  <a:pt x="2255" y="2337"/>
                </a:lnTo>
                <a:lnTo>
                  <a:pt x="2275" y="2336"/>
                </a:lnTo>
                <a:lnTo>
                  <a:pt x="2291" y="2333"/>
                </a:lnTo>
                <a:lnTo>
                  <a:pt x="2308" y="2330"/>
                </a:lnTo>
                <a:lnTo>
                  <a:pt x="2324" y="2325"/>
                </a:lnTo>
                <a:lnTo>
                  <a:pt x="2342" y="2319"/>
                </a:lnTo>
                <a:lnTo>
                  <a:pt x="2359" y="2314"/>
                </a:lnTo>
                <a:lnTo>
                  <a:pt x="2377" y="2307"/>
                </a:lnTo>
                <a:lnTo>
                  <a:pt x="2412" y="2290"/>
                </a:lnTo>
                <a:lnTo>
                  <a:pt x="2484" y="2175"/>
                </a:lnTo>
                <a:lnTo>
                  <a:pt x="2653" y="2281"/>
                </a:lnTo>
                <a:lnTo>
                  <a:pt x="2239" y="2948"/>
                </a:lnTo>
                <a:lnTo>
                  <a:pt x="2239" y="3826"/>
                </a:lnTo>
                <a:lnTo>
                  <a:pt x="2564" y="3799"/>
                </a:lnTo>
                <a:lnTo>
                  <a:pt x="2564" y="3450"/>
                </a:lnTo>
                <a:lnTo>
                  <a:pt x="2564" y="3332"/>
                </a:lnTo>
                <a:lnTo>
                  <a:pt x="2668" y="3274"/>
                </a:lnTo>
                <a:lnTo>
                  <a:pt x="2712" y="3248"/>
                </a:lnTo>
                <a:lnTo>
                  <a:pt x="2756" y="3222"/>
                </a:lnTo>
                <a:lnTo>
                  <a:pt x="2799" y="3194"/>
                </a:lnTo>
                <a:lnTo>
                  <a:pt x="2841" y="3163"/>
                </a:lnTo>
                <a:lnTo>
                  <a:pt x="2882" y="3132"/>
                </a:lnTo>
                <a:lnTo>
                  <a:pt x="2921" y="3100"/>
                </a:lnTo>
                <a:lnTo>
                  <a:pt x="2960" y="3066"/>
                </a:lnTo>
                <a:lnTo>
                  <a:pt x="2997" y="3031"/>
                </a:lnTo>
                <a:lnTo>
                  <a:pt x="3033" y="2995"/>
                </a:lnTo>
                <a:lnTo>
                  <a:pt x="3067" y="2958"/>
                </a:lnTo>
                <a:lnTo>
                  <a:pt x="3101" y="2918"/>
                </a:lnTo>
                <a:lnTo>
                  <a:pt x="3134" y="2879"/>
                </a:lnTo>
                <a:lnTo>
                  <a:pt x="3165" y="2838"/>
                </a:lnTo>
                <a:lnTo>
                  <a:pt x="3195" y="2797"/>
                </a:lnTo>
                <a:lnTo>
                  <a:pt x="3223" y="2754"/>
                </a:lnTo>
                <a:lnTo>
                  <a:pt x="3250" y="2711"/>
                </a:lnTo>
                <a:lnTo>
                  <a:pt x="3275" y="2667"/>
                </a:lnTo>
                <a:lnTo>
                  <a:pt x="3299" y="2624"/>
                </a:lnTo>
                <a:lnTo>
                  <a:pt x="3319" y="2578"/>
                </a:lnTo>
                <a:lnTo>
                  <a:pt x="3340" y="2533"/>
                </a:lnTo>
                <a:lnTo>
                  <a:pt x="3359" y="2487"/>
                </a:lnTo>
                <a:lnTo>
                  <a:pt x="3376" y="2439"/>
                </a:lnTo>
                <a:lnTo>
                  <a:pt x="3393" y="2391"/>
                </a:lnTo>
                <a:lnTo>
                  <a:pt x="3406" y="2343"/>
                </a:lnTo>
                <a:lnTo>
                  <a:pt x="3419" y="2293"/>
                </a:lnTo>
                <a:lnTo>
                  <a:pt x="3431" y="2243"/>
                </a:lnTo>
                <a:lnTo>
                  <a:pt x="3440" y="2193"/>
                </a:lnTo>
                <a:lnTo>
                  <a:pt x="3448" y="2142"/>
                </a:lnTo>
                <a:lnTo>
                  <a:pt x="3454" y="2089"/>
                </a:lnTo>
                <a:lnTo>
                  <a:pt x="3459" y="2037"/>
                </a:lnTo>
                <a:lnTo>
                  <a:pt x="3461" y="1985"/>
                </a:lnTo>
                <a:lnTo>
                  <a:pt x="3462" y="1932"/>
                </a:lnTo>
                <a:lnTo>
                  <a:pt x="3462" y="1892"/>
                </a:lnTo>
                <a:lnTo>
                  <a:pt x="3460" y="1853"/>
                </a:lnTo>
                <a:lnTo>
                  <a:pt x="3458" y="1814"/>
                </a:lnTo>
                <a:lnTo>
                  <a:pt x="3454" y="1775"/>
                </a:lnTo>
                <a:lnTo>
                  <a:pt x="3449" y="1737"/>
                </a:lnTo>
                <a:lnTo>
                  <a:pt x="3445" y="1698"/>
                </a:lnTo>
                <a:lnTo>
                  <a:pt x="3438" y="1661"/>
                </a:lnTo>
                <a:lnTo>
                  <a:pt x="3431" y="1623"/>
                </a:lnTo>
                <a:lnTo>
                  <a:pt x="3423" y="1586"/>
                </a:lnTo>
                <a:lnTo>
                  <a:pt x="3415" y="1548"/>
                </a:lnTo>
                <a:lnTo>
                  <a:pt x="3404" y="1512"/>
                </a:lnTo>
                <a:lnTo>
                  <a:pt x="3394" y="1476"/>
                </a:lnTo>
                <a:lnTo>
                  <a:pt x="3382" y="1440"/>
                </a:lnTo>
                <a:lnTo>
                  <a:pt x="3369" y="1406"/>
                </a:lnTo>
                <a:lnTo>
                  <a:pt x="3357" y="1371"/>
                </a:lnTo>
                <a:lnTo>
                  <a:pt x="3341" y="1336"/>
                </a:lnTo>
                <a:lnTo>
                  <a:pt x="3328" y="1301"/>
                </a:lnTo>
                <a:lnTo>
                  <a:pt x="3311" y="1267"/>
                </a:lnTo>
                <a:lnTo>
                  <a:pt x="3295" y="1235"/>
                </a:lnTo>
                <a:lnTo>
                  <a:pt x="3278" y="1202"/>
                </a:lnTo>
                <a:lnTo>
                  <a:pt x="3259" y="1170"/>
                </a:lnTo>
                <a:lnTo>
                  <a:pt x="3240" y="1137"/>
                </a:lnTo>
                <a:lnTo>
                  <a:pt x="3221" y="1106"/>
                </a:lnTo>
                <a:lnTo>
                  <a:pt x="3201" y="1076"/>
                </a:lnTo>
                <a:lnTo>
                  <a:pt x="3180" y="1046"/>
                </a:lnTo>
                <a:lnTo>
                  <a:pt x="3158" y="1015"/>
                </a:lnTo>
                <a:lnTo>
                  <a:pt x="3136" y="986"/>
                </a:lnTo>
                <a:lnTo>
                  <a:pt x="3113" y="957"/>
                </a:lnTo>
                <a:lnTo>
                  <a:pt x="3090" y="930"/>
                </a:lnTo>
                <a:lnTo>
                  <a:pt x="3065" y="902"/>
                </a:lnTo>
                <a:lnTo>
                  <a:pt x="3040" y="875"/>
                </a:lnTo>
                <a:lnTo>
                  <a:pt x="3014" y="849"/>
                </a:lnTo>
                <a:lnTo>
                  <a:pt x="2987" y="824"/>
                </a:lnTo>
                <a:lnTo>
                  <a:pt x="2961" y="798"/>
                </a:lnTo>
                <a:lnTo>
                  <a:pt x="2934" y="774"/>
                </a:lnTo>
                <a:lnTo>
                  <a:pt x="2905" y="751"/>
                </a:lnTo>
                <a:lnTo>
                  <a:pt x="2877" y="728"/>
                </a:lnTo>
                <a:lnTo>
                  <a:pt x="2848" y="704"/>
                </a:lnTo>
                <a:lnTo>
                  <a:pt x="2818" y="683"/>
                </a:lnTo>
                <a:lnTo>
                  <a:pt x="2788" y="663"/>
                </a:lnTo>
                <a:lnTo>
                  <a:pt x="2756" y="642"/>
                </a:lnTo>
                <a:lnTo>
                  <a:pt x="2725" y="622"/>
                </a:lnTo>
                <a:lnTo>
                  <a:pt x="2694" y="603"/>
                </a:lnTo>
                <a:lnTo>
                  <a:pt x="2661" y="586"/>
                </a:lnTo>
                <a:lnTo>
                  <a:pt x="2629" y="568"/>
                </a:lnTo>
                <a:lnTo>
                  <a:pt x="2595" y="552"/>
                </a:lnTo>
                <a:lnTo>
                  <a:pt x="2561" y="536"/>
                </a:lnTo>
                <a:lnTo>
                  <a:pt x="2528" y="521"/>
                </a:lnTo>
                <a:lnTo>
                  <a:pt x="2493" y="507"/>
                </a:lnTo>
                <a:lnTo>
                  <a:pt x="2458" y="494"/>
                </a:lnTo>
                <a:lnTo>
                  <a:pt x="2423" y="481"/>
                </a:lnTo>
                <a:lnTo>
                  <a:pt x="2387" y="470"/>
                </a:lnTo>
                <a:lnTo>
                  <a:pt x="2351" y="459"/>
                </a:lnTo>
                <a:lnTo>
                  <a:pt x="2314" y="449"/>
                </a:lnTo>
                <a:lnTo>
                  <a:pt x="2277" y="440"/>
                </a:lnTo>
                <a:lnTo>
                  <a:pt x="2240" y="431"/>
                </a:lnTo>
                <a:lnTo>
                  <a:pt x="2203" y="424"/>
                </a:lnTo>
                <a:lnTo>
                  <a:pt x="2164" y="419"/>
                </a:lnTo>
                <a:lnTo>
                  <a:pt x="2127" y="413"/>
                </a:lnTo>
                <a:lnTo>
                  <a:pt x="2088" y="408"/>
                </a:lnTo>
                <a:lnTo>
                  <a:pt x="2049" y="405"/>
                </a:lnTo>
                <a:lnTo>
                  <a:pt x="2011" y="402"/>
                </a:lnTo>
                <a:lnTo>
                  <a:pt x="1972" y="401"/>
                </a:lnTo>
                <a:lnTo>
                  <a:pt x="1932" y="401"/>
                </a:lnTo>
                <a:lnTo>
                  <a:pt x="1893" y="401"/>
                </a:lnTo>
                <a:lnTo>
                  <a:pt x="1853" y="402"/>
                </a:lnTo>
                <a:lnTo>
                  <a:pt x="1814" y="405"/>
                </a:lnTo>
                <a:lnTo>
                  <a:pt x="1775" y="408"/>
                </a:lnTo>
                <a:lnTo>
                  <a:pt x="1737" y="413"/>
                </a:lnTo>
                <a:lnTo>
                  <a:pt x="1699" y="419"/>
                </a:lnTo>
                <a:lnTo>
                  <a:pt x="1660" y="424"/>
                </a:lnTo>
                <a:lnTo>
                  <a:pt x="1623" y="431"/>
                </a:lnTo>
                <a:lnTo>
                  <a:pt x="1586" y="440"/>
                </a:lnTo>
                <a:lnTo>
                  <a:pt x="1549" y="449"/>
                </a:lnTo>
                <a:lnTo>
                  <a:pt x="1513" y="459"/>
                </a:lnTo>
                <a:lnTo>
                  <a:pt x="1477" y="470"/>
                </a:lnTo>
                <a:lnTo>
                  <a:pt x="1441" y="481"/>
                </a:lnTo>
                <a:lnTo>
                  <a:pt x="1405" y="494"/>
                </a:lnTo>
                <a:lnTo>
                  <a:pt x="1370" y="507"/>
                </a:lnTo>
                <a:lnTo>
                  <a:pt x="1335" y="521"/>
                </a:lnTo>
                <a:lnTo>
                  <a:pt x="1302" y="536"/>
                </a:lnTo>
                <a:lnTo>
                  <a:pt x="1268" y="552"/>
                </a:lnTo>
                <a:lnTo>
                  <a:pt x="1234" y="568"/>
                </a:lnTo>
                <a:lnTo>
                  <a:pt x="1202" y="586"/>
                </a:lnTo>
                <a:lnTo>
                  <a:pt x="1169" y="603"/>
                </a:lnTo>
                <a:lnTo>
                  <a:pt x="1138" y="622"/>
                </a:lnTo>
                <a:lnTo>
                  <a:pt x="1107" y="642"/>
                </a:lnTo>
                <a:lnTo>
                  <a:pt x="1076" y="663"/>
                </a:lnTo>
                <a:lnTo>
                  <a:pt x="1045" y="683"/>
                </a:lnTo>
                <a:lnTo>
                  <a:pt x="1016" y="704"/>
                </a:lnTo>
                <a:lnTo>
                  <a:pt x="987" y="728"/>
                </a:lnTo>
                <a:lnTo>
                  <a:pt x="958" y="751"/>
                </a:lnTo>
                <a:lnTo>
                  <a:pt x="930" y="774"/>
                </a:lnTo>
                <a:lnTo>
                  <a:pt x="902" y="798"/>
                </a:lnTo>
                <a:lnTo>
                  <a:pt x="876" y="824"/>
                </a:lnTo>
                <a:lnTo>
                  <a:pt x="849" y="849"/>
                </a:lnTo>
                <a:lnTo>
                  <a:pt x="823" y="875"/>
                </a:lnTo>
                <a:lnTo>
                  <a:pt x="799" y="902"/>
                </a:lnTo>
                <a:lnTo>
                  <a:pt x="775" y="930"/>
                </a:lnTo>
                <a:lnTo>
                  <a:pt x="750" y="957"/>
                </a:lnTo>
                <a:lnTo>
                  <a:pt x="728" y="986"/>
                </a:lnTo>
                <a:lnTo>
                  <a:pt x="705" y="1015"/>
                </a:lnTo>
                <a:lnTo>
                  <a:pt x="684" y="1046"/>
                </a:lnTo>
                <a:lnTo>
                  <a:pt x="662" y="1076"/>
                </a:lnTo>
                <a:lnTo>
                  <a:pt x="642" y="1106"/>
                </a:lnTo>
                <a:lnTo>
                  <a:pt x="623" y="1137"/>
                </a:lnTo>
                <a:lnTo>
                  <a:pt x="604" y="1170"/>
                </a:lnTo>
                <a:lnTo>
                  <a:pt x="585" y="1202"/>
                </a:lnTo>
                <a:lnTo>
                  <a:pt x="569" y="1235"/>
                </a:lnTo>
                <a:lnTo>
                  <a:pt x="552" y="1267"/>
                </a:lnTo>
                <a:lnTo>
                  <a:pt x="537" y="1301"/>
                </a:lnTo>
                <a:lnTo>
                  <a:pt x="522" y="1336"/>
                </a:lnTo>
                <a:lnTo>
                  <a:pt x="508" y="1371"/>
                </a:lnTo>
                <a:lnTo>
                  <a:pt x="494" y="1406"/>
                </a:lnTo>
                <a:lnTo>
                  <a:pt x="482" y="1440"/>
                </a:lnTo>
                <a:lnTo>
                  <a:pt x="470" y="1476"/>
                </a:lnTo>
                <a:lnTo>
                  <a:pt x="459" y="1512"/>
                </a:lnTo>
                <a:lnTo>
                  <a:pt x="450" y="1548"/>
                </a:lnTo>
                <a:lnTo>
                  <a:pt x="440" y="1586"/>
                </a:lnTo>
                <a:lnTo>
                  <a:pt x="432" y="1623"/>
                </a:lnTo>
                <a:lnTo>
                  <a:pt x="425" y="1661"/>
                </a:lnTo>
                <a:lnTo>
                  <a:pt x="418" y="1698"/>
                </a:lnTo>
                <a:lnTo>
                  <a:pt x="414" y="1737"/>
                </a:lnTo>
                <a:lnTo>
                  <a:pt x="409" y="1775"/>
                </a:lnTo>
                <a:lnTo>
                  <a:pt x="405" y="1814"/>
                </a:lnTo>
                <a:lnTo>
                  <a:pt x="403" y="1853"/>
                </a:lnTo>
                <a:lnTo>
                  <a:pt x="402" y="1892"/>
                </a:lnTo>
                <a:lnTo>
                  <a:pt x="401" y="1932"/>
                </a:lnTo>
                <a:lnTo>
                  <a:pt x="402" y="1986"/>
                </a:lnTo>
                <a:lnTo>
                  <a:pt x="405" y="2040"/>
                </a:lnTo>
                <a:lnTo>
                  <a:pt x="410" y="2093"/>
                </a:lnTo>
                <a:lnTo>
                  <a:pt x="416" y="2146"/>
                </a:lnTo>
                <a:lnTo>
                  <a:pt x="424" y="2199"/>
                </a:lnTo>
                <a:lnTo>
                  <a:pt x="434" y="2251"/>
                </a:lnTo>
                <a:lnTo>
                  <a:pt x="446" y="2301"/>
                </a:lnTo>
                <a:lnTo>
                  <a:pt x="459" y="2352"/>
                </a:lnTo>
                <a:lnTo>
                  <a:pt x="474" y="2402"/>
                </a:lnTo>
                <a:lnTo>
                  <a:pt x="490" y="2451"/>
                </a:lnTo>
                <a:lnTo>
                  <a:pt x="509" y="2498"/>
                </a:lnTo>
                <a:lnTo>
                  <a:pt x="529" y="2546"/>
                </a:lnTo>
                <a:lnTo>
                  <a:pt x="549" y="2592"/>
                </a:lnTo>
                <a:lnTo>
                  <a:pt x="573" y="2638"/>
                </a:lnTo>
                <a:lnTo>
                  <a:pt x="597" y="2682"/>
                </a:lnTo>
                <a:lnTo>
                  <a:pt x="623" y="2726"/>
                </a:lnTo>
                <a:lnTo>
                  <a:pt x="650" y="2770"/>
                </a:lnTo>
                <a:lnTo>
                  <a:pt x="679" y="2814"/>
                </a:lnTo>
                <a:lnTo>
                  <a:pt x="711" y="2856"/>
                </a:lnTo>
                <a:lnTo>
                  <a:pt x="743" y="2896"/>
                </a:lnTo>
                <a:lnTo>
                  <a:pt x="777" y="2937"/>
                </a:lnTo>
                <a:lnTo>
                  <a:pt x="812" y="2975"/>
                </a:lnTo>
                <a:lnTo>
                  <a:pt x="848" y="3014"/>
                </a:lnTo>
                <a:lnTo>
                  <a:pt x="885" y="3050"/>
                </a:lnTo>
                <a:lnTo>
                  <a:pt x="924" y="3085"/>
                </a:lnTo>
                <a:lnTo>
                  <a:pt x="964" y="3118"/>
                </a:lnTo>
                <a:lnTo>
                  <a:pt x="1004" y="3151"/>
                </a:lnTo>
                <a:lnTo>
                  <a:pt x="1047" y="3182"/>
                </a:lnTo>
                <a:lnTo>
                  <a:pt x="1090" y="3211"/>
                </a:lnTo>
                <a:lnTo>
                  <a:pt x="1135" y="3239"/>
                </a:lnTo>
                <a:lnTo>
                  <a:pt x="1180" y="3266"/>
                </a:lnTo>
                <a:lnTo>
                  <a:pt x="1226" y="3291"/>
                </a:lnTo>
                <a:lnTo>
                  <a:pt x="1335" y="3348"/>
                </a:lnTo>
                <a:lnTo>
                  <a:pt x="1335" y="3469"/>
                </a:lnTo>
                <a:lnTo>
                  <a:pt x="1335" y="3838"/>
                </a:lnTo>
                <a:lnTo>
                  <a:pt x="1674" y="3838"/>
                </a:lnTo>
                <a:lnTo>
                  <a:pt x="1674" y="2948"/>
                </a:lnTo>
                <a:lnTo>
                  <a:pt x="1260" y="2281"/>
                </a:lnTo>
                <a:lnTo>
                  <a:pt x="1431" y="2175"/>
                </a:lnTo>
                <a:lnTo>
                  <a:pt x="1507" y="2300"/>
                </a:lnTo>
                <a:close/>
                <a:moveTo>
                  <a:pt x="2326" y="2429"/>
                </a:moveTo>
                <a:lnTo>
                  <a:pt x="2326" y="2429"/>
                </a:lnTo>
                <a:lnTo>
                  <a:pt x="2305" y="2432"/>
                </a:lnTo>
                <a:lnTo>
                  <a:pt x="2284" y="2435"/>
                </a:lnTo>
                <a:lnTo>
                  <a:pt x="2258" y="2437"/>
                </a:lnTo>
                <a:lnTo>
                  <a:pt x="2234" y="2437"/>
                </a:lnTo>
                <a:lnTo>
                  <a:pt x="2208" y="2433"/>
                </a:lnTo>
                <a:lnTo>
                  <a:pt x="2184" y="2429"/>
                </a:lnTo>
                <a:lnTo>
                  <a:pt x="2158" y="2420"/>
                </a:lnTo>
                <a:lnTo>
                  <a:pt x="2134" y="2411"/>
                </a:lnTo>
                <a:lnTo>
                  <a:pt x="2109" y="2397"/>
                </a:lnTo>
                <a:lnTo>
                  <a:pt x="2083" y="2382"/>
                </a:lnTo>
                <a:lnTo>
                  <a:pt x="2063" y="2396"/>
                </a:lnTo>
                <a:lnTo>
                  <a:pt x="2045" y="2409"/>
                </a:lnTo>
                <a:lnTo>
                  <a:pt x="2024" y="2419"/>
                </a:lnTo>
                <a:lnTo>
                  <a:pt x="2004" y="2427"/>
                </a:lnTo>
                <a:lnTo>
                  <a:pt x="1983" y="2434"/>
                </a:lnTo>
                <a:lnTo>
                  <a:pt x="1962" y="2438"/>
                </a:lnTo>
                <a:lnTo>
                  <a:pt x="1941" y="2440"/>
                </a:lnTo>
                <a:lnTo>
                  <a:pt x="1920" y="2440"/>
                </a:lnTo>
                <a:lnTo>
                  <a:pt x="1900" y="2439"/>
                </a:lnTo>
                <a:lnTo>
                  <a:pt x="1879" y="2435"/>
                </a:lnTo>
                <a:lnTo>
                  <a:pt x="1858" y="2430"/>
                </a:lnTo>
                <a:lnTo>
                  <a:pt x="1837" y="2423"/>
                </a:lnTo>
                <a:lnTo>
                  <a:pt x="1816" y="2415"/>
                </a:lnTo>
                <a:lnTo>
                  <a:pt x="1794" y="2404"/>
                </a:lnTo>
                <a:lnTo>
                  <a:pt x="1773" y="2393"/>
                </a:lnTo>
                <a:lnTo>
                  <a:pt x="1752" y="2379"/>
                </a:lnTo>
                <a:lnTo>
                  <a:pt x="1735" y="2390"/>
                </a:lnTo>
                <a:lnTo>
                  <a:pt x="1716" y="2399"/>
                </a:lnTo>
                <a:lnTo>
                  <a:pt x="1699" y="2408"/>
                </a:lnTo>
                <a:lnTo>
                  <a:pt x="1679" y="2413"/>
                </a:lnTo>
                <a:lnTo>
                  <a:pt x="1660" y="2418"/>
                </a:lnTo>
                <a:lnTo>
                  <a:pt x="1642" y="2422"/>
                </a:lnTo>
                <a:lnTo>
                  <a:pt x="1622" y="2424"/>
                </a:lnTo>
                <a:lnTo>
                  <a:pt x="1602" y="2424"/>
                </a:lnTo>
                <a:lnTo>
                  <a:pt x="1585" y="2424"/>
                </a:lnTo>
                <a:lnTo>
                  <a:pt x="1860" y="2866"/>
                </a:lnTo>
                <a:lnTo>
                  <a:pt x="1875" y="2891"/>
                </a:lnTo>
                <a:lnTo>
                  <a:pt x="1875" y="2918"/>
                </a:lnTo>
                <a:lnTo>
                  <a:pt x="1875" y="3838"/>
                </a:lnTo>
                <a:lnTo>
                  <a:pt x="2038" y="3838"/>
                </a:lnTo>
                <a:lnTo>
                  <a:pt x="2038" y="2918"/>
                </a:lnTo>
                <a:lnTo>
                  <a:pt x="2038" y="2891"/>
                </a:lnTo>
                <a:lnTo>
                  <a:pt x="2053" y="2866"/>
                </a:lnTo>
                <a:lnTo>
                  <a:pt x="2326" y="2429"/>
                </a:lnTo>
                <a:close/>
                <a:moveTo>
                  <a:pt x="2506" y="5533"/>
                </a:moveTo>
                <a:lnTo>
                  <a:pt x="1402" y="5631"/>
                </a:lnTo>
                <a:lnTo>
                  <a:pt x="1405" y="5656"/>
                </a:lnTo>
                <a:lnTo>
                  <a:pt x="1410" y="5681"/>
                </a:lnTo>
                <a:lnTo>
                  <a:pt x="1417" y="5705"/>
                </a:lnTo>
                <a:lnTo>
                  <a:pt x="1424" y="5729"/>
                </a:lnTo>
                <a:lnTo>
                  <a:pt x="1432" y="5753"/>
                </a:lnTo>
                <a:lnTo>
                  <a:pt x="1441" y="5776"/>
                </a:lnTo>
                <a:lnTo>
                  <a:pt x="1451" y="5798"/>
                </a:lnTo>
                <a:lnTo>
                  <a:pt x="1463" y="5820"/>
                </a:lnTo>
                <a:lnTo>
                  <a:pt x="1475" y="5842"/>
                </a:lnTo>
                <a:lnTo>
                  <a:pt x="1489" y="5862"/>
                </a:lnTo>
                <a:lnTo>
                  <a:pt x="1503" y="5883"/>
                </a:lnTo>
                <a:lnTo>
                  <a:pt x="1516" y="5902"/>
                </a:lnTo>
                <a:lnTo>
                  <a:pt x="1533" y="5921"/>
                </a:lnTo>
                <a:lnTo>
                  <a:pt x="1549" y="5938"/>
                </a:lnTo>
                <a:lnTo>
                  <a:pt x="1566" y="5956"/>
                </a:lnTo>
                <a:lnTo>
                  <a:pt x="1584" y="5973"/>
                </a:lnTo>
                <a:lnTo>
                  <a:pt x="1602" y="5988"/>
                </a:lnTo>
                <a:lnTo>
                  <a:pt x="1622" y="6003"/>
                </a:lnTo>
                <a:lnTo>
                  <a:pt x="1642" y="6017"/>
                </a:lnTo>
                <a:lnTo>
                  <a:pt x="1663" y="6031"/>
                </a:lnTo>
                <a:lnTo>
                  <a:pt x="1685" y="6043"/>
                </a:lnTo>
                <a:lnTo>
                  <a:pt x="1706" y="6055"/>
                </a:lnTo>
                <a:lnTo>
                  <a:pt x="1729" y="6065"/>
                </a:lnTo>
                <a:lnTo>
                  <a:pt x="1752" y="6074"/>
                </a:lnTo>
                <a:lnTo>
                  <a:pt x="1775" y="6082"/>
                </a:lnTo>
                <a:lnTo>
                  <a:pt x="1799" y="6091"/>
                </a:lnTo>
                <a:lnTo>
                  <a:pt x="1823" y="6096"/>
                </a:lnTo>
                <a:lnTo>
                  <a:pt x="1849" y="6102"/>
                </a:lnTo>
                <a:lnTo>
                  <a:pt x="1873" y="6106"/>
                </a:lnTo>
                <a:lnTo>
                  <a:pt x="1900" y="6109"/>
                </a:lnTo>
                <a:lnTo>
                  <a:pt x="1925" y="6110"/>
                </a:lnTo>
                <a:lnTo>
                  <a:pt x="1951" y="6111"/>
                </a:lnTo>
                <a:lnTo>
                  <a:pt x="1980" y="6110"/>
                </a:lnTo>
                <a:lnTo>
                  <a:pt x="2008" y="6109"/>
                </a:lnTo>
                <a:lnTo>
                  <a:pt x="2035" y="6106"/>
                </a:lnTo>
                <a:lnTo>
                  <a:pt x="2063" y="6100"/>
                </a:lnTo>
                <a:lnTo>
                  <a:pt x="2090" y="6094"/>
                </a:lnTo>
                <a:lnTo>
                  <a:pt x="2117" y="6087"/>
                </a:lnTo>
                <a:lnTo>
                  <a:pt x="2142" y="6078"/>
                </a:lnTo>
                <a:lnTo>
                  <a:pt x="2168" y="6067"/>
                </a:lnTo>
                <a:lnTo>
                  <a:pt x="2192" y="6057"/>
                </a:lnTo>
                <a:lnTo>
                  <a:pt x="2215" y="6044"/>
                </a:lnTo>
                <a:lnTo>
                  <a:pt x="2239" y="6031"/>
                </a:lnTo>
                <a:lnTo>
                  <a:pt x="2262" y="6016"/>
                </a:lnTo>
                <a:lnTo>
                  <a:pt x="2284" y="6001"/>
                </a:lnTo>
                <a:lnTo>
                  <a:pt x="2305" y="5985"/>
                </a:lnTo>
                <a:lnTo>
                  <a:pt x="2324" y="5968"/>
                </a:lnTo>
                <a:lnTo>
                  <a:pt x="2344" y="5949"/>
                </a:lnTo>
                <a:lnTo>
                  <a:pt x="2362" y="5929"/>
                </a:lnTo>
                <a:lnTo>
                  <a:pt x="2379" y="5909"/>
                </a:lnTo>
                <a:lnTo>
                  <a:pt x="2396" y="5889"/>
                </a:lnTo>
                <a:lnTo>
                  <a:pt x="2412" y="5866"/>
                </a:lnTo>
                <a:lnTo>
                  <a:pt x="2425" y="5844"/>
                </a:lnTo>
                <a:lnTo>
                  <a:pt x="2439" y="5821"/>
                </a:lnTo>
                <a:lnTo>
                  <a:pt x="2451" y="5797"/>
                </a:lnTo>
                <a:lnTo>
                  <a:pt x="2463" y="5772"/>
                </a:lnTo>
                <a:lnTo>
                  <a:pt x="2473" y="5747"/>
                </a:lnTo>
                <a:lnTo>
                  <a:pt x="2481" y="5721"/>
                </a:lnTo>
                <a:lnTo>
                  <a:pt x="2489" y="5695"/>
                </a:lnTo>
                <a:lnTo>
                  <a:pt x="2495" y="5668"/>
                </a:lnTo>
                <a:lnTo>
                  <a:pt x="2500" y="5641"/>
                </a:lnTo>
                <a:lnTo>
                  <a:pt x="2503" y="5613"/>
                </a:lnTo>
                <a:lnTo>
                  <a:pt x="2506" y="5584"/>
                </a:lnTo>
                <a:lnTo>
                  <a:pt x="2507" y="5556"/>
                </a:lnTo>
                <a:lnTo>
                  <a:pt x="2506" y="5533"/>
                </a:lnTo>
                <a:close/>
                <a:moveTo>
                  <a:pt x="2908" y="4892"/>
                </a:moveTo>
                <a:lnTo>
                  <a:pt x="1018" y="5060"/>
                </a:lnTo>
                <a:lnTo>
                  <a:pt x="1015" y="5089"/>
                </a:lnTo>
                <a:lnTo>
                  <a:pt x="1015" y="5118"/>
                </a:lnTo>
                <a:lnTo>
                  <a:pt x="1017" y="5144"/>
                </a:lnTo>
                <a:lnTo>
                  <a:pt x="2906" y="4978"/>
                </a:lnTo>
                <a:lnTo>
                  <a:pt x="2908" y="4953"/>
                </a:lnTo>
                <a:lnTo>
                  <a:pt x="2910" y="4927"/>
                </a:lnTo>
                <a:lnTo>
                  <a:pt x="2910" y="4910"/>
                </a:lnTo>
                <a:lnTo>
                  <a:pt x="2908" y="4892"/>
                </a:lnTo>
                <a:close/>
                <a:moveTo>
                  <a:pt x="2908" y="4171"/>
                </a:moveTo>
                <a:lnTo>
                  <a:pt x="1018" y="4337"/>
                </a:lnTo>
                <a:lnTo>
                  <a:pt x="1015" y="4368"/>
                </a:lnTo>
                <a:lnTo>
                  <a:pt x="1015" y="4397"/>
                </a:lnTo>
                <a:lnTo>
                  <a:pt x="1017" y="4423"/>
                </a:lnTo>
                <a:lnTo>
                  <a:pt x="2906" y="4257"/>
                </a:lnTo>
                <a:lnTo>
                  <a:pt x="2908" y="4232"/>
                </a:lnTo>
                <a:lnTo>
                  <a:pt x="2910" y="4206"/>
                </a:lnTo>
                <a:lnTo>
                  <a:pt x="2910" y="4189"/>
                </a:lnTo>
                <a:lnTo>
                  <a:pt x="2908" y="4171"/>
                </a:lnTo>
                <a:close/>
              </a:path>
            </a:pathLst>
          </a:custGeom>
          <a:solidFill>
            <a:srgbClr val="FFFF00"/>
          </a:solidFill>
          <a:ln w="9525">
            <a:noFill/>
            <a:round/>
            <a:headEnd/>
            <a:tailEnd/>
          </a:ln>
        </p:spPr>
        <p:txBody>
          <a:bodyPr/>
          <a:lstStyle/>
          <a:p>
            <a:endParaRPr lang="zh-CN" altLang="en-US" sz="1270"/>
          </a:p>
        </p:txBody>
      </p:sp>
      <p:sp>
        <p:nvSpPr>
          <p:cNvPr id="108" name="KSO_Shape">
            <a:extLst>
              <a:ext uri="{FF2B5EF4-FFF2-40B4-BE49-F238E27FC236}">
                <a16:creationId xmlns:a16="http://schemas.microsoft.com/office/drawing/2014/main" id="{BD9775A0-019E-47F2-949F-6CFB2C9D3205}"/>
              </a:ext>
            </a:extLst>
          </p:cNvPr>
          <p:cNvSpPr>
            <a:spLocks/>
          </p:cNvSpPr>
          <p:nvPr/>
        </p:nvSpPr>
        <p:spPr bwMode="auto">
          <a:xfrm>
            <a:off x="2165434" y="3494591"/>
            <a:ext cx="224389" cy="344054"/>
          </a:xfrm>
          <a:custGeom>
            <a:avLst/>
            <a:gdLst>
              <a:gd name="T0" fmla="*/ 2147483647 w 3864"/>
              <a:gd name="T1" fmla="*/ 2147483647 h 6111"/>
              <a:gd name="T2" fmla="*/ 2147483647 w 3864"/>
              <a:gd name="T3" fmla="*/ 2147483647 h 6111"/>
              <a:gd name="T4" fmla="*/ 2147483647 w 3864"/>
              <a:gd name="T5" fmla="*/ 2147483647 h 6111"/>
              <a:gd name="T6" fmla="*/ 2147483647 w 3864"/>
              <a:gd name="T7" fmla="*/ 2147483647 h 6111"/>
              <a:gd name="T8" fmla="*/ 2147483647 w 3864"/>
              <a:gd name="T9" fmla="*/ 2147483647 h 6111"/>
              <a:gd name="T10" fmla="*/ 2147483647 w 3864"/>
              <a:gd name="T11" fmla="*/ 2147483647 h 6111"/>
              <a:gd name="T12" fmla="*/ 2147483647 w 3864"/>
              <a:gd name="T13" fmla="*/ 2147483647 h 6111"/>
              <a:gd name="T14" fmla="*/ 2147483647 w 3864"/>
              <a:gd name="T15" fmla="*/ 2147483647 h 6111"/>
              <a:gd name="T16" fmla="*/ 2147483647 w 3864"/>
              <a:gd name="T17" fmla="*/ 2147483647 h 6111"/>
              <a:gd name="T18" fmla="*/ 2147483647 w 3864"/>
              <a:gd name="T19" fmla="*/ 2147483647 h 6111"/>
              <a:gd name="T20" fmla="*/ 2147483647 w 3864"/>
              <a:gd name="T21" fmla="*/ 2147483647 h 6111"/>
              <a:gd name="T22" fmla="*/ 2147483647 w 3864"/>
              <a:gd name="T23" fmla="*/ 2147483647 h 6111"/>
              <a:gd name="T24" fmla="*/ 2147483647 w 3864"/>
              <a:gd name="T25" fmla="*/ 2147483647 h 6111"/>
              <a:gd name="T26" fmla="*/ 2147483647 w 3864"/>
              <a:gd name="T27" fmla="*/ 2147483647 h 6111"/>
              <a:gd name="T28" fmla="*/ 2147483647 w 3864"/>
              <a:gd name="T29" fmla="*/ 2147483647 h 6111"/>
              <a:gd name="T30" fmla="*/ 2147483647 w 3864"/>
              <a:gd name="T31" fmla="*/ 2147483647 h 6111"/>
              <a:gd name="T32" fmla="*/ 2147483647 w 3864"/>
              <a:gd name="T33" fmla="*/ 2147483647 h 6111"/>
              <a:gd name="T34" fmla="*/ 2147483647 w 3864"/>
              <a:gd name="T35" fmla="*/ 2147483647 h 6111"/>
              <a:gd name="T36" fmla="*/ 2147483647 w 3864"/>
              <a:gd name="T37" fmla="*/ 2147483647 h 6111"/>
              <a:gd name="T38" fmla="*/ 2147483647 w 3864"/>
              <a:gd name="T39" fmla="*/ 2147483647 h 6111"/>
              <a:gd name="T40" fmla="*/ 2147483647 w 3864"/>
              <a:gd name="T41" fmla="*/ 2147483647 h 6111"/>
              <a:gd name="T42" fmla="*/ 2147483647 w 3864"/>
              <a:gd name="T43" fmla="*/ 2147483647 h 6111"/>
              <a:gd name="T44" fmla="*/ 2147483647 w 3864"/>
              <a:gd name="T45" fmla="*/ 2147483647 h 6111"/>
              <a:gd name="T46" fmla="*/ 2147483647 w 3864"/>
              <a:gd name="T47" fmla="*/ 2147483647 h 6111"/>
              <a:gd name="T48" fmla="*/ 2147483647 w 3864"/>
              <a:gd name="T49" fmla="*/ 2147483647 h 6111"/>
              <a:gd name="T50" fmla="*/ 2147483647 w 3864"/>
              <a:gd name="T51" fmla="*/ 2147483647 h 6111"/>
              <a:gd name="T52" fmla="*/ 2147483647 w 3864"/>
              <a:gd name="T53" fmla="*/ 2147483647 h 6111"/>
              <a:gd name="T54" fmla="*/ 2147483647 w 3864"/>
              <a:gd name="T55" fmla="*/ 2147483647 h 6111"/>
              <a:gd name="T56" fmla="*/ 2147483647 w 3864"/>
              <a:gd name="T57" fmla="*/ 2147483647 h 6111"/>
              <a:gd name="T58" fmla="*/ 2147483647 w 3864"/>
              <a:gd name="T59" fmla="*/ 2147483647 h 6111"/>
              <a:gd name="T60" fmla="*/ 2147483647 w 3864"/>
              <a:gd name="T61" fmla="*/ 2147483647 h 6111"/>
              <a:gd name="T62" fmla="*/ 2147483647 w 3864"/>
              <a:gd name="T63" fmla="*/ 2147483647 h 6111"/>
              <a:gd name="T64" fmla="*/ 2147483647 w 3864"/>
              <a:gd name="T65" fmla="*/ 2147483647 h 6111"/>
              <a:gd name="T66" fmla="*/ 2147483647 w 3864"/>
              <a:gd name="T67" fmla="*/ 2147483647 h 6111"/>
              <a:gd name="T68" fmla="*/ 2147483647 w 3864"/>
              <a:gd name="T69" fmla="*/ 2147483647 h 6111"/>
              <a:gd name="T70" fmla="*/ 2147483647 w 3864"/>
              <a:gd name="T71" fmla="*/ 2147483647 h 6111"/>
              <a:gd name="T72" fmla="*/ 2147483647 w 3864"/>
              <a:gd name="T73" fmla="*/ 2147483647 h 6111"/>
              <a:gd name="T74" fmla="*/ 2147483647 w 3864"/>
              <a:gd name="T75" fmla="*/ 2147483647 h 6111"/>
              <a:gd name="T76" fmla="*/ 2147483647 w 3864"/>
              <a:gd name="T77" fmla="*/ 2147483647 h 6111"/>
              <a:gd name="T78" fmla="*/ 2147483647 w 3864"/>
              <a:gd name="T79" fmla="*/ 2147483647 h 6111"/>
              <a:gd name="T80" fmla="*/ 2147483647 w 3864"/>
              <a:gd name="T81" fmla="*/ 2147483647 h 6111"/>
              <a:gd name="T82" fmla="*/ 2147483647 w 3864"/>
              <a:gd name="T83" fmla="*/ 2147483647 h 6111"/>
              <a:gd name="T84" fmla="*/ 2147483647 w 3864"/>
              <a:gd name="T85" fmla="*/ 2147483647 h 6111"/>
              <a:gd name="T86" fmla="*/ 2147483647 w 3864"/>
              <a:gd name="T87" fmla="*/ 2147483647 h 6111"/>
              <a:gd name="T88" fmla="*/ 2147483647 w 3864"/>
              <a:gd name="T89" fmla="*/ 2147483647 h 6111"/>
              <a:gd name="T90" fmla="*/ 2147483647 w 3864"/>
              <a:gd name="T91" fmla="*/ 2147483647 h 6111"/>
              <a:gd name="T92" fmla="*/ 2147483647 w 3864"/>
              <a:gd name="T93" fmla="*/ 2147483647 h 6111"/>
              <a:gd name="T94" fmla="*/ 2147483647 w 3864"/>
              <a:gd name="T95" fmla="*/ 2147483647 h 6111"/>
              <a:gd name="T96" fmla="*/ 2147483647 w 3864"/>
              <a:gd name="T97" fmla="*/ 2147483647 h 6111"/>
              <a:gd name="T98" fmla="*/ 2147483647 w 3864"/>
              <a:gd name="T99" fmla="*/ 2147483647 h 6111"/>
              <a:gd name="T100" fmla="*/ 2147483647 w 3864"/>
              <a:gd name="T101" fmla="*/ 2147483647 h 6111"/>
              <a:gd name="T102" fmla="*/ 2147483647 w 3864"/>
              <a:gd name="T103" fmla="*/ 2147483647 h 6111"/>
              <a:gd name="T104" fmla="*/ 2147483647 w 3864"/>
              <a:gd name="T105" fmla="*/ 2147483647 h 6111"/>
              <a:gd name="T106" fmla="*/ 2147483647 w 3864"/>
              <a:gd name="T107" fmla="*/ 2147483647 h 6111"/>
              <a:gd name="T108" fmla="*/ 2147483647 w 3864"/>
              <a:gd name="T109" fmla="*/ 2147483647 h 6111"/>
              <a:gd name="T110" fmla="*/ 2147483647 w 3864"/>
              <a:gd name="T111" fmla="*/ 2147483647 h 6111"/>
              <a:gd name="T112" fmla="*/ 2147483647 w 3864"/>
              <a:gd name="T113" fmla="*/ 2147483647 h 6111"/>
              <a:gd name="T114" fmla="*/ 2147483647 w 3864"/>
              <a:gd name="T115" fmla="*/ 2147483647 h 6111"/>
              <a:gd name="T116" fmla="*/ 2147483647 w 3864"/>
              <a:gd name="T117" fmla="*/ 2147483647 h 6111"/>
              <a:gd name="T118" fmla="*/ 2147483647 w 3864"/>
              <a:gd name="T119" fmla="*/ 2147483647 h 6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64"/>
              <a:gd name="T181" fmla="*/ 0 h 6111"/>
              <a:gd name="T182" fmla="*/ 3864 w 3864"/>
              <a:gd name="T183" fmla="*/ 6111 h 61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64" h="6111">
                <a:moveTo>
                  <a:pt x="1932" y="0"/>
                </a:moveTo>
                <a:lnTo>
                  <a:pt x="1932" y="0"/>
                </a:lnTo>
                <a:lnTo>
                  <a:pt x="1982" y="0"/>
                </a:lnTo>
                <a:lnTo>
                  <a:pt x="2031" y="2"/>
                </a:lnTo>
                <a:lnTo>
                  <a:pt x="2081" y="5"/>
                </a:lnTo>
                <a:lnTo>
                  <a:pt x="2129" y="9"/>
                </a:lnTo>
                <a:lnTo>
                  <a:pt x="2178" y="15"/>
                </a:lnTo>
                <a:lnTo>
                  <a:pt x="2226" y="22"/>
                </a:lnTo>
                <a:lnTo>
                  <a:pt x="2273" y="30"/>
                </a:lnTo>
                <a:lnTo>
                  <a:pt x="2321" y="39"/>
                </a:lnTo>
                <a:lnTo>
                  <a:pt x="2367" y="48"/>
                </a:lnTo>
                <a:lnTo>
                  <a:pt x="2415" y="60"/>
                </a:lnTo>
                <a:lnTo>
                  <a:pt x="2460" y="73"/>
                </a:lnTo>
                <a:lnTo>
                  <a:pt x="2507" y="87"/>
                </a:lnTo>
                <a:lnTo>
                  <a:pt x="2551" y="101"/>
                </a:lnTo>
                <a:lnTo>
                  <a:pt x="2596" y="117"/>
                </a:lnTo>
                <a:lnTo>
                  <a:pt x="2640" y="133"/>
                </a:lnTo>
                <a:lnTo>
                  <a:pt x="2683" y="152"/>
                </a:lnTo>
                <a:lnTo>
                  <a:pt x="2727" y="170"/>
                </a:lnTo>
                <a:lnTo>
                  <a:pt x="2769" y="190"/>
                </a:lnTo>
                <a:lnTo>
                  <a:pt x="2811" y="211"/>
                </a:lnTo>
                <a:lnTo>
                  <a:pt x="2853" y="233"/>
                </a:lnTo>
                <a:lnTo>
                  <a:pt x="2893" y="255"/>
                </a:lnTo>
                <a:lnTo>
                  <a:pt x="2934" y="279"/>
                </a:lnTo>
                <a:lnTo>
                  <a:pt x="2973" y="304"/>
                </a:lnTo>
                <a:lnTo>
                  <a:pt x="3012" y="329"/>
                </a:lnTo>
                <a:lnTo>
                  <a:pt x="3050" y="356"/>
                </a:lnTo>
                <a:lnTo>
                  <a:pt x="3087" y="383"/>
                </a:lnTo>
                <a:lnTo>
                  <a:pt x="3124" y="412"/>
                </a:lnTo>
                <a:lnTo>
                  <a:pt x="3160" y="441"/>
                </a:lnTo>
                <a:lnTo>
                  <a:pt x="3196" y="471"/>
                </a:lnTo>
                <a:lnTo>
                  <a:pt x="3231" y="501"/>
                </a:lnTo>
                <a:lnTo>
                  <a:pt x="3265" y="532"/>
                </a:lnTo>
                <a:lnTo>
                  <a:pt x="3297" y="565"/>
                </a:lnTo>
                <a:lnTo>
                  <a:pt x="3330" y="599"/>
                </a:lnTo>
                <a:lnTo>
                  <a:pt x="3362" y="632"/>
                </a:lnTo>
                <a:lnTo>
                  <a:pt x="3393" y="667"/>
                </a:lnTo>
                <a:lnTo>
                  <a:pt x="3423" y="702"/>
                </a:lnTo>
                <a:lnTo>
                  <a:pt x="3452" y="739"/>
                </a:lnTo>
                <a:lnTo>
                  <a:pt x="3480" y="775"/>
                </a:lnTo>
                <a:lnTo>
                  <a:pt x="3507" y="813"/>
                </a:lnTo>
                <a:lnTo>
                  <a:pt x="3534" y="852"/>
                </a:lnTo>
                <a:lnTo>
                  <a:pt x="3560" y="890"/>
                </a:lnTo>
                <a:lnTo>
                  <a:pt x="3584" y="930"/>
                </a:lnTo>
                <a:lnTo>
                  <a:pt x="3607" y="970"/>
                </a:lnTo>
                <a:lnTo>
                  <a:pt x="3631" y="1011"/>
                </a:lnTo>
                <a:lnTo>
                  <a:pt x="3653" y="1051"/>
                </a:lnTo>
                <a:lnTo>
                  <a:pt x="3674" y="1094"/>
                </a:lnTo>
                <a:lnTo>
                  <a:pt x="3693" y="1136"/>
                </a:lnTo>
                <a:lnTo>
                  <a:pt x="3712" y="1179"/>
                </a:lnTo>
                <a:lnTo>
                  <a:pt x="3729" y="1223"/>
                </a:lnTo>
                <a:lnTo>
                  <a:pt x="3747" y="1267"/>
                </a:lnTo>
                <a:lnTo>
                  <a:pt x="3762" y="1312"/>
                </a:lnTo>
                <a:lnTo>
                  <a:pt x="3777" y="1357"/>
                </a:lnTo>
                <a:lnTo>
                  <a:pt x="3791" y="1402"/>
                </a:lnTo>
                <a:lnTo>
                  <a:pt x="3802" y="1449"/>
                </a:lnTo>
                <a:lnTo>
                  <a:pt x="3814" y="1495"/>
                </a:lnTo>
                <a:lnTo>
                  <a:pt x="3824" y="1543"/>
                </a:lnTo>
                <a:lnTo>
                  <a:pt x="3834" y="1589"/>
                </a:lnTo>
                <a:lnTo>
                  <a:pt x="3842" y="1638"/>
                </a:lnTo>
                <a:lnTo>
                  <a:pt x="3848" y="1685"/>
                </a:lnTo>
                <a:lnTo>
                  <a:pt x="3853" y="1734"/>
                </a:lnTo>
                <a:lnTo>
                  <a:pt x="3858" y="1783"/>
                </a:lnTo>
                <a:lnTo>
                  <a:pt x="3862" y="1832"/>
                </a:lnTo>
                <a:lnTo>
                  <a:pt x="3863" y="1882"/>
                </a:lnTo>
                <a:lnTo>
                  <a:pt x="3864" y="1932"/>
                </a:lnTo>
                <a:lnTo>
                  <a:pt x="3863" y="1999"/>
                </a:lnTo>
                <a:lnTo>
                  <a:pt x="3859" y="2065"/>
                </a:lnTo>
                <a:lnTo>
                  <a:pt x="3853" y="2130"/>
                </a:lnTo>
                <a:lnTo>
                  <a:pt x="3845" y="2195"/>
                </a:lnTo>
                <a:lnTo>
                  <a:pt x="3836" y="2260"/>
                </a:lnTo>
                <a:lnTo>
                  <a:pt x="3823" y="2324"/>
                </a:lnTo>
                <a:lnTo>
                  <a:pt x="3809" y="2387"/>
                </a:lnTo>
                <a:lnTo>
                  <a:pt x="3793" y="2449"/>
                </a:lnTo>
                <a:lnTo>
                  <a:pt x="3776" y="2511"/>
                </a:lnTo>
                <a:lnTo>
                  <a:pt x="3755" y="2571"/>
                </a:lnTo>
                <a:lnTo>
                  <a:pt x="3733" y="2631"/>
                </a:lnTo>
                <a:lnTo>
                  <a:pt x="3709" y="2690"/>
                </a:lnTo>
                <a:lnTo>
                  <a:pt x="3683" y="2747"/>
                </a:lnTo>
                <a:lnTo>
                  <a:pt x="3656" y="2804"/>
                </a:lnTo>
                <a:lnTo>
                  <a:pt x="3626" y="2859"/>
                </a:lnTo>
                <a:lnTo>
                  <a:pt x="3596" y="2914"/>
                </a:lnTo>
                <a:lnTo>
                  <a:pt x="3566" y="2963"/>
                </a:lnTo>
                <a:lnTo>
                  <a:pt x="3534" y="3011"/>
                </a:lnTo>
                <a:lnTo>
                  <a:pt x="3502" y="3058"/>
                </a:lnTo>
                <a:lnTo>
                  <a:pt x="3467" y="3103"/>
                </a:lnTo>
                <a:lnTo>
                  <a:pt x="3432" y="3148"/>
                </a:lnTo>
                <a:lnTo>
                  <a:pt x="3395" y="3193"/>
                </a:lnTo>
                <a:lnTo>
                  <a:pt x="3358" y="3234"/>
                </a:lnTo>
                <a:lnTo>
                  <a:pt x="3318" y="3276"/>
                </a:lnTo>
                <a:lnTo>
                  <a:pt x="3278" y="3317"/>
                </a:lnTo>
                <a:lnTo>
                  <a:pt x="3237" y="3356"/>
                </a:lnTo>
                <a:lnTo>
                  <a:pt x="3194" y="3393"/>
                </a:lnTo>
                <a:lnTo>
                  <a:pt x="3150" y="3431"/>
                </a:lnTo>
                <a:lnTo>
                  <a:pt x="3106" y="3465"/>
                </a:lnTo>
                <a:lnTo>
                  <a:pt x="3059" y="3500"/>
                </a:lnTo>
                <a:lnTo>
                  <a:pt x="3013" y="3533"/>
                </a:lnTo>
                <a:lnTo>
                  <a:pt x="2965" y="3564"/>
                </a:lnTo>
                <a:lnTo>
                  <a:pt x="2965" y="3763"/>
                </a:lnTo>
                <a:lnTo>
                  <a:pt x="3040" y="3756"/>
                </a:lnTo>
                <a:lnTo>
                  <a:pt x="3184" y="3744"/>
                </a:lnTo>
                <a:lnTo>
                  <a:pt x="3240" y="3879"/>
                </a:lnTo>
                <a:lnTo>
                  <a:pt x="3257" y="3921"/>
                </a:lnTo>
                <a:lnTo>
                  <a:pt x="3272" y="3961"/>
                </a:lnTo>
                <a:lnTo>
                  <a:pt x="3283" y="4003"/>
                </a:lnTo>
                <a:lnTo>
                  <a:pt x="3293" y="4044"/>
                </a:lnTo>
                <a:lnTo>
                  <a:pt x="3301" y="4084"/>
                </a:lnTo>
                <a:lnTo>
                  <a:pt x="3305" y="4125"/>
                </a:lnTo>
                <a:lnTo>
                  <a:pt x="3309" y="4166"/>
                </a:lnTo>
                <a:lnTo>
                  <a:pt x="3310" y="4206"/>
                </a:lnTo>
                <a:lnTo>
                  <a:pt x="3309" y="4248"/>
                </a:lnTo>
                <a:lnTo>
                  <a:pt x="3305" y="4289"/>
                </a:lnTo>
                <a:lnTo>
                  <a:pt x="3300" y="4329"/>
                </a:lnTo>
                <a:lnTo>
                  <a:pt x="3292" y="4370"/>
                </a:lnTo>
                <a:lnTo>
                  <a:pt x="3282" y="4409"/>
                </a:lnTo>
                <a:lnTo>
                  <a:pt x="3269" y="4449"/>
                </a:lnTo>
                <a:lnTo>
                  <a:pt x="3256" y="4487"/>
                </a:lnTo>
                <a:lnTo>
                  <a:pt x="3239" y="4527"/>
                </a:lnTo>
                <a:lnTo>
                  <a:pt x="3224" y="4560"/>
                </a:lnTo>
                <a:lnTo>
                  <a:pt x="3240" y="4600"/>
                </a:lnTo>
                <a:lnTo>
                  <a:pt x="3257" y="4642"/>
                </a:lnTo>
                <a:lnTo>
                  <a:pt x="3272" y="4682"/>
                </a:lnTo>
                <a:lnTo>
                  <a:pt x="3283" y="4724"/>
                </a:lnTo>
                <a:lnTo>
                  <a:pt x="3293" y="4765"/>
                </a:lnTo>
                <a:lnTo>
                  <a:pt x="3301" y="4805"/>
                </a:lnTo>
                <a:lnTo>
                  <a:pt x="3305" y="4846"/>
                </a:lnTo>
                <a:lnTo>
                  <a:pt x="3309" y="4888"/>
                </a:lnTo>
                <a:lnTo>
                  <a:pt x="3310" y="4927"/>
                </a:lnTo>
                <a:lnTo>
                  <a:pt x="3309" y="4969"/>
                </a:lnTo>
                <a:lnTo>
                  <a:pt x="3305" y="5010"/>
                </a:lnTo>
                <a:lnTo>
                  <a:pt x="3300" y="5050"/>
                </a:lnTo>
                <a:lnTo>
                  <a:pt x="3292" y="5091"/>
                </a:lnTo>
                <a:lnTo>
                  <a:pt x="3282" y="5130"/>
                </a:lnTo>
                <a:lnTo>
                  <a:pt x="3269" y="5170"/>
                </a:lnTo>
                <a:lnTo>
                  <a:pt x="3256" y="5209"/>
                </a:lnTo>
                <a:lnTo>
                  <a:pt x="3239" y="5248"/>
                </a:lnTo>
                <a:lnTo>
                  <a:pt x="3191" y="5356"/>
                </a:lnTo>
                <a:lnTo>
                  <a:pt x="3073" y="5366"/>
                </a:lnTo>
                <a:lnTo>
                  <a:pt x="886" y="5559"/>
                </a:lnTo>
                <a:lnTo>
                  <a:pt x="735" y="5573"/>
                </a:lnTo>
                <a:lnTo>
                  <a:pt x="681" y="5430"/>
                </a:lnTo>
                <a:lnTo>
                  <a:pt x="668" y="5395"/>
                </a:lnTo>
                <a:lnTo>
                  <a:pt x="656" y="5359"/>
                </a:lnTo>
                <a:lnTo>
                  <a:pt x="646" y="5323"/>
                </a:lnTo>
                <a:lnTo>
                  <a:pt x="636" y="5286"/>
                </a:lnTo>
                <a:lnTo>
                  <a:pt x="628" y="5249"/>
                </a:lnTo>
                <a:lnTo>
                  <a:pt x="623" y="5210"/>
                </a:lnTo>
                <a:lnTo>
                  <a:pt x="618" y="5172"/>
                </a:lnTo>
                <a:lnTo>
                  <a:pt x="616" y="5133"/>
                </a:lnTo>
                <a:lnTo>
                  <a:pt x="614" y="5091"/>
                </a:lnTo>
                <a:lnTo>
                  <a:pt x="617" y="5049"/>
                </a:lnTo>
                <a:lnTo>
                  <a:pt x="621" y="5006"/>
                </a:lnTo>
                <a:lnTo>
                  <a:pt x="628" y="4963"/>
                </a:lnTo>
                <a:lnTo>
                  <a:pt x="633" y="4941"/>
                </a:lnTo>
                <a:lnTo>
                  <a:pt x="638" y="4919"/>
                </a:lnTo>
                <a:lnTo>
                  <a:pt x="645" y="4897"/>
                </a:lnTo>
                <a:lnTo>
                  <a:pt x="652" y="4875"/>
                </a:lnTo>
                <a:lnTo>
                  <a:pt x="659" y="4853"/>
                </a:lnTo>
                <a:lnTo>
                  <a:pt x="668" y="4831"/>
                </a:lnTo>
                <a:lnTo>
                  <a:pt x="677" y="4808"/>
                </a:lnTo>
                <a:lnTo>
                  <a:pt x="688" y="4786"/>
                </a:lnTo>
                <a:lnTo>
                  <a:pt x="700" y="4759"/>
                </a:lnTo>
                <a:lnTo>
                  <a:pt x="681" y="4709"/>
                </a:lnTo>
                <a:lnTo>
                  <a:pt x="668" y="4674"/>
                </a:lnTo>
                <a:lnTo>
                  <a:pt x="656" y="4638"/>
                </a:lnTo>
                <a:lnTo>
                  <a:pt x="646" y="4602"/>
                </a:lnTo>
                <a:lnTo>
                  <a:pt x="636" y="4565"/>
                </a:lnTo>
                <a:lnTo>
                  <a:pt x="628" y="4528"/>
                </a:lnTo>
                <a:lnTo>
                  <a:pt x="623" y="4489"/>
                </a:lnTo>
                <a:lnTo>
                  <a:pt x="618" y="4451"/>
                </a:lnTo>
                <a:lnTo>
                  <a:pt x="616" y="4412"/>
                </a:lnTo>
                <a:lnTo>
                  <a:pt x="614" y="4370"/>
                </a:lnTo>
                <a:lnTo>
                  <a:pt x="617" y="4327"/>
                </a:lnTo>
                <a:lnTo>
                  <a:pt x="621" y="4285"/>
                </a:lnTo>
                <a:lnTo>
                  <a:pt x="628" y="4242"/>
                </a:lnTo>
                <a:lnTo>
                  <a:pt x="633" y="4220"/>
                </a:lnTo>
                <a:lnTo>
                  <a:pt x="638" y="4198"/>
                </a:lnTo>
                <a:lnTo>
                  <a:pt x="645" y="4176"/>
                </a:lnTo>
                <a:lnTo>
                  <a:pt x="652" y="4154"/>
                </a:lnTo>
                <a:lnTo>
                  <a:pt x="659" y="4132"/>
                </a:lnTo>
                <a:lnTo>
                  <a:pt x="668" y="4110"/>
                </a:lnTo>
                <a:lnTo>
                  <a:pt x="677" y="4087"/>
                </a:lnTo>
                <a:lnTo>
                  <a:pt x="688" y="4064"/>
                </a:lnTo>
                <a:lnTo>
                  <a:pt x="736" y="3960"/>
                </a:lnTo>
                <a:lnTo>
                  <a:pt x="851" y="3950"/>
                </a:lnTo>
                <a:lnTo>
                  <a:pt x="934" y="3943"/>
                </a:lnTo>
                <a:lnTo>
                  <a:pt x="934" y="3586"/>
                </a:lnTo>
                <a:lnTo>
                  <a:pt x="885" y="3555"/>
                </a:lnTo>
                <a:lnTo>
                  <a:pt x="836" y="3522"/>
                </a:lnTo>
                <a:lnTo>
                  <a:pt x="789" y="3489"/>
                </a:lnTo>
                <a:lnTo>
                  <a:pt x="742" y="3454"/>
                </a:lnTo>
                <a:lnTo>
                  <a:pt x="697" y="3417"/>
                </a:lnTo>
                <a:lnTo>
                  <a:pt x="653" y="3378"/>
                </a:lnTo>
                <a:lnTo>
                  <a:pt x="610" y="3340"/>
                </a:lnTo>
                <a:lnTo>
                  <a:pt x="568" y="3299"/>
                </a:lnTo>
                <a:lnTo>
                  <a:pt x="527" y="3258"/>
                </a:lnTo>
                <a:lnTo>
                  <a:pt x="488" y="3215"/>
                </a:lnTo>
                <a:lnTo>
                  <a:pt x="450" y="3170"/>
                </a:lnTo>
                <a:lnTo>
                  <a:pt x="414" y="3125"/>
                </a:lnTo>
                <a:lnTo>
                  <a:pt x="378" y="3079"/>
                </a:lnTo>
                <a:lnTo>
                  <a:pt x="344" y="3031"/>
                </a:lnTo>
                <a:lnTo>
                  <a:pt x="311" y="2982"/>
                </a:lnTo>
                <a:lnTo>
                  <a:pt x="280" y="2934"/>
                </a:lnTo>
                <a:lnTo>
                  <a:pt x="248" y="2878"/>
                </a:lnTo>
                <a:lnTo>
                  <a:pt x="217" y="2821"/>
                </a:lnTo>
                <a:lnTo>
                  <a:pt x="188" y="2763"/>
                </a:lnTo>
                <a:lnTo>
                  <a:pt x="162" y="2705"/>
                </a:lnTo>
                <a:lnTo>
                  <a:pt x="136" y="2644"/>
                </a:lnTo>
                <a:lnTo>
                  <a:pt x="113" y="2584"/>
                </a:lnTo>
                <a:lnTo>
                  <a:pt x="92" y="2523"/>
                </a:lnTo>
                <a:lnTo>
                  <a:pt x="73" y="2460"/>
                </a:lnTo>
                <a:lnTo>
                  <a:pt x="56" y="2396"/>
                </a:lnTo>
                <a:lnTo>
                  <a:pt x="42" y="2332"/>
                </a:lnTo>
                <a:lnTo>
                  <a:pt x="29" y="2267"/>
                </a:lnTo>
                <a:lnTo>
                  <a:pt x="19" y="2201"/>
                </a:lnTo>
                <a:lnTo>
                  <a:pt x="11" y="2135"/>
                </a:lnTo>
                <a:lnTo>
                  <a:pt x="5" y="2067"/>
                </a:lnTo>
                <a:lnTo>
                  <a:pt x="1" y="2000"/>
                </a:lnTo>
                <a:lnTo>
                  <a:pt x="0" y="1932"/>
                </a:lnTo>
                <a:lnTo>
                  <a:pt x="0" y="1882"/>
                </a:lnTo>
                <a:lnTo>
                  <a:pt x="3" y="1832"/>
                </a:lnTo>
                <a:lnTo>
                  <a:pt x="5" y="1783"/>
                </a:lnTo>
                <a:lnTo>
                  <a:pt x="10" y="1734"/>
                </a:lnTo>
                <a:lnTo>
                  <a:pt x="15" y="1685"/>
                </a:lnTo>
                <a:lnTo>
                  <a:pt x="22" y="1638"/>
                </a:lnTo>
                <a:lnTo>
                  <a:pt x="30" y="1589"/>
                </a:lnTo>
                <a:lnTo>
                  <a:pt x="39" y="1543"/>
                </a:lnTo>
                <a:lnTo>
                  <a:pt x="49" y="1495"/>
                </a:lnTo>
                <a:lnTo>
                  <a:pt x="61" y="1449"/>
                </a:lnTo>
                <a:lnTo>
                  <a:pt x="73" y="1402"/>
                </a:lnTo>
                <a:lnTo>
                  <a:pt x="86" y="1357"/>
                </a:lnTo>
                <a:lnTo>
                  <a:pt x="101" y="1312"/>
                </a:lnTo>
                <a:lnTo>
                  <a:pt x="118" y="1267"/>
                </a:lnTo>
                <a:lnTo>
                  <a:pt x="134" y="1223"/>
                </a:lnTo>
                <a:lnTo>
                  <a:pt x="151" y="1179"/>
                </a:lnTo>
                <a:lnTo>
                  <a:pt x="171" y="1136"/>
                </a:lnTo>
                <a:lnTo>
                  <a:pt x="191" y="1094"/>
                </a:lnTo>
                <a:lnTo>
                  <a:pt x="212" y="1051"/>
                </a:lnTo>
                <a:lnTo>
                  <a:pt x="232" y="1011"/>
                </a:lnTo>
                <a:lnTo>
                  <a:pt x="256" y="970"/>
                </a:lnTo>
                <a:lnTo>
                  <a:pt x="279" y="930"/>
                </a:lnTo>
                <a:lnTo>
                  <a:pt x="304" y="890"/>
                </a:lnTo>
                <a:lnTo>
                  <a:pt x="330" y="852"/>
                </a:lnTo>
                <a:lnTo>
                  <a:pt x="357" y="813"/>
                </a:lnTo>
                <a:lnTo>
                  <a:pt x="383" y="775"/>
                </a:lnTo>
                <a:lnTo>
                  <a:pt x="411" y="739"/>
                </a:lnTo>
                <a:lnTo>
                  <a:pt x="441" y="702"/>
                </a:lnTo>
                <a:lnTo>
                  <a:pt x="470" y="667"/>
                </a:lnTo>
                <a:lnTo>
                  <a:pt x="502" y="632"/>
                </a:lnTo>
                <a:lnTo>
                  <a:pt x="533" y="599"/>
                </a:lnTo>
                <a:lnTo>
                  <a:pt x="566" y="565"/>
                </a:lnTo>
                <a:lnTo>
                  <a:pt x="599" y="532"/>
                </a:lnTo>
                <a:lnTo>
                  <a:pt x="633" y="501"/>
                </a:lnTo>
                <a:lnTo>
                  <a:pt x="668" y="471"/>
                </a:lnTo>
                <a:lnTo>
                  <a:pt x="703" y="441"/>
                </a:lnTo>
                <a:lnTo>
                  <a:pt x="739" y="412"/>
                </a:lnTo>
                <a:lnTo>
                  <a:pt x="776" y="383"/>
                </a:lnTo>
                <a:lnTo>
                  <a:pt x="813" y="356"/>
                </a:lnTo>
                <a:lnTo>
                  <a:pt x="851" y="329"/>
                </a:lnTo>
                <a:lnTo>
                  <a:pt x="891" y="304"/>
                </a:lnTo>
                <a:lnTo>
                  <a:pt x="930" y="279"/>
                </a:lnTo>
                <a:lnTo>
                  <a:pt x="970" y="255"/>
                </a:lnTo>
                <a:lnTo>
                  <a:pt x="1010" y="233"/>
                </a:lnTo>
                <a:lnTo>
                  <a:pt x="1052" y="211"/>
                </a:lnTo>
                <a:lnTo>
                  <a:pt x="1094" y="190"/>
                </a:lnTo>
                <a:lnTo>
                  <a:pt x="1137" y="170"/>
                </a:lnTo>
                <a:lnTo>
                  <a:pt x="1180" y="152"/>
                </a:lnTo>
                <a:lnTo>
                  <a:pt x="1224" y="133"/>
                </a:lnTo>
                <a:lnTo>
                  <a:pt x="1268" y="117"/>
                </a:lnTo>
                <a:lnTo>
                  <a:pt x="1312" y="101"/>
                </a:lnTo>
                <a:lnTo>
                  <a:pt x="1357" y="87"/>
                </a:lnTo>
                <a:lnTo>
                  <a:pt x="1403" y="73"/>
                </a:lnTo>
                <a:lnTo>
                  <a:pt x="1449" y="60"/>
                </a:lnTo>
                <a:lnTo>
                  <a:pt x="1496" y="48"/>
                </a:lnTo>
                <a:lnTo>
                  <a:pt x="1542" y="39"/>
                </a:lnTo>
                <a:lnTo>
                  <a:pt x="1590" y="30"/>
                </a:lnTo>
                <a:lnTo>
                  <a:pt x="1637" y="22"/>
                </a:lnTo>
                <a:lnTo>
                  <a:pt x="1686" y="15"/>
                </a:lnTo>
                <a:lnTo>
                  <a:pt x="1735" y="9"/>
                </a:lnTo>
                <a:lnTo>
                  <a:pt x="1783" y="5"/>
                </a:lnTo>
                <a:lnTo>
                  <a:pt x="1832" y="2"/>
                </a:lnTo>
                <a:lnTo>
                  <a:pt x="1882" y="0"/>
                </a:lnTo>
                <a:lnTo>
                  <a:pt x="1932" y="0"/>
                </a:lnTo>
                <a:close/>
                <a:moveTo>
                  <a:pt x="1507" y="2300"/>
                </a:moveTo>
                <a:lnTo>
                  <a:pt x="1507" y="2300"/>
                </a:lnTo>
                <a:lnTo>
                  <a:pt x="1533" y="2310"/>
                </a:lnTo>
                <a:lnTo>
                  <a:pt x="1557" y="2318"/>
                </a:lnTo>
                <a:lnTo>
                  <a:pt x="1569" y="2321"/>
                </a:lnTo>
                <a:lnTo>
                  <a:pt x="1580" y="2323"/>
                </a:lnTo>
                <a:lnTo>
                  <a:pt x="1592" y="2324"/>
                </a:lnTo>
                <a:lnTo>
                  <a:pt x="1604" y="2324"/>
                </a:lnTo>
                <a:lnTo>
                  <a:pt x="1619" y="2324"/>
                </a:lnTo>
                <a:lnTo>
                  <a:pt x="1633" y="2322"/>
                </a:lnTo>
                <a:lnTo>
                  <a:pt x="1648" y="2318"/>
                </a:lnTo>
                <a:lnTo>
                  <a:pt x="1663" y="2314"/>
                </a:lnTo>
                <a:lnTo>
                  <a:pt x="1677" y="2308"/>
                </a:lnTo>
                <a:lnTo>
                  <a:pt x="1691" y="2300"/>
                </a:lnTo>
                <a:lnTo>
                  <a:pt x="1705" y="2289"/>
                </a:lnTo>
                <a:lnTo>
                  <a:pt x="1718" y="2279"/>
                </a:lnTo>
                <a:lnTo>
                  <a:pt x="1750" y="2251"/>
                </a:lnTo>
                <a:lnTo>
                  <a:pt x="1782" y="2276"/>
                </a:lnTo>
                <a:lnTo>
                  <a:pt x="1801" y="2290"/>
                </a:lnTo>
                <a:lnTo>
                  <a:pt x="1819" y="2303"/>
                </a:lnTo>
                <a:lnTo>
                  <a:pt x="1838" y="2314"/>
                </a:lnTo>
                <a:lnTo>
                  <a:pt x="1855" y="2323"/>
                </a:lnTo>
                <a:lnTo>
                  <a:pt x="1873" y="2330"/>
                </a:lnTo>
                <a:lnTo>
                  <a:pt x="1890" y="2336"/>
                </a:lnTo>
                <a:lnTo>
                  <a:pt x="1908" y="2339"/>
                </a:lnTo>
                <a:lnTo>
                  <a:pt x="1924" y="2340"/>
                </a:lnTo>
                <a:lnTo>
                  <a:pt x="1939" y="2340"/>
                </a:lnTo>
                <a:lnTo>
                  <a:pt x="1954" y="2338"/>
                </a:lnTo>
                <a:lnTo>
                  <a:pt x="1969" y="2333"/>
                </a:lnTo>
                <a:lnTo>
                  <a:pt x="1984" y="2328"/>
                </a:lnTo>
                <a:lnTo>
                  <a:pt x="1999" y="2319"/>
                </a:lnTo>
                <a:lnTo>
                  <a:pt x="2013" y="2309"/>
                </a:lnTo>
                <a:lnTo>
                  <a:pt x="2028" y="2296"/>
                </a:lnTo>
                <a:lnTo>
                  <a:pt x="2044" y="2282"/>
                </a:lnTo>
                <a:lnTo>
                  <a:pt x="2077" y="2246"/>
                </a:lnTo>
                <a:lnTo>
                  <a:pt x="2113" y="2279"/>
                </a:lnTo>
                <a:lnTo>
                  <a:pt x="2134" y="2295"/>
                </a:lnTo>
                <a:lnTo>
                  <a:pt x="2154" y="2308"/>
                </a:lnTo>
                <a:lnTo>
                  <a:pt x="2175" y="2319"/>
                </a:lnTo>
                <a:lnTo>
                  <a:pt x="2194" y="2326"/>
                </a:lnTo>
                <a:lnTo>
                  <a:pt x="2215" y="2332"/>
                </a:lnTo>
                <a:lnTo>
                  <a:pt x="2235" y="2336"/>
                </a:lnTo>
                <a:lnTo>
                  <a:pt x="2255" y="2337"/>
                </a:lnTo>
                <a:lnTo>
                  <a:pt x="2275" y="2336"/>
                </a:lnTo>
                <a:lnTo>
                  <a:pt x="2291" y="2333"/>
                </a:lnTo>
                <a:lnTo>
                  <a:pt x="2308" y="2330"/>
                </a:lnTo>
                <a:lnTo>
                  <a:pt x="2324" y="2325"/>
                </a:lnTo>
                <a:lnTo>
                  <a:pt x="2342" y="2319"/>
                </a:lnTo>
                <a:lnTo>
                  <a:pt x="2359" y="2314"/>
                </a:lnTo>
                <a:lnTo>
                  <a:pt x="2377" y="2307"/>
                </a:lnTo>
                <a:lnTo>
                  <a:pt x="2412" y="2290"/>
                </a:lnTo>
                <a:lnTo>
                  <a:pt x="2484" y="2175"/>
                </a:lnTo>
                <a:lnTo>
                  <a:pt x="2653" y="2281"/>
                </a:lnTo>
                <a:lnTo>
                  <a:pt x="2239" y="2948"/>
                </a:lnTo>
                <a:lnTo>
                  <a:pt x="2239" y="3826"/>
                </a:lnTo>
                <a:lnTo>
                  <a:pt x="2564" y="3799"/>
                </a:lnTo>
                <a:lnTo>
                  <a:pt x="2564" y="3450"/>
                </a:lnTo>
                <a:lnTo>
                  <a:pt x="2564" y="3332"/>
                </a:lnTo>
                <a:lnTo>
                  <a:pt x="2668" y="3274"/>
                </a:lnTo>
                <a:lnTo>
                  <a:pt x="2712" y="3248"/>
                </a:lnTo>
                <a:lnTo>
                  <a:pt x="2756" y="3222"/>
                </a:lnTo>
                <a:lnTo>
                  <a:pt x="2799" y="3194"/>
                </a:lnTo>
                <a:lnTo>
                  <a:pt x="2841" y="3163"/>
                </a:lnTo>
                <a:lnTo>
                  <a:pt x="2882" y="3132"/>
                </a:lnTo>
                <a:lnTo>
                  <a:pt x="2921" y="3100"/>
                </a:lnTo>
                <a:lnTo>
                  <a:pt x="2960" y="3066"/>
                </a:lnTo>
                <a:lnTo>
                  <a:pt x="2997" y="3031"/>
                </a:lnTo>
                <a:lnTo>
                  <a:pt x="3033" y="2995"/>
                </a:lnTo>
                <a:lnTo>
                  <a:pt x="3067" y="2958"/>
                </a:lnTo>
                <a:lnTo>
                  <a:pt x="3101" y="2918"/>
                </a:lnTo>
                <a:lnTo>
                  <a:pt x="3134" y="2879"/>
                </a:lnTo>
                <a:lnTo>
                  <a:pt x="3165" y="2838"/>
                </a:lnTo>
                <a:lnTo>
                  <a:pt x="3195" y="2797"/>
                </a:lnTo>
                <a:lnTo>
                  <a:pt x="3223" y="2754"/>
                </a:lnTo>
                <a:lnTo>
                  <a:pt x="3250" y="2711"/>
                </a:lnTo>
                <a:lnTo>
                  <a:pt x="3275" y="2667"/>
                </a:lnTo>
                <a:lnTo>
                  <a:pt x="3299" y="2624"/>
                </a:lnTo>
                <a:lnTo>
                  <a:pt x="3319" y="2578"/>
                </a:lnTo>
                <a:lnTo>
                  <a:pt x="3340" y="2533"/>
                </a:lnTo>
                <a:lnTo>
                  <a:pt x="3359" y="2487"/>
                </a:lnTo>
                <a:lnTo>
                  <a:pt x="3376" y="2439"/>
                </a:lnTo>
                <a:lnTo>
                  <a:pt x="3393" y="2391"/>
                </a:lnTo>
                <a:lnTo>
                  <a:pt x="3406" y="2343"/>
                </a:lnTo>
                <a:lnTo>
                  <a:pt x="3419" y="2293"/>
                </a:lnTo>
                <a:lnTo>
                  <a:pt x="3431" y="2243"/>
                </a:lnTo>
                <a:lnTo>
                  <a:pt x="3440" y="2193"/>
                </a:lnTo>
                <a:lnTo>
                  <a:pt x="3448" y="2142"/>
                </a:lnTo>
                <a:lnTo>
                  <a:pt x="3454" y="2089"/>
                </a:lnTo>
                <a:lnTo>
                  <a:pt x="3459" y="2037"/>
                </a:lnTo>
                <a:lnTo>
                  <a:pt x="3461" y="1985"/>
                </a:lnTo>
                <a:lnTo>
                  <a:pt x="3462" y="1932"/>
                </a:lnTo>
                <a:lnTo>
                  <a:pt x="3462" y="1892"/>
                </a:lnTo>
                <a:lnTo>
                  <a:pt x="3460" y="1853"/>
                </a:lnTo>
                <a:lnTo>
                  <a:pt x="3458" y="1814"/>
                </a:lnTo>
                <a:lnTo>
                  <a:pt x="3454" y="1775"/>
                </a:lnTo>
                <a:lnTo>
                  <a:pt x="3449" y="1737"/>
                </a:lnTo>
                <a:lnTo>
                  <a:pt x="3445" y="1698"/>
                </a:lnTo>
                <a:lnTo>
                  <a:pt x="3438" y="1661"/>
                </a:lnTo>
                <a:lnTo>
                  <a:pt x="3431" y="1623"/>
                </a:lnTo>
                <a:lnTo>
                  <a:pt x="3423" y="1586"/>
                </a:lnTo>
                <a:lnTo>
                  <a:pt x="3415" y="1548"/>
                </a:lnTo>
                <a:lnTo>
                  <a:pt x="3404" y="1512"/>
                </a:lnTo>
                <a:lnTo>
                  <a:pt x="3394" y="1476"/>
                </a:lnTo>
                <a:lnTo>
                  <a:pt x="3382" y="1440"/>
                </a:lnTo>
                <a:lnTo>
                  <a:pt x="3369" y="1406"/>
                </a:lnTo>
                <a:lnTo>
                  <a:pt x="3357" y="1371"/>
                </a:lnTo>
                <a:lnTo>
                  <a:pt x="3341" y="1336"/>
                </a:lnTo>
                <a:lnTo>
                  <a:pt x="3328" y="1301"/>
                </a:lnTo>
                <a:lnTo>
                  <a:pt x="3311" y="1267"/>
                </a:lnTo>
                <a:lnTo>
                  <a:pt x="3295" y="1235"/>
                </a:lnTo>
                <a:lnTo>
                  <a:pt x="3278" y="1202"/>
                </a:lnTo>
                <a:lnTo>
                  <a:pt x="3259" y="1170"/>
                </a:lnTo>
                <a:lnTo>
                  <a:pt x="3240" y="1137"/>
                </a:lnTo>
                <a:lnTo>
                  <a:pt x="3221" y="1106"/>
                </a:lnTo>
                <a:lnTo>
                  <a:pt x="3201" y="1076"/>
                </a:lnTo>
                <a:lnTo>
                  <a:pt x="3180" y="1046"/>
                </a:lnTo>
                <a:lnTo>
                  <a:pt x="3158" y="1015"/>
                </a:lnTo>
                <a:lnTo>
                  <a:pt x="3136" y="986"/>
                </a:lnTo>
                <a:lnTo>
                  <a:pt x="3113" y="957"/>
                </a:lnTo>
                <a:lnTo>
                  <a:pt x="3090" y="930"/>
                </a:lnTo>
                <a:lnTo>
                  <a:pt x="3065" y="902"/>
                </a:lnTo>
                <a:lnTo>
                  <a:pt x="3040" y="875"/>
                </a:lnTo>
                <a:lnTo>
                  <a:pt x="3014" y="849"/>
                </a:lnTo>
                <a:lnTo>
                  <a:pt x="2987" y="824"/>
                </a:lnTo>
                <a:lnTo>
                  <a:pt x="2961" y="798"/>
                </a:lnTo>
                <a:lnTo>
                  <a:pt x="2934" y="774"/>
                </a:lnTo>
                <a:lnTo>
                  <a:pt x="2905" y="751"/>
                </a:lnTo>
                <a:lnTo>
                  <a:pt x="2877" y="728"/>
                </a:lnTo>
                <a:lnTo>
                  <a:pt x="2848" y="704"/>
                </a:lnTo>
                <a:lnTo>
                  <a:pt x="2818" y="683"/>
                </a:lnTo>
                <a:lnTo>
                  <a:pt x="2788" y="663"/>
                </a:lnTo>
                <a:lnTo>
                  <a:pt x="2756" y="642"/>
                </a:lnTo>
                <a:lnTo>
                  <a:pt x="2725" y="622"/>
                </a:lnTo>
                <a:lnTo>
                  <a:pt x="2694" y="603"/>
                </a:lnTo>
                <a:lnTo>
                  <a:pt x="2661" y="586"/>
                </a:lnTo>
                <a:lnTo>
                  <a:pt x="2629" y="568"/>
                </a:lnTo>
                <a:lnTo>
                  <a:pt x="2595" y="552"/>
                </a:lnTo>
                <a:lnTo>
                  <a:pt x="2561" y="536"/>
                </a:lnTo>
                <a:lnTo>
                  <a:pt x="2528" y="521"/>
                </a:lnTo>
                <a:lnTo>
                  <a:pt x="2493" y="507"/>
                </a:lnTo>
                <a:lnTo>
                  <a:pt x="2458" y="494"/>
                </a:lnTo>
                <a:lnTo>
                  <a:pt x="2423" y="481"/>
                </a:lnTo>
                <a:lnTo>
                  <a:pt x="2387" y="470"/>
                </a:lnTo>
                <a:lnTo>
                  <a:pt x="2351" y="459"/>
                </a:lnTo>
                <a:lnTo>
                  <a:pt x="2314" y="449"/>
                </a:lnTo>
                <a:lnTo>
                  <a:pt x="2277" y="440"/>
                </a:lnTo>
                <a:lnTo>
                  <a:pt x="2240" y="431"/>
                </a:lnTo>
                <a:lnTo>
                  <a:pt x="2203" y="424"/>
                </a:lnTo>
                <a:lnTo>
                  <a:pt x="2164" y="419"/>
                </a:lnTo>
                <a:lnTo>
                  <a:pt x="2127" y="413"/>
                </a:lnTo>
                <a:lnTo>
                  <a:pt x="2088" y="408"/>
                </a:lnTo>
                <a:lnTo>
                  <a:pt x="2049" y="405"/>
                </a:lnTo>
                <a:lnTo>
                  <a:pt x="2011" y="402"/>
                </a:lnTo>
                <a:lnTo>
                  <a:pt x="1972" y="401"/>
                </a:lnTo>
                <a:lnTo>
                  <a:pt x="1932" y="401"/>
                </a:lnTo>
                <a:lnTo>
                  <a:pt x="1893" y="401"/>
                </a:lnTo>
                <a:lnTo>
                  <a:pt x="1853" y="402"/>
                </a:lnTo>
                <a:lnTo>
                  <a:pt x="1814" y="405"/>
                </a:lnTo>
                <a:lnTo>
                  <a:pt x="1775" y="408"/>
                </a:lnTo>
                <a:lnTo>
                  <a:pt x="1737" y="413"/>
                </a:lnTo>
                <a:lnTo>
                  <a:pt x="1699" y="419"/>
                </a:lnTo>
                <a:lnTo>
                  <a:pt x="1660" y="424"/>
                </a:lnTo>
                <a:lnTo>
                  <a:pt x="1623" y="431"/>
                </a:lnTo>
                <a:lnTo>
                  <a:pt x="1586" y="440"/>
                </a:lnTo>
                <a:lnTo>
                  <a:pt x="1549" y="449"/>
                </a:lnTo>
                <a:lnTo>
                  <a:pt x="1513" y="459"/>
                </a:lnTo>
                <a:lnTo>
                  <a:pt x="1477" y="470"/>
                </a:lnTo>
                <a:lnTo>
                  <a:pt x="1441" y="481"/>
                </a:lnTo>
                <a:lnTo>
                  <a:pt x="1405" y="494"/>
                </a:lnTo>
                <a:lnTo>
                  <a:pt x="1370" y="507"/>
                </a:lnTo>
                <a:lnTo>
                  <a:pt x="1335" y="521"/>
                </a:lnTo>
                <a:lnTo>
                  <a:pt x="1302" y="536"/>
                </a:lnTo>
                <a:lnTo>
                  <a:pt x="1268" y="552"/>
                </a:lnTo>
                <a:lnTo>
                  <a:pt x="1234" y="568"/>
                </a:lnTo>
                <a:lnTo>
                  <a:pt x="1202" y="586"/>
                </a:lnTo>
                <a:lnTo>
                  <a:pt x="1169" y="603"/>
                </a:lnTo>
                <a:lnTo>
                  <a:pt x="1138" y="622"/>
                </a:lnTo>
                <a:lnTo>
                  <a:pt x="1107" y="642"/>
                </a:lnTo>
                <a:lnTo>
                  <a:pt x="1076" y="663"/>
                </a:lnTo>
                <a:lnTo>
                  <a:pt x="1045" y="683"/>
                </a:lnTo>
                <a:lnTo>
                  <a:pt x="1016" y="704"/>
                </a:lnTo>
                <a:lnTo>
                  <a:pt x="987" y="728"/>
                </a:lnTo>
                <a:lnTo>
                  <a:pt x="958" y="751"/>
                </a:lnTo>
                <a:lnTo>
                  <a:pt x="930" y="774"/>
                </a:lnTo>
                <a:lnTo>
                  <a:pt x="902" y="798"/>
                </a:lnTo>
                <a:lnTo>
                  <a:pt x="876" y="824"/>
                </a:lnTo>
                <a:lnTo>
                  <a:pt x="849" y="849"/>
                </a:lnTo>
                <a:lnTo>
                  <a:pt x="823" y="875"/>
                </a:lnTo>
                <a:lnTo>
                  <a:pt x="799" y="902"/>
                </a:lnTo>
                <a:lnTo>
                  <a:pt x="775" y="930"/>
                </a:lnTo>
                <a:lnTo>
                  <a:pt x="750" y="957"/>
                </a:lnTo>
                <a:lnTo>
                  <a:pt x="728" y="986"/>
                </a:lnTo>
                <a:lnTo>
                  <a:pt x="705" y="1015"/>
                </a:lnTo>
                <a:lnTo>
                  <a:pt x="684" y="1046"/>
                </a:lnTo>
                <a:lnTo>
                  <a:pt x="662" y="1076"/>
                </a:lnTo>
                <a:lnTo>
                  <a:pt x="642" y="1106"/>
                </a:lnTo>
                <a:lnTo>
                  <a:pt x="623" y="1137"/>
                </a:lnTo>
                <a:lnTo>
                  <a:pt x="604" y="1170"/>
                </a:lnTo>
                <a:lnTo>
                  <a:pt x="585" y="1202"/>
                </a:lnTo>
                <a:lnTo>
                  <a:pt x="569" y="1235"/>
                </a:lnTo>
                <a:lnTo>
                  <a:pt x="552" y="1267"/>
                </a:lnTo>
                <a:lnTo>
                  <a:pt x="537" y="1301"/>
                </a:lnTo>
                <a:lnTo>
                  <a:pt x="522" y="1336"/>
                </a:lnTo>
                <a:lnTo>
                  <a:pt x="508" y="1371"/>
                </a:lnTo>
                <a:lnTo>
                  <a:pt x="494" y="1406"/>
                </a:lnTo>
                <a:lnTo>
                  <a:pt x="482" y="1440"/>
                </a:lnTo>
                <a:lnTo>
                  <a:pt x="470" y="1476"/>
                </a:lnTo>
                <a:lnTo>
                  <a:pt x="459" y="1512"/>
                </a:lnTo>
                <a:lnTo>
                  <a:pt x="450" y="1548"/>
                </a:lnTo>
                <a:lnTo>
                  <a:pt x="440" y="1586"/>
                </a:lnTo>
                <a:lnTo>
                  <a:pt x="432" y="1623"/>
                </a:lnTo>
                <a:lnTo>
                  <a:pt x="425" y="1661"/>
                </a:lnTo>
                <a:lnTo>
                  <a:pt x="418" y="1698"/>
                </a:lnTo>
                <a:lnTo>
                  <a:pt x="414" y="1737"/>
                </a:lnTo>
                <a:lnTo>
                  <a:pt x="409" y="1775"/>
                </a:lnTo>
                <a:lnTo>
                  <a:pt x="405" y="1814"/>
                </a:lnTo>
                <a:lnTo>
                  <a:pt x="403" y="1853"/>
                </a:lnTo>
                <a:lnTo>
                  <a:pt x="402" y="1892"/>
                </a:lnTo>
                <a:lnTo>
                  <a:pt x="401" y="1932"/>
                </a:lnTo>
                <a:lnTo>
                  <a:pt x="402" y="1986"/>
                </a:lnTo>
                <a:lnTo>
                  <a:pt x="405" y="2040"/>
                </a:lnTo>
                <a:lnTo>
                  <a:pt x="410" y="2093"/>
                </a:lnTo>
                <a:lnTo>
                  <a:pt x="416" y="2146"/>
                </a:lnTo>
                <a:lnTo>
                  <a:pt x="424" y="2199"/>
                </a:lnTo>
                <a:lnTo>
                  <a:pt x="434" y="2251"/>
                </a:lnTo>
                <a:lnTo>
                  <a:pt x="446" y="2301"/>
                </a:lnTo>
                <a:lnTo>
                  <a:pt x="459" y="2352"/>
                </a:lnTo>
                <a:lnTo>
                  <a:pt x="474" y="2402"/>
                </a:lnTo>
                <a:lnTo>
                  <a:pt x="490" y="2451"/>
                </a:lnTo>
                <a:lnTo>
                  <a:pt x="509" y="2498"/>
                </a:lnTo>
                <a:lnTo>
                  <a:pt x="529" y="2546"/>
                </a:lnTo>
                <a:lnTo>
                  <a:pt x="549" y="2592"/>
                </a:lnTo>
                <a:lnTo>
                  <a:pt x="573" y="2638"/>
                </a:lnTo>
                <a:lnTo>
                  <a:pt x="597" y="2682"/>
                </a:lnTo>
                <a:lnTo>
                  <a:pt x="623" y="2726"/>
                </a:lnTo>
                <a:lnTo>
                  <a:pt x="650" y="2770"/>
                </a:lnTo>
                <a:lnTo>
                  <a:pt x="679" y="2814"/>
                </a:lnTo>
                <a:lnTo>
                  <a:pt x="711" y="2856"/>
                </a:lnTo>
                <a:lnTo>
                  <a:pt x="743" y="2896"/>
                </a:lnTo>
                <a:lnTo>
                  <a:pt x="777" y="2937"/>
                </a:lnTo>
                <a:lnTo>
                  <a:pt x="812" y="2975"/>
                </a:lnTo>
                <a:lnTo>
                  <a:pt x="848" y="3014"/>
                </a:lnTo>
                <a:lnTo>
                  <a:pt x="885" y="3050"/>
                </a:lnTo>
                <a:lnTo>
                  <a:pt x="924" y="3085"/>
                </a:lnTo>
                <a:lnTo>
                  <a:pt x="964" y="3118"/>
                </a:lnTo>
                <a:lnTo>
                  <a:pt x="1004" y="3151"/>
                </a:lnTo>
                <a:lnTo>
                  <a:pt x="1047" y="3182"/>
                </a:lnTo>
                <a:lnTo>
                  <a:pt x="1090" y="3211"/>
                </a:lnTo>
                <a:lnTo>
                  <a:pt x="1135" y="3239"/>
                </a:lnTo>
                <a:lnTo>
                  <a:pt x="1180" y="3266"/>
                </a:lnTo>
                <a:lnTo>
                  <a:pt x="1226" y="3291"/>
                </a:lnTo>
                <a:lnTo>
                  <a:pt x="1335" y="3348"/>
                </a:lnTo>
                <a:lnTo>
                  <a:pt x="1335" y="3469"/>
                </a:lnTo>
                <a:lnTo>
                  <a:pt x="1335" y="3838"/>
                </a:lnTo>
                <a:lnTo>
                  <a:pt x="1674" y="3838"/>
                </a:lnTo>
                <a:lnTo>
                  <a:pt x="1674" y="2948"/>
                </a:lnTo>
                <a:lnTo>
                  <a:pt x="1260" y="2281"/>
                </a:lnTo>
                <a:lnTo>
                  <a:pt x="1431" y="2175"/>
                </a:lnTo>
                <a:lnTo>
                  <a:pt x="1507" y="2300"/>
                </a:lnTo>
                <a:close/>
                <a:moveTo>
                  <a:pt x="2326" y="2429"/>
                </a:moveTo>
                <a:lnTo>
                  <a:pt x="2326" y="2429"/>
                </a:lnTo>
                <a:lnTo>
                  <a:pt x="2305" y="2432"/>
                </a:lnTo>
                <a:lnTo>
                  <a:pt x="2284" y="2435"/>
                </a:lnTo>
                <a:lnTo>
                  <a:pt x="2258" y="2437"/>
                </a:lnTo>
                <a:lnTo>
                  <a:pt x="2234" y="2437"/>
                </a:lnTo>
                <a:lnTo>
                  <a:pt x="2208" y="2433"/>
                </a:lnTo>
                <a:lnTo>
                  <a:pt x="2184" y="2429"/>
                </a:lnTo>
                <a:lnTo>
                  <a:pt x="2158" y="2420"/>
                </a:lnTo>
                <a:lnTo>
                  <a:pt x="2134" y="2411"/>
                </a:lnTo>
                <a:lnTo>
                  <a:pt x="2109" y="2397"/>
                </a:lnTo>
                <a:lnTo>
                  <a:pt x="2083" y="2382"/>
                </a:lnTo>
                <a:lnTo>
                  <a:pt x="2063" y="2396"/>
                </a:lnTo>
                <a:lnTo>
                  <a:pt x="2045" y="2409"/>
                </a:lnTo>
                <a:lnTo>
                  <a:pt x="2024" y="2419"/>
                </a:lnTo>
                <a:lnTo>
                  <a:pt x="2004" y="2427"/>
                </a:lnTo>
                <a:lnTo>
                  <a:pt x="1983" y="2434"/>
                </a:lnTo>
                <a:lnTo>
                  <a:pt x="1962" y="2438"/>
                </a:lnTo>
                <a:lnTo>
                  <a:pt x="1941" y="2440"/>
                </a:lnTo>
                <a:lnTo>
                  <a:pt x="1920" y="2440"/>
                </a:lnTo>
                <a:lnTo>
                  <a:pt x="1900" y="2439"/>
                </a:lnTo>
                <a:lnTo>
                  <a:pt x="1879" y="2435"/>
                </a:lnTo>
                <a:lnTo>
                  <a:pt x="1858" y="2430"/>
                </a:lnTo>
                <a:lnTo>
                  <a:pt x="1837" y="2423"/>
                </a:lnTo>
                <a:lnTo>
                  <a:pt x="1816" y="2415"/>
                </a:lnTo>
                <a:lnTo>
                  <a:pt x="1794" y="2404"/>
                </a:lnTo>
                <a:lnTo>
                  <a:pt x="1773" y="2393"/>
                </a:lnTo>
                <a:lnTo>
                  <a:pt x="1752" y="2379"/>
                </a:lnTo>
                <a:lnTo>
                  <a:pt x="1735" y="2390"/>
                </a:lnTo>
                <a:lnTo>
                  <a:pt x="1716" y="2399"/>
                </a:lnTo>
                <a:lnTo>
                  <a:pt x="1699" y="2408"/>
                </a:lnTo>
                <a:lnTo>
                  <a:pt x="1679" y="2413"/>
                </a:lnTo>
                <a:lnTo>
                  <a:pt x="1660" y="2418"/>
                </a:lnTo>
                <a:lnTo>
                  <a:pt x="1642" y="2422"/>
                </a:lnTo>
                <a:lnTo>
                  <a:pt x="1622" y="2424"/>
                </a:lnTo>
                <a:lnTo>
                  <a:pt x="1602" y="2424"/>
                </a:lnTo>
                <a:lnTo>
                  <a:pt x="1585" y="2424"/>
                </a:lnTo>
                <a:lnTo>
                  <a:pt x="1860" y="2866"/>
                </a:lnTo>
                <a:lnTo>
                  <a:pt x="1875" y="2891"/>
                </a:lnTo>
                <a:lnTo>
                  <a:pt x="1875" y="2918"/>
                </a:lnTo>
                <a:lnTo>
                  <a:pt x="1875" y="3838"/>
                </a:lnTo>
                <a:lnTo>
                  <a:pt x="2038" y="3838"/>
                </a:lnTo>
                <a:lnTo>
                  <a:pt x="2038" y="2918"/>
                </a:lnTo>
                <a:lnTo>
                  <a:pt x="2038" y="2891"/>
                </a:lnTo>
                <a:lnTo>
                  <a:pt x="2053" y="2866"/>
                </a:lnTo>
                <a:lnTo>
                  <a:pt x="2326" y="2429"/>
                </a:lnTo>
                <a:close/>
                <a:moveTo>
                  <a:pt x="2506" y="5533"/>
                </a:moveTo>
                <a:lnTo>
                  <a:pt x="1402" y="5631"/>
                </a:lnTo>
                <a:lnTo>
                  <a:pt x="1405" y="5656"/>
                </a:lnTo>
                <a:lnTo>
                  <a:pt x="1410" y="5681"/>
                </a:lnTo>
                <a:lnTo>
                  <a:pt x="1417" y="5705"/>
                </a:lnTo>
                <a:lnTo>
                  <a:pt x="1424" y="5729"/>
                </a:lnTo>
                <a:lnTo>
                  <a:pt x="1432" y="5753"/>
                </a:lnTo>
                <a:lnTo>
                  <a:pt x="1441" y="5776"/>
                </a:lnTo>
                <a:lnTo>
                  <a:pt x="1451" y="5798"/>
                </a:lnTo>
                <a:lnTo>
                  <a:pt x="1463" y="5820"/>
                </a:lnTo>
                <a:lnTo>
                  <a:pt x="1475" y="5842"/>
                </a:lnTo>
                <a:lnTo>
                  <a:pt x="1489" y="5862"/>
                </a:lnTo>
                <a:lnTo>
                  <a:pt x="1503" y="5883"/>
                </a:lnTo>
                <a:lnTo>
                  <a:pt x="1516" y="5902"/>
                </a:lnTo>
                <a:lnTo>
                  <a:pt x="1533" y="5921"/>
                </a:lnTo>
                <a:lnTo>
                  <a:pt x="1549" y="5938"/>
                </a:lnTo>
                <a:lnTo>
                  <a:pt x="1566" y="5956"/>
                </a:lnTo>
                <a:lnTo>
                  <a:pt x="1584" y="5973"/>
                </a:lnTo>
                <a:lnTo>
                  <a:pt x="1602" y="5988"/>
                </a:lnTo>
                <a:lnTo>
                  <a:pt x="1622" y="6003"/>
                </a:lnTo>
                <a:lnTo>
                  <a:pt x="1642" y="6017"/>
                </a:lnTo>
                <a:lnTo>
                  <a:pt x="1663" y="6031"/>
                </a:lnTo>
                <a:lnTo>
                  <a:pt x="1685" y="6043"/>
                </a:lnTo>
                <a:lnTo>
                  <a:pt x="1706" y="6055"/>
                </a:lnTo>
                <a:lnTo>
                  <a:pt x="1729" y="6065"/>
                </a:lnTo>
                <a:lnTo>
                  <a:pt x="1752" y="6074"/>
                </a:lnTo>
                <a:lnTo>
                  <a:pt x="1775" y="6082"/>
                </a:lnTo>
                <a:lnTo>
                  <a:pt x="1799" y="6091"/>
                </a:lnTo>
                <a:lnTo>
                  <a:pt x="1823" y="6096"/>
                </a:lnTo>
                <a:lnTo>
                  <a:pt x="1849" y="6102"/>
                </a:lnTo>
                <a:lnTo>
                  <a:pt x="1873" y="6106"/>
                </a:lnTo>
                <a:lnTo>
                  <a:pt x="1900" y="6109"/>
                </a:lnTo>
                <a:lnTo>
                  <a:pt x="1925" y="6110"/>
                </a:lnTo>
                <a:lnTo>
                  <a:pt x="1951" y="6111"/>
                </a:lnTo>
                <a:lnTo>
                  <a:pt x="1980" y="6110"/>
                </a:lnTo>
                <a:lnTo>
                  <a:pt x="2008" y="6109"/>
                </a:lnTo>
                <a:lnTo>
                  <a:pt x="2035" y="6106"/>
                </a:lnTo>
                <a:lnTo>
                  <a:pt x="2063" y="6100"/>
                </a:lnTo>
                <a:lnTo>
                  <a:pt x="2090" y="6094"/>
                </a:lnTo>
                <a:lnTo>
                  <a:pt x="2117" y="6087"/>
                </a:lnTo>
                <a:lnTo>
                  <a:pt x="2142" y="6078"/>
                </a:lnTo>
                <a:lnTo>
                  <a:pt x="2168" y="6067"/>
                </a:lnTo>
                <a:lnTo>
                  <a:pt x="2192" y="6057"/>
                </a:lnTo>
                <a:lnTo>
                  <a:pt x="2215" y="6044"/>
                </a:lnTo>
                <a:lnTo>
                  <a:pt x="2239" y="6031"/>
                </a:lnTo>
                <a:lnTo>
                  <a:pt x="2262" y="6016"/>
                </a:lnTo>
                <a:lnTo>
                  <a:pt x="2284" y="6001"/>
                </a:lnTo>
                <a:lnTo>
                  <a:pt x="2305" y="5985"/>
                </a:lnTo>
                <a:lnTo>
                  <a:pt x="2324" y="5968"/>
                </a:lnTo>
                <a:lnTo>
                  <a:pt x="2344" y="5949"/>
                </a:lnTo>
                <a:lnTo>
                  <a:pt x="2362" y="5929"/>
                </a:lnTo>
                <a:lnTo>
                  <a:pt x="2379" y="5909"/>
                </a:lnTo>
                <a:lnTo>
                  <a:pt x="2396" y="5889"/>
                </a:lnTo>
                <a:lnTo>
                  <a:pt x="2412" y="5866"/>
                </a:lnTo>
                <a:lnTo>
                  <a:pt x="2425" y="5844"/>
                </a:lnTo>
                <a:lnTo>
                  <a:pt x="2439" y="5821"/>
                </a:lnTo>
                <a:lnTo>
                  <a:pt x="2451" y="5797"/>
                </a:lnTo>
                <a:lnTo>
                  <a:pt x="2463" y="5772"/>
                </a:lnTo>
                <a:lnTo>
                  <a:pt x="2473" y="5747"/>
                </a:lnTo>
                <a:lnTo>
                  <a:pt x="2481" y="5721"/>
                </a:lnTo>
                <a:lnTo>
                  <a:pt x="2489" y="5695"/>
                </a:lnTo>
                <a:lnTo>
                  <a:pt x="2495" y="5668"/>
                </a:lnTo>
                <a:lnTo>
                  <a:pt x="2500" y="5641"/>
                </a:lnTo>
                <a:lnTo>
                  <a:pt x="2503" y="5613"/>
                </a:lnTo>
                <a:lnTo>
                  <a:pt x="2506" y="5584"/>
                </a:lnTo>
                <a:lnTo>
                  <a:pt x="2507" y="5556"/>
                </a:lnTo>
                <a:lnTo>
                  <a:pt x="2506" y="5533"/>
                </a:lnTo>
                <a:close/>
                <a:moveTo>
                  <a:pt x="2908" y="4892"/>
                </a:moveTo>
                <a:lnTo>
                  <a:pt x="1018" y="5060"/>
                </a:lnTo>
                <a:lnTo>
                  <a:pt x="1015" y="5089"/>
                </a:lnTo>
                <a:lnTo>
                  <a:pt x="1015" y="5118"/>
                </a:lnTo>
                <a:lnTo>
                  <a:pt x="1017" y="5144"/>
                </a:lnTo>
                <a:lnTo>
                  <a:pt x="2906" y="4978"/>
                </a:lnTo>
                <a:lnTo>
                  <a:pt x="2908" y="4953"/>
                </a:lnTo>
                <a:lnTo>
                  <a:pt x="2910" y="4927"/>
                </a:lnTo>
                <a:lnTo>
                  <a:pt x="2910" y="4910"/>
                </a:lnTo>
                <a:lnTo>
                  <a:pt x="2908" y="4892"/>
                </a:lnTo>
                <a:close/>
                <a:moveTo>
                  <a:pt x="2908" y="4171"/>
                </a:moveTo>
                <a:lnTo>
                  <a:pt x="1018" y="4337"/>
                </a:lnTo>
                <a:lnTo>
                  <a:pt x="1015" y="4368"/>
                </a:lnTo>
                <a:lnTo>
                  <a:pt x="1015" y="4397"/>
                </a:lnTo>
                <a:lnTo>
                  <a:pt x="1017" y="4423"/>
                </a:lnTo>
                <a:lnTo>
                  <a:pt x="2906" y="4257"/>
                </a:lnTo>
                <a:lnTo>
                  <a:pt x="2908" y="4232"/>
                </a:lnTo>
                <a:lnTo>
                  <a:pt x="2910" y="4206"/>
                </a:lnTo>
                <a:lnTo>
                  <a:pt x="2910" y="4189"/>
                </a:lnTo>
                <a:lnTo>
                  <a:pt x="2908" y="4171"/>
                </a:lnTo>
                <a:close/>
              </a:path>
            </a:pathLst>
          </a:custGeom>
          <a:solidFill>
            <a:srgbClr val="FFFF00"/>
          </a:solidFill>
          <a:ln w="9525">
            <a:noFill/>
            <a:round/>
            <a:headEnd/>
            <a:tailEnd/>
          </a:ln>
        </p:spPr>
        <p:txBody>
          <a:bodyPr/>
          <a:lstStyle/>
          <a:p>
            <a:endParaRPr lang="zh-CN" altLang="en-US" sz="1270"/>
          </a:p>
        </p:txBody>
      </p:sp>
      <p:sp>
        <p:nvSpPr>
          <p:cNvPr id="109" name="Rectangle: Rounded Corners 17">
            <a:extLst>
              <a:ext uri="{FF2B5EF4-FFF2-40B4-BE49-F238E27FC236}">
                <a16:creationId xmlns:a16="http://schemas.microsoft.com/office/drawing/2014/main" id="{1DA4D098-ABB1-4A21-A715-28F71F560EB4}"/>
              </a:ext>
            </a:extLst>
          </p:cNvPr>
          <p:cNvSpPr/>
          <p:nvPr/>
        </p:nvSpPr>
        <p:spPr>
          <a:xfrm>
            <a:off x="1134514" y="1228397"/>
            <a:ext cx="3767559" cy="3497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基本整型</a:t>
            </a:r>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(int)</a:t>
            </a:r>
          </a:p>
        </p:txBody>
      </p:sp>
      <p:sp>
        <p:nvSpPr>
          <p:cNvPr id="111" name="Rectangle: Rounded Corners 20">
            <a:extLst>
              <a:ext uri="{FF2B5EF4-FFF2-40B4-BE49-F238E27FC236}">
                <a16:creationId xmlns:a16="http://schemas.microsoft.com/office/drawing/2014/main" id="{1AB63884-8F0A-4DE4-BA3D-0340A4D62FDE}"/>
              </a:ext>
            </a:extLst>
          </p:cNvPr>
          <p:cNvSpPr/>
          <p:nvPr/>
        </p:nvSpPr>
        <p:spPr>
          <a:xfrm>
            <a:off x="1047052" y="4008182"/>
            <a:ext cx="3767559" cy="3497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短整型</a:t>
            </a:r>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(short int</a:t>
            </a:r>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或</a:t>
            </a:r>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short)</a:t>
            </a:r>
          </a:p>
        </p:txBody>
      </p:sp>
      <p:sp>
        <p:nvSpPr>
          <p:cNvPr id="112" name="Rectangle: Rounded Corners 17">
            <a:extLst>
              <a:ext uri="{FF2B5EF4-FFF2-40B4-BE49-F238E27FC236}">
                <a16:creationId xmlns:a16="http://schemas.microsoft.com/office/drawing/2014/main" id="{6EA3523A-1550-4EDF-9D12-506056A91494}"/>
              </a:ext>
            </a:extLst>
          </p:cNvPr>
          <p:cNvSpPr/>
          <p:nvPr/>
        </p:nvSpPr>
        <p:spPr>
          <a:xfrm>
            <a:off x="1039290" y="4972248"/>
            <a:ext cx="3767559" cy="3497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长整型</a:t>
            </a:r>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(long int</a:t>
            </a:r>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或</a:t>
            </a:r>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long)</a:t>
            </a:r>
          </a:p>
        </p:txBody>
      </p:sp>
      <p:sp>
        <p:nvSpPr>
          <p:cNvPr id="114" name="Rectangle: Rounded Corners 17">
            <a:extLst>
              <a:ext uri="{FF2B5EF4-FFF2-40B4-BE49-F238E27FC236}">
                <a16:creationId xmlns:a16="http://schemas.microsoft.com/office/drawing/2014/main" id="{B44DF632-738D-402C-90FE-DEB17C590A6C}"/>
              </a:ext>
            </a:extLst>
          </p:cNvPr>
          <p:cNvSpPr/>
          <p:nvPr/>
        </p:nvSpPr>
        <p:spPr>
          <a:xfrm>
            <a:off x="1039290" y="5870325"/>
            <a:ext cx="3767559" cy="3497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双长整型</a:t>
            </a:r>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(long long int</a:t>
            </a:r>
            <a:r>
              <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或</a:t>
            </a:r>
            <a:r>
              <a:rPr lang="en-US" altLang="zh-CN"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long long)</a:t>
            </a:r>
            <a:endParaRPr lang="zh-CN" altLang="en-US" sz="1600"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endParaRPr>
          </a:p>
        </p:txBody>
      </p:sp>
      <p:sp>
        <p:nvSpPr>
          <p:cNvPr id="55" name="矩形 54">
            <a:extLst>
              <a:ext uri="{FF2B5EF4-FFF2-40B4-BE49-F238E27FC236}">
                <a16:creationId xmlns:a16="http://schemas.microsoft.com/office/drawing/2014/main" id="{96EC0DA3-4B69-41D3-9B2C-85D2CFB1DCE8}"/>
              </a:ext>
            </a:extLst>
          </p:cNvPr>
          <p:cNvSpPr/>
          <p:nvPr/>
        </p:nvSpPr>
        <p:spPr>
          <a:xfrm>
            <a:off x="5171680" y="597178"/>
            <a:ext cx="1107996" cy="369332"/>
          </a:xfrm>
          <a:prstGeom prst="rect">
            <a:avLst/>
          </a:prstGeom>
        </p:spPr>
        <p:txBody>
          <a:bodyPr wrap="none">
            <a:spAutoFit/>
          </a:bodyPr>
          <a:lstStyle/>
          <a:p>
            <a:r>
              <a:rPr lang="zh-CN" altLang="en-US" b="1">
                <a:solidFill>
                  <a:schemeClr val="bg1"/>
                </a:solidFill>
              </a:rPr>
              <a:t>整型数据</a:t>
            </a:r>
          </a:p>
        </p:txBody>
      </p:sp>
      <p:sp>
        <p:nvSpPr>
          <p:cNvPr id="56" name="矩形 55">
            <a:extLst>
              <a:ext uri="{FF2B5EF4-FFF2-40B4-BE49-F238E27FC236}">
                <a16:creationId xmlns:a16="http://schemas.microsoft.com/office/drawing/2014/main" id="{DDDA746E-F97D-4FA4-8F63-C361B1394292}"/>
              </a:ext>
            </a:extLst>
          </p:cNvPr>
          <p:cNvSpPr/>
          <p:nvPr/>
        </p:nvSpPr>
        <p:spPr>
          <a:xfrm>
            <a:off x="6616708" y="2074424"/>
            <a:ext cx="3389069" cy="276999"/>
          </a:xfrm>
          <a:prstGeom prst="rect">
            <a:avLst/>
          </a:prstGeom>
        </p:spPr>
        <p:txBody>
          <a:bodyPr wrap="none">
            <a:spAutoFit/>
          </a:bodyPr>
          <a:lstStyle/>
          <a:p>
            <a:r>
              <a:rPr lang="zh-CN" altLang="en-US" sz="1200">
                <a:solidFill>
                  <a:schemeClr val="bg1"/>
                </a:solidFill>
              </a:rPr>
              <a:t>补充：存储单位还有：</a:t>
            </a:r>
            <a:r>
              <a:rPr lang="en-US" altLang="zh-CN" sz="1200">
                <a:solidFill>
                  <a:schemeClr val="bg1"/>
                </a:solidFill>
              </a:rPr>
              <a:t>KB,Mb,GB,TB,PB,EB,ZB,YB</a:t>
            </a:r>
          </a:p>
        </p:txBody>
      </p:sp>
      <p:sp>
        <p:nvSpPr>
          <p:cNvPr id="98" name="Oval 6">
            <a:extLst>
              <a:ext uri="{FF2B5EF4-FFF2-40B4-BE49-F238E27FC236}">
                <a16:creationId xmlns:a16="http://schemas.microsoft.com/office/drawing/2014/main" id="{6CC89143-3637-4C04-8FB1-73337B6B00F1}"/>
              </a:ext>
            </a:extLst>
          </p:cNvPr>
          <p:cNvSpPr>
            <a:spLocks noChangeArrowheads="1"/>
          </p:cNvSpPr>
          <p:nvPr/>
        </p:nvSpPr>
        <p:spPr bwMode="auto">
          <a:xfrm>
            <a:off x="5171680" y="390274"/>
            <a:ext cx="185264" cy="182642"/>
          </a:xfrm>
          <a:prstGeom prst="ellipse">
            <a:avLst/>
          </a:prstGeom>
          <a:solidFill>
            <a:srgbClr val="FBE22D">
              <a:alpha val="80000"/>
            </a:srgbClr>
          </a:solidFill>
          <a:ln>
            <a:noFill/>
          </a:ln>
        </p:spPr>
        <p:txBody>
          <a:bodyPr/>
          <a:lstStyle/>
          <a:p>
            <a:endParaRPr lang="zh-CN" altLang="en-US"/>
          </a:p>
        </p:txBody>
      </p:sp>
      <p:sp>
        <p:nvSpPr>
          <p:cNvPr id="99" name="Oval 3">
            <a:extLst>
              <a:ext uri="{FF2B5EF4-FFF2-40B4-BE49-F238E27FC236}">
                <a16:creationId xmlns:a16="http://schemas.microsoft.com/office/drawing/2014/main" id="{7F485ADA-54AC-4B24-A399-8645BE063430}"/>
              </a:ext>
            </a:extLst>
          </p:cNvPr>
          <p:cNvSpPr>
            <a:spLocks noChangeArrowheads="1"/>
          </p:cNvSpPr>
          <p:nvPr/>
        </p:nvSpPr>
        <p:spPr bwMode="auto">
          <a:xfrm>
            <a:off x="4207071" y="529016"/>
            <a:ext cx="263828" cy="260897"/>
          </a:xfrm>
          <a:prstGeom prst="ellipse">
            <a:avLst/>
          </a:prstGeom>
          <a:solidFill>
            <a:srgbClr val="A9D25A">
              <a:alpha val="80000"/>
            </a:srgbClr>
          </a:solidFill>
          <a:ln>
            <a:noFill/>
          </a:ln>
        </p:spPr>
        <p:txBody>
          <a:bodyPr/>
          <a:lstStyle/>
          <a:p>
            <a:endParaRPr lang="zh-CN" altLang="en-US"/>
          </a:p>
        </p:txBody>
      </p:sp>
      <p:sp>
        <p:nvSpPr>
          <p:cNvPr id="100" name="Oval 4">
            <a:extLst>
              <a:ext uri="{FF2B5EF4-FFF2-40B4-BE49-F238E27FC236}">
                <a16:creationId xmlns:a16="http://schemas.microsoft.com/office/drawing/2014/main" id="{88C72178-3E43-481D-897F-68D02DF7A6AA}"/>
              </a:ext>
            </a:extLst>
          </p:cNvPr>
          <p:cNvSpPr>
            <a:spLocks noChangeArrowheads="1"/>
          </p:cNvSpPr>
          <p:nvPr/>
        </p:nvSpPr>
        <p:spPr bwMode="auto">
          <a:xfrm>
            <a:off x="4470899" y="700496"/>
            <a:ext cx="263828" cy="260897"/>
          </a:xfrm>
          <a:prstGeom prst="ellipse">
            <a:avLst/>
          </a:prstGeom>
          <a:solidFill>
            <a:srgbClr val="98D2E3">
              <a:alpha val="80000"/>
            </a:srgbClr>
          </a:solidFill>
          <a:ln>
            <a:noFill/>
          </a:ln>
        </p:spPr>
        <p:txBody>
          <a:bodyPr/>
          <a:lstStyle/>
          <a:p>
            <a:endParaRPr lang="zh-CN" altLang="en-US"/>
          </a:p>
        </p:txBody>
      </p:sp>
      <p:sp>
        <p:nvSpPr>
          <p:cNvPr id="101" name="Oval 5">
            <a:extLst>
              <a:ext uri="{FF2B5EF4-FFF2-40B4-BE49-F238E27FC236}">
                <a16:creationId xmlns:a16="http://schemas.microsoft.com/office/drawing/2014/main" id="{CAECF94C-C436-4952-881D-616E250EC2F2}"/>
              </a:ext>
            </a:extLst>
          </p:cNvPr>
          <p:cNvSpPr>
            <a:spLocks noChangeArrowheads="1"/>
          </p:cNvSpPr>
          <p:nvPr/>
        </p:nvSpPr>
        <p:spPr bwMode="auto">
          <a:xfrm>
            <a:off x="4649621" y="511887"/>
            <a:ext cx="458394" cy="450850"/>
          </a:xfrm>
          <a:prstGeom prst="ellipse">
            <a:avLst/>
          </a:prstGeom>
          <a:solidFill>
            <a:srgbClr val="EA5514">
              <a:alpha val="80000"/>
            </a:srgbClr>
          </a:solidFill>
          <a:ln>
            <a:noFill/>
          </a:ln>
        </p:spPr>
        <p:txBody>
          <a:bodyPr/>
          <a:lstStyle/>
          <a:p>
            <a:endParaRPr lang="zh-CN" altLang="en-US"/>
          </a:p>
        </p:txBody>
      </p:sp>
      <p:sp>
        <p:nvSpPr>
          <p:cNvPr id="102" name="Rectangle 39">
            <a:extLst>
              <a:ext uri="{FF2B5EF4-FFF2-40B4-BE49-F238E27FC236}">
                <a16:creationId xmlns:a16="http://schemas.microsoft.com/office/drawing/2014/main" id="{436AD512-50CD-4C76-89B7-CCA782BD0D1C}"/>
              </a:ext>
            </a:extLst>
          </p:cNvPr>
          <p:cNvSpPr>
            <a:spLocks noChangeArrowheads="1"/>
          </p:cNvSpPr>
          <p:nvPr/>
        </p:nvSpPr>
        <p:spPr bwMode="auto">
          <a:xfrm>
            <a:off x="4660360" y="624119"/>
            <a:ext cx="454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a:solidFill>
                  <a:srgbClr val="FFFFFF"/>
                </a:solidFill>
                <a:latin typeface="Impact" pitchFamily="34" charset="0"/>
              </a:rPr>
              <a:t>2.1.3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4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wipe(left)">
                                      <p:cBhvr>
                                        <p:cTn id="13" dur="500"/>
                                        <p:tgtEl>
                                          <p:spTgt spid="10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left)">
                                      <p:cBhvr>
                                        <p:cTn id="16" dur="500"/>
                                        <p:tgtEl>
                                          <p:spTgt spid="1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wipe(left)">
                                      <p:cBhvr>
                                        <p:cTn id="19" dur="500"/>
                                        <p:tgtEl>
                                          <p:spTgt spid="1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wipe(left)">
                                      <p:cBhvr>
                                        <p:cTn id="22" dur="500"/>
                                        <p:tgtEl>
                                          <p:spTgt spid="114"/>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300" fill="hold"/>
                                        <p:tgtEl>
                                          <p:spTgt spid="101"/>
                                        </p:tgtEl>
                                        <p:attrNameLst>
                                          <p:attrName>ppt_w</p:attrName>
                                        </p:attrNameLst>
                                      </p:cBhvr>
                                      <p:tavLst>
                                        <p:tav tm="0">
                                          <p:val>
                                            <p:fltVal val="0"/>
                                          </p:val>
                                        </p:tav>
                                        <p:tav tm="100000">
                                          <p:val>
                                            <p:strVal val="#ppt_w"/>
                                          </p:val>
                                        </p:tav>
                                      </p:tavLst>
                                    </p:anim>
                                    <p:anim calcmode="lin" valueType="num">
                                      <p:cBhvr>
                                        <p:cTn id="26" dur="300" fill="hold"/>
                                        <p:tgtEl>
                                          <p:spTgt spid="101"/>
                                        </p:tgtEl>
                                        <p:attrNameLst>
                                          <p:attrName>ppt_h</p:attrName>
                                        </p:attrNameLst>
                                      </p:cBhvr>
                                      <p:tavLst>
                                        <p:tav tm="0">
                                          <p:val>
                                            <p:fltVal val="0"/>
                                          </p:val>
                                        </p:tav>
                                        <p:tav tm="100000">
                                          <p:val>
                                            <p:strVal val="#ppt_h"/>
                                          </p:val>
                                        </p:tav>
                                      </p:tavLst>
                                    </p:anim>
                                    <p:animEffect transition="in" filter="fade">
                                      <p:cBhvr>
                                        <p:cTn id="27" dur="300"/>
                                        <p:tgtEl>
                                          <p:spTgt spid="101"/>
                                        </p:tgtEl>
                                      </p:cBhvr>
                                    </p:animEffect>
                                  </p:childTnLst>
                                </p:cTn>
                              </p:par>
                              <p:par>
                                <p:cTn id="28" presetID="6" presetClass="emph" presetSubtype="0" autoRev="1" fill="hold" grpId="1" nodeType="withEffect">
                                  <p:stCondLst>
                                    <p:cond delay="300"/>
                                  </p:stCondLst>
                                  <p:childTnLst>
                                    <p:animScale>
                                      <p:cBhvr>
                                        <p:cTn id="29" dur="150" fill="hold"/>
                                        <p:tgtEl>
                                          <p:spTgt spid="101"/>
                                        </p:tgtEl>
                                      </p:cBhvr>
                                      <p:by x="110000" y="110000"/>
                                    </p:animScale>
                                  </p:childTnLst>
                                </p:cTn>
                              </p:par>
                              <p:par>
                                <p:cTn id="30" presetID="53" presetClass="entr" presetSubtype="16" fill="hold" grpId="0" nodeType="withEffect">
                                  <p:stCondLst>
                                    <p:cond delay="300"/>
                                  </p:stCondLst>
                                  <p:childTnLst>
                                    <p:set>
                                      <p:cBhvr>
                                        <p:cTn id="31" dur="1" fill="hold">
                                          <p:stCondLst>
                                            <p:cond delay="0"/>
                                          </p:stCondLst>
                                        </p:cTn>
                                        <p:tgtEl>
                                          <p:spTgt spid="100"/>
                                        </p:tgtEl>
                                        <p:attrNameLst>
                                          <p:attrName>style.visibility</p:attrName>
                                        </p:attrNameLst>
                                      </p:cBhvr>
                                      <p:to>
                                        <p:strVal val="visible"/>
                                      </p:to>
                                    </p:set>
                                    <p:anim calcmode="lin" valueType="num">
                                      <p:cBhvr>
                                        <p:cTn id="32" dur="300" fill="hold"/>
                                        <p:tgtEl>
                                          <p:spTgt spid="100"/>
                                        </p:tgtEl>
                                        <p:attrNameLst>
                                          <p:attrName>ppt_w</p:attrName>
                                        </p:attrNameLst>
                                      </p:cBhvr>
                                      <p:tavLst>
                                        <p:tav tm="0">
                                          <p:val>
                                            <p:fltVal val="0"/>
                                          </p:val>
                                        </p:tav>
                                        <p:tav tm="100000">
                                          <p:val>
                                            <p:strVal val="#ppt_w"/>
                                          </p:val>
                                        </p:tav>
                                      </p:tavLst>
                                    </p:anim>
                                    <p:anim calcmode="lin" valueType="num">
                                      <p:cBhvr>
                                        <p:cTn id="33" dur="300" fill="hold"/>
                                        <p:tgtEl>
                                          <p:spTgt spid="100"/>
                                        </p:tgtEl>
                                        <p:attrNameLst>
                                          <p:attrName>ppt_h</p:attrName>
                                        </p:attrNameLst>
                                      </p:cBhvr>
                                      <p:tavLst>
                                        <p:tav tm="0">
                                          <p:val>
                                            <p:fltVal val="0"/>
                                          </p:val>
                                        </p:tav>
                                        <p:tav tm="100000">
                                          <p:val>
                                            <p:strVal val="#ppt_h"/>
                                          </p:val>
                                        </p:tav>
                                      </p:tavLst>
                                    </p:anim>
                                    <p:animEffect transition="in" filter="fade">
                                      <p:cBhvr>
                                        <p:cTn id="34" dur="300"/>
                                        <p:tgtEl>
                                          <p:spTgt spid="100"/>
                                        </p:tgtEl>
                                      </p:cBhvr>
                                    </p:animEffect>
                                  </p:childTnLst>
                                </p:cTn>
                              </p:par>
                              <p:par>
                                <p:cTn id="35" presetID="6" presetClass="emph" presetSubtype="0" autoRev="1" fill="hold" grpId="1" nodeType="withEffect">
                                  <p:stCondLst>
                                    <p:cond delay="600"/>
                                  </p:stCondLst>
                                  <p:childTnLst>
                                    <p:animScale>
                                      <p:cBhvr>
                                        <p:cTn id="36" dur="150" fill="hold"/>
                                        <p:tgtEl>
                                          <p:spTgt spid="100"/>
                                        </p:tgtEl>
                                      </p:cBhvr>
                                      <p:by x="110000" y="110000"/>
                                    </p:animScale>
                                  </p:childTnLst>
                                </p:cTn>
                              </p:par>
                              <p:par>
                                <p:cTn id="37" presetID="53" presetClass="entr" presetSubtype="16" fill="hold" grpId="0" nodeType="withEffect">
                                  <p:stCondLst>
                                    <p:cond delay="600"/>
                                  </p:stCondLst>
                                  <p:childTnLst>
                                    <p:set>
                                      <p:cBhvr>
                                        <p:cTn id="38" dur="1" fill="hold">
                                          <p:stCondLst>
                                            <p:cond delay="0"/>
                                          </p:stCondLst>
                                        </p:cTn>
                                        <p:tgtEl>
                                          <p:spTgt spid="99"/>
                                        </p:tgtEl>
                                        <p:attrNameLst>
                                          <p:attrName>style.visibility</p:attrName>
                                        </p:attrNameLst>
                                      </p:cBhvr>
                                      <p:to>
                                        <p:strVal val="visible"/>
                                      </p:to>
                                    </p:set>
                                    <p:anim calcmode="lin" valueType="num">
                                      <p:cBhvr>
                                        <p:cTn id="39" dur="300" fill="hold"/>
                                        <p:tgtEl>
                                          <p:spTgt spid="99"/>
                                        </p:tgtEl>
                                        <p:attrNameLst>
                                          <p:attrName>ppt_w</p:attrName>
                                        </p:attrNameLst>
                                      </p:cBhvr>
                                      <p:tavLst>
                                        <p:tav tm="0">
                                          <p:val>
                                            <p:fltVal val="0"/>
                                          </p:val>
                                        </p:tav>
                                        <p:tav tm="100000">
                                          <p:val>
                                            <p:strVal val="#ppt_w"/>
                                          </p:val>
                                        </p:tav>
                                      </p:tavLst>
                                    </p:anim>
                                    <p:anim calcmode="lin" valueType="num">
                                      <p:cBhvr>
                                        <p:cTn id="40" dur="300" fill="hold"/>
                                        <p:tgtEl>
                                          <p:spTgt spid="99"/>
                                        </p:tgtEl>
                                        <p:attrNameLst>
                                          <p:attrName>ppt_h</p:attrName>
                                        </p:attrNameLst>
                                      </p:cBhvr>
                                      <p:tavLst>
                                        <p:tav tm="0">
                                          <p:val>
                                            <p:fltVal val="0"/>
                                          </p:val>
                                        </p:tav>
                                        <p:tav tm="100000">
                                          <p:val>
                                            <p:strVal val="#ppt_h"/>
                                          </p:val>
                                        </p:tav>
                                      </p:tavLst>
                                    </p:anim>
                                    <p:animEffect transition="in" filter="fade">
                                      <p:cBhvr>
                                        <p:cTn id="41" dur="300"/>
                                        <p:tgtEl>
                                          <p:spTgt spid="99"/>
                                        </p:tgtEl>
                                      </p:cBhvr>
                                    </p:animEffect>
                                  </p:childTnLst>
                                </p:cTn>
                              </p:par>
                              <p:par>
                                <p:cTn id="42" presetID="6" presetClass="emph" presetSubtype="0" autoRev="1" fill="hold" grpId="1" nodeType="withEffect">
                                  <p:stCondLst>
                                    <p:cond delay="900"/>
                                  </p:stCondLst>
                                  <p:childTnLst>
                                    <p:animScale>
                                      <p:cBhvr>
                                        <p:cTn id="43" dur="150" fill="hold"/>
                                        <p:tgtEl>
                                          <p:spTgt spid="99"/>
                                        </p:tgtEl>
                                      </p:cBhvr>
                                      <p:by x="110000" y="110000"/>
                                    </p:animScale>
                                  </p:childTnLst>
                                </p:cTn>
                              </p:par>
                              <p:par>
                                <p:cTn id="44" presetID="53" presetClass="entr" presetSubtype="16" fill="hold" grpId="0" nodeType="withEffect">
                                  <p:stCondLst>
                                    <p:cond delay="900"/>
                                  </p:stCondLst>
                                  <p:childTnLst>
                                    <p:set>
                                      <p:cBhvr>
                                        <p:cTn id="45" dur="1" fill="hold">
                                          <p:stCondLst>
                                            <p:cond delay="0"/>
                                          </p:stCondLst>
                                        </p:cTn>
                                        <p:tgtEl>
                                          <p:spTgt spid="98"/>
                                        </p:tgtEl>
                                        <p:attrNameLst>
                                          <p:attrName>style.visibility</p:attrName>
                                        </p:attrNameLst>
                                      </p:cBhvr>
                                      <p:to>
                                        <p:strVal val="visible"/>
                                      </p:to>
                                    </p:set>
                                    <p:anim calcmode="lin" valueType="num">
                                      <p:cBhvr>
                                        <p:cTn id="46" dur="300" fill="hold"/>
                                        <p:tgtEl>
                                          <p:spTgt spid="98"/>
                                        </p:tgtEl>
                                        <p:attrNameLst>
                                          <p:attrName>ppt_w</p:attrName>
                                        </p:attrNameLst>
                                      </p:cBhvr>
                                      <p:tavLst>
                                        <p:tav tm="0">
                                          <p:val>
                                            <p:fltVal val="0"/>
                                          </p:val>
                                        </p:tav>
                                        <p:tav tm="100000">
                                          <p:val>
                                            <p:strVal val="#ppt_w"/>
                                          </p:val>
                                        </p:tav>
                                      </p:tavLst>
                                    </p:anim>
                                    <p:anim calcmode="lin" valueType="num">
                                      <p:cBhvr>
                                        <p:cTn id="47" dur="300" fill="hold"/>
                                        <p:tgtEl>
                                          <p:spTgt spid="98"/>
                                        </p:tgtEl>
                                        <p:attrNameLst>
                                          <p:attrName>ppt_h</p:attrName>
                                        </p:attrNameLst>
                                      </p:cBhvr>
                                      <p:tavLst>
                                        <p:tav tm="0">
                                          <p:val>
                                            <p:fltVal val="0"/>
                                          </p:val>
                                        </p:tav>
                                        <p:tav tm="100000">
                                          <p:val>
                                            <p:strVal val="#ppt_h"/>
                                          </p:val>
                                        </p:tav>
                                      </p:tavLst>
                                    </p:anim>
                                    <p:animEffect transition="in" filter="fade">
                                      <p:cBhvr>
                                        <p:cTn id="48" dur="300"/>
                                        <p:tgtEl>
                                          <p:spTgt spid="98"/>
                                        </p:tgtEl>
                                      </p:cBhvr>
                                    </p:animEffect>
                                  </p:childTnLst>
                                </p:cTn>
                              </p:par>
                              <p:par>
                                <p:cTn id="49" presetID="6" presetClass="emph" presetSubtype="0" autoRev="1" fill="hold" grpId="1" nodeType="withEffect">
                                  <p:stCondLst>
                                    <p:cond delay="1200"/>
                                  </p:stCondLst>
                                  <p:childTnLst>
                                    <p:animScale>
                                      <p:cBhvr>
                                        <p:cTn id="50" dur="150" fill="hold"/>
                                        <p:tgtEl>
                                          <p:spTgt spid="98"/>
                                        </p:tgtEl>
                                      </p:cBhvr>
                                      <p:by x="110000" y="110000"/>
                                    </p:animScale>
                                  </p:childTnLst>
                                </p:cTn>
                              </p:par>
                              <p:par>
                                <p:cTn id="51" presetID="53" presetClass="entr" presetSubtype="16" fill="hold" grpId="0" nodeType="withEffect">
                                  <p:stCondLst>
                                    <p:cond delay="500"/>
                                  </p:stCondLst>
                                  <p:childTnLst>
                                    <p:set>
                                      <p:cBhvr>
                                        <p:cTn id="52" dur="1" fill="hold">
                                          <p:stCondLst>
                                            <p:cond delay="0"/>
                                          </p:stCondLst>
                                        </p:cTn>
                                        <p:tgtEl>
                                          <p:spTgt spid="102"/>
                                        </p:tgtEl>
                                        <p:attrNameLst>
                                          <p:attrName>style.visibility</p:attrName>
                                        </p:attrNameLst>
                                      </p:cBhvr>
                                      <p:to>
                                        <p:strVal val="visible"/>
                                      </p:to>
                                    </p:set>
                                    <p:anim calcmode="lin" valueType="num">
                                      <p:cBhvr>
                                        <p:cTn id="53" dur="300" fill="hold"/>
                                        <p:tgtEl>
                                          <p:spTgt spid="102"/>
                                        </p:tgtEl>
                                        <p:attrNameLst>
                                          <p:attrName>ppt_w</p:attrName>
                                        </p:attrNameLst>
                                      </p:cBhvr>
                                      <p:tavLst>
                                        <p:tav tm="0">
                                          <p:val>
                                            <p:fltVal val="0"/>
                                          </p:val>
                                        </p:tav>
                                        <p:tav tm="100000">
                                          <p:val>
                                            <p:strVal val="#ppt_w"/>
                                          </p:val>
                                        </p:tav>
                                      </p:tavLst>
                                    </p:anim>
                                    <p:anim calcmode="lin" valueType="num">
                                      <p:cBhvr>
                                        <p:cTn id="54" dur="300" fill="hold"/>
                                        <p:tgtEl>
                                          <p:spTgt spid="102"/>
                                        </p:tgtEl>
                                        <p:attrNameLst>
                                          <p:attrName>ppt_h</p:attrName>
                                        </p:attrNameLst>
                                      </p:cBhvr>
                                      <p:tavLst>
                                        <p:tav tm="0">
                                          <p:val>
                                            <p:fltVal val="0"/>
                                          </p:val>
                                        </p:tav>
                                        <p:tav tm="100000">
                                          <p:val>
                                            <p:strVal val="#ppt_h"/>
                                          </p:val>
                                        </p:tav>
                                      </p:tavLst>
                                    </p:anim>
                                    <p:animEffect transition="in" filter="fade">
                                      <p:cBhvr>
                                        <p:cTn id="55" dur="300"/>
                                        <p:tgtEl>
                                          <p:spTgt spid="102"/>
                                        </p:tgtEl>
                                      </p:cBhvr>
                                    </p:animEffect>
                                  </p:childTnLst>
                                </p:cTn>
                              </p:par>
                              <p:par>
                                <p:cTn id="56" presetID="6" presetClass="emph" presetSubtype="0" autoRev="1" fill="hold" grpId="1" nodeType="withEffect">
                                  <p:stCondLst>
                                    <p:cond delay="800"/>
                                  </p:stCondLst>
                                  <p:childTnLst>
                                    <p:animScale>
                                      <p:cBhvr>
                                        <p:cTn id="57" dur="150" fill="hold"/>
                                        <p:tgtEl>
                                          <p:spTgt spid="10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P spid="109" grpId="0" animBg="1"/>
      <p:bldP spid="111" grpId="0" animBg="1"/>
      <p:bldP spid="112" grpId="0" animBg="1"/>
      <p:bldP spid="114" grpId="0" animBg="1"/>
      <p:bldP spid="98" grpId="0" animBg="1"/>
      <p:bldP spid="98" grpId="1" animBg="1"/>
      <p:bldP spid="99" grpId="0" animBg="1"/>
      <p:bldP spid="99" grpId="1" animBg="1"/>
      <p:bldP spid="100" grpId="0" animBg="1"/>
      <p:bldP spid="100" grpId="1" animBg="1"/>
      <p:bldP spid="101" grpId="0" animBg="1"/>
      <p:bldP spid="101" grpId="1" animBg="1"/>
      <p:bldP spid="102" grpId="0"/>
      <p:bldP spid="102"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lgn="l">
          <a:defRPr sz="1400" smtClean="0">
            <a:solidFill>
              <a:srgbClr val="92D050"/>
            </a:solidFill>
            <a:latin typeface="微软雅黑" panose="020B0503020204020204" pitchFamily="34" charset="-122"/>
            <a:ea typeface="微软雅黑" panose="020B0503020204020204" pitchFamily="34" charset="-122"/>
          </a:defRPr>
        </a:defPPr>
      </a:lstStyle>
    </a:spDef>
    <a:txDef>
      <a:spPr>
        <a:noFill/>
      </a:spPr>
      <a:bodyPr wrap="none" rtlCol="0">
        <a:spAutoFit/>
      </a:bodyPr>
      <a:lstStyle>
        <a:defPPr algn="l">
          <a:defRPr sz="1400" smtClean="0">
            <a:solidFill>
              <a:schemeClr val="bg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4616</TotalTime>
  <Words>6035</Words>
  <Application>Microsoft Office PowerPoint</Application>
  <PresentationFormat>宽屏</PresentationFormat>
  <Paragraphs>655</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FZHei-B01S</vt:lpstr>
      <vt:lpstr>阿里巴巴普惠体 M</vt:lpstr>
      <vt:lpstr>阿里巴巴普惠体 R</vt:lpstr>
      <vt:lpstr>等线</vt:lpstr>
      <vt:lpstr>等线 Light</vt:lpstr>
      <vt:lpstr>宋体</vt:lpstr>
      <vt:lpstr>微软雅黑</vt:lpstr>
      <vt:lpstr>字魂35号-经典雅黑</vt:lpstr>
      <vt:lpstr>Arial</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ting lì</dc:creator>
  <cp:lastModifiedBy>China</cp:lastModifiedBy>
  <cp:revision>253</cp:revision>
  <dcterms:created xsi:type="dcterms:W3CDTF">2019-08-13T12:20:19Z</dcterms:created>
  <dcterms:modified xsi:type="dcterms:W3CDTF">2020-07-28T14:05:10Z</dcterms:modified>
</cp:coreProperties>
</file>