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9" r:id="rId4"/>
    <p:sldId id="300" r:id="rId5"/>
    <p:sldId id="301" r:id="rId6"/>
    <p:sldId id="299" r:id="rId7"/>
    <p:sldId id="298" r:id="rId8"/>
    <p:sldId id="297" r:id="rId9"/>
    <p:sldId id="302" r:id="rId10"/>
    <p:sldId id="296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C6"/>
    <a:srgbClr val="248278"/>
    <a:srgbClr val="24AA77"/>
    <a:srgbClr val="24A077"/>
    <a:srgbClr val="249478"/>
    <a:srgbClr val="249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262" autoAdjust="0"/>
  </p:normalViewPr>
  <p:slideViewPr>
    <p:cSldViewPr snapToGrid="0">
      <p:cViewPr varScale="1">
        <p:scale>
          <a:sx n="98" d="100"/>
          <a:sy n="98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t>2019-10-07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81C0D9-6790-48B1-9F2E-3C7CDA602D15}"/>
              </a:ext>
            </a:extLst>
          </p:cNvPr>
          <p:cNvSpPr txBox="1"/>
          <p:nvPr/>
        </p:nvSpPr>
        <p:spPr>
          <a:xfrm>
            <a:off x="5039435" y="817915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 符 数 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658605-8219-4A8A-AFDB-9CD6DD855D25}"/>
              </a:ext>
            </a:extLst>
          </p:cNvPr>
          <p:cNvGrpSpPr/>
          <p:nvPr/>
        </p:nvGrpSpPr>
        <p:grpSpPr>
          <a:xfrm>
            <a:off x="3360405" y="456096"/>
            <a:ext cx="1826141" cy="924977"/>
            <a:chOff x="3688246" y="532898"/>
            <a:chExt cx="1149873" cy="57246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3F34EB9B-CE2E-429E-A6B8-37EED49F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54CB95C7-F9E8-47CC-8BF2-AB08FE1B0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F20EEC2-1FBE-41A8-BEFA-D6AD9ADF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8D4DCC2-018C-4CE2-8C7F-10B03583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1C373E5A-41F5-4325-B98F-00C04234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5.3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53296B7-1E0E-46FD-83E6-792082FDB769}"/>
              </a:ext>
            </a:extLst>
          </p:cNvPr>
          <p:cNvGrpSpPr/>
          <p:nvPr/>
        </p:nvGrpSpPr>
        <p:grpSpPr>
          <a:xfrm>
            <a:off x="424274" y="1755530"/>
            <a:ext cx="1719796" cy="1866675"/>
            <a:chOff x="239997" y="1747473"/>
            <a:chExt cx="2165622" cy="2456002"/>
          </a:xfrm>
        </p:grpSpPr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id="{AF678937-4AE6-4E28-A1A9-8B2161E1C6C1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1EA0197-C067-44D5-9137-1B78A9066150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EEBAF1C-03CD-40B8-8A1A-BEF044B80EF1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3C97B900-0D2D-4CAD-977B-E9B3A38D4A76}"/>
                </a:ext>
              </a:extLst>
            </p:cNvPr>
            <p:cNvGrpSpPr/>
            <p:nvPr/>
          </p:nvGrpSpPr>
          <p:grpSpPr>
            <a:xfrm>
              <a:off x="275988" y="1747473"/>
              <a:ext cx="2129631" cy="1113235"/>
              <a:chOff x="1331651" y="2849165"/>
              <a:chExt cx="2130152" cy="1113296"/>
            </a:xfrm>
            <a:solidFill>
              <a:srgbClr val="00B050"/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63AD730-5C4D-4E84-B946-D52F277D75F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59E414-94C3-46EE-B4B9-AE59A20E8B49}"/>
                  </a:ext>
                </a:extLst>
              </p:cNvPr>
              <p:cNvSpPr txBox="1"/>
              <p:nvPr/>
            </p:nvSpPr>
            <p:spPr>
              <a:xfrm>
                <a:off x="1361882" y="3533369"/>
                <a:ext cx="2099921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定义字符数组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E737C27-E70B-4525-ACD8-7945D0DAA770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4C8AF6D-7A8B-4DF0-B83B-B6BE6E2172FE}"/>
              </a:ext>
            </a:extLst>
          </p:cNvPr>
          <p:cNvSpPr txBox="1"/>
          <p:nvPr/>
        </p:nvSpPr>
        <p:spPr>
          <a:xfrm>
            <a:off x="2405229" y="1863679"/>
            <a:ext cx="25731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定义字符数组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a[10];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07B5CEF-E851-4E73-9B9B-B86DEE3F5335}"/>
              </a:ext>
            </a:extLst>
          </p:cNvPr>
          <p:cNvGrpSpPr/>
          <p:nvPr/>
        </p:nvGrpSpPr>
        <p:grpSpPr>
          <a:xfrm>
            <a:off x="304167" y="3449583"/>
            <a:ext cx="1937910" cy="1866675"/>
            <a:chOff x="119467" y="1747473"/>
            <a:chExt cx="2440279" cy="2456002"/>
          </a:xfrm>
        </p:grpSpPr>
        <p:grpSp>
          <p:nvGrpSpPr>
            <p:cNvPr id="38" name="组合 19">
              <a:extLst>
                <a:ext uri="{FF2B5EF4-FFF2-40B4-BE49-F238E27FC236}">
                  <a16:creationId xmlns:a16="http://schemas.microsoft.com/office/drawing/2014/main" id="{ED352B1C-CCFA-4D38-B9E3-6FE961AB602A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EDB343B-D0AD-451F-BBEB-0069A0252F25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291888D-8D81-4C14-831A-E1DA31726653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" name="组合 2">
              <a:extLst>
                <a:ext uri="{FF2B5EF4-FFF2-40B4-BE49-F238E27FC236}">
                  <a16:creationId xmlns:a16="http://schemas.microsoft.com/office/drawing/2014/main" id="{49A61314-F3CE-48D0-9870-9DC38F26F89E}"/>
                </a:ext>
              </a:extLst>
            </p:cNvPr>
            <p:cNvGrpSpPr/>
            <p:nvPr/>
          </p:nvGrpSpPr>
          <p:grpSpPr>
            <a:xfrm>
              <a:off x="119467" y="1747473"/>
              <a:ext cx="2440279" cy="1113235"/>
              <a:chOff x="1175091" y="2849165"/>
              <a:chExt cx="2440876" cy="1113296"/>
            </a:xfrm>
            <a:solidFill>
              <a:srgbClr val="00B050"/>
            </a:solidFill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D2E6EC7-15A6-464D-8342-AA9A02FCD68C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1AF8E67-BA61-473D-9B1E-793B5EB23AE5}"/>
                  </a:ext>
                </a:extLst>
              </p:cNvPr>
              <p:cNvSpPr txBox="1"/>
              <p:nvPr/>
            </p:nvSpPr>
            <p:spPr>
              <a:xfrm>
                <a:off x="1175091" y="3566315"/>
                <a:ext cx="2440876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字符数组的初始化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619201-F396-4C2B-9DF4-C9C160699979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706BAB7C-FB67-4ACA-95FA-9597D0675057}"/>
              </a:ext>
            </a:extLst>
          </p:cNvPr>
          <p:cNvSpPr/>
          <p:nvPr/>
        </p:nvSpPr>
        <p:spPr>
          <a:xfrm>
            <a:off x="2407181" y="3362429"/>
            <a:ext cx="57944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b[10]={'g','o','o','d',' ','t','i','m','e','.’};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个字符一次赋给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b[0]~b[9]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由于字符型数据是以整数形式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(ASCII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存放的，因此也可以用整型数组来存放字符数据。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如果定义了字符数组但未进行初始化，则数组各元素的值是不可预料的。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如果花括号中提供的初值个数大于数组长度，则出现语法错误。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如果初值个数小于数组长度，则后面未被赋值的元素自动补为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如果数组的元素都是确定的，定义字符数组的常量表达式可以省略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也可以定义二维字符数组及多维数组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grpSp>
        <p:nvGrpSpPr>
          <p:cNvPr id="46" name="组 118">
            <a:extLst>
              <a:ext uri="{FF2B5EF4-FFF2-40B4-BE49-F238E27FC236}">
                <a16:creationId xmlns:a16="http://schemas.microsoft.com/office/drawing/2014/main" id="{D68723D8-E9D7-4422-92AF-23E77FD58A63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22D6C62-853E-4376-8028-7F3283F889A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1E9CEFE-22A9-40E3-AA72-7778ACE9717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7E6A876-86EF-4054-AE45-017C19F958A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F4E1290-0871-47A5-81E2-05B9D137CE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C3C93F3-8DC3-42BA-9F54-9CC09E0AB9D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8E766A4-D5BB-4FEA-99F0-2E59763522C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9AA4038-6A14-4922-9244-1F1D233BD2EF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C08F8F6-D701-4EC6-81E7-58059F49CF60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50C63B6-881D-4390-894C-F81FAA05FA2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66CA918-0325-445A-B62D-FE5B00A82E7C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E9C57E9-E7E1-4B0C-96AE-6D9D2DDC43F0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66205C9-D864-436E-A63F-2D1EEFA315AC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9" name="直线连接符 16">
              <a:extLst>
                <a:ext uri="{FF2B5EF4-FFF2-40B4-BE49-F238E27FC236}">
                  <a16:creationId xmlns:a16="http://schemas.microsoft.com/office/drawing/2014/main" id="{D99FC0A0-65E0-4C3F-9C4F-0691549E7257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7">
              <a:extLst>
                <a:ext uri="{FF2B5EF4-FFF2-40B4-BE49-F238E27FC236}">
                  <a16:creationId xmlns:a16="http://schemas.microsoft.com/office/drawing/2014/main" id="{4A1B791C-0C49-4B7B-B8E4-EC8BD59A8073}"/>
                </a:ext>
              </a:extLst>
            </p:cNvPr>
            <p:cNvCxnSpPr>
              <a:stCxn id="49" idx="7"/>
              <a:endCxn id="5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21">
              <a:extLst>
                <a:ext uri="{FF2B5EF4-FFF2-40B4-BE49-F238E27FC236}">
                  <a16:creationId xmlns:a16="http://schemas.microsoft.com/office/drawing/2014/main" id="{E4A767FD-0282-48AA-AB2A-A7A8CE117569}"/>
                </a:ext>
              </a:extLst>
            </p:cNvPr>
            <p:cNvCxnSpPr>
              <a:stCxn id="54" idx="7"/>
              <a:endCxn id="5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28">
              <a:extLst>
                <a:ext uri="{FF2B5EF4-FFF2-40B4-BE49-F238E27FC236}">
                  <a16:creationId xmlns:a16="http://schemas.microsoft.com/office/drawing/2014/main" id="{CA37DC50-E83A-4D1C-AA4E-168F98CE4731}"/>
                </a:ext>
              </a:extLst>
            </p:cNvPr>
            <p:cNvCxnSpPr>
              <a:stCxn id="48" idx="7"/>
              <a:endCxn id="4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43">
              <a:extLst>
                <a:ext uri="{FF2B5EF4-FFF2-40B4-BE49-F238E27FC236}">
                  <a16:creationId xmlns:a16="http://schemas.microsoft.com/office/drawing/2014/main" id="{F1987421-6658-459B-9011-ADAE763F8FBD}"/>
                </a:ext>
              </a:extLst>
            </p:cNvPr>
            <p:cNvCxnSpPr>
              <a:stCxn id="50" idx="7"/>
              <a:endCxn id="4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47">
              <a:extLst>
                <a:ext uri="{FF2B5EF4-FFF2-40B4-BE49-F238E27FC236}">
                  <a16:creationId xmlns:a16="http://schemas.microsoft.com/office/drawing/2014/main" id="{6E3BE8BB-1E80-414F-9E76-78466E8DAD6F}"/>
                </a:ext>
              </a:extLst>
            </p:cNvPr>
            <p:cNvCxnSpPr>
              <a:stCxn id="53" idx="0"/>
              <a:endCxn id="4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50">
              <a:extLst>
                <a:ext uri="{FF2B5EF4-FFF2-40B4-BE49-F238E27FC236}">
                  <a16:creationId xmlns:a16="http://schemas.microsoft.com/office/drawing/2014/main" id="{56D55ABB-2BC3-4661-81EC-7033AC9A0192}"/>
                </a:ext>
              </a:extLst>
            </p:cNvPr>
            <p:cNvCxnSpPr>
              <a:stCxn id="52" idx="2"/>
              <a:endCxn id="5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54">
              <a:extLst>
                <a:ext uri="{FF2B5EF4-FFF2-40B4-BE49-F238E27FC236}">
                  <a16:creationId xmlns:a16="http://schemas.microsoft.com/office/drawing/2014/main" id="{27836674-065C-412D-80D2-489DC8BB8636}"/>
                </a:ext>
              </a:extLst>
            </p:cNvPr>
            <p:cNvCxnSpPr>
              <a:stCxn id="53" idx="4"/>
              <a:endCxn id="4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57">
              <a:extLst>
                <a:ext uri="{FF2B5EF4-FFF2-40B4-BE49-F238E27FC236}">
                  <a16:creationId xmlns:a16="http://schemas.microsoft.com/office/drawing/2014/main" id="{1A6E45E1-D5A3-444D-BA41-75772F7B4597}"/>
                </a:ext>
              </a:extLst>
            </p:cNvPr>
            <p:cNvCxnSpPr>
              <a:stCxn id="49" idx="5"/>
              <a:endCxn id="5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0">
              <a:extLst>
                <a:ext uri="{FF2B5EF4-FFF2-40B4-BE49-F238E27FC236}">
                  <a16:creationId xmlns:a16="http://schemas.microsoft.com/office/drawing/2014/main" id="{CB488537-8BFB-4033-A0A9-7A9EE56F3634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3">
              <a:extLst>
                <a:ext uri="{FF2B5EF4-FFF2-40B4-BE49-F238E27FC236}">
                  <a16:creationId xmlns:a16="http://schemas.microsoft.com/office/drawing/2014/main" id="{0AA32B4A-87DB-4272-A187-D3B5926B71E6}"/>
                </a:ext>
              </a:extLst>
            </p:cNvPr>
            <p:cNvCxnSpPr>
              <a:stCxn id="50" idx="4"/>
              <a:endCxn id="4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8B72F99-5DDE-4D13-B24D-371B2C413FC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BC01F386-7BAD-48CA-BB63-1F749E52DD72}"/>
                </a:ext>
              </a:extLst>
            </p:cNvPr>
            <p:cNvCxnSpPr>
              <a:stCxn id="50" idx="5"/>
              <a:endCxn id="5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5">
              <a:extLst>
                <a:ext uri="{FF2B5EF4-FFF2-40B4-BE49-F238E27FC236}">
                  <a16:creationId xmlns:a16="http://schemas.microsoft.com/office/drawing/2014/main" id="{C96229F6-81A1-4FD6-8DA3-D9B4F56DA47C}"/>
                </a:ext>
              </a:extLst>
            </p:cNvPr>
            <p:cNvCxnSpPr>
              <a:stCxn id="55" idx="7"/>
              <a:endCxn id="5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8">
              <a:extLst>
                <a:ext uri="{FF2B5EF4-FFF2-40B4-BE49-F238E27FC236}">
                  <a16:creationId xmlns:a16="http://schemas.microsoft.com/office/drawing/2014/main" id="{8066B1A8-EAC6-402B-A9B3-1DFA8A3DAFE7}"/>
                </a:ext>
              </a:extLst>
            </p:cNvPr>
            <p:cNvCxnSpPr>
              <a:stCxn id="55" idx="6"/>
              <a:endCxn id="4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84">
              <a:extLst>
                <a:ext uri="{FF2B5EF4-FFF2-40B4-BE49-F238E27FC236}">
                  <a16:creationId xmlns:a16="http://schemas.microsoft.com/office/drawing/2014/main" id="{A22195FA-FE51-4057-9EFB-6C8AB6116E8D}"/>
                </a:ext>
              </a:extLst>
            </p:cNvPr>
            <p:cNvCxnSpPr>
              <a:stCxn id="48" idx="0"/>
              <a:endCxn id="5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91">
              <a:extLst>
                <a:ext uri="{FF2B5EF4-FFF2-40B4-BE49-F238E27FC236}">
                  <a16:creationId xmlns:a16="http://schemas.microsoft.com/office/drawing/2014/main" id="{42A7B481-E9DE-4A00-B648-D715BA31766C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C17A6E0-8EF8-4F18-BB16-A9CD3E0E601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F88B678-007A-4BE5-B900-8569718BEF8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3463E51E-D89E-49FB-9417-771C4D7ECDA9}"/>
              </a:ext>
            </a:extLst>
          </p:cNvPr>
          <p:cNvSpPr/>
          <p:nvPr/>
        </p:nvSpPr>
        <p:spPr>
          <a:xfrm>
            <a:off x="8114512" y="4025666"/>
            <a:ext cx="3268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b[10]={'g','o','o','d',' ','t','i'};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E3E06D6-4E65-4F9F-99B6-1756985EBE96}"/>
              </a:ext>
            </a:extLst>
          </p:cNvPr>
          <p:cNvSpPr/>
          <p:nvPr/>
        </p:nvSpPr>
        <p:spPr>
          <a:xfrm>
            <a:off x="8073637" y="449205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9E3B24A-7C42-46DC-AB08-C9E4E993B508}"/>
              </a:ext>
            </a:extLst>
          </p:cNvPr>
          <p:cNvSpPr/>
          <p:nvPr/>
        </p:nvSpPr>
        <p:spPr>
          <a:xfrm>
            <a:off x="8470414" y="449257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E6D3966-E1F0-47EA-A44F-1880149614C3}"/>
              </a:ext>
            </a:extLst>
          </p:cNvPr>
          <p:cNvSpPr/>
          <p:nvPr/>
        </p:nvSpPr>
        <p:spPr>
          <a:xfrm>
            <a:off x="8867191" y="449308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235078-CCF7-43D0-A487-08FB9EE683E9}"/>
              </a:ext>
            </a:extLst>
          </p:cNvPr>
          <p:cNvSpPr/>
          <p:nvPr/>
        </p:nvSpPr>
        <p:spPr>
          <a:xfrm>
            <a:off x="9263968" y="449360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6CAB386-A04A-42E2-85A4-C2FAACC4FF2F}"/>
              </a:ext>
            </a:extLst>
          </p:cNvPr>
          <p:cNvSpPr/>
          <p:nvPr/>
        </p:nvSpPr>
        <p:spPr>
          <a:xfrm>
            <a:off x="9660745" y="44941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0EB096B-6326-4B76-AAE0-1B202AA0741C}"/>
              </a:ext>
            </a:extLst>
          </p:cNvPr>
          <p:cNvSpPr/>
          <p:nvPr/>
        </p:nvSpPr>
        <p:spPr>
          <a:xfrm>
            <a:off x="10057522" y="44946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AC06B74-DF3B-47A6-ABFD-32F63E7378D7}"/>
              </a:ext>
            </a:extLst>
          </p:cNvPr>
          <p:cNvSpPr/>
          <p:nvPr/>
        </p:nvSpPr>
        <p:spPr>
          <a:xfrm>
            <a:off x="10454299" y="44951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DB69F6-5837-4022-81D3-9179F77F735A}"/>
              </a:ext>
            </a:extLst>
          </p:cNvPr>
          <p:cNvSpPr/>
          <p:nvPr/>
        </p:nvSpPr>
        <p:spPr>
          <a:xfrm>
            <a:off x="10851076" y="44956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9F4E0D3-223A-4BD4-96EB-D7C24E12DAC8}"/>
              </a:ext>
            </a:extLst>
          </p:cNvPr>
          <p:cNvSpPr/>
          <p:nvPr/>
        </p:nvSpPr>
        <p:spPr>
          <a:xfrm>
            <a:off x="11247853" y="44961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D9DA19C-C46B-4F3F-98A1-98D59D5F5F67}"/>
              </a:ext>
            </a:extLst>
          </p:cNvPr>
          <p:cNvSpPr/>
          <p:nvPr/>
        </p:nvSpPr>
        <p:spPr>
          <a:xfrm>
            <a:off x="11644627" y="449669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4410898-24BE-4CA5-8691-588610CE7034}"/>
              </a:ext>
            </a:extLst>
          </p:cNvPr>
          <p:cNvSpPr txBox="1"/>
          <p:nvPr/>
        </p:nvSpPr>
        <p:spPr>
          <a:xfrm>
            <a:off x="8136986" y="4514383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   o       o      d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      I     \0    \0    \0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AE13CE-D59E-435A-AEA8-AD62A720E5D4}"/>
              </a:ext>
            </a:extLst>
          </p:cNvPr>
          <p:cNvSpPr/>
          <p:nvPr/>
        </p:nvSpPr>
        <p:spPr>
          <a:xfrm>
            <a:off x="5840691" y="5502138"/>
            <a:ext cx="6199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b[5][5]={{' ',' ','*'},{' ','*',' ','*'},{'*',' ',' ',' ','*'},{' ','*',' ','*'},{' ',' ','*'}};</a:t>
            </a:r>
            <a:endParaRPr lang="zh-CN" altLang="en-US" sz="140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C30655F-E565-44BC-A655-72B2814B5CC4}"/>
              </a:ext>
            </a:extLst>
          </p:cNvPr>
          <p:cNvGrpSpPr/>
          <p:nvPr/>
        </p:nvGrpSpPr>
        <p:grpSpPr>
          <a:xfrm>
            <a:off x="259706" y="5757695"/>
            <a:ext cx="1937910" cy="1866675"/>
            <a:chOff x="119467" y="1747473"/>
            <a:chExt cx="2440279" cy="2456002"/>
          </a:xfrm>
        </p:grpSpPr>
        <p:grpSp>
          <p:nvGrpSpPr>
            <p:cNvPr id="133" name="组合 19">
              <a:extLst>
                <a:ext uri="{FF2B5EF4-FFF2-40B4-BE49-F238E27FC236}">
                  <a16:creationId xmlns:a16="http://schemas.microsoft.com/office/drawing/2014/main" id="{B3F8CA32-8293-46A9-91AE-BBAC9BD8FDC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25E28F74-2979-4162-80D5-54E6391E5899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B97FA01-FC64-4AB3-A163-A440C84B11AB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4" name="组合 2">
              <a:extLst>
                <a:ext uri="{FF2B5EF4-FFF2-40B4-BE49-F238E27FC236}">
                  <a16:creationId xmlns:a16="http://schemas.microsoft.com/office/drawing/2014/main" id="{E474C565-925B-45DF-98D4-EBEA5032E738}"/>
                </a:ext>
              </a:extLst>
            </p:cNvPr>
            <p:cNvGrpSpPr/>
            <p:nvPr/>
          </p:nvGrpSpPr>
          <p:grpSpPr>
            <a:xfrm>
              <a:off x="119467" y="1747473"/>
              <a:ext cx="2440279" cy="1113235"/>
              <a:chOff x="1175091" y="2849165"/>
              <a:chExt cx="2440876" cy="1113296"/>
            </a:xfrm>
            <a:solidFill>
              <a:srgbClr val="00B050"/>
            </a:solidFill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5EE964C-2A3B-47FE-8E98-AC2B70E9020C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F4271C8-D561-4C3B-8A22-31D3564F415E}"/>
                  </a:ext>
                </a:extLst>
              </p:cNvPr>
              <p:cNvSpPr txBox="1"/>
              <p:nvPr/>
            </p:nvSpPr>
            <p:spPr>
              <a:xfrm>
                <a:off x="1175091" y="3566315"/>
                <a:ext cx="2440876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字符数组的使用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FB2C9AC-7E69-48AE-A696-6240A2178F25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768458D-DF6A-4510-AEE7-51F6FA425B3D}"/>
              </a:ext>
            </a:extLst>
          </p:cNvPr>
          <p:cNvSpPr txBox="1"/>
          <p:nvPr/>
        </p:nvSpPr>
        <p:spPr>
          <a:xfrm>
            <a:off x="2481841" y="5900652"/>
            <a:ext cx="1789272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7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C7A59-8A5A-4D1E-9E1D-B2044A58F648}"/>
              </a:ext>
            </a:extLst>
          </p:cNvPr>
          <p:cNvGrpSpPr/>
          <p:nvPr/>
        </p:nvGrpSpPr>
        <p:grpSpPr>
          <a:xfrm rot="10800000">
            <a:off x="208736" y="1520355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BDEFCEC-0DA5-405B-8893-9044B45C6A86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69225A7-FA1A-4D62-89AB-9CCF164E10E8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9CA6D876-EF74-4E3F-BC06-83D08A227D04}"/>
              </a:ext>
            </a:extLst>
          </p:cNvPr>
          <p:cNvGrpSpPr/>
          <p:nvPr/>
        </p:nvGrpSpPr>
        <p:grpSpPr>
          <a:xfrm>
            <a:off x="49891" y="1246371"/>
            <a:ext cx="2855859" cy="1302902"/>
            <a:chOff x="1136768" y="2849165"/>
            <a:chExt cx="2550147" cy="1113296"/>
          </a:xfrm>
          <a:solidFill>
            <a:srgbClr val="00B050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423E77-77E5-4DA9-A852-BF26999E3411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C51F81-B630-4947-BCA9-9E510DC4AEE3}"/>
                </a:ext>
              </a:extLst>
            </p:cNvPr>
            <p:cNvSpPr txBox="1"/>
            <p:nvPr/>
          </p:nvSpPr>
          <p:spPr>
            <a:xfrm>
              <a:off x="1136768" y="3530644"/>
              <a:ext cx="2550147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字符串和字符串结束标志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2331779-323E-45D9-A652-80382D32318B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>
                  <a:ea typeface="字魂35号-经典雅黑" panose="02000000000000000000" pitchFamily="2" charset="-122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" name="组 118">
            <a:extLst>
              <a:ext uri="{FF2B5EF4-FFF2-40B4-BE49-F238E27FC236}">
                <a16:creationId xmlns:a16="http://schemas.microsoft.com/office/drawing/2014/main" id="{764DC899-4448-4EC7-BE3D-3D8BBB2B2ECA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A2865B1-5CEB-4278-B961-5A9D1F720EDE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54D847F-73A2-4F5C-89E2-3173BA1908E8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C57AC57-C636-4A6C-9447-42A0525AE46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C8CC4AD-C595-4CD0-B18C-36D7E2FA69C5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5DC4F5-A9A3-425C-AF2B-DCB64F3D0163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615CE4E-1149-4DF5-9C37-5A7877A086B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566F62B-D6F3-44F4-B6BC-AA1EAC690BF6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876E1D5-031E-4B6D-8ABA-D7BF573F46F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AABD3A8-57A8-459E-BDD3-97EF0CD496A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8CD462F-CD9E-40CA-A400-1057137F1D6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04BBB4-1ED9-4FB7-B085-A3ECB16BB19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5963074-F5D0-4158-BABA-CA3241E96D8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2" name="直线连接符 16">
              <a:extLst>
                <a:ext uri="{FF2B5EF4-FFF2-40B4-BE49-F238E27FC236}">
                  <a16:creationId xmlns:a16="http://schemas.microsoft.com/office/drawing/2014/main" id="{BC385E47-D1FF-4F18-95A7-F097835C06C1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">
              <a:extLst>
                <a:ext uri="{FF2B5EF4-FFF2-40B4-BE49-F238E27FC236}">
                  <a16:creationId xmlns:a16="http://schemas.microsoft.com/office/drawing/2014/main" id="{D2113B26-B95A-4087-97E4-A6CA60C7A6A3}"/>
                </a:ext>
              </a:extLst>
            </p:cNvPr>
            <p:cNvCxnSpPr>
              <a:stCxn id="12" idx="7"/>
              <a:endCxn id="1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>
              <a:extLst>
                <a:ext uri="{FF2B5EF4-FFF2-40B4-BE49-F238E27FC236}">
                  <a16:creationId xmlns:a16="http://schemas.microsoft.com/office/drawing/2014/main" id="{211DD3B1-7F10-4533-B74A-4E0EC7B7E9F2}"/>
                </a:ext>
              </a:extLst>
            </p:cNvPr>
            <p:cNvCxnSpPr>
              <a:stCxn id="17" idx="7"/>
              <a:endCxn id="1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8">
              <a:extLst>
                <a:ext uri="{FF2B5EF4-FFF2-40B4-BE49-F238E27FC236}">
                  <a16:creationId xmlns:a16="http://schemas.microsoft.com/office/drawing/2014/main" id="{130E5FA4-C146-4C0C-BB36-BD137EBC057E}"/>
                </a:ext>
              </a:extLst>
            </p:cNvPr>
            <p:cNvCxnSpPr>
              <a:stCxn id="11" idx="7"/>
              <a:endCxn id="1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43">
              <a:extLst>
                <a:ext uri="{FF2B5EF4-FFF2-40B4-BE49-F238E27FC236}">
                  <a16:creationId xmlns:a16="http://schemas.microsoft.com/office/drawing/2014/main" id="{6775560F-58BE-44E1-A039-1BA73D5D744B}"/>
                </a:ext>
              </a:extLst>
            </p:cNvPr>
            <p:cNvCxnSpPr>
              <a:stCxn id="13" idx="7"/>
              <a:endCxn id="1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7">
              <a:extLst>
                <a:ext uri="{FF2B5EF4-FFF2-40B4-BE49-F238E27FC236}">
                  <a16:creationId xmlns:a16="http://schemas.microsoft.com/office/drawing/2014/main" id="{3F28A6A0-2E02-4860-A090-A3A1DBC4C5AC}"/>
                </a:ext>
              </a:extLst>
            </p:cNvPr>
            <p:cNvCxnSpPr>
              <a:stCxn id="16" idx="0"/>
              <a:endCxn id="1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0">
              <a:extLst>
                <a:ext uri="{FF2B5EF4-FFF2-40B4-BE49-F238E27FC236}">
                  <a16:creationId xmlns:a16="http://schemas.microsoft.com/office/drawing/2014/main" id="{D9A562FE-F291-42E6-A7AE-3F7C45E95964}"/>
                </a:ext>
              </a:extLst>
            </p:cNvPr>
            <p:cNvCxnSpPr>
              <a:stCxn id="15" idx="2"/>
              <a:endCxn id="1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4">
              <a:extLst>
                <a:ext uri="{FF2B5EF4-FFF2-40B4-BE49-F238E27FC236}">
                  <a16:creationId xmlns:a16="http://schemas.microsoft.com/office/drawing/2014/main" id="{5FB2366E-4799-43D1-9160-D67D0A6BDBD8}"/>
                </a:ext>
              </a:extLst>
            </p:cNvPr>
            <p:cNvCxnSpPr>
              <a:stCxn id="16" idx="4"/>
              <a:endCxn id="1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7">
              <a:extLst>
                <a:ext uri="{FF2B5EF4-FFF2-40B4-BE49-F238E27FC236}">
                  <a16:creationId xmlns:a16="http://schemas.microsoft.com/office/drawing/2014/main" id="{3A7B5C47-449A-458D-AF72-409BD5D20874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0">
              <a:extLst>
                <a:ext uri="{FF2B5EF4-FFF2-40B4-BE49-F238E27FC236}">
                  <a16:creationId xmlns:a16="http://schemas.microsoft.com/office/drawing/2014/main" id="{7C8D6973-D9F9-4F8C-8F43-8C8941F606DB}"/>
                </a:ext>
              </a:extLst>
            </p:cNvPr>
            <p:cNvCxnSpPr>
              <a:stCxn id="13" idx="7"/>
              <a:endCxn id="1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3">
              <a:extLst>
                <a:ext uri="{FF2B5EF4-FFF2-40B4-BE49-F238E27FC236}">
                  <a16:creationId xmlns:a16="http://schemas.microsoft.com/office/drawing/2014/main" id="{C79370C4-7552-4B01-B81D-A1A0A5092065}"/>
                </a:ext>
              </a:extLst>
            </p:cNvPr>
            <p:cNvCxnSpPr>
              <a:stCxn id="13" idx="4"/>
              <a:endCxn id="1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E44E427-C5F5-4C9A-86D3-AE8D993BEDF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4" name="直线连接符 70">
              <a:extLst>
                <a:ext uri="{FF2B5EF4-FFF2-40B4-BE49-F238E27FC236}">
                  <a16:creationId xmlns:a16="http://schemas.microsoft.com/office/drawing/2014/main" id="{231D98F9-FF26-4E7A-8BDD-B15CD2AE5A27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>
              <a:extLst>
                <a:ext uri="{FF2B5EF4-FFF2-40B4-BE49-F238E27FC236}">
                  <a16:creationId xmlns:a16="http://schemas.microsoft.com/office/drawing/2014/main" id="{1653757E-A83A-4C78-8E54-669F7351BF98}"/>
                </a:ext>
              </a:extLst>
            </p:cNvPr>
            <p:cNvCxnSpPr>
              <a:stCxn id="18" idx="7"/>
              <a:endCxn id="1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8">
              <a:extLst>
                <a:ext uri="{FF2B5EF4-FFF2-40B4-BE49-F238E27FC236}">
                  <a16:creationId xmlns:a16="http://schemas.microsoft.com/office/drawing/2014/main" id="{E7031A95-4F02-4324-9F73-9EBF06289668}"/>
                </a:ext>
              </a:extLst>
            </p:cNvPr>
            <p:cNvCxnSpPr>
              <a:stCxn id="18" idx="6"/>
              <a:endCxn id="1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84">
              <a:extLst>
                <a:ext uri="{FF2B5EF4-FFF2-40B4-BE49-F238E27FC236}">
                  <a16:creationId xmlns:a16="http://schemas.microsoft.com/office/drawing/2014/main" id="{06C81508-CBB6-411E-87F5-75E76AB282CD}"/>
                </a:ext>
              </a:extLst>
            </p:cNvPr>
            <p:cNvCxnSpPr>
              <a:stCxn id="11" idx="0"/>
              <a:endCxn id="1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91">
              <a:extLst>
                <a:ext uri="{FF2B5EF4-FFF2-40B4-BE49-F238E27FC236}">
                  <a16:creationId xmlns:a16="http://schemas.microsoft.com/office/drawing/2014/main" id="{4170A872-01F9-4663-B821-EBC3976E1F6E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FC58E4F-4946-4D05-9AF3-23898DF0AE09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C8E5FB-39AD-4682-B771-501963EE194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5F7D523-F0AF-4DC7-9A9A-A5C40F56C16F}"/>
              </a:ext>
            </a:extLst>
          </p:cNvPr>
          <p:cNvSpPr txBox="1"/>
          <p:nvPr/>
        </p:nvSpPr>
        <p:spPr>
          <a:xfrm>
            <a:off x="2766500" y="1953846"/>
            <a:ext cx="697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语言中，字符串使用字符数组来使用。字符串中的字符是逐个存放到数组元素中的。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86F5AE-925A-4B3E-9B6F-0F7C1DA386F3}"/>
              </a:ext>
            </a:extLst>
          </p:cNvPr>
          <p:cNvSpPr txBox="1"/>
          <p:nvPr/>
        </p:nvSpPr>
        <p:spPr>
          <a:xfrm>
            <a:off x="2856868" y="2389539"/>
            <a:ext cx="8606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使用字符串常量来使字符数组初始化的方法：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c[10] = {“good time.”}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c[] = {“good time.”}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c[] = "good time.“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B04AF9-E7A3-4C42-B1F6-A134D9F636F7}"/>
              </a:ext>
            </a:extLst>
          </p:cNvPr>
          <p:cNvSpPr txBox="1"/>
          <p:nvPr/>
        </p:nvSpPr>
        <p:spPr>
          <a:xfrm>
            <a:off x="2905750" y="1454208"/>
            <a:ext cx="2064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printf("hello word\n");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357ADF-5D50-4773-B79A-9E8404EFF082}"/>
              </a:ext>
            </a:extLst>
          </p:cNvPr>
          <p:cNvSpPr/>
          <p:nvPr/>
        </p:nvSpPr>
        <p:spPr>
          <a:xfrm>
            <a:off x="2856868" y="4396630"/>
            <a:ext cx="4852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这种定义字符串的方法更加直观、方便、符合人们的习惯。</a:t>
            </a:r>
            <a:endParaRPr lang="zh-CN" altLang="en-US" sz="1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C7D458-7032-4D09-82B6-5BFFD1DFB324}"/>
              </a:ext>
            </a:extLst>
          </p:cNvPr>
          <p:cNvSpPr/>
          <p:nvPr/>
        </p:nvSpPr>
        <p:spPr>
          <a:xfrm>
            <a:off x="2844674" y="3736637"/>
            <a:ext cx="8684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在初始化定义后，系统自动在字符串常量后面加上一个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’\0’,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让计算机能够知道遇到字符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’\0’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时，表示字符串结束。并且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c[] = {“good time.”}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6CB110-6AD9-4495-8D0A-F3EFCE6173F9}"/>
              </a:ext>
            </a:extLst>
          </p:cNvPr>
          <p:cNvSpPr txBox="1"/>
          <p:nvPr/>
        </p:nvSpPr>
        <p:spPr>
          <a:xfrm>
            <a:off x="2182475" y="3737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318733-2F2C-47D7-9316-0FF9EF65F044}"/>
              </a:ext>
            </a:extLst>
          </p:cNvPr>
          <p:cNvSpPr txBox="1"/>
          <p:nvPr/>
        </p:nvSpPr>
        <p:spPr>
          <a:xfrm>
            <a:off x="2182475" y="43966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CBA6569-A619-4467-B954-62868C2EE06C}"/>
              </a:ext>
            </a:extLst>
          </p:cNvPr>
          <p:cNvSpPr/>
          <p:nvPr/>
        </p:nvSpPr>
        <p:spPr>
          <a:xfrm>
            <a:off x="2856868" y="4752965"/>
            <a:ext cx="42942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char c[] = "good time.“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c[] ={'g','o','o','d',' ','t','i','m','e','.','\0’}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不等价于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c[] ={'g','o','o','d',' ','t','i','m','e','.'}</a:t>
            </a:r>
          </a:p>
          <a:p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D1592C-83CC-4EC7-B9D4-C468EF5A884A}"/>
              </a:ext>
            </a:extLst>
          </p:cNvPr>
          <p:cNvSpPr txBox="1"/>
          <p:nvPr/>
        </p:nvSpPr>
        <p:spPr>
          <a:xfrm>
            <a:off x="2905750" y="5707072"/>
            <a:ext cx="223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c[10] ={'g','o','o','d',' ','t'}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289D90D-6607-49C0-B6EE-62F1902E3949}"/>
              </a:ext>
            </a:extLst>
          </p:cNvPr>
          <p:cNvSpPr/>
          <p:nvPr/>
        </p:nvSpPr>
        <p:spPr>
          <a:xfrm>
            <a:off x="3021871" y="620796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1A654C-E5D5-4D50-AC86-35301DC77BD3}"/>
              </a:ext>
            </a:extLst>
          </p:cNvPr>
          <p:cNvSpPr/>
          <p:nvPr/>
        </p:nvSpPr>
        <p:spPr>
          <a:xfrm>
            <a:off x="3418648" y="620848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D42B50E-634C-47B5-9E66-12DF188A50D2}"/>
              </a:ext>
            </a:extLst>
          </p:cNvPr>
          <p:cNvSpPr/>
          <p:nvPr/>
        </p:nvSpPr>
        <p:spPr>
          <a:xfrm>
            <a:off x="3815425" y="620899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0004DB-1293-4EA7-B1DF-BB352A7379F8}"/>
              </a:ext>
            </a:extLst>
          </p:cNvPr>
          <p:cNvSpPr/>
          <p:nvPr/>
        </p:nvSpPr>
        <p:spPr>
          <a:xfrm>
            <a:off x="4212202" y="620951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44D4C05-A399-46CF-B4C4-11BD4A835CBD}"/>
              </a:ext>
            </a:extLst>
          </p:cNvPr>
          <p:cNvSpPr/>
          <p:nvPr/>
        </p:nvSpPr>
        <p:spPr>
          <a:xfrm>
            <a:off x="4608979" y="621002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35B8722-6B93-4D74-802B-0ADCE2ACA384}"/>
              </a:ext>
            </a:extLst>
          </p:cNvPr>
          <p:cNvSpPr/>
          <p:nvPr/>
        </p:nvSpPr>
        <p:spPr>
          <a:xfrm>
            <a:off x="5005756" y="621054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B01D2DA-5109-412E-B61A-34C05172011F}"/>
              </a:ext>
            </a:extLst>
          </p:cNvPr>
          <p:cNvSpPr/>
          <p:nvPr/>
        </p:nvSpPr>
        <p:spPr>
          <a:xfrm>
            <a:off x="5402533" y="621105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2B90FE7-649C-45E7-8E5E-3A6D39F71F36}"/>
              </a:ext>
            </a:extLst>
          </p:cNvPr>
          <p:cNvSpPr/>
          <p:nvPr/>
        </p:nvSpPr>
        <p:spPr>
          <a:xfrm>
            <a:off x="5799310" y="621157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D3198A1-7443-43F6-B86C-8151585A501A}"/>
              </a:ext>
            </a:extLst>
          </p:cNvPr>
          <p:cNvSpPr/>
          <p:nvPr/>
        </p:nvSpPr>
        <p:spPr>
          <a:xfrm>
            <a:off x="6196087" y="621208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E020423-7CA6-4F74-BFA5-E631FA8B29B1}"/>
              </a:ext>
            </a:extLst>
          </p:cNvPr>
          <p:cNvSpPr/>
          <p:nvPr/>
        </p:nvSpPr>
        <p:spPr>
          <a:xfrm>
            <a:off x="6592861" y="62126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DE4ED8-0808-4237-94A7-2F347BA665C5}"/>
              </a:ext>
            </a:extLst>
          </p:cNvPr>
          <p:cNvSpPr txBox="1"/>
          <p:nvPr/>
        </p:nvSpPr>
        <p:spPr>
          <a:xfrm>
            <a:off x="3085220" y="6230292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   o       o      d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      I     \0    \0    \0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29DC8-C8E3-4E78-B36A-3921FBCB09AD}"/>
              </a:ext>
            </a:extLst>
          </p:cNvPr>
          <p:cNvSpPr txBox="1"/>
          <p:nvPr/>
        </p:nvSpPr>
        <p:spPr>
          <a:xfrm>
            <a:off x="7231588" y="6067388"/>
            <a:ext cx="420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字符数组并不要求它的最后一个字符为‘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’，甚至可以不包含‘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1DE77E-5872-41D0-8A41-0CB09F127E43}"/>
              </a:ext>
            </a:extLst>
          </p:cNvPr>
          <p:cNvGrpSpPr/>
          <p:nvPr/>
        </p:nvGrpSpPr>
        <p:grpSpPr>
          <a:xfrm rot="10800000">
            <a:off x="208736" y="1520355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8EFE585-30AE-48E5-8378-3661ED58A3B6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192F44-DAE7-4192-940C-D90C04B48F1A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57A088D7-10CD-4619-A12A-50819C7AE101}"/>
              </a:ext>
            </a:extLst>
          </p:cNvPr>
          <p:cNvGrpSpPr/>
          <p:nvPr/>
        </p:nvGrpSpPr>
        <p:grpSpPr>
          <a:xfrm>
            <a:off x="49891" y="1246371"/>
            <a:ext cx="2855859" cy="1302902"/>
            <a:chOff x="1136768" y="2849165"/>
            <a:chExt cx="2550147" cy="1113296"/>
          </a:xfrm>
          <a:solidFill>
            <a:srgbClr val="00B050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736D5A-A3EB-448E-98C6-35DA503217D8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0A459A-B5DA-4565-A6C1-D64C34DF4EB8}"/>
                </a:ext>
              </a:extLst>
            </p:cNvPr>
            <p:cNvSpPr txBox="1"/>
            <p:nvPr/>
          </p:nvSpPr>
          <p:spPr>
            <a:xfrm>
              <a:off x="1136768" y="3530644"/>
              <a:ext cx="2550147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字符数组的输入输出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5E1E98-2FA5-4BE6-93BF-55E36A6325B7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>
                  <a:ea typeface="字魂35号-经典雅黑" panose="02000000000000000000" pitchFamily="2" charset="-122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9B50625-F9CD-4C78-A4F9-8FF28FB50A1C}"/>
              </a:ext>
            </a:extLst>
          </p:cNvPr>
          <p:cNvSpPr txBox="1"/>
          <p:nvPr/>
        </p:nvSpPr>
        <p:spPr>
          <a:xfrm>
            <a:off x="3000375" y="150721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字符数组的输入输出有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CCE563-9979-41E1-A774-8D434E99F0C6}"/>
              </a:ext>
            </a:extLst>
          </p:cNvPr>
          <p:cNvSpPr txBox="1"/>
          <p:nvPr/>
        </p:nvSpPr>
        <p:spPr>
          <a:xfrm>
            <a:off x="2929158" y="1906088"/>
            <a:ext cx="6997428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）逐个字符输入输出。用格式符“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”输入或输出一个字符。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）将整个字符串一次输入或输出。用“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”格式符，意思是对字符串的输入输出。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6FC8DE-7B06-420F-A89C-AA4D091EB379}"/>
              </a:ext>
            </a:extLst>
          </p:cNvPr>
          <p:cNvSpPr txBox="1"/>
          <p:nvPr/>
        </p:nvSpPr>
        <p:spPr>
          <a:xfrm flipH="1">
            <a:off x="3076573" y="2697763"/>
            <a:ext cx="42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注：遇到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就停止输出。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A25EDD-0C6D-41A3-9DB0-E6F82CC0D609}"/>
              </a:ext>
            </a:extLst>
          </p:cNvPr>
          <p:cNvSpPr txBox="1"/>
          <p:nvPr/>
        </p:nvSpPr>
        <p:spPr>
          <a:xfrm>
            <a:off x="2296775" y="3718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872663-5A4F-43D3-A616-81F8BB311567}"/>
              </a:ext>
            </a:extLst>
          </p:cNvPr>
          <p:cNvSpPr txBox="1"/>
          <p:nvPr/>
        </p:nvSpPr>
        <p:spPr>
          <a:xfrm>
            <a:off x="2929158" y="3646859"/>
            <a:ext cx="7470315" cy="2316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）输出的字符中不包含结束符‘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”格式符输出字符串时，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函数输出项是字符数组名，而不是数组元素名。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）如果数组长度大于字符串的实际长度，也只输出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前面的数据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）如果一个字符数组中包含一个以上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，则遇第一个‘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’时输出就结束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函数输入一个字符串，多个字符串输入，可使用空格分隔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语言中数组名代表该数组第一个元素的地址。不需要再加地址符。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）上节课的字符数组，如果采用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输出，会出现异常的结尾信息，由于找不到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</a:p>
        </p:txBody>
      </p:sp>
      <p:grpSp>
        <p:nvGrpSpPr>
          <p:cNvPr id="14" name="组 118">
            <a:extLst>
              <a:ext uri="{FF2B5EF4-FFF2-40B4-BE49-F238E27FC236}">
                <a16:creationId xmlns:a16="http://schemas.microsoft.com/office/drawing/2014/main" id="{099A4CBB-726E-49D9-8311-2D9A49A2D4F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0707BF-B61D-4DF6-A0F8-2E7B9BCD312A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44EB36F-21C6-4889-A821-4C60627C8B9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C7940F7-8E1C-4AE0-B752-30835480743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316521-0639-4A9A-AB5E-DAA83FDED2E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E8A9B9B-1995-44A6-BA31-0665016280A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CE1DE1F-B66D-4D83-8F54-73232746B74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97B00AF-BC91-4D2C-8706-27E7304AD7F9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47F28D3-D594-4A74-B5B7-2213BAA034E8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C2BF17-373A-4198-8653-E87D99F056D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80EA7E7-6413-4A0E-9D70-9E0FE258FD5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BB41739-3A9C-459C-A824-3A302F2A956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9F89153-1EF6-471E-85EA-3E6920848C64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7" name="直线连接符 16">
              <a:extLst>
                <a:ext uri="{FF2B5EF4-FFF2-40B4-BE49-F238E27FC236}">
                  <a16:creationId xmlns:a16="http://schemas.microsoft.com/office/drawing/2014/main" id="{A9230B14-A187-4B8C-9C52-056DF52BE070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7">
              <a:extLst>
                <a:ext uri="{FF2B5EF4-FFF2-40B4-BE49-F238E27FC236}">
                  <a16:creationId xmlns:a16="http://schemas.microsoft.com/office/drawing/2014/main" id="{FA068A39-4E52-4174-8609-BBA3098449DD}"/>
                </a:ext>
              </a:extLst>
            </p:cNvPr>
            <p:cNvCxnSpPr>
              <a:stCxn id="17" idx="7"/>
              <a:endCxn id="2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D48A7A0A-3335-4027-BC05-E46B13185262}"/>
                </a:ext>
              </a:extLst>
            </p:cNvPr>
            <p:cNvCxnSpPr>
              <a:stCxn id="22" idx="7"/>
              <a:endCxn id="2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8">
              <a:extLst>
                <a:ext uri="{FF2B5EF4-FFF2-40B4-BE49-F238E27FC236}">
                  <a16:creationId xmlns:a16="http://schemas.microsoft.com/office/drawing/2014/main" id="{BC387394-D298-4A03-972C-1B659E772470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3">
              <a:extLst>
                <a:ext uri="{FF2B5EF4-FFF2-40B4-BE49-F238E27FC236}">
                  <a16:creationId xmlns:a16="http://schemas.microsoft.com/office/drawing/2014/main" id="{6812F89E-39A6-48CC-8BD0-360848BC6034}"/>
                </a:ext>
              </a:extLst>
            </p:cNvPr>
            <p:cNvCxnSpPr>
              <a:stCxn id="18" idx="7"/>
              <a:endCxn id="1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7">
              <a:extLst>
                <a:ext uri="{FF2B5EF4-FFF2-40B4-BE49-F238E27FC236}">
                  <a16:creationId xmlns:a16="http://schemas.microsoft.com/office/drawing/2014/main" id="{E8216368-AA5C-4C10-86D1-33EF2999DF14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0">
              <a:extLst>
                <a:ext uri="{FF2B5EF4-FFF2-40B4-BE49-F238E27FC236}">
                  <a16:creationId xmlns:a16="http://schemas.microsoft.com/office/drawing/2014/main" id="{7E8EEADC-C9B0-4800-8CEB-2374B4113A97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4">
              <a:extLst>
                <a:ext uri="{FF2B5EF4-FFF2-40B4-BE49-F238E27FC236}">
                  <a16:creationId xmlns:a16="http://schemas.microsoft.com/office/drawing/2014/main" id="{F1A934DE-7ED5-4F91-B234-80F09B066D39}"/>
                </a:ext>
              </a:extLst>
            </p:cNvPr>
            <p:cNvCxnSpPr>
              <a:stCxn id="21" idx="4"/>
              <a:endCxn id="1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7">
              <a:extLst>
                <a:ext uri="{FF2B5EF4-FFF2-40B4-BE49-F238E27FC236}">
                  <a16:creationId xmlns:a16="http://schemas.microsoft.com/office/drawing/2014/main" id="{B3798594-94E2-47CB-8660-DDECAF11B04F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CA5F4DE4-BE57-431C-A1B7-A05FDEC92ADC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3">
              <a:extLst>
                <a:ext uri="{FF2B5EF4-FFF2-40B4-BE49-F238E27FC236}">
                  <a16:creationId xmlns:a16="http://schemas.microsoft.com/office/drawing/2014/main" id="{92A12269-2D3D-4B71-B279-DA9123621BD5}"/>
                </a:ext>
              </a:extLst>
            </p:cNvPr>
            <p:cNvCxnSpPr>
              <a:stCxn id="18" idx="4"/>
              <a:endCxn id="1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CD3404-9979-4F79-9BC6-F982FF4D9F3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9" name="直线连接符 70">
              <a:extLst>
                <a:ext uri="{FF2B5EF4-FFF2-40B4-BE49-F238E27FC236}">
                  <a16:creationId xmlns:a16="http://schemas.microsoft.com/office/drawing/2014/main" id="{D9697746-6343-4103-AE80-5E56C80BCF72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5">
              <a:extLst>
                <a:ext uri="{FF2B5EF4-FFF2-40B4-BE49-F238E27FC236}">
                  <a16:creationId xmlns:a16="http://schemas.microsoft.com/office/drawing/2014/main" id="{FB7278C8-87DF-4E84-B935-0DD74DAC058F}"/>
                </a:ext>
              </a:extLst>
            </p:cNvPr>
            <p:cNvCxnSpPr>
              <a:stCxn id="23" idx="7"/>
              <a:endCxn id="2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>
              <a:extLst>
                <a:ext uri="{FF2B5EF4-FFF2-40B4-BE49-F238E27FC236}">
                  <a16:creationId xmlns:a16="http://schemas.microsoft.com/office/drawing/2014/main" id="{112F0328-F2D5-454C-9824-FFCCE195E919}"/>
                </a:ext>
              </a:extLst>
            </p:cNvPr>
            <p:cNvCxnSpPr>
              <a:stCxn id="23" idx="6"/>
              <a:endCxn id="1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4">
              <a:extLst>
                <a:ext uri="{FF2B5EF4-FFF2-40B4-BE49-F238E27FC236}">
                  <a16:creationId xmlns:a16="http://schemas.microsoft.com/office/drawing/2014/main" id="{460FEDB5-760B-4125-BC25-4D1AE58A5EEE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>
              <a:extLst>
                <a:ext uri="{FF2B5EF4-FFF2-40B4-BE49-F238E27FC236}">
                  <a16:creationId xmlns:a16="http://schemas.microsoft.com/office/drawing/2014/main" id="{2F2C701B-BC60-4455-9AE9-70142C14554A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1092D20-923A-46F7-8E37-EF55696B7992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73036BD-CBD3-4330-AC0A-C13D57E6B4E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18">
            <a:extLst>
              <a:ext uri="{FF2B5EF4-FFF2-40B4-BE49-F238E27FC236}">
                <a16:creationId xmlns:a16="http://schemas.microsoft.com/office/drawing/2014/main" id="{CE16AE5D-02AB-4630-987B-F5335014132E}"/>
              </a:ext>
            </a:extLst>
          </p:cNvPr>
          <p:cNvGrpSpPr/>
          <p:nvPr/>
        </p:nvGrpSpPr>
        <p:grpSpPr>
          <a:xfrm>
            <a:off x="9124565" y="108596"/>
            <a:ext cx="2914370" cy="2576733"/>
            <a:chOff x="8211887" y="-221648"/>
            <a:chExt cx="5036226" cy="438680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F2407A-BDD5-46F0-AA7C-1755C2C97CC7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A03ABB5-7DC6-4ABD-86DD-6A5079655535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B50FCAE-06DF-4B4B-A131-3D27892C9780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D1FB235-1E9E-4B99-8E1C-4458526BAAE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B41DC83-08A4-4113-83C2-B46C550CF1EC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15A3DF9-3D04-4A83-85FD-BBC04439838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EAB0232-C6BE-4B1C-AF25-8F8EC159F4A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6B88F83-6458-4797-8BAB-48E2C215DBCA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2E54779-729A-43B1-838A-376E33BD53B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39508C0-F676-40FD-8E14-06D488F31BB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10193EB-F551-4A10-B602-EE3945DD1DC8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882B4C2-6154-472A-B9DC-D04DE388A35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6" name="直线连接符 16">
              <a:extLst>
                <a:ext uri="{FF2B5EF4-FFF2-40B4-BE49-F238E27FC236}">
                  <a16:creationId xmlns:a16="http://schemas.microsoft.com/office/drawing/2014/main" id="{E34228C9-383E-44C5-9FD5-147EF529C08C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17">
              <a:extLst>
                <a:ext uri="{FF2B5EF4-FFF2-40B4-BE49-F238E27FC236}">
                  <a16:creationId xmlns:a16="http://schemas.microsoft.com/office/drawing/2014/main" id="{D9238C2A-1F8B-4C06-98FB-88ECFF39B7A9}"/>
                </a:ext>
              </a:extLst>
            </p:cNvPr>
            <p:cNvCxnSpPr>
              <a:stCxn id="16" idx="7"/>
              <a:endCxn id="1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>
              <a:extLst>
                <a:ext uri="{FF2B5EF4-FFF2-40B4-BE49-F238E27FC236}">
                  <a16:creationId xmlns:a16="http://schemas.microsoft.com/office/drawing/2014/main" id="{1D587451-C813-4DA9-80AD-3ADA59158F2A}"/>
                </a:ext>
              </a:extLst>
            </p:cNvPr>
            <p:cNvCxnSpPr>
              <a:stCxn id="21" idx="7"/>
              <a:endCxn id="1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E9B66E23-44D8-434D-84BA-97F34532CF7E}"/>
                </a:ext>
              </a:extLst>
            </p:cNvPr>
            <p:cNvCxnSpPr>
              <a:stCxn id="15" idx="7"/>
              <a:endCxn id="1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3">
              <a:extLst>
                <a:ext uri="{FF2B5EF4-FFF2-40B4-BE49-F238E27FC236}">
                  <a16:creationId xmlns:a16="http://schemas.microsoft.com/office/drawing/2014/main" id="{5C82F61E-6F87-4249-A282-797A4DD91411}"/>
                </a:ext>
              </a:extLst>
            </p:cNvPr>
            <p:cNvCxnSpPr>
              <a:stCxn id="17" idx="7"/>
              <a:endCxn id="1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7">
              <a:extLst>
                <a:ext uri="{FF2B5EF4-FFF2-40B4-BE49-F238E27FC236}">
                  <a16:creationId xmlns:a16="http://schemas.microsoft.com/office/drawing/2014/main" id="{193A42B5-2D28-4D7A-A9FF-32B3A78F9B47}"/>
                </a:ext>
              </a:extLst>
            </p:cNvPr>
            <p:cNvCxnSpPr>
              <a:stCxn id="20" idx="0"/>
              <a:endCxn id="1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0">
              <a:extLst>
                <a:ext uri="{FF2B5EF4-FFF2-40B4-BE49-F238E27FC236}">
                  <a16:creationId xmlns:a16="http://schemas.microsoft.com/office/drawing/2014/main" id="{F2AB19DD-CD23-43F7-90F9-8B977F0A16D6}"/>
                </a:ext>
              </a:extLst>
            </p:cNvPr>
            <p:cNvCxnSpPr>
              <a:stCxn id="19" idx="2"/>
              <a:endCxn id="2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4">
              <a:extLst>
                <a:ext uri="{FF2B5EF4-FFF2-40B4-BE49-F238E27FC236}">
                  <a16:creationId xmlns:a16="http://schemas.microsoft.com/office/drawing/2014/main" id="{F7D5FEA6-AB72-44A7-9EF1-77E65C2F1214}"/>
                </a:ext>
              </a:extLst>
            </p:cNvPr>
            <p:cNvCxnSpPr>
              <a:stCxn id="20" idx="4"/>
              <a:endCxn id="1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7">
              <a:extLst>
                <a:ext uri="{FF2B5EF4-FFF2-40B4-BE49-F238E27FC236}">
                  <a16:creationId xmlns:a16="http://schemas.microsoft.com/office/drawing/2014/main" id="{E3B14DB5-1A8A-4C67-B0A3-EB7B6AC0B5C5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0">
              <a:extLst>
                <a:ext uri="{FF2B5EF4-FFF2-40B4-BE49-F238E27FC236}">
                  <a16:creationId xmlns:a16="http://schemas.microsoft.com/office/drawing/2014/main" id="{FE436C83-57DD-451E-B406-7743A5073741}"/>
                </a:ext>
              </a:extLst>
            </p:cNvPr>
            <p:cNvCxnSpPr>
              <a:stCxn id="17" idx="7"/>
              <a:endCxn id="2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3">
              <a:extLst>
                <a:ext uri="{FF2B5EF4-FFF2-40B4-BE49-F238E27FC236}">
                  <a16:creationId xmlns:a16="http://schemas.microsoft.com/office/drawing/2014/main" id="{033E851A-2D7B-448C-8AA0-BDDAA27E5055}"/>
                </a:ext>
              </a:extLst>
            </p:cNvPr>
            <p:cNvCxnSpPr>
              <a:stCxn id="17" idx="4"/>
              <a:endCxn id="1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71AF092-BE10-4101-850F-2C880BC185C8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8" name="直线连接符 70">
              <a:extLst>
                <a:ext uri="{FF2B5EF4-FFF2-40B4-BE49-F238E27FC236}">
                  <a16:creationId xmlns:a16="http://schemas.microsoft.com/office/drawing/2014/main" id="{4644D422-EE78-4A63-9814-AC593090EE54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5">
              <a:extLst>
                <a:ext uri="{FF2B5EF4-FFF2-40B4-BE49-F238E27FC236}">
                  <a16:creationId xmlns:a16="http://schemas.microsoft.com/office/drawing/2014/main" id="{58D1F3E9-E6B5-4F59-B2EF-0DA98A2AD019}"/>
                </a:ext>
              </a:extLst>
            </p:cNvPr>
            <p:cNvCxnSpPr>
              <a:stCxn id="22" idx="7"/>
              <a:endCxn id="2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8">
              <a:extLst>
                <a:ext uri="{FF2B5EF4-FFF2-40B4-BE49-F238E27FC236}">
                  <a16:creationId xmlns:a16="http://schemas.microsoft.com/office/drawing/2014/main" id="{F9C08444-1E46-4F6F-9640-1320ACE10645}"/>
                </a:ext>
              </a:extLst>
            </p:cNvPr>
            <p:cNvCxnSpPr>
              <a:stCxn id="22" idx="6"/>
              <a:endCxn id="1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4">
              <a:extLst>
                <a:ext uri="{FF2B5EF4-FFF2-40B4-BE49-F238E27FC236}">
                  <a16:creationId xmlns:a16="http://schemas.microsoft.com/office/drawing/2014/main" id="{DE014B76-8E98-4313-9B37-1D8EF1F675CB}"/>
                </a:ext>
              </a:extLst>
            </p:cNvPr>
            <p:cNvCxnSpPr>
              <a:stCxn id="15" idx="0"/>
              <a:endCxn id="2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1">
              <a:extLst>
                <a:ext uri="{FF2B5EF4-FFF2-40B4-BE49-F238E27FC236}">
                  <a16:creationId xmlns:a16="http://schemas.microsoft.com/office/drawing/2014/main" id="{FD67A9ED-957E-460E-9925-0CD56D2F01E1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F074D8C-A83E-46C2-B149-7BA2E3F95122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708D3FC-E587-4620-B594-C382205114C4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01660D-B49E-485C-BB22-2A1AF400C723}"/>
              </a:ext>
            </a:extLst>
          </p:cNvPr>
          <p:cNvGrpSpPr/>
          <p:nvPr/>
        </p:nvGrpSpPr>
        <p:grpSpPr>
          <a:xfrm rot="10800000">
            <a:off x="327540" y="1293713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7EFE7C8-9C44-448F-B02F-43B867B283A6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327FCC0-3B5D-4DCD-8351-3B1E72314D5F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E3696794-C48C-4779-ACD3-5E07E62FE756}"/>
              </a:ext>
            </a:extLst>
          </p:cNvPr>
          <p:cNvGrpSpPr/>
          <p:nvPr/>
        </p:nvGrpSpPr>
        <p:grpSpPr>
          <a:xfrm>
            <a:off x="153065" y="1176029"/>
            <a:ext cx="2855859" cy="1302902"/>
            <a:chOff x="1136768" y="2849165"/>
            <a:chExt cx="2550147" cy="1113296"/>
          </a:xfrm>
          <a:solidFill>
            <a:srgbClr val="00B050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25CAD6-3340-4166-9AA8-69F1C6ACB478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19D142-0464-4B45-9DC6-0D1032A8F909}"/>
                </a:ext>
              </a:extLst>
            </p:cNvPr>
            <p:cNvSpPr txBox="1"/>
            <p:nvPr/>
          </p:nvSpPr>
          <p:spPr>
            <a:xfrm>
              <a:off x="1136768" y="3530644"/>
              <a:ext cx="2550147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使用字符串处理函数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C3EDC2-D9CB-4DC9-9C91-0D6E3866B2B0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>
                  <a:ea typeface="字魂35号-经典雅黑" panose="02000000000000000000" pitchFamily="2" charset="-122"/>
                  <a:sym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09B08AE-D0D7-47C6-92EB-06749A3C7ABC}"/>
              </a:ext>
            </a:extLst>
          </p:cNvPr>
          <p:cNvSpPr txBox="1"/>
          <p:nvPr/>
        </p:nvSpPr>
        <p:spPr>
          <a:xfrm>
            <a:off x="2905750" y="1367679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语言提供了一些用来专门处理字符串的函数。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00A0-09E1-4682-905E-1DAC7BC7AC17}"/>
              </a:ext>
            </a:extLst>
          </p:cNvPr>
          <p:cNvSpPr txBox="1"/>
          <p:nvPr/>
        </p:nvSpPr>
        <p:spPr>
          <a:xfrm>
            <a:off x="3208206" y="2306148"/>
            <a:ext cx="139814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875FE-E218-47C6-A8D8-4B1540677639}"/>
              </a:ext>
            </a:extLst>
          </p:cNvPr>
          <p:cNvSpPr txBox="1"/>
          <p:nvPr/>
        </p:nvSpPr>
        <p:spPr>
          <a:xfrm>
            <a:off x="4606346" y="2243969"/>
            <a:ext cx="55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：将一个字符串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结束的字符序列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输出到终端。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输出时将字符串结束标志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: Rounded Corners 8">
            <a:extLst>
              <a:ext uri="{FF2B5EF4-FFF2-40B4-BE49-F238E27FC236}">
                <a16:creationId xmlns:a16="http://schemas.microsoft.com/office/drawing/2014/main" id="{4CF65553-7800-4AA9-B97E-5AE7FC7BE118}"/>
              </a:ext>
            </a:extLst>
          </p:cNvPr>
          <p:cNvSpPr/>
          <p:nvPr/>
        </p:nvSpPr>
        <p:spPr>
          <a:xfrm>
            <a:off x="2905750" y="1756887"/>
            <a:ext cx="3280932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输出字符串的函数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: Rounded Corners 8">
            <a:extLst>
              <a:ext uri="{FF2B5EF4-FFF2-40B4-BE49-F238E27FC236}">
                <a16:creationId xmlns:a16="http://schemas.microsoft.com/office/drawing/2014/main" id="{C48E559C-262C-463F-A370-3BE3EF454397}"/>
              </a:ext>
            </a:extLst>
          </p:cNvPr>
          <p:cNvSpPr/>
          <p:nvPr/>
        </p:nvSpPr>
        <p:spPr>
          <a:xfrm>
            <a:off x="2905750" y="3241185"/>
            <a:ext cx="3280932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3B0944-9974-459B-87B1-B8C387CD1B64}"/>
              </a:ext>
            </a:extLst>
          </p:cNvPr>
          <p:cNvSpPr txBox="1"/>
          <p:nvPr/>
        </p:nvSpPr>
        <p:spPr>
          <a:xfrm>
            <a:off x="3278312" y="3860596"/>
            <a:ext cx="142680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C65405-1BFB-464A-8712-BA365E55324D}"/>
              </a:ext>
            </a:extLst>
          </p:cNvPr>
          <p:cNvSpPr txBox="1"/>
          <p:nvPr/>
        </p:nvSpPr>
        <p:spPr>
          <a:xfrm>
            <a:off x="4705113" y="3860661"/>
            <a:ext cx="357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：从终端输入一个字符串到字符数组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BDE55E-6205-4E0B-B3FE-DC222EB80D0D}"/>
              </a:ext>
            </a:extLst>
          </p:cNvPr>
          <p:cNvSpPr txBox="1"/>
          <p:nvPr/>
        </p:nvSpPr>
        <p:spPr>
          <a:xfrm>
            <a:off x="2002699" y="4518319"/>
            <a:ext cx="852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函数只能输入或输出一个字符串，不能写成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2),gets(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FF2C6261-FCF6-4342-9631-7252C3E9E28B}"/>
              </a:ext>
            </a:extLst>
          </p:cNvPr>
          <p:cNvSpPr/>
          <p:nvPr/>
        </p:nvSpPr>
        <p:spPr>
          <a:xfrm>
            <a:off x="2905750" y="5129660"/>
            <a:ext cx="3280932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: Rounded Corners 8">
            <a:extLst>
              <a:ext uri="{FF2B5EF4-FFF2-40B4-BE49-F238E27FC236}">
                <a16:creationId xmlns:a16="http://schemas.microsoft.com/office/drawing/2014/main" id="{4E7F9B8C-E9E4-46FA-8C66-FA1A0BDC762A}"/>
              </a:ext>
            </a:extLst>
          </p:cNvPr>
          <p:cNvSpPr/>
          <p:nvPr/>
        </p:nvSpPr>
        <p:spPr>
          <a:xfrm>
            <a:off x="2965880" y="3241185"/>
            <a:ext cx="3280932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8BA5D-514F-4B97-A1EF-A3D618B32027}"/>
              </a:ext>
            </a:extLst>
          </p:cNvPr>
          <p:cNvSpPr txBox="1"/>
          <p:nvPr/>
        </p:nvSpPr>
        <p:spPr>
          <a:xfrm>
            <a:off x="3278312" y="5780623"/>
            <a:ext cx="246798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D69656-3093-4939-9877-F462C9CCF8ED}"/>
              </a:ext>
            </a:extLst>
          </p:cNvPr>
          <p:cNvSpPr txBox="1"/>
          <p:nvPr/>
        </p:nvSpPr>
        <p:spPr>
          <a:xfrm>
            <a:off x="6021820" y="5772246"/>
            <a:ext cx="551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的后面，结果放在字符数组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095727-AB0B-4333-B8D4-0CA729341034}"/>
              </a:ext>
            </a:extLst>
          </p:cNvPr>
          <p:cNvSpPr txBox="1"/>
          <p:nvPr/>
        </p:nvSpPr>
        <p:spPr>
          <a:xfrm>
            <a:off x="2002698" y="6258684"/>
            <a:ext cx="994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必须足够大，以便容纳新字符串。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、连接时会将字符串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取消，只在新字符串最后保留一个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31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AAC5B4-A91A-4CEC-99D1-609BD68B8A89}"/>
              </a:ext>
            </a:extLst>
          </p:cNvPr>
          <p:cNvSpPr txBox="1"/>
          <p:nvPr/>
        </p:nvSpPr>
        <p:spPr>
          <a:xfrm>
            <a:off x="3454400" y="1398953"/>
            <a:ext cx="1219200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语言本身的语法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AFA6B1-D51F-4B34-A3ED-20A8B393C947}"/>
              </a:ext>
            </a:extLst>
          </p:cNvPr>
          <p:cNvSpPr txBox="1"/>
          <p:nvPr/>
        </p:nvSpPr>
        <p:spPr>
          <a:xfrm>
            <a:off x="6096000" y="1398953"/>
            <a:ext cx="119936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函数库 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B737C2-285E-4C35-A8CE-966598E6A87F}"/>
              </a:ext>
            </a:extLst>
          </p:cNvPr>
          <p:cNvSpPr txBox="1"/>
          <p:nvPr/>
        </p:nvSpPr>
        <p:spPr>
          <a:xfrm>
            <a:off x="4831603" y="3911599"/>
            <a:ext cx="1106393" cy="16004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…..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12E6EA-03C7-486C-BA4A-09AB0719E910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4064000" y="2783948"/>
            <a:ext cx="767603" cy="19278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9E47B7-650A-472B-A20F-F82FD5AE6F8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673600" y="2091451"/>
            <a:ext cx="14224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6AB55B-984D-4EA7-AE9B-395F9FD9FB14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flipH="1">
            <a:off x="5937996" y="2783948"/>
            <a:ext cx="757688" cy="19278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1B38DA-BFAF-4769-97CF-31FF553F862F}"/>
              </a:ext>
            </a:extLst>
          </p:cNvPr>
          <p:cNvSpPr txBox="1"/>
          <p:nvPr/>
        </p:nvSpPr>
        <p:spPr>
          <a:xfrm>
            <a:off x="6207518" y="3741615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 &lt;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DF73B1-E211-497D-A011-EBA3B51E2FCF}"/>
              </a:ext>
            </a:extLst>
          </p:cNvPr>
          <p:cNvSpPr txBox="1"/>
          <p:nvPr/>
        </p:nvSpPr>
        <p:spPr>
          <a:xfrm>
            <a:off x="2563447" y="6096813"/>
            <a:ext cx="607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在使用字符串处理函数时，应当在程序文件的开头用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&lt;string.h&gt;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96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7B3493E5-BF72-4958-8F51-68CC95AAEE22}"/>
              </a:ext>
            </a:extLst>
          </p:cNvPr>
          <p:cNvSpPr/>
          <p:nvPr/>
        </p:nvSpPr>
        <p:spPr>
          <a:xfrm>
            <a:off x="2429011" y="799937"/>
            <a:ext cx="4245328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strncpy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字符串赋值函数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C080EF-ED45-47DD-B70E-961DF76FE457}"/>
              </a:ext>
            </a:extLst>
          </p:cNvPr>
          <p:cNvSpPr txBox="1"/>
          <p:nvPr/>
        </p:nvSpPr>
        <p:spPr>
          <a:xfrm>
            <a:off x="2801573" y="1450900"/>
            <a:ext cx="233172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2C674-7C33-4151-A948-F5B1FA2CF36A}"/>
              </a:ext>
            </a:extLst>
          </p:cNvPr>
          <p:cNvSpPr txBox="1"/>
          <p:nvPr/>
        </p:nvSpPr>
        <p:spPr>
          <a:xfrm>
            <a:off x="5545082" y="1442523"/>
            <a:ext cx="341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EB856E-0714-42B2-8FCF-4196E21A4865}"/>
              </a:ext>
            </a:extLst>
          </p:cNvPr>
          <p:cNvSpPr txBox="1"/>
          <p:nvPr/>
        </p:nvSpPr>
        <p:spPr>
          <a:xfrm>
            <a:off x="2033959" y="1993091"/>
            <a:ext cx="10214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可以是字符数组名，也可以是一个字符串常量。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、不能用赋值语句将一个字符串常量或字符数组直接给一个字符数组。字符数组名是一个地址常量，是不能被改变的值。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89CAE9-E214-4612-AF9F-EB19F681B039}"/>
              </a:ext>
            </a:extLst>
          </p:cNvPr>
          <p:cNvSpPr/>
          <p:nvPr/>
        </p:nvSpPr>
        <p:spPr>
          <a:xfrm>
            <a:off x="2863676" y="299439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7BB73A-19DC-4613-A245-E2CD20031FB5}"/>
              </a:ext>
            </a:extLst>
          </p:cNvPr>
          <p:cNvSpPr/>
          <p:nvPr/>
        </p:nvSpPr>
        <p:spPr>
          <a:xfrm>
            <a:off x="3260453" y="299491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05FE7-5B16-4041-8DEA-C8A848F264A7}"/>
              </a:ext>
            </a:extLst>
          </p:cNvPr>
          <p:cNvSpPr/>
          <p:nvPr/>
        </p:nvSpPr>
        <p:spPr>
          <a:xfrm>
            <a:off x="3657230" y="299542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8D2056-71DB-4FF0-B880-D0F17DDCF0AB}"/>
              </a:ext>
            </a:extLst>
          </p:cNvPr>
          <p:cNvSpPr/>
          <p:nvPr/>
        </p:nvSpPr>
        <p:spPr>
          <a:xfrm>
            <a:off x="4054007" y="299594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2440B5-7083-4F27-9A4C-61FC69492C38}"/>
              </a:ext>
            </a:extLst>
          </p:cNvPr>
          <p:cNvSpPr/>
          <p:nvPr/>
        </p:nvSpPr>
        <p:spPr>
          <a:xfrm>
            <a:off x="4450784" y="299645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338859-C03F-479A-937F-1C8DA924E439}"/>
              </a:ext>
            </a:extLst>
          </p:cNvPr>
          <p:cNvSpPr/>
          <p:nvPr/>
        </p:nvSpPr>
        <p:spPr>
          <a:xfrm>
            <a:off x="4847561" y="299697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7FAEEB-ABF2-40E3-B31E-A5005E62EEC6}"/>
              </a:ext>
            </a:extLst>
          </p:cNvPr>
          <p:cNvSpPr/>
          <p:nvPr/>
        </p:nvSpPr>
        <p:spPr>
          <a:xfrm>
            <a:off x="5244338" y="299748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95459B-F826-45DF-929C-0276C9C0D3B6}"/>
              </a:ext>
            </a:extLst>
          </p:cNvPr>
          <p:cNvSpPr/>
          <p:nvPr/>
        </p:nvSpPr>
        <p:spPr>
          <a:xfrm>
            <a:off x="5641115" y="29980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92F9D8-65B9-419C-ADB6-7AC477D242B1}"/>
              </a:ext>
            </a:extLst>
          </p:cNvPr>
          <p:cNvSpPr/>
          <p:nvPr/>
        </p:nvSpPr>
        <p:spPr>
          <a:xfrm>
            <a:off x="6037892" y="299851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8EDFD5-05C2-47D1-881F-8908EE8F2740}"/>
              </a:ext>
            </a:extLst>
          </p:cNvPr>
          <p:cNvSpPr/>
          <p:nvPr/>
        </p:nvSpPr>
        <p:spPr>
          <a:xfrm>
            <a:off x="6434666" y="299903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3F4BE1-64C7-4D75-B26D-DE82AAAFDE38}"/>
              </a:ext>
            </a:extLst>
          </p:cNvPr>
          <p:cNvSpPr txBox="1"/>
          <p:nvPr/>
        </p:nvSpPr>
        <p:spPr>
          <a:xfrm>
            <a:off x="2801574" y="2781270"/>
            <a:ext cx="331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469A09-788B-49DE-B79D-0D7B02C8B1FC}"/>
              </a:ext>
            </a:extLst>
          </p:cNvPr>
          <p:cNvSpPr txBox="1"/>
          <p:nvPr/>
        </p:nvSpPr>
        <p:spPr>
          <a:xfrm>
            <a:off x="3198025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5B90A1-C7AB-4737-A9EC-1416BDCE275A}"/>
              </a:ext>
            </a:extLst>
          </p:cNvPr>
          <p:cNvSpPr txBox="1"/>
          <p:nvPr/>
        </p:nvSpPr>
        <p:spPr>
          <a:xfrm>
            <a:off x="3594477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1B1388-164D-44C4-BB4B-8808425C3685}"/>
              </a:ext>
            </a:extLst>
          </p:cNvPr>
          <p:cNvSpPr txBox="1"/>
          <p:nvPr/>
        </p:nvSpPr>
        <p:spPr>
          <a:xfrm>
            <a:off x="3990929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97173-1546-42DB-A02C-276545050B4A}"/>
              </a:ext>
            </a:extLst>
          </p:cNvPr>
          <p:cNvSpPr txBox="1"/>
          <p:nvPr/>
        </p:nvSpPr>
        <p:spPr>
          <a:xfrm>
            <a:off x="4387381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84F7F-90F4-49AE-BE94-6C94473AC040}"/>
              </a:ext>
            </a:extLst>
          </p:cNvPr>
          <p:cNvSpPr txBox="1"/>
          <p:nvPr/>
        </p:nvSpPr>
        <p:spPr>
          <a:xfrm>
            <a:off x="4783833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AF2B68-FE7D-4890-9FC5-2EB0C75D5A99}"/>
              </a:ext>
            </a:extLst>
          </p:cNvPr>
          <p:cNvSpPr txBox="1"/>
          <p:nvPr/>
        </p:nvSpPr>
        <p:spPr>
          <a:xfrm>
            <a:off x="5180285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2B72A-7228-4E03-B999-0AD590BE1476}"/>
              </a:ext>
            </a:extLst>
          </p:cNvPr>
          <p:cNvSpPr txBox="1"/>
          <p:nvPr/>
        </p:nvSpPr>
        <p:spPr>
          <a:xfrm>
            <a:off x="5576737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564A29-27F5-43FA-BE80-0DEEF62D317D}"/>
              </a:ext>
            </a:extLst>
          </p:cNvPr>
          <p:cNvSpPr txBox="1"/>
          <p:nvPr/>
        </p:nvSpPr>
        <p:spPr>
          <a:xfrm>
            <a:off x="5973189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AA0327-48CD-46B6-8EB8-135F1D9FA8A6}"/>
              </a:ext>
            </a:extLst>
          </p:cNvPr>
          <p:cNvSpPr txBox="1"/>
          <p:nvPr/>
        </p:nvSpPr>
        <p:spPr>
          <a:xfrm>
            <a:off x="6369638" y="2781270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026F43-392E-414D-89BA-21A4307C2FCF}"/>
              </a:ext>
            </a:extLst>
          </p:cNvPr>
          <p:cNvSpPr txBox="1"/>
          <p:nvPr/>
        </p:nvSpPr>
        <p:spPr>
          <a:xfrm>
            <a:off x="2933065" y="3018681"/>
            <a:ext cx="400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             L     o      v     e      \0   \0     \0    \0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37745C-05E4-40C4-B4CF-988D4C004B73}"/>
              </a:ext>
            </a:extLst>
          </p:cNvPr>
          <p:cNvSpPr txBox="1"/>
          <p:nvPr/>
        </p:nvSpPr>
        <p:spPr>
          <a:xfrm>
            <a:off x="2226468" y="2942332"/>
            <a:ext cx="40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4E8774-C1FC-4FCD-8CE4-4B40B9C62154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2628412" y="2888992"/>
            <a:ext cx="173162" cy="2072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C3D58E-C0C6-44CC-BD3C-3C8844AE1D5D}"/>
              </a:ext>
            </a:extLst>
          </p:cNvPr>
          <p:cNvSpPr txBox="1"/>
          <p:nvPr/>
        </p:nvSpPr>
        <p:spPr>
          <a:xfrm>
            <a:off x="2825064" y="3707398"/>
            <a:ext cx="284693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strncpy(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3B8490-A866-447A-87A0-452E1B9821FA}"/>
              </a:ext>
            </a:extLst>
          </p:cNvPr>
          <p:cNvSpPr txBox="1"/>
          <p:nvPr/>
        </p:nvSpPr>
        <p:spPr>
          <a:xfrm>
            <a:off x="5768180" y="3707397"/>
            <a:ext cx="57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中最前面的整数个字符复制到字符数组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5B6DF23B-F459-4FF5-8DBF-033C47D44DF3}"/>
              </a:ext>
            </a:extLst>
          </p:cNvPr>
          <p:cNvSpPr/>
          <p:nvPr/>
        </p:nvSpPr>
        <p:spPr>
          <a:xfrm>
            <a:off x="2429011" y="4326062"/>
            <a:ext cx="4245328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DE7788-7AAB-411A-8A3D-86CD5A4064C1}"/>
              </a:ext>
            </a:extLst>
          </p:cNvPr>
          <p:cNvSpPr txBox="1"/>
          <p:nvPr/>
        </p:nvSpPr>
        <p:spPr>
          <a:xfrm>
            <a:off x="2894176" y="5101113"/>
            <a:ext cx="222593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D42F24-88C8-452D-BD31-29BE391F2D11}"/>
              </a:ext>
            </a:extLst>
          </p:cNvPr>
          <p:cNvSpPr txBox="1"/>
          <p:nvPr/>
        </p:nvSpPr>
        <p:spPr>
          <a:xfrm>
            <a:off x="5386969" y="4993391"/>
            <a:ext cx="582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，将两个字符串自左至右逐个字符相比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码大小比较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，直到出现不同的字符或遇到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4AD425-0C9E-4FCB-B688-26065D95EC77}"/>
              </a:ext>
            </a:extLst>
          </p:cNvPr>
          <p:cNvSpPr txBox="1"/>
          <p:nvPr/>
        </p:nvSpPr>
        <p:spPr>
          <a:xfrm>
            <a:off x="2431238" y="5543785"/>
            <a:ext cx="5704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）如果字符串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相同，则函数返回值为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）如果字符串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1&gt;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，则函数值为一个正整数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）如果字符串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1&lt;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，则函数值为一个负整数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）在英文字典中位置在后面的为‘大’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3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2BD4C375-4DE2-483A-A201-C4F5B945099D}"/>
              </a:ext>
            </a:extLst>
          </p:cNvPr>
          <p:cNvSpPr/>
          <p:nvPr/>
        </p:nvSpPr>
        <p:spPr>
          <a:xfrm>
            <a:off x="2429011" y="799937"/>
            <a:ext cx="4245328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测量字符串长度函数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3B889-CBFD-4A0D-A0B4-A889F164D352}"/>
              </a:ext>
            </a:extLst>
          </p:cNvPr>
          <p:cNvSpPr txBox="1"/>
          <p:nvPr/>
        </p:nvSpPr>
        <p:spPr>
          <a:xfrm>
            <a:off x="2801573" y="1450900"/>
            <a:ext cx="150233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A89FA0-1574-47AA-9E56-CB0504AAEC4C}"/>
              </a:ext>
            </a:extLst>
          </p:cNvPr>
          <p:cNvSpPr txBox="1"/>
          <p:nvPr/>
        </p:nvSpPr>
        <p:spPr>
          <a:xfrm>
            <a:off x="4476745" y="1450899"/>
            <a:ext cx="341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：测量字符数组长度的函数。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A4256434-7283-4289-B4AB-B7A59B140926}"/>
              </a:ext>
            </a:extLst>
          </p:cNvPr>
          <p:cNvSpPr/>
          <p:nvPr/>
        </p:nvSpPr>
        <p:spPr>
          <a:xfrm>
            <a:off x="2429011" y="2171537"/>
            <a:ext cx="4245328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strlwr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转换为小写的函数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DB4A5-1CE2-4425-B57F-E55752B0AA0C}"/>
              </a:ext>
            </a:extLst>
          </p:cNvPr>
          <p:cNvSpPr txBox="1"/>
          <p:nvPr/>
        </p:nvSpPr>
        <p:spPr>
          <a:xfrm>
            <a:off x="2801573" y="2822499"/>
            <a:ext cx="131959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strlwr(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AAD791-C478-4513-A213-48183ACCBE17}"/>
              </a:ext>
            </a:extLst>
          </p:cNvPr>
          <p:cNvSpPr txBox="1"/>
          <p:nvPr/>
        </p:nvSpPr>
        <p:spPr>
          <a:xfrm>
            <a:off x="4476745" y="2822499"/>
            <a:ext cx="341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：将字符串中大写字母换成小写字母。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BEFDC60F-EE89-4F04-B612-930BD2A86349}"/>
              </a:ext>
            </a:extLst>
          </p:cNvPr>
          <p:cNvSpPr/>
          <p:nvPr/>
        </p:nvSpPr>
        <p:spPr>
          <a:xfrm>
            <a:off x="2429011" y="3635707"/>
            <a:ext cx="4245328" cy="3997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strupr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转换为大写的函数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46718C-97AC-40C1-8DA5-FE1829F643B4}"/>
              </a:ext>
            </a:extLst>
          </p:cNvPr>
          <p:cNvSpPr txBox="1"/>
          <p:nvPr/>
        </p:nvSpPr>
        <p:spPr>
          <a:xfrm>
            <a:off x="2801573" y="4286669"/>
            <a:ext cx="135646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strupr(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6D1D2B-BE76-488B-8385-ACE4458FC640}"/>
              </a:ext>
            </a:extLst>
          </p:cNvPr>
          <p:cNvSpPr txBox="1"/>
          <p:nvPr/>
        </p:nvSpPr>
        <p:spPr>
          <a:xfrm>
            <a:off x="4476745" y="4286669"/>
            <a:ext cx="341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：将字符串中小写字母换成大写字母。</a:t>
            </a:r>
          </a:p>
        </p:txBody>
      </p:sp>
    </p:spTree>
    <p:extLst>
      <p:ext uri="{BB962C8B-B14F-4D97-AF65-F5344CB8AC3E}">
        <p14:creationId xmlns:p14="http://schemas.microsoft.com/office/powerpoint/2010/main" val="21876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4280458" y="758200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第五章 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E22754-C74D-4C5C-9587-63CC80601820}"/>
              </a:ext>
            </a:extLst>
          </p:cNvPr>
          <p:cNvSpPr/>
          <p:nvPr/>
        </p:nvSpPr>
        <p:spPr>
          <a:xfrm>
            <a:off x="3559498" y="184643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定义和引用一维数组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CB65A4-24EF-4F2C-AC49-8511E16C8147}"/>
              </a:ext>
            </a:extLst>
          </p:cNvPr>
          <p:cNvSpPr/>
          <p:nvPr/>
        </p:nvSpPr>
        <p:spPr>
          <a:xfrm>
            <a:off x="3559498" y="3640121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二 维 数 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DF7205-E9BE-4C57-A4E5-D995BFD7AB43}"/>
              </a:ext>
            </a:extLst>
          </p:cNvPr>
          <p:cNvSpPr/>
          <p:nvPr/>
        </p:nvSpPr>
        <p:spPr>
          <a:xfrm>
            <a:off x="7091108" y="1892250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字 符 数 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E2EA83-41EF-4F19-968A-22E1F371DA96}"/>
              </a:ext>
            </a:extLst>
          </p:cNvPr>
          <p:cNvSpPr/>
          <p:nvPr/>
        </p:nvSpPr>
        <p:spPr>
          <a:xfrm>
            <a:off x="4077658" y="2294855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hlinkClick r:id="rId5" action="ppaction://hlinksldjump"/>
              </a:rPr>
              <a:t>如何定义一维数组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646505-8C0E-45C3-B363-4A60B2A85554}"/>
              </a:ext>
            </a:extLst>
          </p:cNvPr>
          <p:cNvSpPr/>
          <p:nvPr/>
        </p:nvSpPr>
        <p:spPr>
          <a:xfrm>
            <a:off x="4077658" y="274327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6" action="ppaction://hlinksldjump"/>
              </a:rPr>
              <a:t>一维数组的初始化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B24C86-FA96-4E54-BBF4-DA5182E2691F}"/>
              </a:ext>
            </a:extLst>
          </p:cNvPr>
          <p:cNvSpPr/>
          <p:nvPr/>
        </p:nvSpPr>
        <p:spPr>
          <a:xfrm>
            <a:off x="4077658" y="319169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7" action="ppaction://hlinksldjump"/>
              </a:rPr>
              <a:t>如何使用一维数组元素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8187DD-7872-4105-8587-E148FA6C2D46}"/>
              </a:ext>
            </a:extLst>
          </p:cNvPr>
          <p:cNvSpPr/>
          <p:nvPr/>
        </p:nvSpPr>
        <p:spPr>
          <a:xfrm>
            <a:off x="4087818" y="409853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3" action="ppaction://hlinksldjump"/>
              </a:rPr>
              <a:t>如何定义二维数组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0CC770-68FE-49A7-A439-396144A06CAC}"/>
              </a:ext>
            </a:extLst>
          </p:cNvPr>
          <p:cNvSpPr/>
          <p:nvPr/>
        </p:nvSpPr>
        <p:spPr>
          <a:xfrm>
            <a:off x="4087818" y="453696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8" action="ppaction://hlinksldjump"/>
              </a:rPr>
              <a:t>二维数组初始化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4EB144-F46F-4F09-BFF4-36D5373F8ED5}"/>
              </a:ext>
            </a:extLst>
          </p:cNvPr>
          <p:cNvSpPr/>
          <p:nvPr/>
        </p:nvSpPr>
        <p:spPr>
          <a:xfrm>
            <a:off x="4087818" y="4985385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9" action="ppaction://hlinksldjump"/>
              </a:rPr>
              <a:t>使用二维数组的元素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545A42-2589-4F96-A6EF-8495270084C5}"/>
              </a:ext>
            </a:extLst>
          </p:cNvPr>
          <p:cNvSpPr/>
          <p:nvPr/>
        </p:nvSpPr>
        <p:spPr>
          <a:xfrm>
            <a:off x="7373764" y="233201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4" action="ppaction://hlinksldjump"/>
              </a:rPr>
              <a:t>定义字符数组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979BB8-BA55-4B4E-A19E-A647CC98ADA6}"/>
              </a:ext>
            </a:extLst>
          </p:cNvPr>
          <p:cNvSpPr/>
          <p:nvPr/>
        </p:nvSpPr>
        <p:spPr>
          <a:xfrm>
            <a:off x="7373764" y="281420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4" action="ppaction://hlinksldjump"/>
              </a:rPr>
              <a:t>字符数组的初始化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6F1673-5EE8-4511-A42F-4FB608FBCFDE}"/>
              </a:ext>
            </a:extLst>
          </p:cNvPr>
          <p:cNvSpPr/>
          <p:nvPr/>
        </p:nvSpPr>
        <p:spPr>
          <a:xfrm>
            <a:off x="7373764" y="329638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4" action="ppaction://hlinksldjump"/>
              </a:rPr>
              <a:t>字符数组的使用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C78824-3024-4E8F-B523-7638D41CC8E4}"/>
              </a:ext>
            </a:extLst>
          </p:cNvPr>
          <p:cNvSpPr/>
          <p:nvPr/>
        </p:nvSpPr>
        <p:spPr>
          <a:xfrm>
            <a:off x="7373764" y="3778572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10" action="ppaction://hlinksldjump"/>
              </a:rPr>
              <a:t>字符串和字符串结束标志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5C5D6E-C4CB-4971-8FE8-00F8CE7EB99F}"/>
              </a:ext>
            </a:extLst>
          </p:cNvPr>
          <p:cNvSpPr/>
          <p:nvPr/>
        </p:nvSpPr>
        <p:spPr>
          <a:xfrm>
            <a:off x="7373764" y="426075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11" action="ppaction://hlinksldjump"/>
              </a:rPr>
              <a:t>字符数组的输入输出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68AF5E-4D02-4456-8A52-B585E10BC625}"/>
              </a:ext>
            </a:extLst>
          </p:cNvPr>
          <p:cNvSpPr/>
          <p:nvPr/>
        </p:nvSpPr>
        <p:spPr>
          <a:xfrm>
            <a:off x="7411327" y="4742946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ea typeface="字魂35号-经典雅黑" panose="02000000000000000000" pitchFamily="2" charset="-122"/>
                <a:sym typeface="Arial" panose="020B0604020202020204" pitchFamily="34" charset="0"/>
                <a:hlinkClick r:id="rId12" action="ppaction://hlinksldjump"/>
              </a:rPr>
              <a:t>使用字符串处理函数</a:t>
            </a:r>
            <a:endParaRPr lang="zh-CN" altLang="en-US" sz="1400" dirty="0">
              <a:solidFill>
                <a:schemeClr val="bg1"/>
              </a:solidFill>
              <a:ea typeface="字魂35号-经典雅黑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118">
            <a:extLst>
              <a:ext uri="{FF2B5EF4-FFF2-40B4-BE49-F238E27FC236}">
                <a16:creationId xmlns:a16="http://schemas.microsoft.com/office/drawing/2014/main" id="{F3050533-BD50-4B92-9B47-A4132C5EF45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139D3E2-9B5A-45A5-AF2E-85447C4DDE7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46C748-D1E8-4FB1-8898-1ADA9ABA44FD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9EBE4AA-3823-47DF-BD71-1DCECC09359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DB9590-23E9-4142-AEA8-1610E781B4E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DCBB3F-E980-4128-9013-463D5E93797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B2C78B-2DAB-4B12-8944-0A3FD777FB6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2194A4E-6BAA-433C-A18E-6F5914F78590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7A748F4-BC29-4063-A0F9-A9CFC519963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7F9D7C6-6AE8-4EE0-A7C9-A28DB401616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8AC941D-506F-4F90-B753-DC262EB5EEDF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0E8C435-4C85-4892-B324-D38DF65ABA5B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EBF171F-C5E7-49C5-8F4A-328DDB306853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4" name="直线连接符 16">
              <a:extLst>
                <a:ext uri="{FF2B5EF4-FFF2-40B4-BE49-F238E27FC236}">
                  <a16:creationId xmlns:a16="http://schemas.microsoft.com/office/drawing/2014/main" id="{F8BD1113-FA6C-4B60-AEAA-09591C33E6F4}"/>
                </a:ext>
              </a:extLst>
            </p:cNvPr>
            <p:cNvCxnSpPr>
              <a:stCxn id="34" idx="5"/>
              <a:endCxn id="4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7">
              <a:extLst>
                <a:ext uri="{FF2B5EF4-FFF2-40B4-BE49-F238E27FC236}">
                  <a16:creationId xmlns:a16="http://schemas.microsoft.com/office/drawing/2014/main" id="{35CE4432-E06B-4FCD-9153-53C8E7414B34}"/>
                </a:ext>
              </a:extLst>
            </p:cNvPr>
            <p:cNvCxnSpPr>
              <a:stCxn id="36" idx="7"/>
              <a:endCxn id="4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1">
              <a:extLst>
                <a:ext uri="{FF2B5EF4-FFF2-40B4-BE49-F238E27FC236}">
                  <a16:creationId xmlns:a16="http://schemas.microsoft.com/office/drawing/2014/main" id="{DEEF4BCC-DBD1-4A48-951D-829D45B44160}"/>
                </a:ext>
              </a:extLst>
            </p:cNvPr>
            <p:cNvCxnSpPr>
              <a:stCxn id="43" idx="7"/>
              <a:endCxn id="4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28">
              <a:extLst>
                <a:ext uri="{FF2B5EF4-FFF2-40B4-BE49-F238E27FC236}">
                  <a16:creationId xmlns:a16="http://schemas.microsoft.com/office/drawing/2014/main" id="{9AD15698-0B51-4C0B-A350-1FC9FC1098C6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43">
              <a:extLst>
                <a:ext uri="{FF2B5EF4-FFF2-40B4-BE49-F238E27FC236}">
                  <a16:creationId xmlns:a16="http://schemas.microsoft.com/office/drawing/2014/main" id="{0E939189-0332-4521-ACF2-C29AADE2E9EA}"/>
                </a:ext>
              </a:extLst>
            </p:cNvPr>
            <p:cNvCxnSpPr>
              <a:stCxn id="38" idx="7"/>
              <a:endCxn id="3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47">
              <a:extLst>
                <a:ext uri="{FF2B5EF4-FFF2-40B4-BE49-F238E27FC236}">
                  <a16:creationId xmlns:a16="http://schemas.microsoft.com/office/drawing/2014/main" id="{2022F2AC-FF5C-4312-865A-B11AA7D89C8D}"/>
                </a:ext>
              </a:extLst>
            </p:cNvPr>
            <p:cNvCxnSpPr>
              <a:stCxn id="41" idx="0"/>
              <a:endCxn id="3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50">
              <a:extLst>
                <a:ext uri="{FF2B5EF4-FFF2-40B4-BE49-F238E27FC236}">
                  <a16:creationId xmlns:a16="http://schemas.microsoft.com/office/drawing/2014/main" id="{5BB684B2-90FF-4995-8EFC-36CE6055F3B9}"/>
                </a:ext>
              </a:extLst>
            </p:cNvPr>
            <p:cNvCxnSpPr>
              <a:stCxn id="40" idx="2"/>
              <a:endCxn id="4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4">
              <a:extLst>
                <a:ext uri="{FF2B5EF4-FFF2-40B4-BE49-F238E27FC236}">
                  <a16:creationId xmlns:a16="http://schemas.microsoft.com/office/drawing/2014/main" id="{7044733D-11CF-4F01-87EE-93AD0760F0CB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7">
              <a:extLst>
                <a:ext uri="{FF2B5EF4-FFF2-40B4-BE49-F238E27FC236}">
                  <a16:creationId xmlns:a16="http://schemas.microsoft.com/office/drawing/2014/main" id="{3ADC1008-D752-47B9-A0E1-34A66F7D9783}"/>
                </a:ext>
              </a:extLst>
            </p:cNvPr>
            <p:cNvCxnSpPr>
              <a:stCxn id="36" idx="5"/>
              <a:endCxn id="4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0">
              <a:extLst>
                <a:ext uri="{FF2B5EF4-FFF2-40B4-BE49-F238E27FC236}">
                  <a16:creationId xmlns:a16="http://schemas.microsoft.com/office/drawing/2014/main" id="{627A558E-7BD5-4A56-8617-4E80398F34AA}"/>
                </a:ext>
              </a:extLst>
            </p:cNvPr>
            <p:cNvCxnSpPr>
              <a:stCxn id="38" idx="7"/>
              <a:endCxn id="4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3">
              <a:extLst>
                <a:ext uri="{FF2B5EF4-FFF2-40B4-BE49-F238E27FC236}">
                  <a16:creationId xmlns:a16="http://schemas.microsoft.com/office/drawing/2014/main" id="{12587D8D-749A-41C1-AEF4-1F609C2AF064}"/>
                </a:ext>
              </a:extLst>
            </p:cNvPr>
            <p:cNvCxnSpPr>
              <a:stCxn id="38" idx="4"/>
              <a:endCxn id="3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D99CF20-58FB-4A4B-9956-5433B039053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7" name="直线连接符 70">
              <a:extLst>
                <a:ext uri="{FF2B5EF4-FFF2-40B4-BE49-F238E27FC236}">
                  <a16:creationId xmlns:a16="http://schemas.microsoft.com/office/drawing/2014/main" id="{0D6877E3-0CDF-4115-BB31-EE37D5F7490D}"/>
                </a:ext>
              </a:extLst>
            </p:cNvPr>
            <p:cNvCxnSpPr>
              <a:stCxn id="38" idx="5"/>
              <a:endCxn id="4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75">
              <a:extLst>
                <a:ext uri="{FF2B5EF4-FFF2-40B4-BE49-F238E27FC236}">
                  <a16:creationId xmlns:a16="http://schemas.microsoft.com/office/drawing/2014/main" id="{85E18876-C731-443E-8888-2BFEB37B8D3B}"/>
                </a:ext>
              </a:extLst>
            </p:cNvPr>
            <p:cNvCxnSpPr>
              <a:stCxn id="49" idx="7"/>
              <a:endCxn id="4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8">
              <a:extLst>
                <a:ext uri="{FF2B5EF4-FFF2-40B4-BE49-F238E27FC236}">
                  <a16:creationId xmlns:a16="http://schemas.microsoft.com/office/drawing/2014/main" id="{3CE05698-3E94-491F-92BE-E33E752402F3}"/>
                </a:ext>
              </a:extLst>
            </p:cNvPr>
            <p:cNvCxnSpPr>
              <a:stCxn id="49" idx="6"/>
              <a:endCxn id="3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84">
              <a:extLst>
                <a:ext uri="{FF2B5EF4-FFF2-40B4-BE49-F238E27FC236}">
                  <a16:creationId xmlns:a16="http://schemas.microsoft.com/office/drawing/2014/main" id="{29937FF3-A0FB-4D1C-9402-F02C54496E0E}"/>
                </a:ext>
              </a:extLst>
            </p:cNvPr>
            <p:cNvCxnSpPr>
              <a:stCxn id="35" idx="0"/>
              <a:endCxn id="4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91">
              <a:extLst>
                <a:ext uri="{FF2B5EF4-FFF2-40B4-BE49-F238E27FC236}">
                  <a16:creationId xmlns:a16="http://schemas.microsoft.com/office/drawing/2014/main" id="{548EF7E9-4152-4125-88F2-9149FA22580B}"/>
                </a:ext>
              </a:extLst>
            </p:cNvPr>
            <p:cNvCxnSpPr>
              <a:stCxn id="35" idx="6"/>
              <a:endCxn id="4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E397878-821D-4F47-8F7F-108969E4179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7C08F62-0B28-4D85-8386-1B36E9EC9C2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F3B84F-8A61-451C-A4F4-456C2408623D}"/>
              </a:ext>
            </a:extLst>
          </p:cNvPr>
          <p:cNvSpPr txBox="1"/>
          <p:nvPr/>
        </p:nvSpPr>
        <p:spPr>
          <a:xfrm>
            <a:off x="4809540" y="56704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定义和引用一维数组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0F8F79E-14B1-403D-8071-4103D0E96342}"/>
              </a:ext>
            </a:extLst>
          </p:cNvPr>
          <p:cNvGrpSpPr/>
          <p:nvPr/>
        </p:nvGrpSpPr>
        <p:grpSpPr>
          <a:xfrm>
            <a:off x="3130510" y="245773"/>
            <a:ext cx="1826141" cy="924977"/>
            <a:chOff x="3688246" y="532898"/>
            <a:chExt cx="1149873" cy="572463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AF7CFD46-1701-4684-9B7B-3C7BEAB4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51DE9F72-F0DE-4382-8565-A60E0477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2C4C3778-57FE-48D4-80A6-8F10BA80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A308A3C1-6AD1-4140-A63B-670D7D2C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E8786B46-2A8F-4026-9B4A-1B609859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5.</a:t>
              </a:r>
              <a:r>
                <a:rPr kumimoji="0" lang="en-US" altLang="zh-CN" sz="2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mpact" pitchFamily="34" charset="0"/>
                </a:rPr>
                <a:t>1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FB6ED5A6-36A2-4C92-B94A-9C291C0E0573}"/>
              </a:ext>
            </a:extLst>
          </p:cNvPr>
          <p:cNvSpPr/>
          <p:nvPr/>
        </p:nvSpPr>
        <p:spPr>
          <a:xfrm>
            <a:off x="1517915" y="2091309"/>
            <a:ext cx="325022" cy="2114931"/>
          </a:xfrm>
          <a:prstGeom prst="leftBrace">
            <a:avLst>
              <a:gd name="adj1" fmla="val 93389"/>
              <a:gd name="adj2" fmla="val 4835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C41B522-77C9-4F3A-94CA-470E1BD7446F}"/>
              </a:ext>
            </a:extLst>
          </p:cNvPr>
          <p:cNvSpPr txBox="1"/>
          <p:nvPr/>
        </p:nvSpPr>
        <p:spPr>
          <a:xfrm>
            <a:off x="1822781" y="1947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DA540C0-F3B1-4935-990C-3CA9FBDE416E}"/>
              </a:ext>
            </a:extLst>
          </p:cNvPr>
          <p:cNvSpPr txBox="1"/>
          <p:nvPr/>
        </p:nvSpPr>
        <p:spPr>
          <a:xfrm>
            <a:off x="1822781" y="3239692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(enum)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C495F5B-F08D-4846-B710-8E930FD5871E}"/>
              </a:ext>
            </a:extLst>
          </p:cNvPr>
          <p:cNvSpPr txBox="1"/>
          <p:nvPr/>
        </p:nvSpPr>
        <p:spPr>
          <a:xfrm>
            <a:off x="1819673" y="3639343"/>
            <a:ext cx="1212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47F9FA-A942-4323-A807-F18F4F6DD6DA}"/>
              </a:ext>
            </a:extLst>
          </p:cNvPr>
          <p:cNvSpPr txBox="1"/>
          <p:nvPr/>
        </p:nvSpPr>
        <p:spPr>
          <a:xfrm>
            <a:off x="1819673" y="4071580"/>
            <a:ext cx="745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派生类型：指针类型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、数组类型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 ])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、结构体类型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(struct)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、共用体类型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(union)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、函数类型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301A583-8C14-4551-B5C4-92E339464F50}"/>
              </a:ext>
            </a:extLst>
          </p:cNvPr>
          <p:cNvSpPr txBox="1"/>
          <p:nvPr/>
        </p:nvSpPr>
        <p:spPr>
          <a:xfrm>
            <a:off x="3048077" y="1748454"/>
            <a:ext cx="601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整型类型：基本整型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、短整型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(short int)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、长整型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 int)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、双长整型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 long int)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、布尔型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(bool)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7EE761-68E0-4C03-9CA6-4845C97BB876}"/>
              </a:ext>
            </a:extLst>
          </p:cNvPr>
          <p:cNvSpPr txBox="1"/>
          <p:nvPr/>
        </p:nvSpPr>
        <p:spPr>
          <a:xfrm>
            <a:off x="3048076" y="2482893"/>
            <a:ext cx="791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浮点类型：单精度浮点型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(float_complex)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、双精度浮点型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(double_complex)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、复数浮点型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(float_complex,double_complex,long long_complex)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670BEDD-E6EB-4353-BD2A-52D919853A29}"/>
              </a:ext>
            </a:extLst>
          </p:cNvPr>
          <p:cNvSpPr txBox="1"/>
          <p:nvPr/>
        </p:nvSpPr>
        <p:spPr>
          <a:xfrm>
            <a:off x="824036" y="2258248"/>
            <a:ext cx="466889" cy="16004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语言数据类型</a:t>
            </a: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65AFFFE1-A902-4B7A-93BD-0C6EE0A85F9A}"/>
              </a:ext>
            </a:extLst>
          </p:cNvPr>
          <p:cNvSpPr/>
          <p:nvPr/>
        </p:nvSpPr>
        <p:spPr>
          <a:xfrm>
            <a:off x="2906649" y="1853814"/>
            <a:ext cx="141427" cy="798590"/>
          </a:xfrm>
          <a:prstGeom prst="leftBrace">
            <a:avLst>
              <a:gd name="adj1" fmla="val 93389"/>
              <a:gd name="adj2" fmla="val 4835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3DCE2E-A1CE-4A40-81E2-E0C8291A44D5}"/>
              </a:ext>
            </a:extLst>
          </p:cNvPr>
          <p:cNvSpPr txBox="1"/>
          <p:nvPr/>
        </p:nvSpPr>
        <p:spPr>
          <a:xfrm>
            <a:off x="1129085" y="4701353"/>
            <a:ext cx="455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例如：一个班有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名学生，计算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名学生的平均成绩。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FF13F3-56BB-4AD9-B0CD-F8FEC840EA23}"/>
              </a:ext>
            </a:extLst>
          </p:cNvPr>
          <p:cNvSpPr txBox="1"/>
          <p:nvPr/>
        </p:nvSpPr>
        <p:spPr>
          <a:xfrm>
            <a:off x="1622066" y="5094946"/>
            <a:ext cx="24413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stdu_1 = 98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stdu_2 = 99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stdu_10 = 91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(stdu_1 + … + stdu_10)/10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EA067F-EDB5-478A-A5B8-E2A7B45AF24A}"/>
              </a:ext>
            </a:extLst>
          </p:cNvPr>
          <p:cNvSpPr txBox="1"/>
          <p:nvPr/>
        </p:nvSpPr>
        <p:spPr>
          <a:xfrm>
            <a:off x="5992732" y="470135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表示同一类性质的数据可以使用数组来表示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F18B7-EE2B-4073-9E13-B6FCAC01400C}"/>
              </a:ext>
            </a:extLst>
          </p:cNvPr>
          <p:cNvSpPr txBox="1"/>
          <p:nvPr/>
        </p:nvSpPr>
        <p:spPr>
          <a:xfrm>
            <a:off x="5994335" y="6166842"/>
            <a:ext cx="116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stdu[10]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D11AB9-B81B-4EDE-B421-F19A9876BCF1}"/>
              </a:ext>
            </a:extLst>
          </p:cNvPr>
          <p:cNvSpPr txBox="1"/>
          <p:nvPr/>
        </p:nvSpPr>
        <p:spPr>
          <a:xfrm>
            <a:off x="5992732" y="519260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定义一维数据的一般形式：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C27BE8-01DD-445C-908B-2664169B190E}"/>
              </a:ext>
            </a:extLst>
          </p:cNvPr>
          <p:cNvSpPr txBox="1"/>
          <p:nvPr/>
        </p:nvSpPr>
        <p:spPr>
          <a:xfrm>
            <a:off x="6338277" y="5679721"/>
            <a:ext cx="274305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4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4CAE8FBE-8C3A-4971-95B1-8B3EC90275DF}"/>
              </a:ext>
            </a:extLst>
          </p:cNvPr>
          <p:cNvGrpSpPr/>
          <p:nvPr/>
        </p:nvGrpSpPr>
        <p:grpSpPr>
          <a:xfrm rot="10800000">
            <a:off x="333781" y="1385837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9DF0064-04DB-46AC-885D-D52BB0268174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796F7D-FCDB-4C46-84E5-149BFBE05963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D3B86413-C19B-4F96-A6C0-7E9A7CA5880E}"/>
              </a:ext>
            </a:extLst>
          </p:cNvPr>
          <p:cNvGrpSpPr/>
          <p:nvPr/>
        </p:nvGrpSpPr>
        <p:grpSpPr>
          <a:xfrm>
            <a:off x="375541" y="1289829"/>
            <a:ext cx="2129631" cy="1113235"/>
            <a:chOff x="1331651" y="2849165"/>
            <a:chExt cx="2130152" cy="1113296"/>
          </a:xfrm>
          <a:solidFill>
            <a:schemeClr val="accent2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87AA65-AFE0-4E0E-BC56-433F1E2D282B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644D951-6C92-481A-B970-FC69CC6BAC28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如何定义一维数组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0C8BA19-E2D5-42B1-ADB0-3250E1DAA84B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47D2B02-AE7A-41D9-A648-94C905BC075C}"/>
              </a:ext>
            </a:extLst>
          </p:cNvPr>
          <p:cNvSpPr txBox="1"/>
          <p:nvPr/>
        </p:nvSpPr>
        <p:spPr>
          <a:xfrm>
            <a:off x="2710447" y="4490157"/>
            <a:ext cx="8815748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）数组名的命名规则和变量名的相同，遵守标识符命名规则。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）在定义数组时，需要指定数组中元素的个数，方括号中的常量表达式用来表示元素的个数，即数组的长度。例如，指定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stud[10]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个元素。注意下标是从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stud[0], stud[1], stud[2], stud[3], stud[4], stud[5], stud[6], stud[7], stud[8], stud[9]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。特别注意：没有元素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stud[10]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）常量表达式中可以包括常量和符号常量，如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stud[3+5]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；但不能包含变量，如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stud[n]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是不合法的。也就是说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语言不允许对数组的大小做动态定义，即数组的大小不依赖于程序运行过程中变量的值。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C5220-1111-4741-B95C-906FA4B8A23F}"/>
              </a:ext>
            </a:extLst>
          </p:cNvPr>
          <p:cNvSpPr txBox="1"/>
          <p:nvPr/>
        </p:nvSpPr>
        <p:spPr>
          <a:xfrm>
            <a:off x="2710447" y="1371224"/>
            <a:ext cx="677899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stud[10]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定义了数组后，在内存中提取出一片空间，用来存放有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会开辟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10=40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字节的空间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20D0B5-5A56-4998-839C-09C75578584E}"/>
              </a:ext>
            </a:extLst>
          </p:cNvPr>
          <p:cNvSpPr/>
          <p:nvPr/>
        </p:nvSpPr>
        <p:spPr>
          <a:xfrm>
            <a:off x="3487532" y="269536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CA001A-3C9A-4211-B20A-CF4C0C54A09B}"/>
              </a:ext>
            </a:extLst>
          </p:cNvPr>
          <p:cNvSpPr/>
          <p:nvPr/>
        </p:nvSpPr>
        <p:spPr>
          <a:xfrm>
            <a:off x="3884309" y="26958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010912-C2DE-4477-9B20-06D6AEC9543C}"/>
              </a:ext>
            </a:extLst>
          </p:cNvPr>
          <p:cNvSpPr/>
          <p:nvPr/>
        </p:nvSpPr>
        <p:spPr>
          <a:xfrm>
            <a:off x="4281086" y="269639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AE8236-36F1-4A7C-96DB-5C281C2F24EE}"/>
              </a:ext>
            </a:extLst>
          </p:cNvPr>
          <p:cNvSpPr/>
          <p:nvPr/>
        </p:nvSpPr>
        <p:spPr>
          <a:xfrm>
            <a:off x="4677863" y="269690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498152-5C58-422A-A517-092B727B39AB}"/>
              </a:ext>
            </a:extLst>
          </p:cNvPr>
          <p:cNvSpPr/>
          <p:nvPr/>
        </p:nvSpPr>
        <p:spPr>
          <a:xfrm>
            <a:off x="5074640" y="269742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F97C26-11D2-462E-8698-5651396AB9AE}"/>
              </a:ext>
            </a:extLst>
          </p:cNvPr>
          <p:cNvSpPr/>
          <p:nvPr/>
        </p:nvSpPr>
        <p:spPr>
          <a:xfrm>
            <a:off x="5471417" y="269793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33B041-2DAB-4500-95A8-0741FC44B1DB}"/>
              </a:ext>
            </a:extLst>
          </p:cNvPr>
          <p:cNvSpPr/>
          <p:nvPr/>
        </p:nvSpPr>
        <p:spPr>
          <a:xfrm>
            <a:off x="5868194" y="269845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1D4CB1-BF85-4D0C-AA17-E812CC7C6BD2}"/>
              </a:ext>
            </a:extLst>
          </p:cNvPr>
          <p:cNvSpPr/>
          <p:nvPr/>
        </p:nvSpPr>
        <p:spPr>
          <a:xfrm>
            <a:off x="6264971" y="269896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6934C0-441D-4F04-928C-D73B9833B4CE}"/>
              </a:ext>
            </a:extLst>
          </p:cNvPr>
          <p:cNvSpPr/>
          <p:nvPr/>
        </p:nvSpPr>
        <p:spPr>
          <a:xfrm>
            <a:off x="6661748" y="269948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2778C7-80BA-4A3D-8846-6B2262CCC662}"/>
              </a:ext>
            </a:extLst>
          </p:cNvPr>
          <p:cNvSpPr/>
          <p:nvPr/>
        </p:nvSpPr>
        <p:spPr>
          <a:xfrm>
            <a:off x="7058522" y="269999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03C1D4-9B68-41E4-A5D7-7F1FB45A8735}"/>
              </a:ext>
            </a:extLst>
          </p:cNvPr>
          <p:cNvSpPr txBox="1"/>
          <p:nvPr/>
        </p:nvSpPr>
        <p:spPr>
          <a:xfrm>
            <a:off x="2946299" y="2123129"/>
            <a:ext cx="91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stdu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B3BBAC-05E2-4ABA-9A8A-D39F541778F6}"/>
              </a:ext>
            </a:extLst>
          </p:cNvPr>
          <p:cNvSpPr txBox="1"/>
          <p:nvPr/>
        </p:nvSpPr>
        <p:spPr>
          <a:xfrm>
            <a:off x="3425429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BFE6F0-5FA6-4CED-99D2-1426B873F667}"/>
              </a:ext>
            </a:extLst>
          </p:cNvPr>
          <p:cNvSpPr txBox="1"/>
          <p:nvPr/>
        </p:nvSpPr>
        <p:spPr>
          <a:xfrm>
            <a:off x="3821881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3B48FB-A257-43E9-A88E-3A8B229E7E95}"/>
              </a:ext>
            </a:extLst>
          </p:cNvPr>
          <p:cNvSpPr txBox="1"/>
          <p:nvPr/>
        </p:nvSpPr>
        <p:spPr>
          <a:xfrm>
            <a:off x="4218333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BF22EE-0404-4D78-B98E-7A4B77501C9F}"/>
              </a:ext>
            </a:extLst>
          </p:cNvPr>
          <p:cNvSpPr txBox="1"/>
          <p:nvPr/>
        </p:nvSpPr>
        <p:spPr>
          <a:xfrm>
            <a:off x="4614785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272EDA-75C6-4A14-A6DA-CE00F6FF0CDD}"/>
              </a:ext>
            </a:extLst>
          </p:cNvPr>
          <p:cNvSpPr txBox="1"/>
          <p:nvPr/>
        </p:nvSpPr>
        <p:spPr>
          <a:xfrm>
            <a:off x="5011237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63DB4E-8BF3-4F90-960B-C15F7104938F}"/>
              </a:ext>
            </a:extLst>
          </p:cNvPr>
          <p:cNvSpPr txBox="1"/>
          <p:nvPr/>
        </p:nvSpPr>
        <p:spPr>
          <a:xfrm>
            <a:off x="5407689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49C1B4-987D-4083-ADC7-4B8C740BA1B0}"/>
              </a:ext>
            </a:extLst>
          </p:cNvPr>
          <p:cNvSpPr txBox="1"/>
          <p:nvPr/>
        </p:nvSpPr>
        <p:spPr>
          <a:xfrm>
            <a:off x="5804141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DAD20D-C12D-42AE-AB73-F7400E196729}"/>
              </a:ext>
            </a:extLst>
          </p:cNvPr>
          <p:cNvSpPr txBox="1"/>
          <p:nvPr/>
        </p:nvSpPr>
        <p:spPr>
          <a:xfrm>
            <a:off x="6200593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8F6B8BC-5E1B-4CFF-B303-6028F65B3C58}"/>
              </a:ext>
            </a:extLst>
          </p:cNvPr>
          <p:cNvSpPr txBox="1"/>
          <p:nvPr/>
        </p:nvSpPr>
        <p:spPr>
          <a:xfrm>
            <a:off x="6597045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35F125-8EEF-4230-8314-89D7AA13BA31}"/>
              </a:ext>
            </a:extLst>
          </p:cNvPr>
          <p:cNvSpPr txBox="1"/>
          <p:nvPr/>
        </p:nvSpPr>
        <p:spPr>
          <a:xfrm>
            <a:off x="6993494" y="248223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83DBBE-1661-4BC3-99A7-239A8F1E5654}"/>
              </a:ext>
            </a:extLst>
          </p:cNvPr>
          <p:cNvSpPr txBox="1"/>
          <p:nvPr/>
        </p:nvSpPr>
        <p:spPr>
          <a:xfrm>
            <a:off x="2840366" y="3335083"/>
            <a:ext cx="6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stud[10]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就相当于定义了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个简单的整型变量，非常简洁方便。</a:t>
            </a:r>
          </a:p>
        </p:txBody>
      </p:sp>
      <p:grpSp>
        <p:nvGrpSpPr>
          <p:cNvPr id="35" name="组 118">
            <a:extLst>
              <a:ext uri="{FF2B5EF4-FFF2-40B4-BE49-F238E27FC236}">
                <a16:creationId xmlns:a16="http://schemas.microsoft.com/office/drawing/2014/main" id="{53A97978-82B1-4B32-9D0B-EC2B26266B4A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2BDFA4C-D261-458A-861F-28DABC26D5D8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98BA95-59F9-4DC7-8DCC-4C104C2021D5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5040F36-A52F-474D-83A8-E97B8497965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574FF1B-4BB4-48EB-8C80-4429A5EDE8D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A8D094-E370-4424-B586-9AB78B5631B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F516671-72F3-46FB-960F-04066E5E25D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4EE1BBF-5254-4FE4-B0D0-71F975FF14B6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DA9C716-620F-431B-9CD9-BA7349FB4D9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16DC9CD-E9FA-462F-9D74-36E1F0BCA0B5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4B45935-0A7A-4AA6-B940-0A552219E1EC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CEB7B3A-EF61-445C-8C18-4AF7E3544430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02625F8-9630-40B1-8E28-4B7F376E3A3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8" name="直线连接符 16">
              <a:extLst>
                <a:ext uri="{FF2B5EF4-FFF2-40B4-BE49-F238E27FC236}">
                  <a16:creationId xmlns:a16="http://schemas.microsoft.com/office/drawing/2014/main" id="{56B5AD14-8065-4EA2-8551-51752C685163}"/>
                </a:ext>
              </a:extLst>
            </p:cNvPr>
            <p:cNvCxnSpPr>
              <a:stCxn id="36" idx="5"/>
              <a:endCxn id="4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17">
              <a:extLst>
                <a:ext uri="{FF2B5EF4-FFF2-40B4-BE49-F238E27FC236}">
                  <a16:creationId xmlns:a16="http://schemas.microsoft.com/office/drawing/2014/main" id="{A8046EA6-D9F9-4DD9-9FB8-703B8E7576EA}"/>
                </a:ext>
              </a:extLst>
            </p:cNvPr>
            <p:cNvCxnSpPr>
              <a:stCxn id="38" idx="7"/>
              <a:endCxn id="4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21">
              <a:extLst>
                <a:ext uri="{FF2B5EF4-FFF2-40B4-BE49-F238E27FC236}">
                  <a16:creationId xmlns:a16="http://schemas.microsoft.com/office/drawing/2014/main" id="{FEAA0FC3-F88A-4235-8E02-3811EDEE1B4A}"/>
                </a:ext>
              </a:extLst>
            </p:cNvPr>
            <p:cNvCxnSpPr>
              <a:stCxn id="43" idx="7"/>
              <a:endCxn id="4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28">
              <a:extLst>
                <a:ext uri="{FF2B5EF4-FFF2-40B4-BE49-F238E27FC236}">
                  <a16:creationId xmlns:a16="http://schemas.microsoft.com/office/drawing/2014/main" id="{2A1F6F90-7CCC-4539-B9F6-AF542905582B}"/>
                </a:ext>
              </a:extLst>
            </p:cNvPr>
            <p:cNvCxnSpPr>
              <a:stCxn id="37" idx="7"/>
              <a:endCxn id="3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43">
              <a:extLst>
                <a:ext uri="{FF2B5EF4-FFF2-40B4-BE49-F238E27FC236}">
                  <a16:creationId xmlns:a16="http://schemas.microsoft.com/office/drawing/2014/main" id="{4140053E-F4D1-4B05-9543-8B5691BA8C39}"/>
                </a:ext>
              </a:extLst>
            </p:cNvPr>
            <p:cNvCxnSpPr>
              <a:stCxn id="39" idx="7"/>
              <a:endCxn id="3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47">
              <a:extLst>
                <a:ext uri="{FF2B5EF4-FFF2-40B4-BE49-F238E27FC236}">
                  <a16:creationId xmlns:a16="http://schemas.microsoft.com/office/drawing/2014/main" id="{6606E12A-7B1F-41D4-88FF-4E21297AC49B}"/>
                </a:ext>
              </a:extLst>
            </p:cNvPr>
            <p:cNvCxnSpPr>
              <a:stCxn id="42" idx="0"/>
              <a:endCxn id="3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0">
              <a:extLst>
                <a:ext uri="{FF2B5EF4-FFF2-40B4-BE49-F238E27FC236}">
                  <a16:creationId xmlns:a16="http://schemas.microsoft.com/office/drawing/2014/main" id="{6DD76BA7-0F73-497A-8926-6C15B7FF2BB1}"/>
                </a:ext>
              </a:extLst>
            </p:cNvPr>
            <p:cNvCxnSpPr>
              <a:stCxn id="41" idx="2"/>
              <a:endCxn id="4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A2FEED51-5280-4718-BD76-C6F7331D5483}"/>
                </a:ext>
              </a:extLst>
            </p:cNvPr>
            <p:cNvCxnSpPr>
              <a:stCxn id="42" idx="4"/>
              <a:endCxn id="3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7">
              <a:extLst>
                <a:ext uri="{FF2B5EF4-FFF2-40B4-BE49-F238E27FC236}">
                  <a16:creationId xmlns:a16="http://schemas.microsoft.com/office/drawing/2014/main" id="{296075D2-14B7-4486-9338-713F25CCCE79}"/>
                </a:ext>
              </a:extLst>
            </p:cNvPr>
            <p:cNvCxnSpPr>
              <a:stCxn id="38" idx="5"/>
              <a:endCxn id="4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60">
              <a:extLst>
                <a:ext uri="{FF2B5EF4-FFF2-40B4-BE49-F238E27FC236}">
                  <a16:creationId xmlns:a16="http://schemas.microsoft.com/office/drawing/2014/main" id="{366BB3B8-5FD1-4FE6-AB82-A67FB3E22C3C}"/>
                </a:ext>
              </a:extLst>
            </p:cNvPr>
            <p:cNvCxnSpPr>
              <a:stCxn id="39" idx="7"/>
              <a:endCxn id="4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63">
              <a:extLst>
                <a:ext uri="{FF2B5EF4-FFF2-40B4-BE49-F238E27FC236}">
                  <a16:creationId xmlns:a16="http://schemas.microsoft.com/office/drawing/2014/main" id="{358FCAB4-6DFA-4111-B924-4DC4F4F380E5}"/>
                </a:ext>
              </a:extLst>
            </p:cNvPr>
            <p:cNvCxnSpPr>
              <a:stCxn id="39" idx="4"/>
              <a:endCxn id="3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5801F4A-DA00-4273-A921-3105EAAA644E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0" name="直线连接符 70">
              <a:extLst>
                <a:ext uri="{FF2B5EF4-FFF2-40B4-BE49-F238E27FC236}">
                  <a16:creationId xmlns:a16="http://schemas.microsoft.com/office/drawing/2014/main" id="{179FD7F8-CCF3-4F63-BEC3-0C06F9DA8CBF}"/>
                </a:ext>
              </a:extLst>
            </p:cNvPr>
            <p:cNvCxnSpPr>
              <a:stCxn id="39" idx="5"/>
              <a:endCxn id="4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75">
              <a:extLst>
                <a:ext uri="{FF2B5EF4-FFF2-40B4-BE49-F238E27FC236}">
                  <a16:creationId xmlns:a16="http://schemas.microsoft.com/office/drawing/2014/main" id="{7614A12C-7192-46BF-AF60-D1483A10C365}"/>
                </a:ext>
              </a:extLst>
            </p:cNvPr>
            <p:cNvCxnSpPr>
              <a:stCxn id="44" idx="7"/>
              <a:endCxn id="4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78">
              <a:extLst>
                <a:ext uri="{FF2B5EF4-FFF2-40B4-BE49-F238E27FC236}">
                  <a16:creationId xmlns:a16="http://schemas.microsoft.com/office/drawing/2014/main" id="{27DE1B61-097A-400A-AB32-1E614B91E51B}"/>
                </a:ext>
              </a:extLst>
            </p:cNvPr>
            <p:cNvCxnSpPr>
              <a:stCxn id="44" idx="6"/>
              <a:endCxn id="3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84">
              <a:extLst>
                <a:ext uri="{FF2B5EF4-FFF2-40B4-BE49-F238E27FC236}">
                  <a16:creationId xmlns:a16="http://schemas.microsoft.com/office/drawing/2014/main" id="{415D6EA4-3F2C-41A7-B008-9224695B6CB3}"/>
                </a:ext>
              </a:extLst>
            </p:cNvPr>
            <p:cNvCxnSpPr>
              <a:stCxn id="37" idx="0"/>
              <a:endCxn id="4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91">
              <a:extLst>
                <a:ext uri="{FF2B5EF4-FFF2-40B4-BE49-F238E27FC236}">
                  <a16:creationId xmlns:a16="http://schemas.microsoft.com/office/drawing/2014/main" id="{2AC93BC6-CD5B-4CC1-80EC-CDF0C508A46B}"/>
                </a:ext>
              </a:extLst>
            </p:cNvPr>
            <p:cNvCxnSpPr>
              <a:stCxn id="37" idx="6"/>
              <a:endCxn id="4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565CFA5-2112-4F7C-87BD-02612A83FA5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891A63A-7714-44F0-BB13-6C4820812B2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DC116C3-5F9D-4D13-8406-0F00ED87B70E}"/>
              </a:ext>
            </a:extLst>
          </p:cNvPr>
          <p:cNvSpPr txBox="1"/>
          <p:nvPr/>
        </p:nvSpPr>
        <p:spPr>
          <a:xfrm>
            <a:off x="3513304" y="3908563"/>
            <a:ext cx="274305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9">
            <a:extLst>
              <a:ext uri="{FF2B5EF4-FFF2-40B4-BE49-F238E27FC236}">
                <a16:creationId xmlns:a16="http://schemas.microsoft.com/office/drawing/2014/main" id="{8DE12547-3AF5-43D1-987E-9BBB60583B20}"/>
              </a:ext>
            </a:extLst>
          </p:cNvPr>
          <p:cNvGrpSpPr/>
          <p:nvPr/>
        </p:nvGrpSpPr>
        <p:grpSpPr>
          <a:xfrm rot="10800000">
            <a:off x="348261" y="1354031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B7A35B3-230C-45D8-9B25-4AD36EA02621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9D54FEF-5A48-49F0-AD7F-F5263DDEF007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3340B868-414E-4B4F-BBF7-E0D3E06E5145}"/>
              </a:ext>
            </a:extLst>
          </p:cNvPr>
          <p:cNvGrpSpPr/>
          <p:nvPr/>
        </p:nvGrpSpPr>
        <p:grpSpPr>
          <a:xfrm>
            <a:off x="390021" y="1258023"/>
            <a:ext cx="2129631" cy="1113235"/>
            <a:chOff x="1331651" y="2849165"/>
            <a:chExt cx="2130152" cy="1113296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D45867-1C1A-4DC6-9A10-55B922000AD3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36EADAE-53C0-4C1F-B0C4-54D0098010FD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一维数组的初始化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C3D7B67-5422-4441-9161-59D6BCC5CC8E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77563C0-B9AC-4F1C-AA62-DD262894ACF9}"/>
              </a:ext>
            </a:extLst>
          </p:cNvPr>
          <p:cNvSpPr txBox="1"/>
          <p:nvPr/>
        </p:nvSpPr>
        <p:spPr>
          <a:xfrm>
            <a:off x="2829781" y="1417629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在定义数组的同时，给各数组元素赋值，称为数组的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414355-2C87-4C6D-878B-CEFC1C7F8D2A}"/>
              </a:ext>
            </a:extLst>
          </p:cNvPr>
          <p:cNvSpPr txBox="1"/>
          <p:nvPr/>
        </p:nvSpPr>
        <p:spPr>
          <a:xfrm>
            <a:off x="2740108" y="2028645"/>
            <a:ext cx="8374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在定义数组时，对全部数组元素赋予初值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int stud [10]={98,99,97,96,95,97,93,90,91,99}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初始化之后，相当于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 =98, stud[1] =99, stud[2] =97, stud[3] =96, stud[4] =95,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stud[5] =97, stud[6] =93, stud[7] =90, stud[8] =91, stud[9] =99</a:t>
            </a:r>
          </a:p>
          <a:p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）可以只给数组中的一部分元素赋值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stud[10] ={98,99,97,96}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内只提供了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个初值，表示只给前面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个元素赋初始值，系统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自动给后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个元素赋初值为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；相当于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 =98, stud[1] =99, stud[2] =97, stud[3] =96, 		         stud[4] =0,stud[5] =0, stud[6] =0, stud[7] =0, stud[8] =0, stud[9] =0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数值型未被赋值的初始化为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，如果是字符型数组，则初始化为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如果想使一个数组中全部元素值为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，可以写成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stud[10] = {0,0,0,0,0,0,0,0,0,0}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stud[10] = {0}</a:t>
            </a:r>
          </a:p>
          <a:p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在对全部数组元素赋初始值时，由于数据的个数已经确定，因此可以不指定数组长度。例如：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stud[10] = {98,99,97,96,95,97,93,90,91,99}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stud[] ={98,99,97,96,95,97,93,90,91,99}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虽然没有在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指定数组的长度，但是系统会根据花括号的个数确定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 118">
            <a:extLst>
              <a:ext uri="{FF2B5EF4-FFF2-40B4-BE49-F238E27FC236}">
                <a16:creationId xmlns:a16="http://schemas.microsoft.com/office/drawing/2014/main" id="{F830C237-628C-4546-A6F4-2B84937F755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196335B-70B2-4471-B4C3-797E312B4B86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7A858B4-0AF7-4447-839E-1EFAA0D9E7D8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C265ECE-244A-4A40-A056-DF796E9034BD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06D9D08-5D27-4D2E-9549-724727FB7181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E644611-DDEC-4972-86D2-517DE19229E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614C951-2C99-44C4-A5E3-422AFCC2FB58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A81057A-42C4-4B19-A1C2-DF6C37EE032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0B2061B-D240-4B61-BBFA-D2E9220FAFEE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E5C89A4-7B87-41A0-B71E-961FE7BA7B8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D023878-8F39-4954-B4C6-1E81098EEF6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A2A9BF2-A02C-4E4D-8585-46F8877D9982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2BC249-BD7A-47E4-941F-0DDCCCB2A478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1" name="直线连接符 16">
              <a:extLst>
                <a:ext uri="{FF2B5EF4-FFF2-40B4-BE49-F238E27FC236}">
                  <a16:creationId xmlns:a16="http://schemas.microsoft.com/office/drawing/2014/main" id="{706B547D-B6E4-427C-BB71-C408D9DDF025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17">
              <a:extLst>
                <a:ext uri="{FF2B5EF4-FFF2-40B4-BE49-F238E27FC236}">
                  <a16:creationId xmlns:a16="http://schemas.microsoft.com/office/drawing/2014/main" id="{FB199BEC-A83B-4669-A06C-AC7B10581313}"/>
                </a:ext>
              </a:extLst>
            </p:cNvPr>
            <p:cNvCxnSpPr>
              <a:stCxn id="21" idx="7"/>
              <a:endCxn id="24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1">
              <a:extLst>
                <a:ext uri="{FF2B5EF4-FFF2-40B4-BE49-F238E27FC236}">
                  <a16:creationId xmlns:a16="http://schemas.microsoft.com/office/drawing/2014/main" id="{685DD9A1-9CFF-4184-B22E-DDC59F8FF95B}"/>
                </a:ext>
              </a:extLst>
            </p:cNvPr>
            <p:cNvCxnSpPr>
              <a:stCxn id="26" idx="7"/>
              <a:endCxn id="24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8">
              <a:extLst>
                <a:ext uri="{FF2B5EF4-FFF2-40B4-BE49-F238E27FC236}">
                  <a16:creationId xmlns:a16="http://schemas.microsoft.com/office/drawing/2014/main" id="{022C9D7D-3F3B-4E66-AD05-2755944CE5B5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43">
              <a:extLst>
                <a:ext uri="{FF2B5EF4-FFF2-40B4-BE49-F238E27FC236}">
                  <a16:creationId xmlns:a16="http://schemas.microsoft.com/office/drawing/2014/main" id="{C48EE73D-A191-436B-8F78-BB07EDC63B1E}"/>
                </a:ext>
              </a:extLst>
            </p:cNvPr>
            <p:cNvCxnSpPr>
              <a:stCxn id="22" idx="7"/>
              <a:endCxn id="19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47">
              <a:extLst>
                <a:ext uri="{FF2B5EF4-FFF2-40B4-BE49-F238E27FC236}">
                  <a16:creationId xmlns:a16="http://schemas.microsoft.com/office/drawing/2014/main" id="{D7963D79-95E5-4A6B-9DFC-CC9AF19B710E}"/>
                </a:ext>
              </a:extLst>
            </p:cNvPr>
            <p:cNvCxnSpPr>
              <a:stCxn id="25" idx="0"/>
              <a:endCxn id="19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0">
              <a:extLst>
                <a:ext uri="{FF2B5EF4-FFF2-40B4-BE49-F238E27FC236}">
                  <a16:creationId xmlns:a16="http://schemas.microsoft.com/office/drawing/2014/main" id="{28CBBB64-1D45-4003-915D-8FF5440F7B06}"/>
                </a:ext>
              </a:extLst>
            </p:cNvPr>
            <p:cNvCxnSpPr>
              <a:stCxn id="24" idx="2"/>
              <a:endCxn id="25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4">
              <a:extLst>
                <a:ext uri="{FF2B5EF4-FFF2-40B4-BE49-F238E27FC236}">
                  <a16:creationId xmlns:a16="http://schemas.microsoft.com/office/drawing/2014/main" id="{BB2815A9-016E-43ED-8141-2A8158D3FAC5}"/>
                </a:ext>
              </a:extLst>
            </p:cNvPr>
            <p:cNvCxnSpPr>
              <a:stCxn id="25" idx="4"/>
              <a:endCxn id="21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57">
              <a:extLst>
                <a:ext uri="{FF2B5EF4-FFF2-40B4-BE49-F238E27FC236}">
                  <a16:creationId xmlns:a16="http://schemas.microsoft.com/office/drawing/2014/main" id="{E8C4909B-3356-4483-9561-793A2C910859}"/>
                </a:ext>
              </a:extLst>
            </p:cNvPr>
            <p:cNvCxnSpPr>
              <a:stCxn id="21" idx="5"/>
              <a:endCxn id="26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0">
              <a:extLst>
                <a:ext uri="{FF2B5EF4-FFF2-40B4-BE49-F238E27FC236}">
                  <a16:creationId xmlns:a16="http://schemas.microsoft.com/office/drawing/2014/main" id="{BE9C8A35-D116-41A0-8902-73C6F18E450D}"/>
                </a:ext>
              </a:extLst>
            </p:cNvPr>
            <p:cNvCxnSpPr>
              <a:stCxn id="22" idx="7"/>
              <a:endCxn id="25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63">
              <a:extLst>
                <a:ext uri="{FF2B5EF4-FFF2-40B4-BE49-F238E27FC236}">
                  <a16:creationId xmlns:a16="http://schemas.microsoft.com/office/drawing/2014/main" id="{AB218BD2-2CF0-4DE2-AC73-DA506C92D5D1}"/>
                </a:ext>
              </a:extLst>
            </p:cNvPr>
            <p:cNvCxnSpPr>
              <a:stCxn id="22" idx="4"/>
              <a:endCxn id="20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E2A2FCE-A749-4C97-9F29-452E65A3923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3" name="直线连接符 70">
              <a:extLst>
                <a:ext uri="{FF2B5EF4-FFF2-40B4-BE49-F238E27FC236}">
                  <a16:creationId xmlns:a16="http://schemas.microsoft.com/office/drawing/2014/main" id="{343219D2-4D20-4BB6-83EA-02D47B658185}"/>
                </a:ext>
              </a:extLst>
            </p:cNvPr>
            <p:cNvCxnSpPr>
              <a:stCxn id="22" idx="5"/>
              <a:endCxn id="27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75">
              <a:extLst>
                <a:ext uri="{FF2B5EF4-FFF2-40B4-BE49-F238E27FC236}">
                  <a16:creationId xmlns:a16="http://schemas.microsoft.com/office/drawing/2014/main" id="{CEF43C27-E939-43D3-91BC-D70B667B9FBB}"/>
                </a:ext>
              </a:extLst>
            </p:cNvPr>
            <p:cNvCxnSpPr>
              <a:stCxn id="27" idx="7"/>
              <a:endCxn id="25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78">
              <a:extLst>
                <a:ext uri="{FF2B5EF4-FFF2-40B4-BE49-F238E27FC236}">
                  <a16:creationId xmlns:a16="http://schemas.microsoft.com/office/drawing/2014/main" id="{DDE86BA7-342A-415E-908E-980C14E51F28}"/>
                </a:ext>
              </a:extLst>
            </p:cNvPr>
            <p:cNvCxnSpPr>
              <a:stCxn id="27" idx="6"/>
              <a:endCxn id="21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84">
              <a:extLst>
                <a:ext uri="{FF2B5EF4-FFF2-40B4-BE49-F238E27FC236}">
                  <a16:creationId xmlns:a16="http://schemas.microsoft.com/office/drawing/2014/main" id="{327F8FC9-CDE3-48D7-A611-10B99F60E1D9}"/>
                </a:ext>
              </a:extLst>
            </p:cNvPr>
            <p:cNvCxnSpPr>
              <a:stCxn id="20" idx="0"/>
              <a:endCxn id="27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1">
              <a:extLst>
                <a:ext uri="{FF2B5EF4-FFF2-40B4-BE49-F238E27FC236}">
                  <a16:creationId xmlns:a16="http://schemas.microsoft.com/office/drawing/2014/main" id="{9FB117C8-E289-4152-B1EC-14C918AE7277}"/>
                </a:ext>
              </a:extLst>
            </p:cNvPr>
            <p:cNvCxnSpPr>
              <a:stCxn id="20" idx="6"/>
              <a:endCxn id="26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43D879-7190-40B7-8C4B-F21F17CEF328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2497E81-8108-40DE-9547-C0E608B75EFE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6C161D71-5AFE-46FE-A768-CDCF75BE4C67}"/>
              </a:ext>
            </a:extLst>
          </p:cNvPr>
          <p:cNvGrpSpPr/>
          <p:nvPr/>
        </p:nvGrpSpPr>
        <p:grpSpPr>
          <a:xfrm rot="10800000">
            <a:off x="348261" y="1354031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D2D8263-7FCD-4E8B-96E1-04FC87712A1D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97D5C5-449F-4662-9FE7-4171272F07A6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9B2D213F-C283-49CF-8427-BBF84E641AFD}"/>
              </a:ext>
            </a:extLst>
          </p:cNvPr>
          <p:cNvGrpSpPr/>
          <p:nvPr/>
        </p:nvGrpSpPr>
        <p:grpSpPr>
          <a:xfrm>
            <a:off x="237607" y="1258023"/>
            <a:ext cx="2404234" cy="1113235"/>
            <a:chOff x="1179200" y="2849165"/>
            <a:chExt cx="2404823" cy="1113296"/>
          </a:xfrm>
          <a:solidFill>
            <a:schemeClr val="accent2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4EE317-1635-4267-B221-156FFCDB3607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BD0402-5657-413A-91A4-447E77050612}"/>
                </a:ext>
              </a:extLst>
            </p:cNvPr>
            <p:cNvSpPr txBox="1"/>
            <p:nvPr/>
          </p:nvSpPr>
          <p:spPr>
            <a:xfrm>
              <a:off x="1179200" y="3526626"/>
              <a:ext cx="2404823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如何使用一维数组元素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E8E3EF-2F09-415A-B96D-F87DEFB9487E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3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5DC4C79-4642-4961-A7B6-CF346334E627}"/>
              </a:ext>
            </a:extLst>
          </p:cNvPr>
          <p:cNvSpPr txBox="1"/>
          <p:nvPr/>
        </p:nvSpPr>
        <p:spPr>
          <a:xfrm>
            <a:off x="3031684" y="175960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引用数组元素的方法为：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17AC3-9D76-437D-AF9A-A854CDDB0750}"/>
              </a:ext>
            </a:extLst>
          </p:cNvPr>
          <p:cNvSpPr txBox="1"/>
          <p:nvPr/>
        </p:nvSpPr>
        <p:spPr>
          <a:xfrm>
            <a:off x="3847685" y="2595083"/>
            <a:ext cx="1835759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 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1B1C8-33A2-4FC0-8F97-FB3B05798888}"/>
              </a:ext>
            </a:extLst>
          </p:cNvPr>
          <p:cNvSpPr txBox="1"/>
          <p:nvPr/>
        </p:nvSpPr>
        <p:spPr>
          <a:xfrm>
            <a:off x="5783639" y="2758873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下标可以是 整型常量 或 整型表达式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E986A5-F40F-42CF-A3AC-73BE13D1EF29}"/>
              </a:ext>
            </a:extLst>
          </p:cNvPr>
          <p:cNvSpPr txBox="1"/>
          <p:nvPr/>
        </p:nvSpPr>
        <p:spPr>
          <a:xfrm>
            <a:off x="3031684" y="3784277"/>
            <a:ext cx="8753916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注意：定义数组时用到的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和引用数组元素时用的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形式相同，但是含义不同。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a ;	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b[3]={…};	//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，是定义数组，指定义一个包含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 = b[2]		//b[2]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表示引用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数组中序号为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>
              <a:lnSpc>
                <a:spcPct val="150000"/>
              </a:lnSpc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118">
            <a:extLst>
              <a:ext uri="{FF2B5EF4-FFF2-40B4-BE49-F238E27FC236}">
                <a16:creationId xmlns:a16="http://schemas.microsoft.com/office/drawing/2014/main" id="{8E915D8D-EDF4-4F27-BA42-CC89E05DA38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73467AC-AAC7-401E-A7FB-77FFFEE0F4B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ECC6C66-4211-4238-B66D-6B4403D0D2FC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5B799CF-736A-4E98-A4C8-8DC13F7A739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BA0E294-7746-486F-83D5-656F9E481F85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466293D-87E6-4608-B575-EC6B9A196A2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5CB029-739F-41D5-9C05-1C814C97030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7504C3-8AF6-4F99-BDC4-810CC677A84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3C00BE7-F0C2-4EEA-8AF2-50FC6C1F6737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D17BEF7-A8E3-4AA8-8D79-9B9E5C27A43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782A008-D333-480F-914F-A1A51FFCE3B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31DAC5-FB46-4DA2-AAA4-2BC95C267D77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25E5A94-A2B2-4FDC-8550-0ED4916C7AF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6" name="直线连接符 16">
              <a:extLst>
                <a:ext uri="{FF2B5EF4-FFF2-40B4-BE49-F238E27FC236}">
                  <a16:creationId xmlns:a16="http://schemas.microsoft.com/office/drawing/2014/main" id="{D5FD819A-BC2C-4A9C-85E4-E0CC7AB9F71F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17">
              <a:extLst>
                <a:ext uri="{FF2B5EF4-FFF2-40B4-BE49-F238E27FC236}">
                  <a16:creationId xmlns:a16="http://schemas.microsoft.com/office/drawing/2014/main" id="{C7FA63F2-A038-4611-8B7E-B354F889E2F8}"/>
                </a:ext>
              </a:extLst>
            </p:cNvPr>
            <p:cNvCxnSpPr>
              <a:stCxn id="16" idx="7"/>
              <a:endCxn id="1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>
              <a:extLst>
                <a:ext uri="{FF2B5EF4-FFF2-40B4-BE49-F238E27FC236}">
                  <a16:creationId xmlns:a16="http://schemas.microsoft.com/office/drawing/2014/main" id="{5FA8762A-AFC1-4FD4-A1F6-CE397636B0BB}"/>
                </a:ext>
              </a:extLst>
            </p:cNvPr>
            <p:cNvCxnSpPr>
              <a:stCxn id="21" idx="7"/>
              <a:endCxn id="1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083D668-2640-41D2-AF7B-A1F160B13D32}"/>
                </a:ext>
              </a:extLst>
            </p:cNvPr>
            <p:cNvCxnSpPr>
              <a:stCxn id="15" idx="7"/>
              <a:endCxn id="1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3">
              <a:extLst>
                <a:ext uri="{FF2B5EF4-FFF2-40B4-BE49-F238E27FC236}">
                  <a16:creationId xmlns:a16="http://schemas.microsoft.com/office/drawing/2014/main" id="{7476423A-2083-4B3E-BDB4-542FD3475F17}"/>
                </a:ext>
              </a:extLst>
            </p:cNvPr>
            <p:cNvCxnSpPr>
              <a:stCxn id="17" idx="7"/>
              <a:endCxn id="1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7">
              <a:extLst>
                <a:ext uri="{FF2B5EF4-FFF2-40B4-BE49-F238E27FC236}">
                  <a16:creationId xmlns:a16="http://schemas.microsoft.com/office/drawing/2014/main" id="{A7F956B7-6D69-431F-B714-D9FCDA1F485E}"/>
                </a:ext>
              </a:extLst>
            </p:cNvPr>
            <p:cNvCxnSpPr>
              <a:stCxn id="20" idx="0"/>
              <a:endCxn id="1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0">
              <a:extLst>
                <a:ext uri="{FF2B5EF4-FFF2-40B4-BE49-F238E27FC236}">
                  <a16:creationId xmlns:a16="http://schemas.microsoft.com/office/drawing/2014/main" id="{4517D2EC-D864-44A6-8BE1-0152A6371763}"/>
                </a:ext>
              </a:extLst>
            </p:cNvPr>
            <p:cNvCxnSpPr>
              <a:stCxn id="19" idx="2"/>
              <a:endCxn id="2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4">
              <a:extLst>
                <a:ext uri="{FF2B5EF4-FFF2-40B4-BE49-F238E27FC236}">
                  <a16:creationId xmlns:a16="http://schemas.microsoft.com/office/drawing/2014/main" id="{5835FC31-A826-4885-9D47-DA90275CEC62}"/>
                </a:ext>
              </a:extLst>
            </p:cNvPr>
            <p:cNvCxnSpPr>
              <a:stCxn id="20" idx="4"/>
              <a:endCxn id="1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7">
              <a:extLst>
                <a:ext uri="{FF2B5EF4-FFF2-40B4-BE49-F238E27FC236}">
                  <a16:creationId xmlns:a16="http://schemas.microsoft.com/office/drawing/2014/main" id="{D3933FBC-AC0D-40A8-B24E-C33CBD8E010B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0">
              <a:extLst>
                <a:ext uri="{FF2B5EF4-FFF2-40B4-BE49-F238E27FC236}">
                  <a16:creationId xmlns:a16="http://schemas.microsoft.com/office/drawing/2014/main" id="{8E47BD97-7E07-4B8E-95A7-DC76FC9EBDE7}"/>
                </a:ext>
              </a:extLst>
            </p:cNvPr>
            <p:cNvCxnSpPr>
              <a:stCxn id="17" idx="7"/>
              <a:endCxn id="2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3">
              <a:extLst>
                <a:ext uri="{FF2B5EF4-FFF2-40B4-BE49-F238E27FC236}">
                  <a16:creationId xmlns:a16="http://schemas.microsoft.com/office/drawing/2014/main" id="{1236E74B-2EE8-4D9C-BD41-010F3A654171}"/>
                </a:ext>
              </a:extLst>
            </p:cNvPr>
            <p:cNvCxnSpPr>
              <a:stCxn id="17" idx="4"/>
              <a:endCxn id="1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EC5E4A9-24A0-4B34-9251-65A80C9F7E18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8" name="直线连接符 70">
              <a:extLst>
                <a:ext uri="{FF2B5EF4-FFF2-40B4-BE49-F238E27FC236}">
                  <a16:creationId xmlns:a16="http://schemas.microsoft.com/office/drawing/2014/main" id="{C9554A90-A02B-45A5-9F57-D4561B2F283A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5">
              <a:extLst>
                <a:ext uri="{FF2B5EF4-FFF2-40B4-BE49-F238E27FC236}">
                  <a16:creationId xmlns:a16="http://schemas.microsoft.com/office/drawing/2014/main" id="{6D17C523-E0F4-4167-8EDE-B326946343B0}"/>
                </a:ext>
              </a:extLst>
            </p:cNvPr>
            <p:cNvCxnSpPr>
              <a:stCxn id="22" idx="7"/>
              <a:endCxn id="2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8">
              <a:extLst>
                <a:ext uri="{FF2B5EF4-FFF2-40B4-BE49-F238E27FC236}">
                  <a16:creationId xmlns:a16="http://schemas.microsoft.com/office/drawing/2014/main" id="{17BF5635-F564-4955-B03F-B9E0B01411C1}"/>
                </a:ext>
              </a:extLst>
            </p:cNvPr>
            <p:cNvCxnSpPr>
              <a:stCxn id="22" idx="6"/>
              <a:endCxn id="1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4">
              <a:extLst>
                <a:ext uri="{FF2B5EF4-FFF2-40B4-BE49-F238E27FC236}">
                  <a16:creationId xmlns:a16="http://schemas.microsoft.com/office/drawing/2014/main" id="{AC024B0A-8FED-4DA0-A0DD-E34E2B142EA4}"/>
                </a:ext>
              </a:extLst>
            </p:cNvPr>
            <p:cNvCxnSpPr>
              <a:stCxn id="15" idx="0"/>
              <a:endCxn id="2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1">
              <a:extLst>
                <a:ext uri="{FF2B5EF4-FFF2-40B4-BE49-F238E27FC236}">
                  <a16:creationId xmlns:a16="http://schemas.microsoft.com/office/drawing/2014/main" id="{54652976-3E12-4F53-8678-3A044CB62D91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A2E5C7-492D-406B-963F-589CAA2FCC0C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2A50257-DB2C-419C-BA59-0FBDC8104BB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FD68C7-6C49-4815-BA0D-72EF542A3C54}"/>
              </a:ext>
            </a:extLst>
          </p:cNvPr>
          <p:cNvGrpSpPr/>
          <p:nvPr/>
        </p:nvGrpSpPr>
        <p:grpSpPr>
          <a:xfrm>
            <a:off x="3130510" y="245773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DF9913F1-A45A-47A0-86EB-934197D1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B5E5B4-9A22-4A19-8360-038FBE43B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905A4D-0D37-47DD-AC39-245C5AF78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AAE3A8-DC62-414C-BD2E-A3C706D0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65861D6F-68B4-447C-B7DE-BA8A59E9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5.2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3949575-B8E7-4E3A-97BF-9D15FCAFD7B3}"/>
              </a:ext>
            </a:extLst>
          </p:cNvPr>
          <p:cNvSpPr txBox="1"/>
          <p:nvPr/>
        </p:nvSpPr>
        <p:spPr>
          <a:xfrm>
            <a:off x="4956651" y="600598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维 数 组</a:t>
            </a:r>
          </a:p>
        </p:txBody>
      </p:sp>
      <p:grpSp>
        <p:nvGrpSpPr>
          <p:cNvPr id="9" name="组合 19">
            <a:extLst>
              <a:ext uri="{FF2B5EF4-FFF2-40B4-BE49-F238E27FC236}">
                <a16:creationId xmlns:a16="http://schemas.microsoft.com/office/drawing/2014/main" id="{08879A9E-07E3-45BE-8554-07A34AAE7E03}"/>
              </a:ext>
            </a:extLst>
          </p:cNvPr>
          <p:cNvGrpSpPr/>
          <p:nvPr/>
        </p:nvGrpSpPr>
        <p:grpSpPr>
          <a:xfrm rot="10800000">
            <a:off x="333781" y="1385837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008761-B703-4552-A02E-F91E767CE19E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71075C-80D9-4899-8405-8D8382495BDA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F469645A-71B0-4AC7-B6CD-262CFB72B162}"/>
              </a:ext>
            </a:extLst>
          </p:cNvPr>
          <p:cNvGrpSpPr/>
          <p:nvPr/>
        </p:nvGrpSpPr>
        <p:grpSpPr>
          <a:xfrm>
            <a:off x="350107" y="1289829"/>
            <a:ext cx="2124841" cy="1113235"/>
            <a:chOff x="1306211" y="2849165"/>
            <a:chExt cx="2125361" cy="1113296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6FD785-2D60-464D-8BD5-41FDA3806001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3BDFD2-4567-4BB0-883F-C24EDA32DB3D}"/>
                </a:ext>
              </a:extLst>
            </p:cNvPr>
            <p:cNvSpPr txBox="1"/>
            <p:nvPr/>
          </p:nvSpPr>
          <p:spPr>
            <a:xfrm>
              <a:off x="1306211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如何定义二维数组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165BC0F-93BD-430E-9303-B99C98A23942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E0E734B-814B-45A2-A3A2-5F0BE115E5AF}"/>
              </a:ext>
            </a:extLst>
          </p:cNvPr>
          <p:cNvSpPr/>
          <p:nvPr/>
        </p:nvSpPr>
        <p:spPr>
          <a:xfrm>
            <a:off x="3059740" y="23053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B21E71-FDCD-45D5-BC43-643A8D057E06}"/>
              </a:ext>
            </a:extLst>
          </p:cNvPr>
          <p:cNvSpPr/>
          <p:nvPr/>
        </p:nvSpPr>
        <p:spPr>
          <a:xfrm>
            <a:off x="3456517" y="23058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EB22F9-C075-4139-B3F8-F4F93885F5B1}"/>
              </a:ext>
            </a:extLst>
          </p:cNvPr>
          <p:cNvSpPr/>
          <p:nvPr/>
        </p:nvSpPr>
        <p:spPr>
          <a:xfrm>
            <a:off x="3853294" y="23063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FCEAB4-7968-4D78-9DB5-9DB1AA57B4FD}"/>
              </a:ext>
            </a:extLst>
          </p:cNvPr>
          <p:cNvSpPr/>
          <p:nvPr/>
        </p:nvSpPr>
        <p:spPr>
          <a:xfrm>
            <a:off x="4250071" y="23068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78B9C5-3BCB-4FF1-9507-9EE05C44BA00}"/>
              </a:ext>
            </a:extLst>
          </p:cNvPr>
          <p:cNvSpPr/>
          <p:nvPr/>
        </p:nvSpPr>
        <p:spPr>
          <a:xfrm>
            <a:off x="4646848" y="23073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C113E-96B0-4705-9F47-D66B6C82E3C8}"/>
              </a:ext>
            </a:extLst>
          </p:cNvPr>
          <p:cNvSpPr/>
          <p:nvPr/>
        </p:nvSpPr>
        <p:spPr>
          <a:xfrm>
            <a:off x="5043625" y="230789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AA9815-A26C-4A54-BD15-6E8DCC30D8BF}"/>
              </a:ext>
            </a:extLst>
          </p:cNvPr>
          <p:cNvSpPr/>
          <p:nvPr/>
        </p:nvSpPr>
        <p:spPr>
          <a:xfrm>
            <a:off x="5440402" y="230840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28940D-4E9E-4FDD-83B5-CB762FDDD17B}"/>
              </a:ext>
            </a:extLst>
          </p:cNvPr>
          <p:cNvSpPr/>
          <p:nvPr/>
        </p:nvSpPr>
        <p:spPr>
          <a:xfrm>
            <a:off x="5837179" y="230892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B26E2D-F7C8-4B9E-9F87-AD3DA79C1433}"/>
              </a:ext>
            </a:extLst>
          </p:cNvPr>
          <p:cNvSpPr/>
          <p:nvPr/>
        </p:nvSpPr>
        <p:spPr>
          <a:xfrm>
            <a:off x="6233956" y="230943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1D144B-658C-4C9E-8238-6D7BD33B6F54}"/>
              </a:ext>
            </a:extLst>
          </p:cNvPr>
          <p:cNvSpPr/>
          <p:nvPr/>
        </p:nvSpPr>
        <p:spPr>
          <a:xfrm>
            <a:off x="6630730" y="230995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0B4F87-5CB2-40C3-8FFA-9E6DBACD992E}"/>
              </a:ext>
            </a:extLst>
          </p:cNvPr>
          <p:cNvSpPr txBox="1"/>
          <p:nvPr/>
        </p:nvSpPr>
        <p:spPr>
          <a:xfrm>
            <a:off x="2997637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892655-6EA9-48C7-83FC-1AB6EBC32A60}"/>
              </a:ext>
            </a:extLst>
          </p:cNvPr>
          <p:cNvSpPr txBox="1"/>
          <p:nvPr/>
        </p:nvSpPr>
        <p:spPr>
          <a:xfrm>
            <a:off x="3394089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A42DD4-2209-4331-B46F-A24E54FCE73F}"/>
              </a:ext>
            </a:extLst>
          </p:cNvPr>
          <p:cNvSpPr txBox="1"/>
          <p:nvPr/>
        </p:nvSpPr>
        <p:spPr>
          <a:xfrm>
            <a:off x="3790541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7621FB-9CCA-4601-8FDA-FDFC71B62003}"/>
              </a:ext>
            </a:extLst>
          </p:cNvPr>
          <p:cNvSpPr txBox="1"/>
          <p:nvPr/>
        </p:nvSpPr>
        <p:spPr>
          <a:xfrm>
            <a:off x="4186993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A9779D-7F92-4612-A74E-144CFBD7D6CE}"/>
              </a:ext>
            </a:extLst>
          </p:cNvPr>
          <p:cNvSpPr txBox="1"/>
          <p:nvPr/>
        </p:nvSpPr>
        <p:spPr>
          <a:xfrm>
            <a:off x="4583445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834BC1-0CE9-4215-84D3-0E4500446007}"/>
              </a:ext>
            </a:extLst>
          </p:cNvPr>
          <p:cNvSpPr txBox="1"/>
          <p:nvPr/>
        </p:nvSpPr>
        <p:spPr>
          <a:xfrm>
            <a:off x="4979897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B066DF-CF62-4E2C-9F5A-4C2458D24DC7}"/>
              </a:ext>
            </a:extLst>
          </p:cNvPr>
          <p:cNvSpPr txBox="1"/>
          <p:nvPr/>
        </p:nvSpPr>
        <p:spPr>
          <a:xfrm>
            <a:off x="5376349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36BFC9-443C-4BD4-AD55-F8E4719838CC}"/>
              </a:ext>
            </a:extLst>
          </p:cNvPr>
          <p:cNvSpPr txBox="1"/>
          <p:nvPr/>
        </p:nvSpPr>
        <p:spPr>
          <a:xfrm>
            <a:off x="5772801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1CC644-8130-4465-9324-8E640E870647}"/>
              </a:ext>
            </a:extLst>
          </p:cNvPr>
          <p:cNvSpPr txBox="1"/>
          <p:nvPr/>
        </p:nvSpPr>
        <p:spPr>
          <a:xfrm>
            <a:off x="6169253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E48556-FA8D-4C79-BDD7-B69B42721F0E}"/>
              </a:ext>
            </a:extLst>
          </p:cNvPr>
          <p:cNvSpPr txBox="1"/>
          <p:nvPr/>
        </p:nvSpPr>
        <p:spPr>
          <a:xfrm>
            <a:off x="6565702" y="209219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7CEDEFA-C12A-416E-8EA2-64FA3F27EAA8}"/>
              </a:ext>
            </a:extLst>
          </p:cNvPr>
          <p:cNvSpPr/>
          <p:nvPr/>
        </p:nvSpPr>
        <p:spPr>
          <a:xfrm>
            <a:off x="4420823" y="15779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stud[10]</a:t>
            </a:r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47E9A6-B9E8-439F-8CD0-771094C86AD5}"/>
              </a:ext>
            </a:extLst>
          </p:cNvPr>
          <p:cNvSpPr txBox="1"/>
          <p:nvPr/>
        </p:nvSpPr>
        <p:spPr>
          <a:xfrm>
            <a:off x="3057962" y="2350488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98    99    97    96   95    97   93   90    91   99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13395D-E180-4722-8962-0D93E625AA94}"/>
              </a:ext>
            </a:extLst>
          </p:cNvPr>
          <p:cNvSpPr txBox="1"/>
          <p:nvPr/>
        </p:nvSpPr>
        <p:spPr>
          <a:xfrm>
            <a:off x="2955423" y="157792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学生成绩平均值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414AF6-632B-4E6F-8516-52263BEE18FF}"/>
              </a:ext>
            </a:extLst>
          </p:cNvPr>
          <p:cNvSpPr/>
          <p:nvPr/>
        </p:nvSpPr>
        <p:spPr>
          <a:xfrm>
            <a:off x="3054536" y="331917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FB3683C-D874-4A1B-9D0E-C81D09ABA7E5}"/>
              </a:ext>
            </a:extLst>
          </p:cNvPr>
          <p:cNvSpPr/>
          <p:nvPr/>
        </p:nvSpPr>
        <p:spPr>
          <a:xfrm>
            <a:off x="3451313" y="331968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F15DEE9-90F2-4166-A2AA-8BD47C9648C9}"/>
              </a:ext>
            </a:extLst>
          </p:cNvPr>
          <p:cNvSpPr/>
          <p:nvPr/>
        </p:nvSpPr>
        <p:spPr>
          <a:xfrm>
            <a:off x="3848090" y="33202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F43F4C-DA28-49F8-B340-7405932E72D2}"/>
              </a:ext>
            </a:extLst>
          </p:cNvPr>
          <p:cNvSpPr/>
          <p:nvPr/>
        </p:nvSpPr>
        <p:spPr>
          <a:xfrm>
            <a:off x="4244867" y="332071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4D53AD-F991-411F-9965-A81E4A0C5D91}"/>
              </a:ext>
            </a:extLst>
          </p:cNvPr>
          <p:cNvSpPr/>
          <p:nvPr/>
        </p:nvSpPr>
        <p:spPr>
          <a:xfrm>
            <a:off x="4641644" y="332123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CE752A2-4F02-4AEA-94A4-A75741146820}"/>
              </a:ext>
            </a:extLst>
          </p:cNvPr>
          <p:cNvSpPr/>
          <p:nvPr/>
        </p:nvSpPr>
        <p:spPr>
          <a:xfrm>
            <a:off x="5038421" y="332174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04560A-B4B2-4AF0-AFE4-448301FDCF91}"/>
              </a:ext>
            </a:extLst>
          </p:cNvPr>
          <p:cNvSpPr/>
          <p:nvPr/>
        </p:nvSpPr>
        <p:spPr>
          <a:xfrm>
            <a:off x="5435198" y="332226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D7F5D5E-B4B6-4EC4-93C4-19A7EEF2B4BD}"/>
              </a:ext>
            </a:extLst>
          </p:cNvPr>
          <p:cNvSpPr/>
          <p:nvPr/>
        </p:nvSpPr>
        <p:spPr>
          <a:xfrm>
            <a:off x="5831975" y="33227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35089A-361E-47E4-A725-75C1D5C43CB2}"/>
              </a:ext>
            </a:extLst>
          </p:cNvPr>
          <p:cNvSpPr/>
          <p:nvPr/>
        </p:nvSpPr>
        <p:spPr>
          <a:xfrm>
            <a:off x="6228752" y="332329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9E44D0-0953-4C7D-A6E5-10102B7763B0}"/>
              </a:ext>
            </a:extLst>
          </p:cNvPr>
          <p:cNvSpPr/>
          <p:nvPr/>
        </p:nvSpPr>
        <p:spPr>
          <a:xfrm>
            <a:off x="6625526" y="332380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BFA1B2-E7D0-4850-8F22-77BCC4FB162A}"/>
              </a:ext>
            </a:extLst>
          </p:cNvPr>
          <p:cNvSpPr txBox="1"/>
          <p:nvPr/>
        </p:nvSpPr>
        <p:spPr>
          <a:xfrm>
            <a:off x="2992433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922766-1403-4870-B7AB-A50BE7D6573F}"/>
              </a:ext>
            </a:extLst>
          </p:cNvPr>
          <p:cNvSpPr txBox="1"/>
          <p:nvPr/>
        </p:nvSpPr>
        <p:spPr>
          <a:xfrm>
            <a:off x="3388885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4AC0DD-0E5D-478B-B1B3-35F08530A910}"/>
              </a:ext>
            </a:extLst>
          </p:cNvPr>
          <p:cNvSpPr txBox="1"/>
          <p:nvPr/>
        </p:nvSpPr>
        <p:spPr>
          <a:xfrm>
            <a:off x="3785337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85EA53-DDB1-4E1E-80E2-04B263D91B0A}"/>
              </a:ext>
            </a:extLst>
          </p:cNvPr>
          <p:cNvSpPr txBox="1"/>
          <p:nvPr/>
        </p:nvSpPr>
        <p:spPr>
          <a:xfrm>
            <a:off x="4181789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518451-E4D8-48A1-AB68-6EC8780AFEE8}"/>
              </a:ext>
            </a:extLst>
          </p:cNvPr>
          <p:cNvSpPr txBox="1"/>
          <p:nvPr/>
        </p:nvSpPr>
        <p:spPr>
          <a:xfrm>
            <a:off x="4578241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CDC914-8960-488E-8ACE-F8350ACA23E1}"/>
              </a:ext>
            </a:extLst>
          </p:cNvPr>
          <p:cNvSpPr txBox="1"/>
          <p:nvPr/>
        </p:nvSpPr>
        <p:spPr>
          <a:xfrm>
            <a:off x="4974693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D0C608-8951-4453-8426-07FA83A776BA}"/>
              </a:ext>
            </a:extLst>
          </p:cNvPr>
          <p:cNvSpPr txBox="1"/>
          <p:nvPr/>
        </p:nvSpPr>
        <p:spPr>
          <a:xfrm>
            <a:off x="5371145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992EE9-3494-47CB-8319-C2A557C0C9AC}"/>
              </a:ext>
            </a:extLst>
          </p:cNvPr>
          <p:cNvSpPr txBox="1"/>
          <p:nvPr/>
        </p:nvSpPr>
        <p:spPr>
          <a:xfrm>
            <a:off x="5767597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9794CF-94E6-42BE-AF9B-FA632775C8AD}"/>
              </a:ext>
            </a:extLst>
          </p:cNvPr>
          <p:cNvSpPr txBox="1"/>
          <p:nvPr/>
        </p:nvSpPr>
        <p:spPr>
          <a:xfrm>
            <a:off x="6164049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4E5A645-D477-428A-A819-4C3E9A03587B}"/>
              </a:ext>
            </a:extLst>
          </p:cNvPr>
          <p:cNvSpPr txBox="1"/>
          <p:nvPr/>
        </p:nvSpPr>
        <p:spPr>
          <a:xfrm>
            <a:off x="6560498" y="31060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09A8107-D81C-4809-B32E-CA650D664B3D}"/>
              </a:ext>
            </a:extLst>
          </p:cNvPr>
          <p:cNvSpPr txBox="1"/>
          <p:nvPr/>
        </p:nvSpPr>
        <p:spPr>
          <a:xfrm>
            <a:off x="3052758" y="3364342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98    99    97    96   95    97   93   90    91   99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DCC2322-46D0-492D-A5BE-5B80699F9322}"/>
              </a:ext>
            </a:extLst>
          </p:cNvPr>
          <p:cNvSpPr/>
          <p:nvPr/>
        </p:nvSpPr>
        <p:spPr>
          <a:xfrm>
            <a:off x="3055861" y="367035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D5B0EAF-9210-4049-BECB-737E3DA7F779}"/>
              </a:ext>
            </a:extLst>
          </p:cNvPr>
          <p:cNvSpPr/>
          <p:nvPr/>
        </p:nvSpPr>
        <p:spPr>
          <a:xfrm>
            <a:off x="3452638" y="367087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E6D2C8-68AC-43F1-A7F6-B45987BB434A}"/>
              </a:ext>
            </a:extLst>
          </p:cNvPr>
          <p:cNvSpPr/>
          <p:nvPr/>
        </p:nvSpPr>
        <p:spPr>
          <a:xfrm>
            <a:off x="3849415" y="367138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D9B0108-82E0-4D79-B0C0-768ABAA39F58}"/>
              </a:ext>
            </a:extLst>
          </p:cNvPr>
          <p:cNvSpPr/>
          <p:nvPr/>
        </p:nvSpPr>
        <p:spPr>
          <a:xfrm>
            <a:off x="4246192" y="367190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26E60B4-2FF7-4A11-8D2A-5552F71A99A6}"/>
              </a:ext>
            </a:extLst>
          </p:cNvPr>
          <p:cNvSpPr/>
          <p:nvPr/>
        </p:nvSpPr>
        <p:spPr>
          <a:xfrm>
            <a:off x="4642969" y="36724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FF30571-FC8B-414C-870E-11105D7DCA10}"/>
              </a:ext>
            </a:extLst>
          </p:cNvPr>
          <p:cNvSpPr/>
          <p:nvPr/>
        </p:nvSpPr>
        <p:spPr>
          <a:xfrm>
            <a:off x="5039746" y="36729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4C47AE-B540-4D73-822F-BE4231E7C0E4}"/>
              </a:ext>
            </a:extLst>
          </p:cNvPr>
          <p:cNvSpPr/>
          <p:nvPr/>
        </p:nvSpPr>
        <p:spPr>
          <a:xfrm>
            <a:off x="5436523" y="36734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BAEA78-2D01-4114-96AB-F9962F148FA3}"/>
              </a:ext>
            </a:extLst>
          </p:cNvPr>
          <p:cNvSpPr/>
          <p:nvPr/>
        </p:nvSpPr>
        <p:spPr>
          <a:xfrm>
            <a:off x="5833300" y="36739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F81439-9832-4757-A90A-A309599D8792}"/>
              </a:ext>
            </a:extLst>
          </p:cNvPr>
          <p:cNvSpPr/>
          <p:nvPr/>
        </p:nvSpPr>
        <p:spPr>
          <a:xfrm>
            <a:off x="6230077" y="36744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08D3768-AABD-44F1-AE9A-05A31786567C}"/>
              </a:ext>
            </a:extLst>
          </p:cNvPr>
          <p:cNvSpPr/>
          <p:nvPr/>
        </p:nvSpPr>
        <p:spPr>
          <a:xfrm>
            <a:off x="6626851" y="367499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FD13B91-4536-44A8-8887-49477467CB57}"/>
              </a:ext>
            </a:extLst>
          </p:cNvPr>
          <p:cNvSpPr txBox="1"/>
          <p:nvPr/>
        </p:nvSpPr>
        <p:spPr>
          <a:xfrm>
            <a:off x="3054083" y="3715528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87    97    93    95   91    87   83   75    97   98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7E44FDF-4F5A-4FFF-9E64-D3AF1349F692}"/>
              </a:ext>
            </a:extLst>
          </p:cNvPr>
          <p:cNvSpPr txBox="1"/>
          <p:nvPr/>
        </p:nvSpPr>
        <p:spPr>
          <a:xfrm>
            <a:off x="2421964" y="336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70F434-9522-442E-A4CE-07B6BFECE126}"/>
              </a:ext>
            </a:extLst>
          </p:cNvPr>
          <p:cNvSpPr txBox="1"/>
          <p:nvPr/>
        </p:nvSpPr>
        <p:spPr>
          <a:xfrm>
            <a:off x="2421963" y="36779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4EEA124-BD5C-4D98-A316-BF3F68A7500F}"/>
              </a:ext>
            </a:extLst>
          </p:cNvPr>
          <p:cNvSpPr txBox="1"/>
          <p:nvPr/>
        </p:nvSpPr>
        <p:spPr>
          <a:xfrm>
            <a:off x="7279850" y="4680060"/>
            <a:ext cx="1394934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stud[10][3]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    a[3][4]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  b[5][10]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85E41ED-7810-4D75-8667-6E18F17D197D}"/>
              </a:ext>
            </a:extLst>
          </p:cNvPr>
          <p:cNvSpPr txBox="1"/>
          <p:nvPr/>
        </p:nvSpPr>
        <p:spPr>
          <a:xfrm>
            <a:off x="2470438" y="458189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二维数组定义的一般形式：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158839-165D-446B-9410-BD964D1905F4}"/>
              </a:ext>
            </a:extLst>
          </p:cNvPr>
          <p:cNvSpPr txBox="1"/>
          <p:nvPr/>
        </p:nvSpPr>
        <p:spPr>
          <a:xfrm>
            <a:off x="3060573" y="4992410"/>
            <a:ext cx="4023858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4A9B9B4-6D90-4798-9448-5A9F49732AB8}"/>
              </a:ext>
            </a:extLst>
          </p:cNvPr>
          <p:cNvSpPr txBox="1"/>
          <p:nvPr/>
        </p:nvSpPr>
        <p:spPr>
          <a:xfrm>
            <a:off x="8894749" y="4650445"/>
            <a:ext cx="3022622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10*3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类型空间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类型空间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类型空间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B622803-5358-4327-9DDC-AB962B67EC46}"/>
              </a:ext>
            </a:extLst>
          </p:cNvPr>
          <p:cNvCxnSpPr>
            <a:cxnSpLocks/>
          </p:cNvCxnSpPr>
          <p:nvPr/>
        </p:nvCxnSpPr>
        <p:spPr>
          <a:xfrm>
            <a:off x="8638616" y="4895665"/>
            <a:ext cx="34195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204DCD3-34E5-4DDE-ADA1-F64AA8FEB267}"/>
              </a:ext>
            </a:extLst>
          </p:cNvPr>
          <p:cNvCxnSpPr>
            <a:cxnSpLocks/>
          </p:cNvCxnSpPr>
          <p:nvPr/>
        </p:nvCxnSpPr>
        <p:spPr>
          <a:xfrm>
            <a:off x="8632851" y="5520505"/>
            <a:ext cx="34195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5D4BF94-9492-4CBE-92D1-25B22A3CEC77}"/>
              </a:ext>
            </a:extLst>
          </p:cNvPr>
          <p:cNvCxnSpPr>
            <a:cxnSpLocks/>
          </p:cNvCxnSpPr>
          <p:nvPr/>
        </p:nvCxnSpPr>
        <p:spPr>
          <a:xfrm>
            <a:off x="8632851" y="5201391"/>
            <a:ext cx="34195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7C44792-B89F-4A7F-89BD-9E8E6AC56AD6}"/>
              </a:ext>
            </a:extLst>
          </p:cNvPr>
          <p:cNvSpPr txBox="1"/>
          <p:nvPr/>
        </p:nvSpPr>
        <p:spPr>
          <a:xfrm>
            <a:off x="902811" y="6196081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语言还允许使用多维数组，例如：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c[3][4][5]    3*4*5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的三维数组，包含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类型空间</a:t>
            </a:r>
          </a:p>
        </p:txBody>
      </p:sp>
      <p:grpSp>
        <p:nvGrpSpPr>
          <p:cNvPr id="83" name="组 118">
            <a:extLst>
              <a:ext uri="{FF2B5EF4-FFF2-40B4-BE49-F238E27FC236}">
                <a16:creationId xmlns:a16="http://schemas.microsoft.com/office/drawing/2014/main" id="{6AC5FC1A-3E17-47CA-9A52-301A3F19E176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19CE1AD-41B5-440B-BFE1-613FF90A1339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21ACF54-7145-4B3D-86D3-C7C936D5427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AE5B77A-94A8-4511-9C70-C348A452B7A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5ADD15A-B2DB-43EC-8423-D9053807F4CD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97A8D74-5A6B-4101-82C3-006D5F837E29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A382F8D-C7BB-44AF-A511-A2A8C8E23B9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E12C341-3D3E-45EB-BF5B-DE5BB541F1A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C3946F0-0A13-45FA-8738-0F3A98128B41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71AAA55-1D22-4AF6-985B-528E243CD30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D7DBA29-8631-4D27-BB15-F423A8502377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5F11D52-BC27-4FCA-A3C0-8D6771E703EB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CD2C599-C134-4BA8-9233-548F224673A0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96" name="直线连接符 16">
              <a:extLst>
                <a:ext uri="{FF2B5EF4-FFF2-40B4-BE49-F238E27FC236}">
                  <a16:creationId xmlns:a16="http://schemas.microsoft.com/office/drawing/2014/main" id="{2AE6A975-5F0B-45A0-BCE6-AE1CF1FFDE7B}"/>
                </a:ext>
              </a:extLst>
            </p:cNvPr>
            <p:cNvCxnSpPr>
              <a:stCxn id="84" idx="5"/>
              <a:endCxn id="8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17">
              <a:extLst>
                <a:ext uri="{FF2B5EF4-FFF2-40B4-BE49-F238E27FC236}">
                  <a16:creationId xmlns:a16="http://schemas.microsoft.com/office/drawing/2014/main" id="{8D6435A5-8A04-4AF6-94A2-0B1F41957970}"/>
                </a:ext>
              </a:extLst>
            </p:cNvPr>
            <p:cNvCxnSpPr>
              <a:stCxn id="86" idx="7"/>
              <a:endCxn id="8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21">
              <a:extLst>
                <a:ext uri="{FF2B5EF4-FFF2-40B4-BE49-F238E27FC236}">
                  <a16:creationId xmlns:a16="http://schemas.microsoft.com/office/drawing/2014/main" id="{C197ECEB-B647-4CF0-9636-05A32171449F}"/>
                </a:ext>
              </a:extLst>
            </p:cNvPr>
            <p:cNvCxnSpPr>
              <a:stCxn id="91" idx="7"/>
              <a:endCxn id="8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28">
              <a:extLst>
                <a:ext uri="{FF2B5EF4-FFF2-40B4-BE49-F238E27FC236}">
                  <a16:creationId xmlns:a16="http://schemas.microsoft.com/office/drawing/2014/main" id="{B92116EC-34C8-4F06-A365-016C58A67124}"/>
                </a:ext>
              </a:extLst>
            </p:cNvPr>
            <p:cNvCxnSpPr>
              <a:stCxn id="85" idx="7"/>
              <a:endCxn id="8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43">
              <a:extLst>
                <a:ext uri="{FF2B5EF4-FFF2-40B4-BE49-F238E27FC236}">
                  <a16:creationId xmlns:a16="http://schemas.microsoft.com/office/drawing/2014/main" id="{310BCF55-B80C-46F2-9B56-C80865616739}"/>
                </a:ext>
              </a:extLst>
            </p:cNvPr>
            <p:cNvCxnSpPr>
              <a:stCxn id="87" idx="7"/>
              <a:endCxn id="8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47">
              <a:extLst>
                <a:ext uri="{FF2B5EF4-FFF2-40B4-BE49-F238E27FC236}">
                  <a16:creationId xmlns:a16="http://schemas.microsoft.com/office/drawing/2014/main" id="{518FD3FC-F2D0-4826-9DEF-AC25533B04BA}"/>
                </a:ext>
              </a:extLst>
            </p:cNvPr>
            <p:cNvCxnSpPr>
              <a:stCxn id="90" idx="0"/>
              <a:endCxn id="8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50">
              <a:extLst>
                <a:ext uri="{FF2B5EF4-FFF2-40B4-BE49-F238E27FC236}">
                  <a16:creationId xmlns:a16="http://schemas.microsoft.com/office/drawing/2014/main" id="{2CE2C3CB-D952-4CB2-8D1C-088827B4C555}"/>
                </a:ext>
              </a:extLst>
            </p:cNvPr>
            <p:cNvCxnSpPr>
              <a:stCxn id="89" idx="2"/>
              <a:endCxn id="9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54">
              <a:extLst>
                <a:ext uri="{FF2B5EF4-FFF2-40B4-BE49-F238E27FC236}">
                  <a16:creationId xmlns:a16="http://schemas.microsoft.com/office/drawing/2014/main" id="{91745D8E-EC5B-4E50-AE41-321A1A4CE619}"/>
                </a:ext>
              </a:extLst>
            </p:cNvPr>
            <p:cNvCxnSpPr>
              <a:stCxn id="90" idx="4"/>
              <a:endCxn id="8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57">
              <a:extLst>
                <a:ext uri="{FF2B5EF4-FFF2-40B4-BE49-F238E27FC236}">
                  <a16:creationId xmlns:a16="http://schemas.microsoft.com/office/drawing/2014/main" id="{9397332F-14EF-429F-99CE-E278166B35DC}"/>
                </a:ext>
              </a:extLst>
            </p:cNvPr>
            <p:cNvCxnSpPr>
              <a:stCxn id="86" idx="5"/>
              <a:endCxn id="9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60">
              <a:extLst>
                <a:ext uri="{FF2B5EF4-FFF2-40B4-BE49-F238E27FC236}">
                  <a16:creationId xmlns:a16="http://schemas.microsoft.com/office/drawing/2014/main" id="{0846E871-882D-4218-A392-6AB938C70551}"/>
                </a:ext>
              </a:extLst>
            </p:cNvPr>
            <p:cNvCxnSpPr>
              <a:stCxn id="87" idx="7"/>
              <a:endCxn id="9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63">
              <a:extLst>
                <a:ext uri="{FF2B5EF4-FFF2-40B4-BE49-F238E27FC236}">
                  <a16:creationId xmlns:a16="http://schemas.microsoft.com/office/drawing/2014/main" id="{B0461045-4112-4EF7-80AB-ED1BE2D58B7B}"/>
                </a:ext>
              </a:extLst>
            </p:cNvPr>
            <p:cNvCxnSpPr>
              <a:stCxn id="87" idx="4"/>
              <a:endCxn id="8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0569D6DB-7C29-4E94-9B2E-170715E4275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08" name="直线连接符 70">
              <a:extLst>
                <a:ext uri="{FF2B5EF4-FFF2-40B4-BE49-F238E27FC236}">
                  <a16:creationId xmlns:a16="http://schemas.microsoft.com/office/drawing/2014/main" id="{5664406E-51C3-45C4-BCD3-1BBBA3BE7CEF}"/>
                </a:ext>
              </a:extLst>
            </p:cNvPr>
            <p:cNvCxnSpPr>
              <a:stCxn id="87" idx="5"/>
              <a:endCxn id="9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75">
              <a:extLst>
                <a:ext uri="{FF2B5EF4-FFF2-40B4-BE49-F238E27FC236}">
                  <a16:creationId xmlns:a16="http://schemas.microsoft.com/office/drawing/2014/main" id="{DB7A33C8-94AD-4160-AABC-6F69E59F2A27}"/>
                </a:ext>
              </a:extLst>
            </p:cNvPr>
            <p:cNvCxnSpPr>
              <a:stCxn id="92" idx="7"/>
              <a:endCxn id="9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78">
              <a:extLst>
                <a:ext uri="{FF2B5EF4-FFF2-40B4-BE49-F238E27FC236}">
                  <a16:creationId xmlns:a16="http://schemas.microsoft.com/office/drawing/2014/main" id="{C0B1FF68-A2AA-427A-A3DC-3BB60A8E9D0C}"/>
                </a:ext>
              </a:extLst>
            </p:cNvPr>
            <p:cNvCxnSpPr>
              <a:stCxn id="92" idx="6"/>
              <a:endCxn id="8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84">
              <a:extLst>
                <a:ext uri="{FF2B5EF4-FFF2-40B4-BE49-F238E27FC236}">
                  <a16:creationId xmlns:a16="http://schemas.microsoft.com/office/drawing/2014/main" id="{D6F8B657-E346-47AE-9429-123CDE363FD7}"/>
                </a:ext>
              </a:extLst>
            </p:cNvPr>
            <p:cNvCxnSpPr>
              <a:stCxn id="85" idx="0"/>
              <a:endCxn id="9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91">
              <a:extLst>
                <a:ext uri="{FF2B5EF4-FFF2-40B4-BE49-F238E27FC236}">
                  <a16:creationId xmlns:a16="http://schemas.microsoft.com/office/drawing/2014/main" id="{5C6E0656-7028-4157-8713-351B584E2147}"/>
                </a:ext>
              </a:extLst>
            </p:cNvPr>
            <p:cNvCxnSpPr>
              <a:stCxn id="85" idx="6"/>
              <a:endCxn id="9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2EC4978-6A29-472C-8CE7-39556523C611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2A4A961-DC18-47F5-ADFE-44D6D85E4DA0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05D2B15-A4D7-49F1-A076-1B7A3E129C25}"/>
              </a:ext>
            </a:extLst>
          </p:cNvPr>
          <p:cNvSpPr txBox="1"/>
          <p:nvPr/>
        </p:nvSpPr>
        <p:spPr>
          <a:xfrm>
            <a:off x="11575" y="6107749"/>
            <a:ext cx="5767273" cy="738664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1400">
              <a:solidFill>
                <a:schemeClr val="bg1"/>
              </a:solidFill>
            </a:endParaRPr>
          </a:p>
          <a:p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扩展三维</a:t>
            </a:r>
            <a:endParaRPr lang="en-US" altLang="zh-CN" sz="3600">
              <a:solidFill>
                <a:schemeClr val="bg1"/>
              </a:solidFill>
            </a:endParaRPr>
          </a:p>
        </p:txBody>
      </p:sp>
      <p:grpSp>
        <p:nvGrpSpPr>
          <p:cNvPr id="125" name="Group 61">
            <a:extLst>
              <a:ext uri="{FF2B5EF4-FFF2-40B4-BE49-F238E27FC236}">
                <a16:creationId xmlns:a16="http://schemas.microsoft.com/office/drawing/2014/main" id="{D86D216C-B332-4E8C-905A-213CF3F6B2C8}"/>
              </a:ext>
            </a:extLst>
          </p:cNvPr>
          <p:cNvGrpSpPr/>
          <p:nvPr/>
        </p:nvGrpSpPr>
        <p:grpSpPr bwMode="auto">
          <a:xfrm>
            <a:off x="279023" y="6131745"/>
            <a:ext cx="307075" cy="419267"/>
            <a:chOff x="6271901" y="3849160"/>
            <a:chExt cx="330200" cy="482600"/>
          </a:xfrm>
          <a:solidFill>
            <a:schemeClr val="accent2"/>
          </a:solidFill>
        </p:grpSpPr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44C8B081-2127-4077-ABDD-F54523350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901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B5CC0267-738F-4D81-A730-81F855C1C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410A9ACC-3129-4653-8F0F-3AF243456241}"/>
              </a:ext>
            </a:extLst>
          </p:cNvPr>
          <p:cNvSpPr/>
          <p:nvPr/>
        </p:nvSpPr>
        <p:spPr>
          <a:xfrm>
            <a:off x="3055861" y="40157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BF82B8C-C19F-4153-9B7E-FC73EE8063BE}"/>
              </a:ext>
            </a:extLst>
          </p:cNvPr>
          <p:cNvSpPr/>
          <p:nvPr/>
        </p:nvSpPr>
        <p:spPr>
          <a:xfrm>
            <a:off x="3452638" y="401621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1B07052D-816B-44DA-81CC-5C3577B4558A}"/>
              </a:ext>
            </a:extLst>
          </p:cNvPr>
          <p:cNvSpPr/>
          <p:nvPr/>
        </p:nvSpPr>
        <p:spPr>
          <a:xfrm>
            <a:off x="3849415" y="401673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EE085F9-E1B1-4847-A14A-754BE1A88D74}"/>
              </a:ext>
            </a:extLst>
          </p:cNvPr>
          <p:cNvSpPr/>
          <p:nvPr/>
        </p:nvSpPr>
        <p:spPr>
          <a:xfrm>
            <a:off x="4246192" y="401724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35B92DF-7BB2-4A4C-947D-539A11C3D549}"/>
              </a:ext>
            </a:extLst>
          </p:cNvPr>
          <p:cNvSpPr/>
          <p:nvPr/>
        </p:nvSpPr>
        <p:spPr>
          <a:xfrm>
            <a:off x="4642969" y="401776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7327F4-1CE5-4B0A-A84D-1D6FFFD036BD}"/>
              </a:ext>
            </a:extLst>
          </p:cNvPr>
          <p:cNvSpPr/>
          <p:nvPr/>
        </p:nvSpPr>
        <p:spPr>
          <a:xfrm>
            <a:off x="5039746" y="40182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390CBDE-FAAF-4C41-ADE9-367B54320C2D}"/>
              </a:ext>
            </a:extLst>
          </p:cNvPr>
          <p:cNvSpPr/>
          <p:nvPr/>
        </p:nvSpPr>
        <p:spPr>
          <a:xfrm>
            <a:off x="5436523" y="401879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46B3BC0-779E-4B26-8951-3352B31674F4}"/>
              </a:ext>
            </a:extLst>
          </p:cNvPr>
          <p:cNvSpPr/>
          <p:nvPr/>
        </p:nvSpPr>
        <p:spPr>
          <a:xfrm>
            <a:off x="5833300" y="401930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7B87B34-E40D-4538-8F39-486E923188BB}"/>
              </a:ext>
            </a:extLst>
          </p:cNvPr>
          <p:cNvSpPr/>
          <p:nvPr/>
        </p:nvSpPr>
        <p:spPr>
          <a:xfrm>
            <a:off x="6230077" y="401982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E7EEA28-9469-4365-952A-770BC1F41CBF}"/>
              </a:ext>
            </a:extLst>
          </p:cNvPr>
          <p:cNvSpPr/>
          <p:nvPr/>
        </p:nvSpPr>
        <p:spPr>
          <a:xfrm>
            <a:off x="6626851" y="402033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AFEE9F-8AF1-4F3B-ACC5-E662B11597B8}"/>
              </a:ext>
            </a:extLst>
          </p:cNvPr>
          <p:cNvSpPr txBox="1"/>
          <p:nvPr/>
        </p:nvSpPr>
        <p:spPr>
          <a:xfrm>
            <a:off x="3054083" y="4060872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87    97    93    99   91    87   83   85    92   99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44525D5-5163-4369-9D5F-BB70EBD1D9EA}"/>
              </a:ext>
            </a:extLst>
          </p:cNvPr>
          <p:cNvSpPr txBox="1"/>
          <p:nvPr/>
        </p:nvSpPr>
        <p:spPr>
          <a:xfrm>
            <a:off x="2421963" y="40232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1472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1C4879FE-84EF-4556-BE62-13CFD2085FDD}"/>
              </a:ext>
            </a:extLst>
          </p:cNvPr>
          <p:cNvGrpSpPr/>
          <p:nvPr/>
        </p:nvGrpSpPr>
        <p:grpSpPr>
          <a:xfrm rot="10800000">
            <a:off x="333781" y="1385837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BFA5AD4-2286-498E-B945-D084DE3BF6A7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312ECB-081E-40C6-AF1A-BE866338D7E0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05A45D49-DA49-4599-92F1-178587EBB2DF}"/>
              </a:ext>
            </a:extLst>
          </p:cNvPr>
          <p:cNvGrpSpPr/>
          <p:nvPr/>
        </p:nvGrpSpPr>
        <p:grpSpPr>
          <a:xfrm>
            <a:off x="350107" y="1289829"/>
            <a:ext cx="2124841" cy="1113235"/>
            <a:chOff x="1306211" y="2849165"/>
            <a:chExt cx="2125361" cy="1113296"/>
          </a:xfrm>
          <a:solidFill>
            <a:schemeClr val="accent2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4BA6D8-4FB1-44DC-ABAF-B765D95A331C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1BF09A-1023-4327-9C65-F0496DAE2BEF}"/>
                </a:ext>
              </a:extLst>
            </p:cNvPr>
            <p:cNvSpPr txBox="1"/>
            <p:nvPr/>
          </p:nvSpPr>
          <p:spPr>
            <a:xfrm>
              <a:off x="1306211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二维数组初始化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0EB5D4-D3B7-416F-95B9-130319ECE19D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0219654-AB09-44BE-93F8-5E3AFB63F7AC}"/>
              </a:ext>
            </a:extLst>
          </p:cNvPr>
          <p:cNvSpPr txBox="1"/>
          <p:nvPr/>
        </p:nvSpPr>
        <p:spPr>
          <a:xfrm>
            <a:off x="2535395" y="1894444"/>
            <a:ext cx="71657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）分行给二维数组赋初值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a[3][4] = {{1,2,3,4},{5,6,7,8},{9,10,11,12} };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1   2   3   4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5   6   7   8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9  10 11 12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将所有数据写在一个花括号内，按数组元素在内存中的排列顺序对各元素赋初值。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a[3][4] = {1,2,3,4,5,6,7,8,9,10,11,12};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缺点：数据多时，则会写成一大片，难以检查，书写容易遗漏。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可以对部分元素赋初值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a[3][4]={{1},{5},{9}};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对各行第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的元素赋初值，其余元素值补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1  0  0  0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5  0  0  0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9  0  0  0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如果对全部元素都赋值，则定义数组时对第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维的长度可以不指定，但第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据不能省。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a[3][4] ={1,2,3,4,56,7,8,9,10,11,12}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=   int a[ ][4] ={1,2,3,4,56,7,8,9,10,11,12}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系统会根据数据总个数和第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维的长度算出第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维的长度。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A5D301-5AB6-4B2F-8F4E-59AC9AC40A0E}"/>
              </a:ext>
            </a:extLst>
          </p:cNvPr>
          <p:cNvSpPr/>
          <p:nvPr/>
        </p:nvSpPr>
        <p:spPr>
          <a:xfrm>
            <a:off x="8810218" y="3559780"/>
            <a:ext cx="32355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a[3][4]={{1},{0,6},{0,0,11}}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1  0  0   0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0  6  0   0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0  0  11 0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a[3][4]={{1},{5,6}}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1  0  0  0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5  6  0  0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0  0  0  0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a[3][4] = {{1},{},{9}}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B817BF-8669-4450-AC1B-10B99DE6543D}"/>
              </a:ext>
            </a:extLst>
          </p:cNvPr>
          <p:cNvSpPr txBox="1"/>
          <p:nvPr/>
        </p:nvSpPr>
        <p:spPr>
          <a:xfrm>
            <a:off x="2704588" y="148742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使用花括号中包含花括号的形式对二维数组进行初始化</a:t>
            </a:r>
          </a:p>
        </p:txBody>
      </p:sp>
      <p:grpSp>
        <p:nvGrpSpPr>
          <p:cNvPr id="12" name="组 118">
            <a:extLst>
              <a:ext uri="{FF2B5EF4-FFF2-40B4-BE49-F238E27FC236}">
                <a16:creationId xmlns:a16="http://schemas.microsoft.com/office/drawing/2014/main" id="{E8E04E98-7F83-48EF-AD9A-8E5FE368A533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4274849-CD31-4431-97F5-B2B20AC9956F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D1270C8-117B-45C4-8D44-8DF9066E8148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465274-0A6A-4CE7-A65B-35F6DCD01A6C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42D208E-54EE-481D-9BBB-CAB0F52527A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DF1964-621E-46F5-89B9-AB625D75CCA8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8C7406E-D4E8-4A3D-B58B-DCEBCCFAB4C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4632F8C-A55A-4C11-A6B2-53A36376B372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2BED7D-66B7-411C-B0BF-83AD7CD31DA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5D7EB08-98BC-4FEF-9117-6770A4DE1D71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67490AA-AD6C-42BA-8BDE-578DCCB23CBF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20EF2E-B1EA-4484-A017-7DB915A70330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42B2555-59EA-4C5A-9832-843ECEB7810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5" name="直线连接符 16">
              <a:extLst>
                <a:ext uri="{FF2B5EF4-FFF2-40B4-BE49-F238E27FC236}">
                  <a16:creationId xmlns:a16="http://schemas.microsoft.com/office/drawing/2014/main" id="{07035F7D-8F54-4348-B264-98802066F529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7">
              <a:extLst>
                <a:ext uri="{FF2B5EF4-FFF2-40B4-BE49-F238E27FC236}">
                  <a16:creationId xmlns:a16="http://schemas.microsoft.com/office/drawing/2014/main" id="{76D01A6B-58E4-49F3-BEE7-DAE63760FAB3}"/>
                </a:ext>
              </a:extLst>
            </p:cNvPr>
            <p:cNvCxnSpPr>
              <a:stCxn id="15" idx="7"/>
              <a:endCxn id="18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>
              <a:extLst>
                <a:ext uri="{FF2B5EF4-FFF2-40B4-BE49-F238E27FC236}">
                  <a16:creationId xmlns:a16="http://schemas.microsoft.com/office/drawing/2014/main" id="{64FAFEF1-1AB0-467E-94DA-652971B8D2A5}"/>
                </a:ext>
              </a:extLst>
            </p:cNvPr>
            <p:cNvCxnSpPr>
              <a:stCxn id="20" idx="7"/>
              <a:endCxn id="18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8">
              <a:extLst>
                <a:ext uri="{FF2B5EF4-FFF2-40B4-BE49-F238E27FC236}">
                  <a16:creationId xmlns:a16="http://schemas.microsoft.com/office/drawing/2014/main" id="{1CE14599-BE88-404C-B190-9588F434831A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3">
              <a:extLst>
                <a:ext uri="{FF2B5EF4-FFF2-40B4-BE49-F238E27FC236}">
                  <a16:creationId xmlns:a16="http://schemas.microsoft.com/office/drawing/2014/main" id="{DDD1A55B-350C-4825-8579-2DC7CE5F42AF}"/>
                </a:ext>
              </a:extLst>
            </p:cNvPr>
            <p:cNvCxnSpPr>
              <a:stCxn id="16" idx="7"/>
              <a:endCxn id="1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7">
              <a:extLst>
                <a:ext uri="{FF2B5EF4-FFF2-40B4-BE49-F238E27FC236}">
                  <a16:creationId xmlns:a16="http://schemas.microsoft.com/office/drawing/2014/main" id="{69700FEB-07C2-4B45-885D-FE4FF6DD32EE}"/>
                </a:ext>
              </a:extLst>
            </p:cNvPr>
            <p:cNvCxnSpPr>
              <a:stCxn id="19" idx="0"/>
              <a:endCxn id="1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0">
              <a:extLst>
                <a:ext uri="{FF2B5EF4-FFF2-40B4-BE49-F238E27FC236}">
                  <a16:creationId xmlns:a16="http://schemas.microsoft.com/office/drawing/2014/main" id="{BF66145E-DEDA-4F2C-A48A-A66FD37FB540}"/>
                </a:ext>
              </a:extLst>
            </p:cNvPr>
            <p:cNvCxnSpPr>
              <a:stCxn id="18" idx="2"/>
              <a:endCxn id="19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4">
              <a:extLst>
                <a:ext uri="{FF2B5EF4-FFF2-40B4-BE49-F238E27FC236}">
                  <a16:creationId xmlns:a16="http://schemas.microsoft.com/office/drawing/2014/main" id="{D8A245E7-6023-4EFD-B982-4F066BDB1A47}"/>
                </a:ext>
              </a:extLst>
            </p:cNvPr>
            <p:cNvCxnSpPr>
              <a:stCxn id="19" idx="4"/>
              <a:endCxn id="15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7">
              <a:extLst>
                <a:ext uri="{FF2B5EF4-FFF2-40B4-BE49-F238E27FC236}">
                  <a16:creationId xmlns:a16="http://schemas.microsoft.com/office/drawing/2014/main" id="{9345DA1F-5B9E-4599-8F24-C19FEF02267C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0">
              <a:extLst>
                <a:ext uri="{FF2B5EF4-FFF2-40B4-BE49-F238E27FC236}">
                  <a16:creationId xmlns:a16="http://schemas.microsoft.com/office/drawing/2014/main" id="{9A05A463-329A-4B83-9277-5A46701160D4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3">
              <a:extLst>
                <a:ext uri="{FF2B5EF4-FFF2-40B4-BE49-F238E27FC236}">
                  <a16:creationId xmlns:a16="http://schemas.microsoft.com/office/drawing/2014/main" id="{A8037773-8380-49C7-B710-50BC58315ADC}"/>
                </a:ext>
              </a:extLst>
            </p:cNvPr>
            <p:cNvCxnSpPr>
              <a:stCxn id="16" idx="4"/>
              <a:endCxn id="14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428BA4E-1CD8-4FAB-B319-38EC02D89E9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7" name="直线连接符 70">
              <a:extLst>
                <a:ext uri="{FF2B5EF4-FFF2-40B4-BE49-F238E27FC236}">
                  <a16:creationId xmlns:a16="http://schemas.microsoft.com/office/drawing/2014/main" id="{EF73FC04-FBE1-43E5-A8B7-0FE140C2B0B2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>
              <a:extLst>
                <a:ext uri="{FF2B5EF4-FFF2-40B4-BE49-F238E27FC236}">
                  <a16:creationId xmlns:a16="http://schemas.microsoft.com/office/drawing/2014/main" id="{5F834857-0927-4C3A-97A0-C3F83126D3B0}"/>
                </a:ext>
              </a:extLst>
            </p:cNvPr>
            <p:cNvCxnSpPr>
              <a:stCxn id="21" idx="7"/>
              <a:endCxn id="19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>
              <a:extLst>
                <a:ext uri="{FF2B5EF4-FFF2-40B4-BE49-F238E27FC236}">
                  <a16:creationId xmlns:a16="http://schemas.microsoft.com/office/drawing/2014/main" id="{53862869-5414-4979-BF1E-5B81C8C615F4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4">
              <a:extLst>
                <a:ext uri="{FF2B5EF4-FFF2-40B4-BE49-F238E27FC236}">
                  <a16:creationId xmlns:a16="http://schemas.microsoft.com/office/drawing/2014/main" id="{01C9D3FD-0535-4A36-810B-C861AE6B82E5}"/>
                </a:ext>
              </a:extLst>
            </p:cNvPr>
            <p:cNvCxnSpPr>
              <a:stCxn id="14" idx="0"/>
              <a:endCxn id="21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1">
              <a:extLst>
                <a:ext uri="{FF2B5EF4-FFF2-40B4-BE49-F238E27FC236}">
                  <a16:creationId xmlns:a16="http://schemas.microsoft.com/office/drawing/2014/main" id="{87C64842-D067-4254-BD28-59F3070A5327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5E1A786-056F-46FC-A848-A26E5C04AE41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11F5327-06E7-47CD-BE06-7D427CB453B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1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8F326C26-2EA7-4712-856C-162F46CBE525}"/>
              </a:ext>
            </a:extLst>
          </p:cNvPr>
          <p:cNvGrpSpPr/>
          <p:nvPr/>
        </p:nvGrpSpPr>
        <p:grpSpPr>
          <a:xfrm rot="10800000">
            <a:off x="333781" y="1385837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EECEFC3-ABD6-4EBB-B1E7-F98F4DB77610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5C1DEE1-869C-46AC-B9FB-17F5749F92D1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AFD19BBE-849D-4B86-ABA7-8F4FD25CC4EE}"/>
              </a:ext>
            </a:extLst>
          </p:cNvPr>
          <p:cNvGrpSpPr/>
          <p:nvPr/>
        </p:nvGrpSpPr>
        <p:grpSpPr>
          <a:xfrm>
            <a:off x="350107" y="1289829"/>
            <a:ext cx="2124841" cy="1113235"/>
            <a:chOff x="1306211" y="2849165"/>
            <a:chExt cx="2125361" cy="1113296"/>
          </a:xfrm>
          <a:solidFill>
            <a:schemeClr val="accent2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AAEE24-8136-4296-AAF7-55A67541E216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B11A28-3B4C-43C8-B542-99B310B4C7E3}"/>
                </a:ext>
              </a:extLst>
            </p:cNvPr>
            <p:cNvSpPr txBox="1"/>
            <p:nvPr/>
          </p:nvSpPr>
          <p:spPr>
            <a:xfrm>
              <a:off x="1306211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使用二维数组的元素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2C5369-4162-4B5D-AB7B-B579C3A03E43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3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6DCB8DB-D0EF-4EDC-A326-31077A243A12}"/>
              </a:ext>
            </a:extLst>
          </p:cNvPr>
          <p:cNvSpPr txBox="1"/>
          <p:nvPr/>
        </p:nvSpPr>
        <p:spPr>
          <a:xfrm>
            <a:off x="4412192" y="1526510"/>
            <a:ext cx="2207656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E5921C-9615-4880-B095-E72A5C6B98D8}"/>
              </a:ext>
            </a:extLst>
          </p:cNvPr>
          <p:cNvSpPr txBox="1"/>
          <p:nvPr/>
        </p:nvSpPr>
        <p:spPr>
          <a:xfrm>
            <a:off x="3400390" y="2696748"/>
            <a:ext cx="5032147" cy="167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在引用数组元素时，下标值应在已定义的数组大小的范围内。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a[3][4] …   	//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的二维数组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a[3][4] = 3;	//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可用的行下标范围为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，列下标的范围为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BE0CB-5957-4F22-AC88-27A31E08163D}"/>
              </a:ext>
            </a:extLst>
          </p:cNvPr>
          <p:cNvSpPr txBox="1"/>
          <p:nvPr/>
        </p:nvSpPr>
        <p:spPr>
          <a:xfrm>
            <a:off x="3400390" y="4869766"/>
            <a:ext cx="5391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例子：将一个二维数组行和列的元素互换，存到另一个二维数组中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7C1C67-1D6A-4ACA-B8EE-C95732BE6025}"/>
                  </a:ext>
                </a:extLst>
              </p:cNvPr>
              <p:cNvSpPr txBox="1"/>
              <p:nvPr/>
            </p:nvSpPr>
            <p:spPr>
              <a:xfrm>
                <a:off x="4016633" y="5533948"/>
                <a:ext cx="1210603" cy="3592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7C1C67-1D6A-4ACA-B8EE-C95732BE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633" y="5533948"/>
                <a:ext cx="1210603" cy="359266"/>
              </a:xfrm>
              <a:prstGeom prst="rect">
                <a:avLst/>
              </a:prstGeom>
              <a:blipFill>
                <a:blip r:embed="rId2"/>
                <a:stretch>
                  <a:fillRect l="-9091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5F3649-0E1E-4B2D-9788-DE9DB9D5899D}"/>
                  </a:ext>
                </a:extLst>
              </p:cNvPr>
              <p:cNvSpPr txBox="1"/>
              <p:nvPr/>
            </p:nvSpPr>
            <p:spPr>
              <a:xfrm>
                <a:off x="5694596" y="5434210"/>
                <a:ext cx="843757" cy="55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5F3649-0E1E-4B2D-9788-DE9DB9D5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96" y="5434210"/>
                <a:ext cx="843757" cy="558743"/>
              </a:xfrm>
              <a:prstGeom prst="rect">
                <a:avLst/>
              </a:prstGeom>
              <a:blipFill>
                <a:blip r:embed="rId3"/>
                <a:stretch>
                  <a:fillRect l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 118">
            <a:extLst>
              <a:ext uri="{FF2B5EF4-FFF2-40B4-BE49-F238E27FC236}">
                <a16:creationId xmlns:a16="http://schemas.microsoft.com/office/drawing/2014/main" id="{93215FFD-F161-4C41-B262-3F2372E25893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50290B0-84BF-444C-B951-9BFB3C876855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C1DA76-B5B1-4381-A4DE-0C297BDA273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245A5EB-97B0-420B-A6E2-C216A00B6E3F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87EB355-00F4-4D31-A9EC-4D042F6D0447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6D8998-3B3E-4C83-AAAE-F570440412B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68015A-0C3C-4876-805A-FE830C2B894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FD07129-5A2D-4A66-B251-BFFEE6092F4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C00237A-DD37-4EC7-87A3-80D5361B20C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72C740-577E-4C48-A3F9-EC784381FBC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C0D1769-482C-48CB-904D-060B010160F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95C1B20-AD13-4212-92E7-9077FFA9FF9F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4C4C5E0-17E7-4478-BCA2-E80D1366209C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8" name="直线连接符 16">
              <a:extLst>
                <a:ext uri="{FF2B5EF4-FFF2-40B4-BE49-F238E27FC236}">
                  <a16:creationId xmlns:a16="http://schemas.microsoft.com/office/drawing/2014/main" id="{78DC7F8D-23D5-4924-8C63-C2EB310EA6DE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17">
              <a:extLst>
                <a:ext uri="{FF2B5EF4-FFF2-40B4-BE49-F238E27FC236}">
                  <a16:creationId xmlns:a16="http://schemas.microsoft.com/office/drawing/2014/main" id="{BD4EB10D-7424-438F-8097-939A9B3FE2B7}"/>
                </a:ext>
              </a:extLst>
            </p:cNvPr>
            <p:cNvCxnSpPr>
              <a:stCxn id="18" idx="7"/>
              <a:endCxn id="2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1">
              <a:extLst>
                <a:ext uri="{FF2B5EF4-FFF2-40B4-BE49-F238E27FC236}">
                  <a16:creationId xmlns:a16="http://schemas.microsoft.com/office/drawing/2014/main" id="{AC826BEA-40F4-412D-ACB5-90DA51F5F8B2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8">
              <a:extLst>
                <a:ext uri="{FF2B5EF4-FFF2-40B4-BE49-F238E27FC236}">
                  <a16:creationId xmlns:a16="http://schemas.microsoft.com/office/drawing/2014/main" id="{FA121242-7339-40BB-A18E-D08CD81A60D2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3">
              <a:extLst>
                <a:ext uri="{FF2B5EF4-FFF2-40B4-BE49-F238E27FC236}">
                  <a16:creationId xmlns:a16="http://schemas.microsoft.com/office/drawing/2014/main" id="{1A9724CA-12EC-45A7-8EDF-87C58917BA22}"/>
                </a:ext>
              </a:extLst>
            </p:cNvPr>
            <p:cNvCxnSpPr>
              <a:stCxn id="19" idx="7"/>
              <a:endCxn id="1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7">
              <a:extLst>
                <a:ext uri="{FF2B5EF4-FFF2-40B4-BE49-F238E27FC236}">
                  <a16:creationId xmlns:a16="http://schemas.microsoft.com/office/drawing/2014/main" id="{3FA4030D-3568-4902-8585-2D9EED0BA930}"/>
                </a:ext>
              </a:extLst>
            </p:cNvPr>
            <p:cNvCxnSpPr>
              <a:stCxn id="22" idx="0"/>
              <a:endCxn id="1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0">
              <a:extLst>
                <a:ext uri="{FF2B5EF4-FFF2-40B4-BE49-F238E27FC236}">
                  <a16:creationId xmlns:a16="http://schemas.microsoft.com/office/drawing/2014/main" id="{56552BC4-D580-4063-A44C-56C11F6C40D3}"/>
                </a:ext>
              </a:extLst>
            </p:cNvPr>
            <p:cNvCxnSpPr>
              <a:stCxn id="21" idx="2"/>
              <a:endCxn id="2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4">
              <a:extLst>
                <a:ext uri="{FF2B5EF4-FFF2-40B4-BE49-F238E27FC236}">
                  <a16:creationId xmlns:a16="http://schemas.microsoft.com/office/drawing/2014/main" id="{ABCB4C90-B5AA-4448-A833-5DE4B1DCFD72}"/>
                </a:ext>
              </a:extLst>
            </p:cNvPr>
            <p:cNvCxnSpPr>
              <a:stCxn id="22" idx="4"/>
              <a:endCxn id="1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7">
              <a:extLst>
                <a:ext uri="{FF2B5EF4-FFF2-40B4-BE49-F238E27FC236}">
                  <a16:creationId xmlns:a16="http://schemas.microsoft.com/office/drawing/2014/main" id="{4B9B25B0-5006-49F7-B7A7-0F57C1F8A50F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0">
              <a:extLst>
                <a:ext uri="{FF2B5EF4-FFF2-40B4-BE49-F238E27FC236}">
                  <a16:creationId xmlns:a16="http://schemas.microsoft.com/office/drawing/2014/main" id="{6FE126D1-827E-40F3-B32C-9E1D24E0D6F3}"/>
                </a:ext>
              </a:extLst>
            </p:cNvPr>
            <p:cNvCxnSpPr>
              <a:stCxn id="19" idx="7"/>
              <a:endCxn id="2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3">
              <a:extLst>
                <a:ext uri="{FF2B5EF4-FFF2-40B4-BE49-F238E27FC236}">
                  <a16:creationId xmlns:a16="http://schemas.microsoft.com/office/drawing/2014/main" id="{10BA9720-4A4B-41C6-9D27-D801CE2F247C}"/>
                </a:ext>
              </a:extLst>
            </p:cNvPr>
            <p:cNvCxnSpPr>
              <a:stCxn id="19" idx="4"/>
              <a:endCxn id="1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5ECE782-C319-489F-B9EC-48F4AF48FFF6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70">
              <a:extLst>
                <a:ext uri="{FF2B5EF4-FFF2-40B4-BE49-F238E27FC236}">
                  <a16:creationId xmlns:a16="http://schemas.microsoft.com/office/drawing/2014/main" id="{BBA2B8A4-CE69-4714-946E-9828844D6ADD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5">
              <a:extLst>
                <a:ext uri="{FF2B5EF4-FFF2-40B4-BE49-F238E27FC236}">
                  <a16:creationId xmlns:a16="http://schemas.microsoft.com/office/drawing/2014/main" id="{72A8DA21-CB18-428F-9A3C-051F661464C2}"/>
                </a:ext>
              </a:extLst>
            </p:cNvPr>
            <p:cNvCxnSpPr>
              <a:stCxn id="24" idx="7"/>
              <a:endCxn id="2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8">
              <a:extLst>
                <a:ext uri="{FF2B5EF4-FFF2-40B4-BE49-F238E27FC236}">
                  <a16:creationId xmlns:a16="http://schemas.microsoft.com/office/drawing/2014/main" id="{7CE07D08-FE5A-4423-AD22-EB2CB8B944A7}"/>
                </a:ext>
              </a:extLst>
            </p:cNvPr>
            <p:cNvCxnSpPr>
              <a:stCxn id="24" idx="6"/>
              <a:endCxn id="1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4">
              <a:extLst>
                <a:ext uri="{FF2B5EF4-FFF2-40B4-BE49-F238E27FC236}">
                  <a16:creationId xmlns:a16="http://schemas.microsoft.com/office/drawing/2014/main" id="{C8D9A17A-86C4-4901-8CAB-767D81963DD2}"/>
                </a:ext>
              </a:extLst>
            </p:cNvPr>
            <p:cNvCxnSpPr>
              <a:stCxn id="17" idx="0"/>
              <a:endCxn id="2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>
              <a:extLst>
                <a:ext uri="{FF2B5EF4-FFF2-40B4-BE49-F238E27FC236}">
                  <a16:creationId xmlns:a16="http://schemas.microsoft.com/office/drawing/2014/main" id="{17FF983A-7640-4D3D-B62E-CA03E16D0726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AAFD232-6AEF-4A98-91F6-3D875A94139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4E7BE1D-0307-42D1-AD44-5C71E51B182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2314</Words>
  <Application>Microsoft Office PowerPoint</Application>
  <PresentationFormat>宽屏</PresentationFormat>
  <Paragraphs>310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字魂35号-经典雅黑</vt:lpstr>
      <vt:lpstr>Arial</vt:lpstr>
      <vt:lpstr>Cambria Math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509</cp:revision>
  <dcterms:created xsi:type="dcterms:W3CDTF">2019-08-13T12:20:19Z</dcterms:created>
  <dcterms:modified xsi:type="dcterms:W3CDTF">2019-10-07T03:15:13Z</dcterms:modified>
</cp:coreProperties>
</file>