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66" r:id="rId3"/>
    <p:sldId id="267" r:id="rId4"/>
    <p:sldId id="265" r:id="rId5"/>
    <p:sldId id="268" r:id="rId6"/>
    <p:sldId id="260" r:id="rId7"/>
    <p:sldId id="269" r:id="rId8"/>
    <p:sldId id="261" r:id="rId9"/>
    <p:sldId id="270" r:id="rId10"/>
    <p:sldId id="262" r:id="rId11"/>
    <p:sldId id="272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5" r:id="rId55"/>
    <p:sldId id="316" r:id="rId5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C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2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30A40-B0BB-464A-BFB3-C44599E6D253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54CAA-BE0E-4187-8AD1-A5BF4002B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1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EF7F-0CDE-4F2B-AC48-3F91174C4CD1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64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D90F-A9C4-4D41-A04A-1A00F9ED0268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83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BEA-4DB0-4BA0-A534-AEFA6F4CA2D9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995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2D4-CDDD-48D5-ACAA-CE9B52604B61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2669-3506-46E5-9964-2F4C05DEEC27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785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E5C-6963-482C-ABB8-04D30B4C252D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056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C925-A1D7-4041-AB00-CC92654064E6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30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9199-978C-4BB8-84C9-25FA2A3797E4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378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C379-8B47-4A9C-8DD6-5FB06C55FE4B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7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19D3-58B7-4BEC-9EBF-61582763837B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03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7B7-6ABD-43B3-8512-3328773EC1EE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79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94-CEF6-458A-A1B1-43517C745934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08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AEB-9DCF-46B9-AAFB-CF7497677F66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76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F89A-937B-43E3-A75B-A79FDC37276E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81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E38-3D33-4EAA-8A6E-07C35F344E88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05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D610-C0C9-4CBD-A6D9-BB30E55BF9E1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95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31DD-B757-4D48-BA52-9A2B8C47D717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24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AA7EDC-47A5-4C72-8ADA-3E69589FD262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F8F9C8-67F9-46DC-B29D-3B294E865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879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Query Database with SQL &amp; 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Case Study: </a:t>
            </a:r>
            <a:r>
              <a:rPr lang="en-US" altLang="zh-TW" dirty="0" err="1"/>
              <a:t>Lahman’s</a:t>
            </a:r>
            <a:r>
              <a:rPr lang="en-US" altLang="zh-TW" dirty="0"/>
              <a:t> Baseball Database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6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r>
              <a:rPr lang="en-US" altLang="zh-TW" dirty="0"/>
              <a:t> verbs</a:t>
            </a:r>
            <a:r>
              <a:rPr lang="en-US" altLang="zh-TW" dirty="0" smtClean="0"/>
              <a:t>: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List data by condition</a:t>
            </a:r>
          </a:p>
          <a:p>
            <a:pPr lvl="1"/>
            <a:r>
              <a:rPr lang="en-US" altLang="zh-TW" sz="2200" dirty="0" smtClean="0"/>
              <a:t>SQL</a:t>
            </a:r>
            <a:r>
              <a:rPr lang="en-US" altLang="zh-TW" sz="2400" dirty="0"/>
              <a:t>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HR,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yearID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      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Batting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      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HR &gt;= 50</a:t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      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HR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lvl="1"/>
            <a:r>
              <a:rPr lang="en-US" altLang="zh-TW" sz="2200" dirty="0" err="1" smtClean="0">
                <a:solidFill>
                  <a:srgbClr val="18CED2"/>
                </a:solidFill>
              </a:rPr>
              <a:t>dbat</a:t>
            </a:r>
            <a:r>
              <a:rPr lang="en-US" altLang="zh-TW" sz="2200" dirty="0" smtClean="0">
                <a:solidFill>
                  <a:srgbClr val="18CED2"/>
                </a:solidFill>
              </a:rPr>
              <a:t> </a:t>
            </a:r>
            <a:r>
              <a:rPr lang="en-US" altLang="zh-TW" sz="2200" dirty="0">
                <a:solidFill>
                  <a:srgbClr val="18CED2"/>
                </a:solidFill>
              </a:rPr>
              <a:t>&lt;- Batting %&gt;% select(</a:t>
            </a:r>
            <a:r>
              <a:rPr lang="en-US" altLang="zh-TW" sz="2200" dirty="0" err="1">
                <a:solidFill>
                  <a:srgbClr val="18CED2"/>
                </a:solidFill>
              </a:rPr>
              <a:t>playerID</a:t>
            </a:r>
            <a:r>
              <a:rPr lang="en-US" altLang="zh-TW" sz="2200" dirty="0">
                <a:solidFill>
                  <a:srgbClr val="18CED2"/>
                </a:solidFill>
              </a:rPr>
              <a:t>, HR, </a:t>
            </a:r>
            <a:r>
              <a:rPr lang="en-US" altLang="zh-TW" sz="2200" dirty="0" err="1">
                <a:solidFill>
                  <a:srgbClr val="18CED2"/>
                </a:solidFill>
              </a:rPr>
              <a:t>yearID</a:t>
            </a:r>
            <a:r>
              <a:rPr lang="en-US" altLang="zh-TW" sz="2200" dirty="0">
                <a:solidFill>
                  <a:srgbClr val="18CED2"/>
                </a:solidFill>
              </a:rPr>
              <a:t>) %&gt;% </a:t>
            </a:r>
            <a:r>
              <a:rPr lang="en-US" altLang="zh-TW" sz="2200" dirty="0" smtClean="0">
                <a:solidFill>
                  <a:srgbClr val="18CED2"/>
                </a:solidFill>
              </a:rPr>
              <a:t>filter(HR &gt;= 50) %&gt;% arrange(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desc</a:t>
            </a:r>
            <a:r>
              <a:rPr lang="en-US" altLang="zh-TW" sz="2200" dirty="0" smtClean="0">
                <a:solidFill>
                  <a:srgbClr val="18CED2"/>
                </a:solidFill>
              </a:rPr>
              <a:t>(HR</a:t>
            </a:r>
            <a:r>
              <a:rPr lang="en-US" altLang="zh-TW" sz="2200" dirty="0">
                <a:solidFill>
                  <a:srgbClr val="18CED2"/>
                </a:solidFill>
              </a:rPr>
              <a:t>))</a:t>
            </a:r>
          </a:p>
          <a:p>
            <a:pPr lvl="1"/>
            <a:endParaRPr lang="en-US" altLang="zh-TW" sz="2200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52" y="4749052"/>
            <a:ext cx="7983072" cy="16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8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– SELECT data FROM table </a:t>
            </a:r>
            <a:r>
              <a:rPr lang="en-US" altLang="zh-TW" dirty="0" smtClean="0"/>
              <a:t>WHERE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List player ID, </a:t>
            </a:r>
            <a:r>
              <a:rPr lang="en-US" altLang="zh-TW" sz="2400" dirty="0" smtClean="0"/>
              <a:t>home-run (HR) number </a:t>
            </a:r>
            <a:r>
              <a:rPr lang="en-US" altLang="zh-TW" sz="2400" dirty="0"/>
              <a:t>and year ID from Batting table where the strikeouts (SC) number is less 25.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/>
              <a:t>SQL: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HR,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yearID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SO &lt; 25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HR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186" y="2466975"/>
            <a:ext cx="22288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23" y="4637936"/>
            <a:ext cx="5054974" cy="158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40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%&gt;% execution order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>
                <a:solidFill>
                  <a:srgbClr val="18CED2"/>
                </a:solidFill>
              </a:rPr>
              <a:t>dbat</a:t>
            </a:r>
            <a:r>
              <a:rPr lang="en-US" altLang="zh-TW" sz="2400" dirty="0" smtClean="0">
                <a:solidFill>
                  <a:srgbClr val="18CED2"/>
                </a:solidFill>
              </a:rPr>
              <a:t> </a:t>
            </a:r>
            <a:r>
              <a:rPr lang="en-US" altLang="zh-TW" sz="2400" dirty="0">
                <a:solidFill>
                  <a:srgbClr val="18CED2"/>
                </a:solidFill>
              </a:rPr>
              <a:t>&lt;- Batting %&gt;% select(</a:t>
            </a:r>
            <a:r>
              <a:rPr lang="en-US" altLang="zh-TW" sz="2400" dirty="0" err="1">
                <a:solidFill>
                  <a:srgbClr val="18CED2"/>
                </a:solidFill>
              </a:rPr>
              <a:t>playerID</a:t>
            </a:r>
            <a:r>
              <a:rPr lang="en-US" altLang="zh-TW" sz="2400" dirty="0">
                <a:solidFill>
                  <a:srgbClr val="18CED2"/>
                </a:solidFill>
              </a:rPr>
              <a:t>, HR, </a:t>
            </a:r>
            <a:r>
              <a:rPr lang="en-US" altLang="zh-TW" sz="2400" dirty="0" err="1">
                <a:solidFill>
                  <a:srgbClr val="18CED2"/>
                </a:solidFill>
              </a:rPr>
              <a:t>yearID</a:t>
            </a:r>
            <a:r>
              <a:rPr lang="en-US" altLang="zh-TW" sz="2400" dirty="0">
                <a:solidFill>
                  <a:srgbClr val="18CED2"/>
                </a:solidFill>
              </a:rPr>
              <a:t>) %&gt;% filter(SO &lt; 25) %&gt;% arrange(</a:t>
            </a:r>
            <a:r>
              <a:rPr lang="en-US" altLang="zh-TW" sz="2400" dirty="0" err="1">
                <a:solidFill>
                  <a:srgbClr val="18CED2"/>
                </a:solidFill>
              </a:rPr>
              <a:t>desc</a:t>
            </a:r>
            <a:r>
              <a:rPr lang="en-US" altLang="zh-TW" sz="2400" dirty="0">
                <a:solidFill>
                  <a:srgbClr val="18CED2"/>
                </a:solidFill>
              </a:rPr>
              <a:t>(HR</a:t>
            </a:r>
            <a:r>
              <a:rPr lang="en-US" altLang="zh-TW" sz="2400" dirty="0" smtClean="0">
                <a:solidFill>
                  <a:srgbClr val="18CED2"/>
                </a:solidFill>
              </a:rPr>
              <a:t>))</a:t>
            </a:r>
          </a:p>
          <a:p>
            <a:endParaRPr lang="en-US" altLang="zh-TW" sz="2400" dirty="0">
              <a:solidFill>
                <a:srgbClr val="18CED2"/>
              </a:solidFill>
            </a:endParaRPr>
          </a:p>
          <a:p>
            <a:endParaRPr lang="en-US" altLang="zh-TW" sz="2400" dirty="0" smtClean="0">
              <a:solidFill>
                <a:srgbClr val="18CED2"/>
              </a:solidFill>
            </a:endParaRPr>
          </a:p>
          <a:p>
            <a:r>
              <a:rPr lang="en-US" altLang="zh-TW" sz="2400" dirty="0" err="1">
                <a:solidFill>
                  <a:srgbClr val="18CED2"/>
                </a:solidFill>
              </a:rPr>
              <a:t>dbat</a:t>
            </a:r>
            <a:r>
              <a:rPr lang="en-US" altLang="zh-TW" sz="2400" dirty="0">
                <a:solidFill>
                  <a:srgbClr val="18CED2"/>
                </a:solidFill>
              </a:rPr>
              <a:t> &lt;- Batting %&gt;% filter(SO &lt; 25) </a:t>
            </a:r>
            <a:r>
              <a:rPr lang="en-US" altLang="zh-TW" sz="2400" dirty="0" smtClean="0">
                <a:solidFill>
                  <a:srgbClr val="18CED2"/>
                </a:solidFill>
              </a:rPr>
              <a:t>%&gt;% </a:t>
            </a:r>
            <a:r>
              <a:rPr lang="en-US" altLang="zh-TW" sz="2400" dirty="0">
                <a:solidFill>
                  <a:srgbClr val="18CED2"/>
                </a:solidFill>
              </a:rPr>
              <a:t>select(</a:t>
            </a:r>
            <a:r>
              <a:rPr lang="en-US" altLang="zh-TW" sz="2400" dirty="0" err="1">
                <a:solidFill>
                  <a:srgbClr val="18CED2"/>
                </a:solidFill>
              </a:rPr>
              <a:t>playerID</a:t>
            </a:r>
            <a:r>
              <a:rPr lang="en-US" altLang="zh-TW" sz="2400" dirty="0">
                <a:solidFill>
                  <a:srgbClr val="18CED2"/>
                </a:solidFill>
              </a:rPr>
              <a:t>, HR, </a:t>
            </a:r>
            <a:r>
              <a:rPr lang="en-US" altLang="zh-TW" sz="2400" dirty="0" err="1">
                <a:solidFill>
                  <a:srgbClr val="18CED2"/>
                </a:solidFill>
              </a:rPr>
              <a:t>yearID</a:t>
            </a:r>
            <a:r>
              <a:rPr lang="en-US" altLang="zh-TW" sz="2400" dirty="0">
                <a:solidFill>
                  <a:srgbClr val="18CED2"/>
                </a:solidFill>
              </a:rPr>
              <a:t>) </a:t>
            </a:r>
            <a:r>
              <a:rPr lang="en-US" altLang="zh-TW" sz="2400" dirty="0" smtClean="0">
                <a:solidFill>
                  <a:srgbClr val="18CED2"/>
                </a:solidFill>
              </a:rPr>
              <a:t>%&gt;% </a:t>
            </a:r>
            <a:r>
              <a:rPr lang="en-US" altLang="zh-TW" sz="2400" dirty="0">
                <a:solidFill>
                  <a:srgbClr val="18CED2"/>
                </a:solidFill>
              </a:rPr>
              <a:t>arrange(</a:t>
            </a:r>
            <a:r>
              <a:rPr lang="en-US" altLang="zh-TW" sz="2400" dirty="0" err="1">
                <a:solidFill>
                  <a:srgbClr val="18CED2"/>
                </a:solidFill>
              </a:rPr>
              <a:t>desc</a:t>
            </a:r>
            <a:r>
              <a:rPr lang="en-US" altLang="zh-TW" sz="2400" dirty="0">
                <a:solidFill>
                  <a:srgbClr val="18CED2"/>
                </a:solidFill>
              </a:rPr>
              <a:t>(HR))</a:t>
            </a:r>
            <a:endParaRPr lang="zh-TW" altLang="en-US" sz="2400" dirty="0">
              <a:solidFill>
                <a:srgbClr val="18CED2"/>
              </a:solidFill>
            </a:endParaRPr>
          </a:p>
          <a:p>
            <a:endParaRPr lang="zh-TW" altLang="en-US" sz="2400" dirty="0">
              <a:solidFill>
                <a:srgbClr val="18CED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21"/>
          <a:stretch/>
        </p:blipFill>
        <p:spPr bwMode="auto">
          <a:xfrm>
            <a:off x="1290810" y="2752165"/>
            <a:ext cx="9965112" cy="78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1"/>
          <a:stretch/>
        </p:blipFill>
        <p:spPr bwMode="auto">
          <a:xfrm>
            <a:off x="1586644" y="4545105"/>
            <a:ext cx="9018415" cy="1891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69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 – SELECT with condition 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Select from </a:t>
            </a:r>
            <a:r>
              <a:rPr lang="en-US" altLang="zh-TW" sz="2400" dirty="0"/>
              <a:t>Batting table where the strikeouts (SC) number is </a:t>
            </a:r>
            <a:r>
              <a:rPr lang="en-US" altLang="zh-TW" sz="2400" dirty="0" smtClean="0"/>
              <a:t>less 80 and home-run </a:t>
            </a:r>
            <a:r>
              <a:rPr lang="en-US" altLang="zh-TW" sz="2400" dirty="0"/>
              <a:t>(HR) </a:t>
            </a:r>
            <a:r>
              <a:rPr lang="en-US" altLang="zh-TW" sz="2400" dirty="0" smtClean="0"/>
              <a:t>number </a:t>
            </a:r>
            <a:r>
              <a:rPr lang="en-US" altLang="zh-TW" sz="2400" dirty="0"/>
              <a:t>is over 50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/>
              <a:t>SQL: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HR,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SO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HR &gt;= 50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SO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&lt;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80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HR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29" y="4368371"/>
            <a:ext cx="20288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391" y="4368371"/>
            <a:ext cx="35147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31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r>
              <a:rPr lang="en-US" altLang="zh-TW" dirty="0"/>
              <a:t> verbs: </a:t>
            </a:r>
            <a:r>
              <a:rPr lang="en-US" altLang="zh-TW" dirty="0" smtClean="0"/>
              <a:t>filter (with &amp;)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10543099" cy="4058751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List data by </a:t>
            </a:r>
            <a:r>
              <a:rPr lang="en-US" altLang="zh-TW" sz="2400" dirty="0" smtClean="0"/>
              <a:t>more condition</a:t>
            </a:r>
            <a:endParaRPr lang="en-US" altLang="zh-TW" sz="2400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/>
              <a:t>SQL: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HR,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SO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HR &gt;= 50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SO &lt; 80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HR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err="1">
                <a:solidFill>
                  <a:srgbClr val="18CED2"/>
                </a:solidFill>
              </a:rPr>
              <a:t>dbat</a:t>
            </a:r>
            <a:r>
              <a:rPr lang="en-US" altLang="zh-TW" sz="2200" dirty="0">
                <a:solidFill>
                  <a:srgbClr val="18CED2"/>
                </a:solidFill>
              </a:rPr>
              <a:t> &lt;- Batting %&gt;% select(</a:t>
            </a:r>
            <a:r>
              <a:rPr lang="en-US" altLang="zh-TW" sz="2200" dirty="0" err="1">
                <a:solidFill>
                  <a:srgbClr val="18CED2"/>
                </a:solidFill>
              </a:rPr>
              <a:t>playerID</a:t>
            </a:r>
            <a:r>
              <a:rPr lang="en-US" altLang="zh-TW" sz="2200" dirty="0">
                <a:solidFill>
                  <a:srgbClr val="18CED2"/>
                </a:solidFill>
              </a:rPr>
              <a:t>, HR, </a:t>
            </a:r>
            <a:r>
              <a:rPr lang="en-US" altLang="zh-TW" sz="2200" dirty="0" smtClean="0">
                <a:solidFill>
                  <a:srgbClr val="18CED2"/>
                </a:solidFill>
              </a:rPr>
              <a:t>SO) </a:t>
            </a:r>
            <a:r>
              <a:rPr lang="en-US" altLang="zh-TW" sz="2200" dirty="0">
                <a:solidFill>
                  <a:srgbClr val="18CED2"/>
                </a:solidFill>
              </a:rPr>
              <a:t>%&gt;% filter(HR &gt;= </a:t>
            </a:r>
            <a:r>
              <a:rPr lang="en-US" altLang="zh-TW" sz="2200" dirty="0" smtClean="0">
                <a:solidFill>
                  <a:srgbClr val="18CED2"/>
                </a:solidFill>
              </a:rPr>
              <a:t>50 &amp; SO &lt; 80) </a:t>
            </a:r>
            <a:r>
              <a:rPr lang="en-US" altLang="zh-TW" sz="2200" dirty="0">
                <a:solidFill>
                  <a:srgbClr val="18CED2"/>
                </a:solidFill>
              </a:rPr>
              <a:t>%&gt;% arrange(</a:t>
            </a:r>
            <a:r>
              <a:rPr lang="en-US" altLang="zh-TW" sz="2200" dirty="0" err="1">
                <a:solidFill>
                  <a:srgbClr val="18CED2"/>
                </a:solidFill>
              </a:rPr>
              <a:t>desc</a:t>
            </a:r>
            <a:r>
              <a:rPr lang="en-US" altLang="zh-TW" sz="2200" dirty="0">
                <a:solidFill>
                  <a:srgbClr val="18CED2"/>
                </a:solidFill>
              </a:rPr>
              <a:t>(HR))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00" y="4610100"/>
            <a:ext cx="9443313" cy="161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02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 – SELECT with condition 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Select from </a:t>
            </a:r>
            <a:r>
              <a:rPr lang="en-US" altLang="zh-TW" sz="2400" dirty="0"/>
              <a:t>Batting table where the strikeouts (SC) number is </a:t>
            </a:r>
            <a:r>
              <a:rPr lang="en-US" altLang="zh-TW" sz="2400" dirty="0" smtClean="0"/>
              <a:t>less 80 or home-run </a:t>
            </a:r>
            <a:r>
              <a:rPr lang="en-US" altLang="zh-TW" sz="2400" dirty="0"/>
              <a:t>(HR) </a:t>
            </a:r>
            <a:r>
              <a:rPr lang="en-US" altLang="zh-TW" sz="2400" dirty="0" smtClean="0"/>
              <a:t>number </a:t>
            </a:r>
            <a:r>
              <a:rPr lang="en-US" altLang="zh-TW" sz="2400" dirty="0"/>
              <a:t>is over 50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/>
              <a:t>SQL: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HR,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SO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HR &gt;= 50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SO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&lt;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80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HR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326" y="3300413"/>
            <a:ext cx="20669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50" y="4252913"/>
            <a:ext cx="33623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78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r>
              <a:rPr lang="en-US" altLang="zh-TW" dirty="0"/>
              <a:t> verbs: </a:t>
            </a:r>
            <a:r>
              <a:rPr lang="en-US" altLang="zh-TW" dirty="0" smtClean="0"/>
              <a:t>filter (with |)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10085474" cy="4058751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List data by </a:t>
            </a:r>
            <a:r>
              <a:rPr lang="en-US" altLang="zh-TW" sz="2400" dirty="0" smtClean="0"/>
              <a:t>more condition</a:t>
            </a:r>
            <a:endParaRPr lang="en-US" altLang="zh-TW" sz="2400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/>
              <a:t>SQL: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HR,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SO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HR &gt;= 50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SO &lt; 80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HR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err="1">
                <a:solidFill>
                  <a:srgbClr val="18CED2"/>
                </a:solidFill>
              </a:rPr>
              <a:t>dbat</a:t>
            </a:r>
            <a:r>
              <a:rPr lang="en-US" altLang="zh-TW" sz="2200" dirty="0">
                <a:solidFill>
                  <a:srgbClr val="18CED2"/>
                </a:solidFill>
              </a:rPr>
              <a:t> &lt;- Batting %&gt;% select(</a:t>
            </a:r>
            <a:r>
              <a:rPr lang="en-US" altLang="zh-TW" sz="2200" dirty="0" err="1">
                <a:solidFill>
                  <a:srgbClr val="18CED2"/>
                </a:solidFill>
              </a:rPr>
              <a:t>playerID</a:t>
            </a:r>
            <a:r>
              <a:rPr lang="en-US" altLang="zh-TW" sz="2200" dirty="0">
                <a:solidFill>
                  <a:srgbClr val="18CED2"/>
                </a:solidFill>
              </a:rPr>
              <a:t>, HR, </a:t>
            </a:r>
            <a:r>
              <a:rPr lang="en-US" altLang="zh-TW" sz="2200" dirty="0" smtClean="0">
                <a:solidFill>
                  <a:srgbClr val="18CED2"/>
                </a:solidFill>
              </a:rPr>
              <a:t>SO) </a:t>
            </a:r>
            <a:r>
              <a:rPr lang="en-US" altLang="zh-TW" sz="2200" dirty="0">
                <a:solidFill>
                  <a:srgbClr val="18CED2"/>
                </a:solidFill>
              </a:rPr>
              <a:t>%&gt;% filter(HR &gt;= 50 </a:t>
            </a:r>
            <a:r>
              <a:rPr lang="en-US" altLang="zh-TW" sz="2200" dirty="0" smtClean="0">
                <a:solidFill>
                  <a:srgbClr val="18CED2"/>
                </a:solidFill>
              </a:rPr>
              <a:t>| </a:t>
            </a:r>
            <a:r>
              <a:rPr lang="en-US" altLang="zh-TW" sz="2200" dirty="0">
                <a:solidFill>
                  <a:srgbClr val="18CED2"/>
                </a:solidFill>
              </a:rPr>
              <a:t>SO &lt; 80) %&gt;% arrange(</a:t>
            </a:r>
            <a:r>
              <a:rPr lang="en-US" altLang="zh-TW" sz="2200" dirty="0" err="1">
                <a:solidFill>
                  <a:srgbClr val="18CED2"/>
                </a:solidFill>
              </a:rPr>
              <a:t>desc</a:t>
            </a:r>
            <a:r>
              <a:rPr lang="en-US" altLang="zh-TW" sz="2200" dirty="0">
                <a:solidFill>
                  <a:srgbClr val="18CED2"/>
                </a:solidFill>
              </a:rPr>
              <a:t>(HR))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05" y="4623266"/>
            <a:ext cx="9791664" cy="167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43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– SELECT with </a:t>
            </a:r>
            <a:r>
              <a:rPr lang="en-US" altLang="zh-TW" dirty="0" smtClean="0"/>
              <a:t>more conditions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18727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smtClean="0"/>
              <a:t>Select from </a:t>
            </a:r>
            <a:r>
              <a:rPr lang="en-US" altLang="zh-TW" sz="2400" dirty="0"/>
              <a:t>Batting table where the </a:t>
            </a:r>
            <a:r>
              <a:rPr lang="en-US" altLang="zh-TW" sz="2400" dirty="0" smtClean="0"/>
              <a:t>at-bats (AB) is more than 500 and strikeouts </a:t>
            </a:r>
            <a:r>
              <a:rPr lang="en-US" altLang="zh-TW" sz="2400" dirty="0"/>
              <a:t>(SC) number is less 80 or </a:t>
            </a:r>
            <a:r>
              <a:rPr lang="en-US" altLang="zh-TW" sz="2400" dirty="0" smtClean="0"/>
              <a:t>home-run (HR) </a:t>
            </a:r>
            <a:r>
              <a:rPr lang="en-US" altLang="zh-TW" sz="2400" dirty="0"/>
              <a:t>number is over 50.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/>
              <a:t>SQL: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AB, HR, SO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AB &gt; 500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HR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&gt;= 50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OR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SO &lt; 80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HR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342900" lvl="1" indent="-306000">
              <a:buFont typeface="Wingdings 2" charset="2"/>
              <a:buChar char=""/>
            </a:pPr>
            <a:endParaRPr lang="en-US" altLang="zh-TW" sz="22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/>
              <a:t>SQL: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AB, HR, SO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AB &gt; 500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(HR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&gt;= 50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OR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SO &lt;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80)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HR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140" y="2991496"/>
            <a:ext cx="3691777" cy="345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574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r>
              <a:rPr lang="en-US" altLang="zh-TW" dirty="0"/>
              <a:t> verbs: </a:t>
            </a:r>
            <a:r>
              <a:rPr lang="en-US" altLang="zh-TW" dirty="0" smtClean="0"/>
              <a:t>filter (more conditions)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9409037" cy="467731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List data by </a:t>
            </a:r>
            <a:r>
              <a:rPr lang="en-US" altLang="zh-TW" sz="2400" dirty="0" smtClean="0"/>
              <a:t>more condition</a:t>
            </a:r>
            <a:endParaRPr lang="en-US" altLang="zh-TW" sz="2400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err="1" smtClean="0">
                <a:solidFill>
                  <a:srgbClr val="18CED2"/>
                </a:solidFill>
              </a:rPr>
              <a:t>dbat</a:t>
            </a:r>
            <a:r>
              <a:rPr lang="en-US" altLang="zh-TW" sz="2200" dirty="0" smtClean="0">
                <a:solidFill>
                  <a:srgbClr val="18CED2"/>
                </a:solidFill>
              </a:rPr>
              <a:t> </a:t>
            </a:r>
            <a:r>
              <a:rPr lang="en-US" altLang="zh-TW" sz="2200" dirty="0">
                <a:solidFill>
                  <a:srgbClr val="18CED2"/>
                </a:solidFill>
              </a:rPr>
              <a:t>&lt;- Batting %&gt;% select(</a:t>
            </a:r>
            <a:r>
              <a:rPr lang="en-US" altLang="zh-TW" sz="2200" dirty="0" err="1">
                <a:solidFill>
                  <a:srgbClr val="18CED2"/>
                </a:solidFill>
              </a:rPr>
              <a:t>playerID</a:t>
            </a:r>
            <a:r>
              <a:rPr lang="en-US" altLang="zh-TW" sz="2200" dirty="0">
                <a:solidFill>
                  <a:srgbClr val="18CED2"/>
                </a:solidFill>
              </a:rPr>
              <a:t>, </a:t>
            </a:r>
            <a:r>
              <a:rPr lang="en-US" altLang="zh-TW" sz="2200" dirty="0" smtClean="0">
                <a:solidFill>
                  <a:srgbClr val="18CED2"/>
                </a:solidFill>
              </a:rPr>
              <a:t>AB, HR</a:t>
            </a:r>
            <a:r>
              <a:rPr lang="en-US" altLang="zh-TW" sz="2200" dirty="0">
                <a:solidFill>
                  <a:srgbClr val="18CED2"/>
                </a:solidFill>
              </a:rPr>
              <a:t>, </a:t>
            </a:r>
            <a:r>
              <a:rPr lang="en-US" altLang="zh-TW" sz="2200" dirty="0" smtClean="0">
                <a:solidFill>
                  <a:srgbClr val="18CED2"/>
                </a:solidFill>
              </a:rPr>
              <a:t>SO) </a:t>
            </a:r>
            <a:r>
              <a:rPr lang="en-US" altLang="zh-TW" sz="2200" dirty="0">
                <a:solidFill>
                  <a:srgbClr val="18CED2"/>
                </a:solidFill>
              </a:rPr>
              <a:t>%&gt;% </a:t>
            </a:r>
            <a:r>
              <a:rPr lang="en-US" altLang="zh-TW" sz="2200" dirty="0" smtClean="0">
                <a:solidFill>
                  <a:srgbClr val="18CED2"/>
                </a:solidFill>
              </a:rPr>
              <a:t>filter(AB &gt; 500 &amp; HR </a:t>
            </a:r>
            <a:r>
              <a:rPr lang="en-US" altLang="zh-TW" sz="2200" dirty="0">
                <a:solidFill>
                  <a:srgbClr val="18CED2"/>
                </a:solidFill>
              </a:rPr>
              <a:t>&gt;= 50 </a:t>
            </a:r>
            <a:r>
              <a:rPr lang="en-US" altLang="zh-TW" sz="2200" dirty="0" smtClean="0">
                <a:solidFill>
                  <a:srgbClr val="18CED2"/>
                </a:solidFill>
              </a:rPr>
              <a:t>| </a:t>
            </a:r>
            <a:r>
              <a:rPr lang="en-US" altLang="zh-TW" sz="2200" dirty="0">
                <a:solidFill>
                  <a:srgbClr val="18CED2"/>
                </a:solidFill>
              </a:rPr>
              <a:t>SO &lt; 80) %&gt;% arrange(</a:t>
            </a:r>
            <a:r>
              <a:rPr lang="en-US" altLang="zh-TW" sz="2200" dirty="0" err="1">
                <a:solidFill>
                  <a:srgbClr val="18CED2"/>
                </a:solidFill>
              </a:rPr>
              <a:t>desc</a:t>
            </a:r>
            <a:r>
              <a:rPr lang="en-US" altLang="zh-TW" sz="2200" dirty="0">
                <a:solidFill>
                  <a:srgbClr val="18CED2"/>
                </a:solidFill>
              </a:rPr>
              <a:t>(HR</a:t>
            </a:r>
            <a:r>
              <a:rPr lang="en-US" altLang="zh-TW" sz="2200" dirty="0" smtClean="0">
                <a:solidFill>
                  <a:srgbClr val="18CED2"/>
                </a:solidFill>
              </a:rPr>
              <a:t>))</a:t>
            </a:r>
          </a:p>
          <a:p>
            <a:pPr marL="342900" lvl="1" indent="-306000">
              <a:buFont typeface="Wingdings 2" charset="2"/>
              <a:buChar char=""/>
            </a:pPr>
            <a:endParaRPr lang="en-US" altLang="zh-TW" sz="2200" dirty="0">
              <a:solidFill>
                <a:srgbClr val="18CED2"/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endParaRPr lang="en-US" altLang="zh-TW" sz="2200" dirty="0" smtClean="0">
              <a:solidFill>
                <a:srgbClr val="18CED2"/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endParaRPr lang="en-US" altLang="zh-TW" sz="2200" dirty="0">
              <a:solidFill>
                <a:srgbClr val="18CED2"/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err="1">
                <a:solidFill>
                  <a:srgbClr val="18CED2"/>
                </a:solidFill>
              </a:rPr>
              <a:t>dbat</a:t>
            </a:r>
            <a:r>
              <a:rPr lang="en-US" altLang="zh-TW" sz="2200" dirty="0">
                <a:solidFill>
                  <a:srgbClr val="18CED2"/>
                </a:solidFill>
              </a:rPr>
              <a:t> &lt;- Batting %&gt;% </a:t>
            </a:r>
            <a:r>
              <a:rPr lang="en-US" altLang="zh-TW" sz="2200" dirty="0" smtClean="0">
                <a:solidFill>
                  <a:srgbClr val="18CED2"/>
                </a:solidFill>
              </a:rPr>
              <a:t/>
            </a:r>
            <a:br>
              <a:rPr lang="en-US" altLang="zh-TW" sz="2200" dirty="0" smtClean="0">
                <a:solidFill>
                  <a:srgbClr val="18CED2"/>
                </a:solidFill>
              </a:rPr>
            </a:br>
            <a:r>
              <a:rPr lang="en-US" altLang="zh-TW" sz="2200" dirty="0" smtClean="0">
                <a:solidFill>
                  <a:srgbClr val="18CED2"/>
                </a:solidFill>
              </a:rPr>
              <a:t>			filter(AB </a:t>
            </a:r>
            <a:r>
              <a:rPr lang="en-US" altLang="zh-TW" sz="2200" dirty="0">
                <a:solidFill>
                  <a:srgbClr val="18CED2"/>
                </a:solidFill>
              </a:rPr>
              <a:t>&gt; 500 &amp; (HR &gt;= 50 | SO &lt; 80)) %&gt;% </a:t>
            </a:r>
            <a:r>
              <a:rPr lang="en-US" altLang="zh-TW" sz="2200" dirty="0" smtClean="0">
                <a:solidFill>
                  <a:srgbClr val="18CED2"/>
                </a:solidFill>
              </a:rPr>
              <a:t/>
            </a:r>
            <a:br>
              <a:rPr lang="en-US" altLang="zh-TW" sz="2200" dirty="0" smtClean="0">
                <a:solidFill>
                  <a:srgbClr val="18CED2"/>
                </a:solidFill>
              </a:rPr>
            </a:br>
            <a:r>
              <a:rPr lang="en-US" altLang="zh-TW" sz="2200" dirty="0" smtClean="0">
                <a:solidFill>
                  <a:srgbClr val="18CED2"/>
                </a:solidFill>
              </a:rPr>
              <a:t>			select(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playerID</a:t>
            </a:r>
            <a:r>
              <a:rPr lang="en-US" altLang="zh-TW" sz="2200" dirty="0">
                <a:solidFill>
                  <a:srgbClr val="18CED2"/>
                </a:solidFill>
              </a:rPr>
              <a:t>, AB, HR, SO) </a:t>
            </a:r>
            <a:r>
              <a:rPr lang="en-US" altLang="zh-TW" sz="2200" dirty="0" smtClean="0">
                <a:solidFill>
                  <a:srgbClr val="18CED2"/>
                </a:solidFill>
              </a:rPr>
              <a:t>%&gt;% </a:t>
            </a:r>
            <a:br>
              <a:rPr lang="en-US" altLang="zh-TW" sz="2200" dirty="0" smtClean="0">
                <a:solidFill>
                  <a:srgbClr val="18CED2"/>
                </a:solidFill>
              </a:rPr>
            </a:br>
            <a:r>
              <a:rPr lang="en-US" altLang="zh-TW" sz="2200" dirty="0" smtClean="0">
                <a:solidFill>
                  <a:srgbClr val="18CED2"/>
                </a:solidFill>
              </a:rPr>
              <a:t>			arrange(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desc</a:t>
            </a:r>
            <a:r>
              <a:rPr lang="en-US" altLang="zh-TW" sz="2200" dirty="0" smtClean="0">
                <a:solidFill>
                  <a:srgbClr val="18CED2"/>
                </a:solidFill>
              </a:rPr>
              <a:t>(HR</a:t>
            </a:r>
            <a:r>
              <a:rPr lang="en-US" altLang="zh-TW" sz="2200" dirty="0">
                <a:solidFill>
                  <a:srgbClr val="18CED2"/>
                </a:solidFill>
              </a:rPr>
              <a:t>))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87" y="3036513"/>
            <a:ext cx="9674878" cy="144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391" y="4291013"/>
            <a:ext cx="3819525" cy="1724025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745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 – GROUP BY &amp; sum()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0143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Select from Batting </a:t>
            </a:r>
            <a:r>
              <a:rPr lang="en-US" altLang="zh-TW" sz="2400" dirty="0" smtClean="0"/>
              <a:t>table for each player’s total home-run (HR) number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/>
              <a:t>SQL: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HR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en-US" altLang="zh-TW" sz="2200" u="sng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HR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/>
              <a:t>SQL</a:t>
            </a:r>
            <a:r>
              <a:rPr lang="en-US" altLang="zh-TW" sz="2200" dirty="0"/>
              <a:t>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, sum(HR)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GROUP BY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en-US" altLang="zh-TW" sz="2200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sum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(HR)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/>
              <a:t>SQL: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sum(HR)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AS</a:t>
            </a:r>
            <a:r>
              <a:rPr lang="en-US" altLang="zh-TW" sz="2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dirty="0" err="1" smtClean="0">
                <a:solidFill>
                  <a:schemeClr val="accent2">
                    <a:lumMod val="75000"/>
                  </a:schemeClr>
                </a:solidFill>
              </a:rPr>
              <a:t>total_HR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GROUP 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en-US" altLang="zh-TW" sz="2200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sum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(HR)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723" y="2343429"/>
            <a:ext cx="21621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117" y="2343429"/>
            <a:ext cx="16764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96"/>
          <a:stretch/>
        </p:blipFill>
        <p:spPr bwMode="auto">
          <a:xfrm>
            <a:off x="9873223" y="3114115"/>
            <a:ext cx="2181225" cy="3564591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01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60141" y="475127"/>
            <a:ext cx="5531224" cy="624840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The database is comprised of the following main tables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en-US" altLang="zh-TW" dirty="0" smtClean="0"/>
              <a:t>MASTER </a:t>
            </a:r>
            <a:r>
              <a:rPr lang="en-US" altLang="zh-TW" dirty="0"/>
              <a:t>- Player names, DOB, and biographical info</a:t>
            </a:r>
          </a:p>
          <a:p>
            <a:pPr lvl="1"/>
            <a:r>
              <a:rPr lang="en-US" altLang="zh-TW" dirty="0" smtClean="0"/>
              <a:t>Batting </a:t>
            </a:r>
            <a:r>
              <a:rPr lang="en-US" altLang="zh-TW" dirty="0"/>
              <a:t>- batting statistics</a:t>
            </a:r>
          </a:p>
          <a:p>
            <a:pPr lvl="1"/>
            <a:r>
              <a:rPr lang="en-US" altLang="zh-TW" dirty="0" smtClean="0"/>
              <a:t>Pitching </a:t>
            </a:r>
            <a:r>
              <a:rPr lang="en-US" altLang="zh-TW" dirty="0"/>
              <a:t>- pitching statistics</a:t>
            </a:r>
          </a:p>
          <a:p>
            <a:pPr lvl="1"/>
            <a:r>
              <a:rPr lang="en-US" altLang="zh-TW" dirty="0" smtClean="0"/>
              <a:t>Fielding </a:t>
            </a:r>
            <a:r>
              <a:rPr lang="en-US" altLang="zh-TW" dirty="0"/>
              <a:t>- fielding </a:t>
            </a:r>
            <a:r>
              <a:rPr lang="en-US" altLang="zh-TW" dirty="0" smtClean="0"/>
              <a:t>statistics</a:t>
            </a:r>
          </a:p>
          <a:p>
            <a:r>
              <a:rPr lang="en-US" altLang="zh-TW" dirty="0"/>
              <a:t>Batting Table</a:t>
            </a:r>
          </a:p>
          <a:p>
            <a:pPr lvl="1"/>
            <a:r>
              <a:rPr lang="en-US" altLang="zh-TW" dirty="0" err="1"/>
              <a:t>playerID</a:t>
            </a:r>
            <a:r>
              <a:rPr lang="en-US" altLang="zh-TW" dirty="0"/>
              <a:t>       Player ID code</a:t>
            </a:r>
          </a:p>
          <a:p>
            <a:pPr lvl="1"/>
            <a:r>
              <a:rPr lang="en-US" altLang="zh-TW" dirty="0" err="1"/>
              <a:t>yearID</a:t>
            </a:r>
            <a:r>
              <a:rPr lang="en-US" altLang="zh-TW" dirty="0"/>
              <a:t>         Year</a:t>
            </a:r>
          </a:p>
          <a:p>
            <a:pPr lvl="1"/>
            <a:r>
              <a:rPr lang="en-US" altLang="zh-TW" dirty="0"/>
              <a:t>AB             At Bats</a:t>
            </a:r>
          </a:p>
          <a:p>
            <a:pPr lvl="1"/>
            <a:r>
              <a:rPr lang="en-US" altLang="zh-TW" dirty="0"/>
              <a:t>R              </a:t>
            </a:r>
            <a:r>
              <a:rPr lang="en-US" altLang="zh-TW" dirty="0" smtClean="0"/>
              <a:t>Runs</a:t>
            </a:r>
          </a:p>
          <a:p>
            <a:pPr lvl="1"/>
            <a:r>
              <a:rPr lang="en-US" altLang="zh-TW" dirty="0" smtClean="0"/>
              <a:t>H              </a:t>
            </a:r>
            <a:r>
              <a:rPr lang="en-US" altLang="zh-TW" dirty="0"/>
              <a:t>Hits</a:t>
            </a:r>
          </a:p>
          <a:p>
            <a:pPr lvl="1"/>
            <a:r>
              <a:rPr lang="en-US" altLang="zh-TW" dirty="0"/>
              <a:t>2B             Doubles</a:t>
            </a:r>
          </a:p>
          <a:p>
            <a:pPr lvl="1"/>
            <a:r>
              <a:rPr lang="en-US" altLang="zh-TW" dirty="0"/>
              <a:t>3B             Triples</a:t>
            </a:r>
          </a:p>
          <a:p>
            <a:pPr lvl="1"/>
            <a:r>
              <a:rPr lang="en-US" altLang="zh-TW" dirty="0"/>
              <a:t>HR             </a:t>
            </a:r>
            <a:r>
              <a:rPr lang="en-US" altLang="zh-TW" dirty="0" smtClean="0"/>
              <a:t>Homeruns</a:t>
            </a:r>
          </a:p>
          <a:p>
            <a:pPr lvl="1"/>
            <a:r>
              <a:rPr lang="en-US" altLang="zh-TW" dirty="0"/>
              <a:t>SO             Strikeouts</a:t>
            </a:r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77" r="222" b="242"/>
          <a:stretch/>
        </p:blipFill>
        <p:spPr bwMode="auto">
          <a:xfrm>
            <a:off x="457199" y="475128"/>
            <a:ext cx="5463081" cy="587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741" y="3241861"/>
            <a:ext cx="2095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075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r>
              <a:rPr lang="en-US" altLang="zh-TW" dirty="0"/>
              <a:t> verbs: </a:t>
            </a:r>
            <a:r>
              <a:rPr lang="en-US" altLang="zh-TW" dirty="0" err="1" smtClean="0"/>
              <a:t>group_by</a:t>
            </a:r>
            <a:r>
              <a:rPr lang="en-US" altLang="zh-TW" dirty="0" smtClean="0"/>
              <a:t> &amp; summarize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9409037" cy="467731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List </a:t>
            </a:r>
            <a:r>
              <a:rPr lang="en-US" altLang="zh-TW" sz="2400" dirty="0" smtClean="0"/>
              <a:t>home-run data by group of </a:t>
            </a:r>
            <a:r>
              <a:rPr lang="en-US" altLang="zh-TW" sz="2400" dirty="0" err="1" smtClean="0"/>
              <a:t>playerID</a:t>
            </a:r>
            <a:endParaRPr lang="en-US" altLang="zh-TW" sz="2400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>
                <a:solidFill>
                  <a:srgbClr val="18CED2"/>
                </a:solidFill>
              </a:rPr>
              <a:t>Batting %&gt;% </a:t>
            </a:r>
            <a:r>
              <a:rPr lang="en-US" altLang="zh-TW" sz="2200" dirty="0" smtClean="0">
                <a:solidFill>
                  <a:srgbClr val="18CED2"/>
                </a:solidFill>
              </a:rPr>
              <a:t/>
            </a:r>
            <a:br>
              <a:rPr lang="en-US" altLang="zh-TW" sz="2200" dirty="0" smtClean="0">
                <a:solidFill>
                  <a:srgbClr val="18CED2"/>
                </a:solidFill>
              </a:rPr>
            </a:br>
            <a:r>
              <a:rPr lang="en-US" altLang="zh-TW" sz="2200" dirty="0" smtClean="0">
                <a:solidFill>
                  <a:srgbClr val="18CED2"/>
                </a:solidFill>
              </a:rPr>
              <a:t>		select(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playerID,HR</a:t>
            </a:r>
            <a:r>
              <a:rPr lang="en-US" altLang="zh-TW" sz="2200" dirty="0">
                <a:solidFill>
                  <a:srgbClr val="18CED2"/>
                </a:solidFill>
              </a:rPr>
              <a:t>) %&gt;% </a:t>
            </a:r>
            <a:r>
              <a:rPr lang="en-US" altLang="zh-TW" sz="2200" dirty="0" smtClean="0">
                <a:solidFill>
                  <a:srgbClr val="18CED2"/>
                </a:solidFill>
              </a:rPr>
              <a:t/>
            </a:r>
            <a:br>
              <a:rPr lang="en-US" altLang="zh-TW" sz="2200" dirty="0" smtClean="0">
                <a:solidFill>
                  <a:srgbClr val="18CED2"/>
                </a:solidFill>
              </a:rPr>
            </a:br>
            <a:r>
              <a:rPr lang="en-US" altLang="zh-TW" sz="2200" dirty="0" smtClean="0">
                <a:solidFill>
                  <a:srgbClr val="18CED2"/>
                </a:solidFill>
              </a:rPr>
              <a:t>		arrange(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desc</a:t>
            </a:r>
            <a:r>
              <a:rPr lang="en-US" altLang="zh-TW" sz="2200" dirty="0" smtClean="0">
                <a:solidFill>
                  <a:srgbClr val="18CED2"/>
                </a:solidFill>
              </a:rPr>
              <a:t>(HR</a:t>
            </a:r>
            <a:r>
              <a:rPr lang="en-US" altLang="zh-TW" sz="2200" dirty="0">
                <a:solidFill>
                  <a:srgbClr val="18CED2"/>
                </a:solidFill>
              </a:rPr>
              <a:t>))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>
                <a:solidFill>
                  <a:srgbClr val="18CED2"/>
                </a:solidFill>
              </a:rPr>
              <a:t>Batting </a:t>
            </a:r>
            <a:r>
              <a:rPr lang="en-US" altLang="zh-TW" sz="2200" dirty="0">
                <a:solidFill>
                  <a:srgbClr val="18CED2"/>
                </a:solidFill>
              </a:rPr>
              <a:t>%&gt;% </a:t>
            </a:r>
            <a:r>
              <a:rPr lang="en-US" altLang="zh-TW" sz="2200" dirty="0" smtClean="0">
                <a:solidFill>
                  <a:srgbClr val="18CED2"/>
                </a:solidFill>
              </a:rPr>
              <a:t/>
            </a:r>
            <a:br>
              <a:rPr lang="en-US" altLang="zh-TW" sz="2200" dirty="0" smtClean="0">
                <a:solidFill>
                  <a:srgbClr val="18CED2"/>
                </a:solidFill>
              </a:rPr>
            </a:br>
            <a:r>
              <a:rPr lang="en-US" altLang="zh-TW" sz="2200" dirty="0" smtClean="0">
                <a:solidFill>
                  <a:srgbClr val="18CED2"/>
                </a:solidFill>
              </a:rPr>
              <a:t>		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group_by</a:t>
            </a:r>
            <a:r>
              <a:rPr lang="en-US" altLang="zh-TW" sz="2200" dirty="0" smtClean="0">
                <a:solidFill>
                  <a:srgbClr val="18CED2"/>
                </a:solidFill>
              </a:rPr>
              <a:t>(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playerID</a:t>
            </a:r>
            <a:r>
              <a:rPr lang="en-US" altLang="zh-TW" sz="2200" dirty="0" smtClean="0">
                <a:solidFill>
                  <a:srgbClr val="18CED2"/>
                </a:solidFill>
              </a:rPr>
              <a:t>) </a:t>
            </a:r>
            <a:r>
              <a:rPr lang="en-US" altLang="zh-TW" sz="2200" dirty="0">
                <a:solidFill>
                  <a:srgbClr val="18CED2"/>
                </a:solidFill>
              </a:rPr>
              <a:t>%&gt;% </a:t>
            </a:r>
            <a:r>
              <a:rPr lang="en-US" altLang="zh-TW" sz="2200" dirty="0" smtClean="0">
                <a:solidFill>
                  <a:srgbClr val="18CED2"/>
                </a:solidFill>
              </a:rPr>
              <a:t/>
            </a:r>
            <a:br>
              <a:rPr lang="en-US" altLang="zh-TW" sz="2200" dirty="0" smtClean="0">
                <a:solidFill>
                  <a:srgbClr val="18CED2"/>
                </a:solidFill>
              </a:rPr>
            </a:br>
            <a:r>
              <a:rPr lang="en-US" altLang="zh-TW" sz="2200" dirty="0" smtClean="0">
                <a:solidFill>
                  <a:srgbClr val="18CED2"/>
                </a:solidFill>
              </a:rPr>
              <a:t>		summarize(sum(HR)) </a:t>
            </a:r>
            <a:endParaRPr lang="en-US" altLang="zh-TW" sz="2200" dirty="0">
              <a:solidFill>
                <a:srgbClr val="18CED2"/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>
                <a:solidFill>
                  <a:srgbClr val="18CED2"/>
                </a:solidFill>
              </a:rPr>
              <a:t>Batting %&gt;% </a:t>
            </a:r>
            <a:br>
              <a:rPr lang="en-US" altLang="zh-TW" sz="2200" dirty="0">
                <a:solidFill>
                  <a:srgbClr val="18CED2"/>
                </a:solidFill>
              </a:rPr>
            </a:br>
            <a:r>
              <a:rPr lang="en-US" altLang="zh-TW" sz="2200" dirty="0">
                <a:solidFill>
                  <a:srgbClr val="18CED2"/>
                </a:solidFill>
              </a:rPr>
              <a:t>		</a:t>
            </a:r>
            <a:r>
              <a:rPr lang="en-US" altLang="zh-TW" sz="2200" dirty="0" err="1">
                <a:solidFill>
                  <a:srgbClr val="18CED2"/>
                </a:solidFill>
              </a:rPr>
              <a:t>group_by</a:t>
            </a:r>
            <a:r>
              <a:rPr lang="en-US" altLang="zh-TW" sz="2200" dirty="0">
                <a:solidFill>
                  <a:srgbClr val="18CED2"/>
                </a:solidFill>
              </a:rPr>
              <a:t>(</a:t>
            </a:r>
            <a:r>
              <a:rPr lang="en-US" altLang="zh-TW" sz="2200" dirty="0" err="1">
                <a:solidFill>
                  <a:srgbClr val="18CED2"/>
                </a:solidFill>
              </a:rPr>
              <a:t>playerID</a:t>
            </a:r>
            <a:r>
              <a:rPr lang="en-US" altLang="zh-TW" sz="2200" dirty="0">
                <a:solidFill>
                  <a:srgbClr val="18CED2"/>
                </a:solidFill>
              </a:rPr>
              <a:t>) %&gt;% </a:t>
            </a:r>
            <a:br>
              <a:rPr lang="en-US" altLang="zh-TW" sz="2200" dirty="0">
                <a:solidFill>
                  <a:srgbClr val="18CED2"/>
                </a:solidFill>
              </a:rPr>
            </a:br>
            <a:r>
              <a:rPr lang="en-US" altLang="zh-TW" sz="2200" dirty="0">
                <a:solidFill>
                  <a:srgbClr val="18CED2"/>
                </a:solidFill>
              </a:rPr>
              <a:t>		</a:t>
            </a:r>
            <a:r>
              <a:rPr lang="en-US" altLang="zh-TW" sz="2200" dirty="0" smtClean="0">
                <a:solidFill>
                  <a:srgbClr val="18CED2"/>
                </a:solidFill>
              </a:rPr>
              <a:t>summarize(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total_HR</a:t>
            </a:r>
            <a:r>
              <a:rPr lang="en-US" altLang="zh-TW" sz="2200" dirty="0">
                <a:solidFill>
                  <a:srgbClr val="18CED2"/>
                </a:solidFill>
              </a:rPr>
              <a:t>=sum(HR)) %&gt;%</a:t>
            </a:r>
            <a:br>
              <a:rPr lang="en-US" altLang="zh-TW" sz="2200" dirty="0">
                <a:solidFill>
                  <a:srgbClr val="18CED2"/>
                </a:solidFill>
              </a:rPr>
            </a:br>
            <a:r>
              <a:rPr lang="en-US" altLang="zh-TW" sz="2200" dirty="0">
                <a:solidFill>
                  <a:srgbClr val="18CED2"/>
                </a:solidFill>
              </a:rPr>
              <a:t>		arrange(</a:t>
            </a:r>
            <a:r>
              <a:rPr lang="en-US" altLang="zh-TW" sz="2200" dirty="0" err="1">
                <a:solidFill>
                  <a:srgbClr val="18CED2"/>
                </a:solidFill>
              </a:rPr>
              <a:t>desc</a:t>
            </a:r>
            <a:r>
              <a:rPr lang="en-US" altLang="zh-TW" sz="2200" dirty="0">
                <a:solidFill>
                  <a:srgbClr val="18CED2"/>
                </a:solidFill>
              </a:rPr>
              <a:t>(</a:t>
            </a:r>
            <a:r>
              <a:rPr lang="en-US" altLang="zh-TW" sz="2200" dirty="0" err="1">
                <a:solidFill>
                  <a:srgbClr val="18CED2"/>
                </a:solidFill>
              </a:rPr>
              <a:t>total_HR</a:t>
            </a:r>
            <a:r>
              <a:rPr lang="en-US" altLang="zh-TW" sz="2200" dirty="0">
                <a:solidFill>
                  <a:srgbClr val="18CED2"/>
                </a:solidFill>
              </a:rPr>
              <a:t>)) 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41"/>
          <a:stretch/>
        </p:blipFill>
        <p:spPr bwMode="auto">
          <a:xfrm>
            <a:off x="6722128" y="1696990"/>
            <a:ext cx="2609850" cy="438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915" y="1696990"/>
            <a:ext cx="2533650" cy="2924175"/>
          </a:xfrm>
          <a:prstGeom prst="rect">
            <a:avLst/>
          </a:prstGeom>
          <a:noFill/>
          <a:ln>
            <a:noFill/>
          </a:ln>
          <a:effectLst>
            <a:outerShdw blurRad="88900" dist="38100" dir="13500000" sx="102000" sy="102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540" y="3629306"/>
            <a:ext cx="3248025" cy="3095625"/>
          </a:xfrm>
          <a:prstGeom prst="rect">
            <a:avLst/>
          </a:prstGeom>
          <a:noFill/>
          <a:ln>
            <a:noFill/>
          </a:ln>
          <a:effectLst>
            <a:outerShdw blurRad="76200" dist="38100" dir="13500000" sx="102000" sy="102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07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</a:t>
            </a:r>
            <a:r>
              <a:rPr lang="en-US" altLang="zh-TW" dirty="0" smtClean="0"/>
              <a:t>– GROUP </a:t>
            </a:r>
            <a:r>
              <a:rPr lang="en-US" altLang="zh-TW" dirty="0"/>
              <a:t>BY </a:t>
            </a:r>
            <a:r>
              <a:rPr lang="en-US" altLang="zh-TW" dirty="0" smtClean="0"/>
              <a:t>&amp; 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(), round()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Select from Batting table for each player’s </a:t>
            </a:r>
            <a:r>
              <a:rPr lang="en-US" altLang="zh-TW" sz="2400" dirty="0" smtClean="0"/>
              <a:t>average hit </a:t>
            </a:r>
            <a:r>
              <a:rPr lang="en-US" altLang="zh-TW" sz="2400" dirty="0"/>
              <a:t>(</a:t>
            </a:r>
            <a:r>
              <a:rPr lang="en-US" altLang="zh-TW" sz="2400" dirty="0" smtClean="0"/>
              <a:t>H) number</a:t>
            </a:r>
            <a:endParaRPr lang="en-US" altLang="zh-TW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/>
              <a:t>SQL</a:t>
            </a:r>
            <a:r>
              <a:rPr lang="en-US" altLang="zh-TW" sz="2200" dirty="0"/>
              <a:t>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b="1" u="sng" dirty="0" err="1" smtClean="0">
                <a:solidFill>
                  <a:schemeClr val="accent2">
                    <a:lumMod val="75000"/>
                  </a:schemeClr>
                </a:solidFill>
              </a:rPr>
              <a:t>avg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(H)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AS</a:t>
            </a:r>
            <a:r>
              <a:rPr lang="en-US" altLang="zh-TW" sz="2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avg_H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GROUP 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en-US" altLang="zh-TW" sz="2200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 err="1" smtClean="0">
                <a:solidFill>
                  <a:schemeClr val="accent2">
                    <a:lumMod val="75000"/>
                  </a:schemeClr>
                </a:solidFill>
              </a:rPr>
              <a:t>avg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(H)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/>
              <a:t>SQL: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round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zh-TW" sz="2200" b="1" u="sng" dirty="0" err="1" smtClean="0">
                <a:solidFill>
                  <a:schemeClr val="accent2">
                    <a:lumMod val="75000"/>
                  </a:schemeClr>
                </a:solidFill>
              </a:rPr>
              <a:t>avg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(H),2)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AS</a:t>
            </a:r>
            <a:r>
              <a:rPr lang="en-US" altLang="zh-TW" sz="2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avg_H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GROUP 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en-US" altLang="zh-TW" sz="2200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 err="1">
                <a:solidFill>
                  <a:schemeClr val="accent2">
                    <a:lumMod val="75000"/>
                  </a:schemeClr>
                </a:solidFill>
              </a:rPr>
              <a:t>avg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(H)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891" y="2227168"/>
            <a:ext cx="21717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3"/>
          <a:stretch/>
        </p:blipFill>
        <p:spPr bwMode="auto">
          <a:xfrm>
            <a:off x="10204076" y="2219325"/>
            <a:ext cx="1752600" cy="444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955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r>
              <a:rPr lang="en-US" altLang="zh-TW" dirty="0"/>
              <a:t> verbs: </a:t>
            </a:r>
            <a:r>
              <a:rPr lang="en-US" altLang="zh-TW" dirty="0" err="1" smtClean="0"/>
              <a:t>group_by</a:t>
            </a:r>
            <a:r>
              <a:rPr lang="en-US" altLang="zh-TW" dirty="0" smtClean="0"/>
              <a:t> &amp; summarize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9409037" cy="467731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List </a:t>
            </a:r>
            <a:r>
              <a:rPr lang="en-US" altLang="zh-TW" sz="2400" dirty="0" smtClean="0"/>
              <a:t>average hit data by group of </a:t>
            </a:r>
            <a:r>
              <a:rPr lang="en-US" altLang="zh-TW" sz="2400" dirty="0" err="1" smtClean="0"/>
              <a:t>playerID</a:t>
            </a:r>
            <a:endParaRPr lang="en-US" altLang="zh-TW" sz="2400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>
                <a:solidFill>
                  <a:srgbClr val="18CED2"/>
                </a:solidFill>
              </a:rPr>
              <a:t>Batting </a:t>
            </a:r>
            <a:r>
              <a:rPr lang="en-US" altLang="zh-TW" sz="2200" dirty="0">
                <a:solidFill>
                  <a:srgbClr val="18CED2"/>
                </a:solidFill>
              </a:rPr>
              <a:t>%&gt;% </a:t>
            </a:r>
            <a:br>
              <a:rPr lang="en-US" altLang="zh-TW" sz="2200" dirty="0">
                <a:solidFill>
                  <a:srgbClr val="18CED2"/>
                </a:solidFill>
              </a:rPr>
            </a:br>
            <a:r>
              <a:rPr lang="en-US" altLang="zh-TW" sz="2200" dirty="0">
                <a:solidFill>
                  <a:srgbClr val="18CED2"/>
                </a:solidFill>
              </a:rPr>
              <a:t>		</a:t>
            </a:r>
            <a:r>
              <a:rPr lang="en-US" altLang="zh-TW" sz="2200" dirty="0" err="1">
                <a:solidFill>
                  <a:srgbClr val="18CED2"/>
                </a:solidFill>
              </a:rPr>
              <a:t>group_by</a:t>
            </a:r>
            <a:r>
              <a:rPr lang="en-US" altLang="zh-TW" sz="2200" dirty="0">
                <a:solidFill>
                  <a:srgbClr val="18CED2"/>
                </a:solidFill>
              </a:rPr>
              <a:t>(</a:t>
            </a:r>
            <a:r>
              <a:rPr lang="en-US" altLang="zh-TW" sz="2200" dirty="0" err="1">
                <a:solidFill>
                  <a:srgbClr val="18CED2"/>
                </a:solidFill>
              </a:rPr>
              <a:t>playerID</a:t>
            </a:r>
            <a:r>
              <a:rPr lang="en-US" altLang="zh-TW" sz="2200" dirty="0">
                <a:solidFill>
                  <a:srgbClr val="18CED2"/>
                </a:solidFill>
              </a:rPr>
              <a:t>) %&gt;% </a:t>
            </a:r>
            <a:br>
              <a:rPr lang="en-US" altLang="zh-TW" sz="2200" dirty="0">
                <a:solidFill>
                  <a:srgbClr val="18CED2"/>
                </a:solidFill>
              </a:rPr>
            </a:br>
            <a:r>
              <a:rPr lang="en-US" altLang="zh-TW" sz="2200" dirty="0">
                <a:solidFill>
                  <a:srgbClr val="18CED2"/>
                </a:solidFill>
              </a:rPr>
              <a:t>		</a:t>
            </a:r>
            <a:r>
              <a:rPr lang="en-US" altLang="zh-TW" sz="2200" dirty="0" smtClean="0">
                <a:solidFill>
                  <a:srgbClr val="18CED2"/>
                </a:solidFill>
              </a:rPr>
              <a:t>summarize(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avg_H</a:t>
            </a:r>
            <a:r>
              <a:rPr lang="en-US" altLang="zh-TW" sz="2200" dirty="0" smtClean="0">
                <a:solidFill>
                  <a:srgbClr val="18CED2"/>
                </a:solidFill>
              </a:rPr>
              <a:t>=mean(H)) </a:t>
            </a:r>
            <a:r>
              <a:rPr lang="en-US" altLang="zh-TW" sz="2200" dirty="0">
                <a:solidFill>
                  <a:srgbClr val="18CED2"/>
                </a:solidFill>
              </a:rPr>
              <a:t>%&gt;%</a:t>
            </a:r>
            <a:br>
              <a:rPr lang="en-US" altLang="zh-TW" sz="2200" dirty="0">
                <a:solidFill>
                  <a:srgbClr val="18CED2"/>
                </a:solidFill>
              </a:rPr>
            </a:br>
            <a:r>
              <a:rPr lang="en-US" altLang="zh-TW" sz="2200" dirty="0">
                <a:solidFill>
                  <a:srgbClr val="18CED2"/>
                </a:solidFill>
              </a:rPr>
              <a:t>		</a:t>
            </a:r>
            <a:r>
              <a:rPr lang="en-US" altLang="zh-TW" sz="2200" dirty="0" smtClean="0">
                <a:solidFill>
                  <a:srgbClr val="18CED2"/>
                </a:solidFill>
              </a:rPr>
              <a:t>arrange(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desc</a:t>
            </a:r>
            <a:r>
              <a:rPr lang="en-US" altLang="zh-TW" sz="2200" dirty="0" smtClean="0">
                <a:solidFill>
                  <a:srgbClr val="18CED2"/>
                </a:solidFill>
              </a:rPr>
              <a:t>(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avg_H</a:t>
            </a:r>
            <a:r>
              <a:rPr lang="en-US" altLang="zh-TW" sz="2200" dirty="0" smtClean="0">
                <a:solidFill>
                  <a:srgbClr val="18CED2"/>
                </a:solidFill>
              </a:rPr>
              <a:t>)) </a:t>
            </a:r>
            <a:endParaRPr lang="en-US" altLang="zh-TW" sz="2200" dirty="0">
              <a:solidFill>
                <a:srgbClr val="18CED2"/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>
                <a:solidFill>
                  <a:srgbClr val="18CED2"/>
                </a:solidFill>
              </a:rPr>
              <a:t>Batting %&gt;% </a:t>
            </a:r>
            <a:br>
              <a:rPr lang="en-US" altLang="zh-TW" sz="2200" dirty="0">
                <a:solidFill>
                  <a:srgbClr val="18CED2"/>
                </a:solidFill>
              </a:rPr>
            </a:br>
            <a:r>
              <a:rPr lang="en-US" altLang="zh-TW" sz="2200" dirty="0">
                <a:solidFill>
                  <a:srgbClr val="18CED2"/>
                </a:solidFill>
              </a:rPr>
              <a:t>		</a:t>
            </a:r>
            <a:r>
              <a:rPr lang="en-US" altLang="zh-TW" sz="2200" dirty="0" err="1">
                <a:solidFill>
                  <a:srgbClr val="18CED2"/>
                </a:solidFill>
              </a:rPr>
              <a:t>group_by</a:t>
            </a:r>
            <a:r>
              <a:rPr lang="en-US" altLang="zh-TW" sz="2200" dirty="0">
                <a:solidFill>
                  <a:srgbClr val="18CED2"/>
                </a:solidFill>
              </a:rPr>
              <a:t>(</a:t>
            </a:r>
            <a:r>
              <a:rPr lang="en-US" altLang="zh-TW" sz="2200" dirty="0" err="1">
                <a:solidFill>
                  <a:srgbClr val="18CED2"/>
                </a:solidFill>
              </a:rPr>
              <a:t>playerID</a:t>
            </a:r>
            <a:r>
              <a:rPr lang="en-US" altLang="zh-TW" sz="2200" dirty="0">
                <a:solidFill>
                  <a:srgbClr val="18CED2"/>
                </a:solidFill>
              </a:rPr>
              <a:t>) %&gt;% </a:t>
            </a:r>
            <a:br>
              <a:rPr lang="en-US" altLang="zh-TW" sz="2200" dirty="0">
                <a:solidFill>
                  <a:srgbClr val="18CED2"/>
                </a:solidFill>
              </a:rPr>
            </a:br>
            <a:r>
              <a:rPr lang="en-US" altLang="zh-TW" sz="2200" dirty="0">
                <a:solidFill>
                  <a:srgbClr val="18CED2"/>
                </a:solidFill>
              </a:rPr>
              <a:t>		</a:t>
            </a:r>
            <a:r>
              <a:rPr lang="en-US" altLang="zh-TW" sz="2200" dirty="0" smtClean="0">
                <a:solidFill>
                  <a:srgbClr val="18CED2"/>
                </a:solidFill>
              </a:rPr>
              <a:t>summarize(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avg_H</a:t>
            </a:r>
            <a:r>
              <a:rPr lang="en-US" altLang="zh-TW" sz="2200" dirty="0" smtClean="0">
                <a:solidFill>
                  <a:srgbClr val="18CED2"/>
                </a:solidFill>
              </a:rPr>
              <a:t>=round(mean(H),2)) </a:t>
            </a:r>
            <a:r>
              <a:rPr lang="en-US" altLang="zh-TW" sz="2200" dirty="0">
                <a:solidFill>
                  <a:srgbClr val="18CED2"/>
                </a:solidFill>
              </a:rPr>
              <a:t>%&gt;%</a:t>
            </a:r>
            <a:br>
              <a:rPr lang="en-US" altLang="zh-TW" sz="2200" dirty="0">
                <a:solidFill>
                  <a:srgbClr val="18CED2"/>
                </a:solidFill>
              </a:rPr>
            </a:br>
            <a:r>
              <a:rPr lang="en-US" altLang="zh-TW" sz="2200" dirty="0">
                <a:solidFill>
                  <a:srgbClr val="18CED2"/>
                </a:solidFill>
              </a:rPr>
              <a:t>		arrange(</a:t>
            </a:r>
            <a:r>
              <a:rPr lang="en-US" altLang="zh-TW" sz="2200" dirty="0" err="1">
                <a:solidFill>
                  <a:srgbClr val="18CED2"/>
                </a:solidFill>
              </a:rPr>
              <a:t>desc</a:t>
            </a:r>
            <a:r>
              <a:rPr lang="en-US" altLang="zh-TW" sz="2200" dirty="0">
                <a:solidFill>
                  <a:srgbClr val="18CED2"/>
                </a:solidFill>
              </a:rPr>
              <a:t>(</a:t>
            </a:r>
            <a:r>
              <a:rPr lang="en-US" altLang="zh-TW" sz="2200" dirty="0" err="1">
                <a:solidFill>
                  <a:srgbClr val="18CED2"/>
                </a:solidFill>
              </a:rPr>
              <a:t>avg_H</a:t>
            </a:r>
            <a:r>
              <a:rPr lang="en-US" altLang="zh-TW" sz="2200" dirty="0">
                <a:solidFill>
                  <a:srgbClr val="18CED2"/>
                </a:solidFill>
              </a:rPr>
              <a:t>)) 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909" y="1795743"/>
            <a:ext cx="30575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905" y="3631546"/>
            <a:ext cx="3857625" cy="3076575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6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</a:t>
            </a:r>
            <a:r>
              <a:rPr lang="en-US" altLang="zh-TW" dirty="0" smtClean="0"/>
              <a:t>– GROUP </a:t>
            </a:r>
            <a:r>
              <a:rPr lang="en-US" altLang="zh-TW" dirty="0"/>
              <a:t>BY </a:t>
            </a:r>
            <a:r>
              <a:rPr lang="en-US" altLang="zh-TW" dirty="0" smtClean="0"/>
              <a:t>&amp; max(), min()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Select from Batting table for each player’s </a:t>
            </a:r>
            <a:r>
              <a:rPr lang="en-US" altLang="zh-TW" sz="2400" dirty="0" smtClean="0"/>
              <a:t>max home-run </a:t>
            </a:r>
            <a:r>
              <a:rPr lang="en-US" altLang="zh-TW" sz="2400" dirty="0"/>
              <a:t>(</a:t>
            </a:r>
            <a:r>
              <a:rPr lang="en-US" altLang="zh-TW" sz="2400" dirty="0" smtClean="0"/>
              <a:t>HR) and min strikeout (SO) number</a:t>
            </a:r>
            <a:endParaRPr lang="en-US" altLang="zh-TW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/>
              <a:t>SQL</a:t>
            </a:r>
            <a:r>
              <a:rPr lang="en-US" altLang="zh-TW" sz="2200" dirty="0"/>
              <a:t>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max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(HR)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AS</a:t>
            </a:r>
            <a:r>
              <a:rPr lang="en-US" altLang="zh-TW" sz="2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max_HR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min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(SO)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AS</a:t>
            </a:r>
            <a:r>
              <a:rPr lang="en-US" altLang="zh-TW" sz="2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min_SO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GROUP 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en-US" altLang="zh-TW" sz="2200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max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(HR)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41"/>
          <a:stretch/>
        </p:blipFill>
        <p:spPr bwMode="auto">
          <a:xfrm>
            <a:off x="7140389" y="3358544"/>
            <a:ext cx="2590800" cy="291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6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r>
              <a:rPr lang="en-US" altLang="zh-TW" dirty="0"/>
              <a:t> verbs: </a:t>
            </a:r>
            <a:r>
              <a:rPr lang="en-US" altLang="zh-TW" dirty="0" err="1" smtClean="0"/>
              <a:t>group_by</a:t>
            </a:r>
            <a:r>
              <a:rPr lang="en-US" altLang="zh-TW" dirty="0" smtClean="0"/>
              <a:t> &amp; summarize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9409037" cy="467731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List </a:t>
            </a:r>
            <a:r>
              <a:rPr lang="en-US" altLang="zh-TW" sz="2400" dirty="0" smtClean="0"/>
              <a:t>max home-run and min strikeout data by group of </a:t>
            </a:r>
            <a:r>
              <a:rPr lang="en-US" altLang="zh-TW" sz="2400" dirty="0" err="1" smtClean="0"/>
              <a:t>playerID</a:t>
            </a:r>
            <a:endParaRPr lang="en-US" altLang="zh-TW" sz="2400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>
                <a:solidFill>
                  <a:srgbClr val="18CED2"/>
                </a:solidFill>
              </a:rPr>
              <a:t>Batting </a:t>
            </a:r>
            <a:r>
              <a:rPr lang="en-US" altLang="zh-TW" sz="2200" dirty="0">
                <a:solidFill>
                  <a:srgbClr val="18CED2"/>
                </a:solidFill>
              </a:rPr>
              <a:t>%&gt;% </a:t>
            </a:r>
            <a:br>
              <a:rPr lang="en-US" altLang="zh-TW" sz="2200" dirty="0">
                <a:solidFill>
                  <a:srgbClr val="18CED2"/>
                </a:solidFill>
              </a:rPr>
            </a:br>
            <a:r>
              <a:rPr lang="en-US" altLang="zh-TW" sz="2200" dirty="0">
                <a:solidFill>
                  <a:srgbClr val="18CED2"/>
                </a:solidFill>
              </a:rPr>
              <a:t>		</a:t>
            </a:r>
            <a:r>
              <a:rPr lang="en-US" altLang="zh-TW" sz="2200" dirty="0" err="1">
                <a:solidFill>
                  <a:srgbClr val="18CED2"/>
                </a:solidFill>
              </a:rPr>
              <a:t>group_by</a:t>
            </a:r>
            <a:r>
              <a:rPr lang="en-US" altLang="zh-TW" sz="2200" dirty="0">
                <a:solidFill>
                  <a:srgbClr val="18CED2"/>
                </a:solidFill>
              </a:rPr>
              <a:t>(</a:t>
            </a:r>
            <a:r>
              <a:rPr lang="en-US" altLang="zh-TW" sz="2200" dirty="0" err="1">
                <a:solidFill>
                  <a:srgbClr val="18CED2"/>
                </a:solidFill>
              </a:rPr>
              <a:t>playerID</a:t>
            </a:r>
            <a:r>
              <a:rPr lang="en-US" altLang="zh-TW" sz="2200" dirty="0">
                <a:solidFill>
                  <a:srgbClr val="18CED2"/>
                </a:solidFill>
              </a:rPr>
              <a:t>) %&gt;% </a:t>
            </a:r>
            <a:br>
              <a:rPr lang="en-US" altLang="zh-TW" sz="2200" dirty="0">
                <a:solidFill>
                  <a:srgbClr val="18CED2"/>
                </a:solidFill>
              </a:rPr>
            </a:br>
            <a:r>
              <a:rPr lang="en-US" altLang="zh-TW" sz="2200" dirty="0">
                <a:solidFill>
                  <a:srgbClr val="18CED2"/>
                </a:solidFill>
              </a:rPr>
              <a:t>		</a:t>
            </a:r>
            <a:r>
              <a:rPr lang="en-US" altLang="zh-TW" sz="2200" dirty="0" smtClean="0">
                <a:solidFill>
                  <a:srgbClr val="18CED2"/>
                </a:solidFill>
              </a:rPr>
              <a:t>summarize(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max_HR</a:t>
            </a:r>
            <a:r>
              <a:rPr lang="en-US" altLang="zh-TW" sz="2200" dirty="0" smtClean="0">
                <a:solidFill>
                  <a:srgbClr val="18CED2"/>
                </a:solidFill>
              </a:rPr>
              <a:t>=max(HR), 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min_SO</a:t>
            </a:r>
            <a:r>
              <a:rPr lang="en-US" altLang="zh-TW" sz="2200" dirty="0" smtClean="0">
                <a:solidFill>
                  <a:srgbClr val="18CED2"/>
                </a:solidFill>
              </a:rPr>
              <a:t>=min(SO)) </a:t>
            </a:r>
            <a:r>
              <a:rPr lang="en-US" altLang="zh-TW" sz="2200" dirty="0">
                <a:solidFill>
                  <a:srgbClr val="18CED2"/>
                </a:solidFill>
              </a:rPr>
              <a:t>%&gt;%</a:t>
            </a:r>
            <a:br>
              <a:rPr lang="en-US" altLang="zh-TW" sz="2200" dirty="0">
                <a:solidFill>
                  <a:srgbClr val="18CED2"/>
                </a:solidFill>
              </a:rPr>
            </a:br>
            <a:r>
              <a:rPr lang="en-US" altLang="zh-TW" sz="2200" dirty="0">
                <a:solidFill>
                  <a:srgbClr val="18CED2"/>
                </a:solidFill>
              </a:rPr>
              <a:t>		</a:t>
            </a:r>
            <a:r>
              <a:rPr lang="en-US" altLang="zh-TW" sz="2200" dirty="0" smtClean="0">
                <a:solidFill>
                  <a:srgbClr val="18CED2"/>
                </a:solidFill>
              </a:rPr>
              <a:t>arrange(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desc</a:t>
            </a:r>
            <a:r>
              <a:rPr lang="en-US" altLang="zh-TW" sz="2200" dirty="0" smtClean="0">
                <a:solidFill>
                  <a:srgbClr val="18CED2"/>
                </a:solidFill>
              </a:rPr>
              <a:t>(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max_HR</a:t>
            </a:r>
            <a:r>
              <a:rPr lang="en-US" altLang="zh-TW" sz="2200" dirty="0" smtClean="0">
                <a:solidFill>
                  <a:srgbClr val="18CED2"/>
                </a:solidFill>
              </a:rPr>
              <a:t>)) </a:t>
            </a:r>
            <a:endParaRPr lang="en-US" altLang="zh-TW" sz="2200" dirty="0">
              <a:solidFill>
                <a:srgbClr val="18CED2"/>
              </a:solidFill>
            </a:endParaRP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4"/>
          <a:stretch/>
        </p:blipFill>
        <p:spPr bwMode="auto">
          <a:xfrm>
            <a:off x="4968688" y="3505200"/>
            <a:ext cx="4495800" cy="31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7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</a:t>
            </a:r>
            <a:r>
              <a:rPr lang="en-US" altLang="zh-TW" dirty="0" smtClean="0"/>
              <a:t>– GROUP </a:t>
            </a:r>
            <a:r>
              <a:rPr lang="en-US" altLang="zh-TW" dirty="0"/>
              <a:t>BY </a:t>
            </a:r>
            <a:r>
              <a:rPr lang="en-US" altLang="zh-TW" dirty="0" smtClean="0"/>
              <a:t>&amp; count()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Count the number of records by </a:t>
            </a:r>
            <a:r>
              <a:rPr lang="en-US" altLang="zh-TW" sz="2400" dirty="0" err="1" smtClean="0"/>
              <a:t>playerID</a:t>
            </a:r>
            <a:endParaRPr lang="en-US" altLang="zh-TW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/>
              <a:t>SQL</a:t>
            </a:r>
            <a:r>
              <a:rPr lang="en-US" altLang="zh-TW" sz="2200" dirty="0"/>
              <a:t>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count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(*)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AS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num_record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GROUP 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playerID</a:t>
            </a:r>
            <a:endParaRPr lang="en-US" altLang="zh-TW" sz="2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237" y="2328023"/>
            <a:ext cx="21431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5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r>
              <a:rPr lang="en-US" altLang="zh-TW" dirty="0"/>
              <a:t> verbs: </a:t>
            </a:r>
            <a:r>
              <a:rPr lang="en-US" altLang="zh-TW" dirty="0" err="1" smtClean="0"/>
              <a:t>group_by</a:t>
            </a:r>
            <a:r>
              <a:rPr lang="en-US" altLang="zh-TW" dirty="0" smtClean="0"/>
              <a:t> &amp; summarize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9409037" cy="467731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Count the number of records by </a:t>
            </a:r>
            <a:r>
              <a:rPr lang="en-US" altLang="zh-TW" sz="2400" dirty="0" err="1"/>
              <a:t>playerID</a:t>
            </a:r>
            <a:endParaRPr lang="en-US" altLang="zh-TW" sz="2400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>
                <a:solidFill>
                  <a:srgbClr val="18CED2"/>
                </a:solidFill>
              </a:rPr>
              <a:t>Batting </a:t>
            </a:r>
            <a:r>
              <a:rPr lang="en-US" altLang="zh-TW" sz="2200" dirty="0">
                <a:solidFill>
                  <a:srgbClr val="18CED2"/>
                </a:solidFill>
              </a:rPr>
              <a:t>%&gt;% </a:t>
            </a:r>
            <a:br>
              <a:rPr lang="en-US" altLang="zh-TW" sz="2200" dirty="0">
                <a:solidFill>
                  <a:srgbClr val="18CED2"/>
                </a:solidFill>
              </a:rPr>
            </a:br>
            <a:r>
              <a:rPr lang="en-US" altLang="zh-TW" sz="2200" dirty="0">
                <a:solidFill>
                  <a:srgbClr val="18CED2"/>
                </a:solidFill>
              </a:rPr>
              <a:t>		</a:t>
            </a:r>
            <a:r>
              <a:rPr lang="en-US" altLang="zh-TW" sz="2200" dirty="0" err="1">
                <a:solidFill>
                  <a:srgbClr val="18CED2"/>
                </a:solidFill>
              </a:rPr>
              <a:t>group_by</a:t>
            </a:r>
            <a:r>
              <a:rPr lang="en-US" altLang="zh-TW" sz="2200" dirty="0">
                <a:solidFill>
                  <a:srgbClr val="18CED2"/>
                </a:solidFill>
              </a:rPr>
              <a:t>(</a:t>
            </a:r>
            <a:r>
              <a:rPr lang="en-US" altLang="zh-TW" sz="2200" dirty="0" err="1">
                <a:solidFill>
                  <a:srgbClr val="18CED2"/>
                </a:solidFill>
              </a:rPr>
              <a:t>playerID</a:t>
            </a:r>
            <a:r>
              <a:rPr lang="en-US" altLang="zh-TW" sz="2200" dirty="0">
                <a:solidFill>
                  <a:srgbClr val="18CED2"/>
                </a:solidFill>
              </a:rPr>
              <a:t>) %&gt;% </a:t>
            </a:r>
            <a:br>
              <a:rPr lang="en-US" altLang="zh-TW" sz="2200" dirty="0">
                <a:solidFill>
                  <a:srgbClr val="18CED2"/>
                </a:solidFill>
              </a:rPr>
            </a:br>
            <a:r>
              <a:rPr lang="en-US" altLang="zh-TW" sz="2200" dirty="0">
                <a:solidFill>
                  <a:srgbClr val="18CED2"/>
                </a:solidFill>
              </a:rPr>
              <a:t>		</a:t>
            </a:r>
            <a:r>
              <a:rPr lang="en-US" altLang="zh-TW" sz="2200" dirty="0" smtClean="0">
                <a:solidFill>
                  <a:srgbClr val="18CED2"/>
                </a:solidFill>
              </a:rPr>
              <a:t>summarize(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num_record</a:t>
            </a:r>
            <a:r>
              <a:rPr lang="en-US" altLang="zh-TW" sz="2200" dirty="0" smtClean="0">
                <a:solidFill>
                  <a:srgbClr val="18CED2"/>
                </a:solidFill>
              </a:rPr>
              <a:t>=n())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014" y="2756647"/>
            <a:ext cx="27527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7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933" y="2294125"/>
            <a:ext cx="180022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</a:t>
            </a:r>
            <a:r>
              <a:rPr lang="en-US" altLang="zh-TW" dirty="0" smtClean="0"/>
              <a:t>– GROUP </a:t>
            </a:r>
            <a:r>
              <a:rPr lang="en-US" altLang="zh-TW" dirty="0"/>
              <a:t>BY </a:t>
            </a:r>
            <a:r>
              <a:rPr lang="en-US" altLang="zh-TW" dirty="0" smtClean="0"/>
              <a:t>&amp; WHERE &amp; HAVING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10704464" cy="482075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400" dirty="0" smtClean="0"/>
              <a:t>List the </a:t>
            </a:r>
            <a:r>
              <a:rPr lang="en-US" altLang="zh-TW" sz="2400" dirty="0" err="1" smtClean="0"/>
              <a:t>playerID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whos</a:t>
            </a:r>
            <a:r>
              <a:rPr lang="en-US" altLang="zh-TW" sz="2400" dirty="0" smtClean="0"/>
              <a:t> at-bats (AB) is more than 400 and min of strikeout (SO)</a:t>
            </a:r>
            <a:endParaRPr lang="en-US" altLang="zh-TW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/>
              <a:t>SQL</a:t>
            </a:r>
            <a:r>
              <a:rPr lang="en-US" altLang="zh-TW" sz="2200" dirty="0"/>
              <a:t>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min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(SO)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AS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min_SO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GROUP 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playerID</a:t>
            </a:r>
            <a:endParaRPr lang="en-US" altLang="zh-TW" sz="22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/>
              <a:t>SQL: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min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(SO)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AS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min_SO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Batting</a:t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AB &gt;=  400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GROUP 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endParaRPr lang="en-US" altLang="zh-TW" sz="22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/>
              <a:t>SQL: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min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(SO)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AS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min_SO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Batting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		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AB &gt;=  400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GROUP 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HAVING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min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(SO) &lt; 20</a:t>
            </a:r>
            <a:endParaRPr lang="en-US" altLang="zh-TW" sz="2200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altLang="zh-TW" sz="2000" dirty="0" smtClean="0"/>
              <a:t>WHERE before GROUP BY,</a:t>
            </a:r>
          </a:p>
          <a:p>
            <a:pPr lvl="2"/>
            <a:r>
              <a:rPr lang="en-US" altLang="zh-TW" sz="2000" dirty="0" smtClean="0"/>
              <a:t>HAVING after GROUP BY.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812" y="2737876"/>
            <a:ext cx="1819275" cy="3457575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53"/>
          <a:stretch/>
        </p:blipFill>
        <p:spPr bwMode="auto">
          <a:xfrm>
            <a:off x="6768353" y="3161460"/>
            <a:ext cx="1819275" cy="3481388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1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r>
              <a:rPr lang="en-US" altLang="zh-TW" dirty="0"/>
              <a:t> verbs: </a:t>
            </a:r>
            <a:r>
              <a:rPr lang="en-US" altLang="zh-TW" dirty="0" smtClean="0"/>
              <a:t>filter, </a:t>
            </a:r>
            <a:r>
              <a:rPr lang="en-US" altLang="zh-TW" dirty="0" err="1" smtClean="0"/>
              <a:t>group_by</a:t>
            </a:r>
            <a:r>
              <a:rPr lang="en-US" altLang="zh-TW" dirty="0" smtClean="0"/>
              <a:t> &amp; summarize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10794111" cy="4677316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List </a:t>
            </a:r>
            <a:r>
              <a:rPr lang="en-US" altLang="zh-TW" sz="2400" dirty="0"/>
              <a:t>the </a:t>
            </a:r>
            <a:r>
              <a:rPr lang="en-US" altLang="zh-TW" sz="2400" dirty="0" err="1"/>
              <a:t>playerID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whose </a:t>
            </a:r>
            <a:r>
              <a:rPr lang="en-US" altLang="zh-TW" sz="2400" dirty="0"/>
              <a:t>at-bats (AB) is more than 400 and min of strikeout (SO)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/>
              <a:t>SQL: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min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(SO)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AS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min_SO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Batting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AB &gt;=  400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GROUP 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HAVING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min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(SO)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&lt;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  <a:endParaRPr lang="en-US" altLang="zh-TW" sz="2200" dirty="0" smtClean="0">
              <a:solidFill>
                <a:srgbClr val="18CED2"/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>
                <a:solidFill>
                  <a:srgbClr val="18CED2"/>
                </a:solidFill>
              </a:rPr>
              <a:t>Batting %&gt;%</a:t>
            </a:r>
            <a:br>
              <a:rPr lang="en-US" altLang="zh-TW" sz="2200" dirty="0" smtClean="0">
                <a:solidFill>
                  <a:srgbClr val="18CED2"/>
                </a:solidFill>
              </a:rPr>
            </a:br>
            <a:r>
              <a:rPr lang="en-US" altLang="zh-TW" sz="2200" dirty="0" smtClean="0">
                <a:solidFill>
                  <a:srgbClr val="18CED2"/>
                </a:solidFill>
              </a:rPr>
              <a:t>		filter(AB &gt;= 400) %&gt;% </a:t>
            </a:r>
            <a:r>
              <a:rPr lang="en-US" altLang="zh-TW" sz="2200" dirty="0">
                <a:solidFill>
                  <a:srgbClr val="18CED2"/>
                </a:solidFill>
              </a:rPr>
              <a:t/>
            </a:r>
            <a:br>
              <a:rPr lang="en-US" altLang="zh-TW" sz="2200" dirty="0">
                <a:solidFill>
                  <a:srgbClr val="18CED2"/>
                </a:solidFill>
              </a:rPr>
            </a:br>
            <a:r>
              <a:rPr lang="en-US" altLang="zh-TW" sz="2200" dirty="0">
                <a:solidFill>
                  <a:srgbClr val="18CED2"/>
                </a:solidFill>
              </a:rPr>
              <a:t>		</a:t>
            </a:r>
            <a:r>
              <a:rPr lang="en-US" altLang="zh-TW" sz="2200" dirty="0" err="1">
                <a:solidFill>
                  <a:srgbClr val="18CED2"/>
                </a:solidFill>
              </a:rPr>
              <a:t>group_by</a:t>
            </a:r>
            <a:r>
              <a:rPr lang="en-US" altLang="zh-TW" sz="2200" dirty="0">
                <a:solidFill>
                  <a:srgbClr val="18CED2"/>
                </a:solidFill>
              </a:rPr>
              <a:t>(</a:t>
            </a:r>
            <a:r>
              <a:rPr lang="en-US" altLang="zh-TW" sz="2200" dirty="0" err="1">
                <a:solidFill>
                  <a:srgbClr val="18CED2"/>
                </a:solidFill>
              </a:rPr>
              <a:t>playerID</a:t>
            </a:r>
            <a:r>
              <a:rPr lang="en-US" altLang="zh-TW" sz="2200" dirty="0">
                <a:solidFill>
                  <a:srgbClr val="18CED2"/>
                </a:solidFill>
              </a:rPr>
              <a:t>) %&gt;% </a:t>
            </a:r>
            <a:br>
              <a:rPr lang="en-US" altLang="zh-TW" sz="2200" dirty="0">
                <a:solidFill>
                  <a:srgbClr val="18CED2"/>
                </a:solidFill>
              </a:rPr>
            </a:br>
            <a:r>
              <a:rPr lang="en-US" altLang="zh-TW" sz="2200" dirty="0">
                <a:solidFill>
                  <a:srgbClr val="18CED2"/>
                </a:solidFill>
              </a:rPr>
              <a:t>		</a:t>
            </a:r>
            <a:r>
              <a:rPr lang="en-US" altLang="zh-TW" sz="2200" dirty="0" smtClean="0">
                <a:solidFill>
                  <a:srgbClr val="18CED2"/>
                </a:solidFill>
              </a:rPr>
              <a:t>summarize(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min_SO</a:t>
            </a:r>
            <a:r>
              <a:rPr lang="en-US" altLang="zh-TW" sz="2200" dirty="0" smtClean="0">
                <a:solidFill>
                  <a:srgbClr val="18CED2"/>
                </a:solidFill>
              </a:rPr>
              <a:t>=min(SO)) %&gt;%</a:t>
            </a:r>
            <a:br>
              <a:rPr lang="en-US" altLang="zh-TW" sz="2200" dirty="0" smtClean="0">
                <a:solidFill>
                  <a:srgbClr val="18CED2"/>
                </a:solidFill>
              </a:rPr>
            </a:br>
            <a:r>
              <a:rPr lang="en-US" altLang="zh-TW" sz="2200" dirty="0" smtClean="0">
                <a:solidFill>
                  <a:srgbClr val="18CED2"/>
                </a:solidFill>
              </a:rPr>
              <a:t>		filter(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min_SO</a:t>
            </a:r>
            <a:r>
              <a:rPr lang="en-US" altLang="zh-TW" sz="2200" dirty="0" smtClean="0">
                <a:solidFill>
                  <a:srgbClr val="18CED2"/>
                </a:solidFill>
              </a:rPr>
              <a:t> &lt; 20)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94" y="2718268"/>
            <a:ext cx="30956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09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</a:t>
            </a:r>
            <a:r>
              <a:rPr lang="en-US" altLang="zh-TW" dirty="0" smtClean="0"/>
              <a:t>– GROUP </a:t>
            </a:r>
            <a:r>
              <a:rPr lang="en-US" altLang="zh-TW" dirty="0"/>
              <a:t>BY </a:t>
            </a:r>
            <a:r>
              <a:rPr lang="en-US" altLang="zh-TW" dirty="0" smtClean="0"/>
              <a:t>&amp; WHERE &amp; HAVING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10937546" cy="4820751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Show batting average (H/AB) for </a:t>
            </a:r>
            <a:r>
              <a:rPr lang="en-US" altLang="zh-TW" sz="2400" dirty="0" err="1" smtClean="0"/>
              <a:t>playerID</a:t>
            </a:r>
            <a:r>
              <a:rPr lang="en-US" altLang="zh-TW" sz="2400" dirty="0" smtClean="0"/>
              <a:t> whose at-bats (AB) is more than 400</a:t>
            </a:r>
            <a:endParaRPr lang="en-US" altLang="zh-TW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/>
              <a:t>SQL</a:t>
            </a:r>
            <a:r>
              <a:rPr lang="en-US" altLang="zh-TW" sz="2200" dirty="0"/>
              <a:t>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round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(H/AB,3)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AS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Batting_Average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yearID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AB &gt;=  400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ORDER BY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H/AB</a:t>
            </a:r>
            <a:endParaRPr lang="en-US" altLang="zh-TW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349" y="2877671"/>
            <a:ext cx="29241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0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689" y="2385860"/>
            <a:ext cx="8407875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60" y="367373"/>
            <a:ext cx="6786282" cy="37576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209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r>
              <a:rPr lang="en-US" altLang="zh-TW" dirty="0"/>
              <a:t> verbs: </a:t>
            </a:r>
            <a:r>
              <a:rPr lang="en-US" altLang="zh-TW" dirty="0" smtClean="0"/>
              <a:t>filter, mutate, select &amp; arrange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10794111" cy="467731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Show batting average (H/AB) for </a:t>
            </a:r>
            <a:r>
              <a:rPr lang="en-US" altLang="zh-TW" sz="2400" dirty="0" err="1"/>
              <a:t>playerID</a:t>
            </a:r>
            <a:r>
              <a:rPr lang="en-US" altLang="zh-TW" sz="2400" dirty="0"/>
              <a:t> </a:t>
            </a:r>
            <a:r>
              <a:rPr lang="en-US" altLang="zh-TW" sz="2400" dirty="0" err="1"/>
              <a:t>whos</a:t>
            </a:r>
            <a:r>
              <a:rPr lang="en-US" altLang="zh-TW" sz="2400" dirty="0"/>
              <a:t> at-bats (AB) is more than 400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>
                <a:solidFill>
                  <a:srgbClr val="18CED2"/>
                </a:solidFill>
              </a:rPr>
              <a:t>Batting %&gt;%</a:t>
            </a:r>
            <a:br>
              <a:rPr lang="en-US" altLang="zh-TW" sz="2200" dirty="0" smtClean="0">
                <a:solidFill>
                  <a:srgbClr val="18CED2"/>
                </a:solidFill>
              </a:rPr>
            </a:br>
            <a:r>
              <a:rPr lang="en-US" altLang="zh-TW" sz="2200" dirty="0" smtClean="0">
                <a:solidFill>
                  <a:srgbClr val="18CED2"/>
                </a:solidFill>
              </a:rPr>
              <a:t>		filter(AB &gt;= 400) %&gt;% </a:t>
            </a:r>
            <a:r>
              <a:rPr lang="en-US" altLang="zh-TW" sz="2200" dirty="0">
                <a:solidFill>
                  <a:srgbClr val="18CED2"/>
                </a:solidFill>
              </a:rPr>
              <a:t/>
            </a:r>
            <a:br>
              <a:rPr lang="en-US" altLang="zh-TW" sz="2200" dirty="0">
                <a:solidFill>
                  <a:srgbClr val="18CED2"/>
                </a:solidFill>
              </a:rPr>
            </a:br>
            <a:r>
              <a:rPr lang="en-US" altLang="zh-TW" sz="2200" dirty="0">
                <a:solidFill>
                  <a:srgbClr val="18CED2"/>
                </a:solidFill>
              </a:rPr>
              <a:t>		</a:t>
            </a:r>
            <a:r>
              <a:rPr lang="en-US" altLang="zh-TW" sz="2200" dirty="0" smtClean="0">
                <a:solidFill>
                  <a:srgbClr val="18CED2"/>
                </a:solidFill>
              </a:rPr>
              <a:t>mutate(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Batting_Average</a:t>
            </a:r>
            <a:r>
              <a:rPr lang="en-US" altLang="zh-TW" sz="2200" dirty="0" smtClean="0">
                <a:solidFill>
                  <a:srgbClr val="18CED2"/>
                </a:solidFill>
              </a:rPr>
              <a:t> = round(H/AB, 3)) %&gt;%</a:t>
            </a:r>
            <a:br>
              <a:rPr lang="en-US" altLang="zh-TW" sz="2200" dirty="0" smtClean="0">
                <a:solidFill>
                  <a:srgbClr val="18CED2"/>
                </a:solidFill>
              </a:rPr>
            </a:br>
            <a:r>
              <a:rPr lang="en-US" altLang="zh-TW" sz="2200" dirty="0" smtClean="0">
                <a:solidFill>
                  <a:srgbClr val="18CED2"/>
                </a:solidFill>
              </a:rPr>
              <a:t>		select(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playerID</a:t>
            </a:r>
            <a:r>
              <a:rPr lang="en-US" altLang="zh-TW" sz="2200" dirty="0" smtClean="0">
                <a:solidFill>
                  <a:srgbClr val="18CED2"/>
                </a:solidFill>
              </a:rPr>
              <a:t>, 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Batting_Average</a:t>
            </a:r>
            <a:r>
              <a:rPr lang="en-US" altLang="zh-TW" sz="2200" dirty="0" smtClean="0">
                <a:solidFill>
                  <a:srgbClr val="18CED2"/>
                </a:solidFill>
              </a:rPr>
              <a:t>, 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yearID</a:t>
            </a:r>
            <a:r>
              <a:rPr lang="en-US" altLang="zh-TW" sz="2200" dirty="0" smtClean="0">
                <a:solidFill>
                  <a:srgbClr val="18CED2"/>
                </a:solidFill>
              </a:rPr>
              <a:t>) %&gt;%</a:t>
            </a:r>
            <a:br>
              <a:rPr lang="en-US" altLang="zh-TW" sz="2200" dirty="0" smtClean="0">
                <a:solidFill>
                  <a:srgbClr val="18CED2"/>
                </a:solidFill>
              </a:rPr>
            </a:br>
            <a:r>
              <a:rPr lang="en-US" altLang="zh-TW" sz="2200" dirty="0" smtClean="0">
                <a:solidFill>
                  <a:srgbClr val="18CED2"/>
                </a:solidFill>
              </a:rPr>
              <a:t>		arrange(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desc</a:t>
            </a:r>
            <a:r>
              <a:rPr lang="en-US" altLang="zh-TW" sz="2200" dirty="0" smtClean="0">
                <a:solidFill>
                  <a:srgbClr val="18CED2"/>
                </a:solidFill>
              </a:rPr>
              <a:t>(</a:t>
            </a:r>
            <a:r>
              <a:rPr lang="en-US" altLang="zh-TW" sz="2200" dirty="0" err="1" smtClean="0">
                <a:solidFill>
                  <a:srgbClr val="18CED2"/>
                </a:solidFill>
              </a:rPr>
              <a:t>Batting_Average</a:t>
            </a:r>
            <a:r>
              <a:rPr lang="en-US" altLang="zh-TW" sz="2200" dirty="0" smtClean="0">
                <a:solidFill>
                  <a:srgbClr val="18CED2"/>
                </a:solidFill>
              </a:rPr>
              <a:t>)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25" y="4003302"/>
            <a:ext cx="10467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70" y="4245349"/>
            <a:ext cx="4572000" cy="241935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86" y="4879602"/>
            <a:ext cx="4381500" cy="154305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66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</a:t>
            </a:r>
            <a:r>
              <a:rPr lang="en-US" altLang="zh-TW" dirty="0" smtClean="0"/>
              <a:t>– GROUP </a:t>
            </a:r>
            <a:r>
              <a:rPr lang="en-US" altLang="zh-TW" dirty="0"/>
              <a:t>BY </a:t>
            </a:r>
            <a:r>
              <a:rPr lang="en-US" altLang="zh-TW" dirty="0" smtClean="0"/>
              <a:t>&amp; HAVING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4" y="1732449"/>
            <a:ext cx="11063053" cy="4820751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Show career batting average (H/AB) for </a:t>
            </a:r>
            <a:r>
              <a:rPr lang="en-US" altLang="zh-TW" sz="2400" dirty="0" err="1" smtClean="0"/>
              <a:t>playerID</a:t>
            </a:r>
            <a:r>
              <a:rPr lang="en-US" altLang="zh-TW" sz="2400" dirty="0" smtClean="0"/>
              <a:t> whose total at-bats is over 1000</a:t>
            </a:r>
            <a:endParaRPr lang="en-US" altLang="zh-TW" dirty="0" smtClean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/>
              <a:t>SQL: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round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sum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(H)/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sum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(AB),3)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AS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Batting_Average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yearID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GROUP BY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HAVING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sum(AB) &gt;=  1000 </a:t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ORDER 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sum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(H)/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sum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(AB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en-US" altLang="zh-TW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8017" y="4180636"/>
            <a:ext cx="2257425" cy="233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98" y="4180636"/>
            <a:ext cx="42862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18" y="3323386"/>
            <a:ext cx="39624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2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dplyr</a:t>
            </a:r>
            <a:r>
              <a:rPr lang="en-US" altLang="zh-TW" dirty="0"/>
              <a:t> verbs: </a:t>
            </a:r>
            <a:r>
              <a:rPr lang="en-US" altLang="zh-TW" dirty="0" err="1" smtClean="0"/>
              <a:t>group_by</a:t>
            </a:r>
            <a:r>
              <a:rPr lang="en-US" altLang="zh-TW" dirty="0" smtClean="0"/>
              <a:t>, summarize, filter &amp; mutate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10256229" cy="4677316"/>
          </a:xfrm>
        </p:spPr>
        <p:txBody>
          <a:bodyPr>
            <a:normAutofit/>
          </a:bodyPr>
          <a:lstStyle/>
          <a:p>
            <a:r>
              <a:rPr lang="en-US" altLang="zh-TW" dirty="0"/>
              <a:t>Show career batting average (H/AB) for </a:t>
            </a:r>
            <a:r>
              <a:rPr lang="en-US" altLang="zh-TW" dirty="0" err="1"/>
              <a:t>playerID</a:t>
            </a:r>
            <a:r>
              <a:rPr lang="en-US" altLang="zh-TW" dirty="0"/>
              <a:t> whose total at-bats </a:t>
            </a:r>
            <a:r>
              <a:rPr lang="en-US" altLang="zh-TW" dirty="0" smtClean="0"/>
              <a:t>(AB) is </a:t>
            </a:r>
            <a:r>
              <a:rPr lang="en-US" altLang="zh-TW" dirty="0"/>
              <a:t>over </a:t>
            </a:r>
            <a:r>
              <a:rPr lang="en-US" altLang="zh-TW" dirty="0" smtClean="0"/>
              <a:t>1000</a:t>
            </a:r>
            <a:endParaRPr lang="en-US" altLang="zh-TW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000" dirty="0" smtClean="0">
                <a:solidFill>
                  <a:srgbClr val="18CED2"/>
                </a:solidFill>
              </a:rPr>
              <a:t>Batting %&gt;%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group_by</a:t>
            </a:r>
            <a:r>
              <a:rPr lang="en-US" altLang="zh-TW" sz="2000" dirty="0" smtClean="0">
                <a:solidFill>
                  <a:srgbClr val="18CED2"/>
                </a:solidFill>
              </a:rPr>
              <a:t>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playerID</a:t>
            </a:r>
            <a:r>
              <a:rPr lang="en-US" altLang="zh-TW" sz="2000" dirty="0" smtClean="0">
                <a:solidFill>
                  <a:srgbClr val="18CED2"/>
                </a:solidFill>
              </a:rPr>
              <a:t>) %&gt;% </a:t>
            </a:r>
            <a:r>
              <a:rPr lang="en-US" altLang="zh-TW" sz="2000" dirty="0">
                <a:solidFill>
                  <a:srgbClr val="18CED2"/>
                </a:solidFill>
              </a:rPr>
              <a:t/>
            </a:r>
            <a:br>
              <a:rPr lang="en-US" altLang="zh-TW" sz="2000" dirty="0">
                <a:solidFill>
                  <a:srgbClr val="18CED2"/>
                </a:solidFill>
              </a:rPr>
            </a:br>
            <a:r>
              <a:rPr lang="en-US" altLang="zh-TW" sz="2000" dirty="0">
                <a:solidFill>
                  <a:srgbClr val="18CED2"/>
                </a:solidFill>
              </a:rPr>
              <a:t>		</a:t>
            </a:r>
            <a:r>
              <a:rPr lang="en-US" altLang="zh-TW" sz="2000" dirty="0" smtClean="0">
                <a:solidFill>
                  <a:srgbClr val="18CED2"/>
                </a:solidFill>
              </a:rPr>
              <a:t>summarize(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career_H</a:t>
            </a:r>
            <a:r>
              <a:rPr lang="en-US" altLang="zh-TW" sz="2000" dirty="0" smtClean="0">
                <a:solidFill>
                  <a:srgbClr val="18CED2"/>
                </a:solidFill>
              </a:rPr>
              <a:t> = sum(H),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career_AB</a:t>
            </a:r>
            <a:r>
              <a:rPr lang="en-US" altLang="zh-TW" sz="2000" dirty="0" smtClean="0">
                <a:solidFill>
                  <a:srgbClr val="18CED2"/>
                </a:solidFill>
              </a:rPr>
              <a:t> = sum(AB)) %&gt;%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filter(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career_AB</a:t>
            </a:r>
            <a:r>
              <a:rPr lang="en-US" altLang="zh-TW" sz="2000" dirty="0" smtClean="0">
                <a:solidFill>
                  <a:srgbClr val="18CED2"/>
                </a:solidFill>
              </a:rPr>
              <a:t> &gt; 1000) %&gt;%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mutate(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career_BA</a:t>
            </a:r>
            <a:r>
              <a:rPr lang="en-US" altLang="zh-TW" sz="2000" dirty="0" smtClean="0">
                <a:solidFill>
                  <a:srgbClr val="18CED2"/>
                </a:solidFill>
              </a:rPr>
              <a:t> </a:t>
            </a:r>
            <a:r>
              <a:rPr lang="en-US" altLang="zh-TW" sz="2000" dirty="0">
                <a:solidFill>
                  <a:srgbClr val="18CED2"/>
                </a:solidFill>
              </a:rPr>
              <a:t>= round(</a:t>
            </a:r>
            <a:r>
              <a:rPr lang="en-US" altLang="zh-TW" sz="2000" dirty="0" err="1">
                <a:solidFill>
                  <a:srgbClr val="18CED2"/>
                </a:solidFill>
              </a:rPr>
              <a:t>career_H</a:t>
            </a:r>
            <a:r>
              <a:rPr lang="en-US" altLang="zh-TW" sz="2000" dirty="0">
                <a:solidFill>
                  <a:srgbClr val="18CED2"/>
                </a:solidFill>
              </a:rPr>
              <a:t>/career_AB,3</a:t>
            </a:r>
            <a:r>
              <a:rPr lang="en-US" altLang="zh-TW" sz="2000" dirty="0" smtClean="0">
                <a:solidFill>
                  <a:srgbClr val="18CED2"/>
                </a:solidFill>
              </a:rPr>
              <a:t>)) %&gt;%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</a:t>
            </a:r>
            <a:r>
              <a:rPr lang="en-US" altLang="zh-TW" sz="2000" dirty="0">
                <a:solidFill>
                  <a:srgbClr val="18CED2"/>
                </a:solidFill>
              </a:rPr>
              <a:t>	</a:t>
            </a:r>
            <a:r>
              <a:rPr lang="en-US" altLang="zh-TW" sz="2000" dirty="0" smtClean="0">
                <a:solidFill>
                  <a:srgbClr val="18CED2"/>
                </a:solidFill>
              </a:rPr>
              <a:t>select(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playerID,career_BA</a:t>
            </a:r>
            <a:r>
              <a:rPr lang="en-US" altLang="zh-TW" sz="2000" dirty="0">
                <a:solidFill>
                  <a:srgbClr val="18CED2"/>
                </a:solidFill>
              </a:rPr>
              <a:t>)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59" y="4365812"/>
            <a:ext cx="3916017" cy="240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226" y="4078942"/>
            <a:ext cx="4148243" cy="2689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38"/>
          <a:stretch/>
        </p:blipFill>
        <p:spPr bwMode="auto">
          <a:xfrm>
            <a:off x="7835153" y="5050357"/>
            <a:ext cx="4077680" cy="1718277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0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</a:t>
            </a:r>
            <a:r>
              <a:rPr lang="en-US" altLang="zh-TW" dirty="0" smtClean="0"/>
              <a:t>– INNER JOIN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4" y="1732449"/>
            <a:ext cx="11063053" cy="4820751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Inner join two tables</a:t>
            </a:r>
            <a:endParaRPr lang="en-US" altLang="zh-TW" dirty="0" smtClean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/>
              <a:t>SQL: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*</a:t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Master</a:t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Batting.playerID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Master.playerID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Batting.playerID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= "aardsda01"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Master.playerID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= "abbotda01";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13" y="3994896"/>
            <a:ext cx="2957495" cy="2383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相關圖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96" y="3994895"/>
            <a:ext cx="3532094" cy="2383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789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dplyr</a:t>
            </a:r>
            <a:r>
              <a:rPr lang="en-US" altLang="zh-TW" dirty="0"/>
              <a:t> verbs: </a:t>
            </a:r>
            <a:r>
              <a:rPr lang="en-US" altLang="zh-TW" dirty="0" err="1" smtClean="0"/>
              <a:t>inner_join</a:t>
            </a:r>
            <a:r>
              <a:rPr lang="en-US" altLang="zh-TW" dirty="0" smtClean="0"/>
              <a:t> &amp;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10256229" cy="4677316"/>
          </a:xfrm>
        </p:spPr>
        <p:txBody>
          <a:bodyPr>
            <a:normAutofit/>
          </a:bodyPr>
          <a:lstStyle/>
          <a:p>
            <a:r>
              <a:rPr lang="en-US" altLang="zh-TW" sz="2200" dirty="0"/>
              <a:t>Inner join two tables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000" dirty="0">
                <a:solidFill>
                  <a:srgbClr val="18CED2"/>
                </a:solidFill>
              </a:rPr>
              <a:t>Batting </a:t>
            </a:r>
            <a:r>
              <a:rPr lang="en-US" altLang="zh-TW" sz="2000" dirty="0" smtClean="0">
                <a:solidFill>
                  <a:srgbClr val="18CED2"/>
                </a:solidFill>
              </a:rPr>
              <a:t>%&gt;%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  	filter(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playerID</a:t>
            </a:r>
            <a:r>
              <a:rPr lang="en-US" altLang="zh-TW" sz="2000" dirty="0" smtClean="0">
                <a:solidFill>
                  <a:srgbClr val="18CED2"/>
                </a:solidFill>
              </a:rPr>
              <a:t> </a:t>
            </a:r>
            <a:r>
              <a:rPr lang="en-US" altLang="zh-TW" sz="2000" dirty="0">
                <a:solidFill>
                  <a:srgbClr val="18CED2"/>
                </a:solidFill>
              </a:rPr>
              <a:t>== "aardsda01" | </a:t>
            </a:r>
            <a:r>
              <a:rPr lang="en-US" altLang="zh-TW" sz="2000" dirty="0" err="1">
                <a:solidFill>
                  <a:srgbClr val="18CED2"/>
                </a:solidFill>
              </a:rPr>
              <a:t>playerID</a:t>
            </a:r>
            <a:r>
              <a:rPr lang="en-US" altLang="zh-TW" sz="2000" dirty="0">
                <a:solidFill>
                  <a:srgbClr val="18CED2"/>
                </a:solidFill>
              </a:rPr>
              <a:t> == "aaronha01</a:t>
            </a:r>
            <a:r>
              <a:rPr lang="en-US" altLang="zh-TW" sz="2000" dirty="0" smtClean="0">
                <a:solidFill>
                  <a:srgbClr val="18CED2"/>
                </a:solidFill>
              </a:rPr>
              <a:t>")</a:t>
            </a:r>
          </a:p>
          <a:p>
            <a:pPr marL="342900" lvl="1" indent="-306000">
              <a:buFont typeface="Wingdings 2" charset="2"/>
              <a:buChar char=""/>
            </a:pPr>
            <a:endParaRPr lang="en-US" altLang="zh-TW" sz="2000" dirty="0">
              <a:solidFill>
                <a:srgbClr val="18CED2"/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endParaRPr lang="en-US" altLang="zh-TW" sz="2000" dirty="0" smtClean="0">
              <a:solidFill>
                <a:srgbClr val="18CED2"/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endParaRPr lang="en-US" altLang="zh-TW" sz="2000" dirty="0" smtClean="0">
              <a:solidFill>
                <a:srgbClr val="18CED2"/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endParaRPr lang="en-US" altLang="zh-TW" sz="2000" dirty="0">
              <a:solidFill>
                <a:srgbClr val="18CED2"/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000" dirty="0" err="1" smtClean="0">
                <a:solidFill>
                  <a:srgbClr val="18CED2"/>
                </a:solidFill>
              </a:rPr>
              <a:t>inner_join</a:t>
            </a:r>
            <a:r>
              <a:rPr lang="en-US" altLang="zh-TW" sz="2000" dirty="0" smtClean="0">
                <a:solidFill>
                  <a:srgbClr val="18CED2"/>
                </a:solidFill>
              </a:rPr>
              <a:t>(Batting</a:t>
            </a:r>
            <a:r>
              <a:rPr lang="en-US" altLang="zh-TW" sz="2000" dirty="0">
                <a:solidFill>
                  <a:srgbClr val="18CED2"/>
                </a:solidFill>
              </a:rPr>
              <a:t>, Master, by=c("</a:t>
            </a:r>
            <a:r>
              <a:rPr lang="en-US" altLang="zh-TW" sz="2000" dirty="0" err="1">
                <a:solidFill>
                  <a:srgbClr val="18CED2"/>
                </a:solidFill>
              </a:rPr>
              <a:t>playerID</a:t>
            </a:r>
            <a:r>
              <a:rPr lang="en-US" altLang="zh-TW" sz="2000" dirty="0">
                <a:solidFill>
                  <a:srgbClr val="18CED2"/>
                </a:solidFill>
              </a:rPr>
              <a:t>", "</a:t>
            </a:r>
            <a:r>
              <a:rPr lang="en-US" altLang="zh-TW" sz="2000" dirty="0" err="1">
                <a:solidFill>
                  <a:srgbClr val="18CED2"/>
                </a:solidFill>
              </a:rPr>
              <a:t>playerID</a:t>
            </a:r>
            <a:r>
              <a:rPr lang="en-US" altLang="zh-TW" sz="2000" dirty="0">
                <a:solidFill>
                  <a:srgbClr val="18CED2"/>
                </a:solidFill>
              </a:rPr>
              <a:t>")) %&gt;%</a:t>
            </a:r>
            <a:br>
              <a:rPr lang="en-US" altLang="zh-TW" sz="2000" dirty="0">
                <a:solidFill>
                  <a:srgbClr val="18CED2"/>
                </a:solidFill>
              </a:rPr>
            </a:br>
            <a:r>
              <a:rPr lang="en-US" altLang="zh-TW" sz="2000" dirty="0">
                <a:solidFill>
                  <a:srgbClr val="18CED2"/>
                </a:solidFill>
              </a:rPr>
              <a:t>		filter(</a:t>
            </a:r>
            <a:r>
              <a:rPr lang="en-US" altLang="zh-TW" sz="2000" dirty="0" err="1">
                <a:solidFill>
                  <a:srgbClr val="18CED2"/>
                </a:solidFill>
              </a:rPr>
              <a:t>playerID</a:t>
            </a:r>
            <a:r>
              <a:rPr lang="en-US" altLang="zh-TW" sz="2000" dirty="0">
                <a:solidFill>
                  <a:srgbClr val="18CED2"/>
                </a:solidFill>
              </a:rPr>
              <a:t> == "aardsda01" | </a:t>
            </a:r>
            <a:r>
              <a:rPr lang="en-US" altLang="zh-TW" sz="2000" dirty="0" err="1">
                <a:solidFill>
                  <a:srgbClr val="18CED2"/>
                </a:solidFill>
              </a:rPr>
              <a:t>playerID</a:t>
            </a:r>
            <a:r>
              <a:rPr lang="en-US" altLang="zh-TW" sz="2000" dirty="0">
                <a:solidFill>
                  <a:srgbClr val="18CED2"/>
                </a:solidFill>
              </a:rPr>
              <a:t> == "aaronha01</a:t>
            </a:r>
            <a:r>
              <a:rPr lang="en-US" altLang="zh-TW" sz="2000" dirty="0" smtClean="0">
                <a:solidFill>
                  <a:srgbClr val="18CED2"/>
                </a:solidFill>
              </a:rPr>
              <a:t>")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000" dirty="0" err="1" smtClean="0">
                <a:solidFill>
                  <a:srgbClr val="18CED2"/>
                </a:solidFill>
              </a:rPr>
              <a:t>bdat</a:t>
            </a:r>
            <a:r>
              <a:rPr lang="en-US" altLang="zh-TW" sz="2000" dirty="0" smtClean="0">
                <a:solidFill>
                  <a:srgbClr val="18CED2"/>
                </a:solidFill>
              </a:rPr>
              <a:t> &lt;- </a:t>
            </a:r>
            <a:r>
              <a:rPr lang="en-US" altLang="zh-TW" sz="2000" dirty="0">
                <a:solidFill>
                  <a:srgbClr val="18CED2"/>
                </a:solidFill>
              </a:rPr>
              <a:t>Batting </a:t>
            </a:r>
            <a:r>
              <a:rPr lang="en-US" altLang="zh-TW" sz="2000" dirty="0" smtClean="0">
                <a:solidFill>
                  <a:srgbClr val="18CED2"/>
                </a:solidFill>
              </a:rPr>
              <a:t>%&gt;%</a:t>
            </a:r>
            <a:r>
              <a:rPr lang="en-US" altLang="zh-TW" sz="2000" dirty="0">
                <a:solidFill>
                  <a:srgbClr val="18CED2"/>
                </a:solidFill>
              </a:rPr>
              <a:t>	filter(</a:t>
            </a:r>
            <a:r>
              <a:rPr lang="en-US" altLang="zh-TW" sz="2000" dirty="0" err="1">
                <a:solidFill>
                  <a:srgbClr val="18CED2"/>
                </a:solidFill>
              </a:rPr>
              <a:t>playerID</a:t>
            </a:r>
            <a:r>
              <a:rPr lang="en-US" altLang="zh-TW" sz="2000" dirty="0">
                <a:solidFill>
                  <a:srgbClr val="18CED2"/>
                </a:solidFill>
              </a:rPr>
              <a:t> == "aardsda01" | </a:t>
            </a:r>
            <a:r>
              <a:rPr lang="en-US" altLang="zh-TW" sz="2000" dirty="0" err="1">
                <a:solidFill>
                  <a:srgbClr val="18CED2"/>
                </a:solidFill>
              </a:rPr>
              <a:t>playerID</a:t>
            </a:r>
            <a:r>
              <a:rPr lang="en-US" altLang="zh-TW" sz="2000" dirty="0">
                <a:solidFill>
                  <a:srgbClr val="18CED2"/>
                </a:solidFill>
              </a:rPr>
              <a:t> == "aaronha01</a:t>
            </a:r>
            <a:r>
              <a:rPr lang="en-US" altLang="zh-TW" sz="2000" dirty="0" smtClean="0">
                <a:solidFill>
                  <a:srgbClr val="18CED2"/>
                </a:solidFill>
              </a:rPr>
              <a:t>")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err="1" smtClean="0">
                <a:solidFill>
                  <a:srgbClr val="18CED2"/>
                </a:solidFill>
              </a:rPr>
              <a:t>inner_join</a:t>
            </a:r>
            <a:r>
              <a:rPr lang="en-US" altLang="zh-TW" sz="2000" dirty="0" smtClean="0">
                <a:solidFill>
                  <a:srgbClr val="18CED2"/>
                </a:solidFill>
              </a:rPr>
              <a:t>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bdat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>
                <a:solidFill>
                  <a:srgbClr val="18CED2"/>
                </a:solidFill>
              </a:rPr>
              <a:t>Master, by=c("</a:t>
            </a:r>
            <a:r>
              <a:rPr lang="en-US" altLang="zh-TW" sz="2000" dirty="0" err="1">
                <a:solidFill>
                  <a:srgbClr val="18CED2"/>
                </a:solidFill>
              </a:rPr>
              <a:t>playerID</a:t>
            </a:r>
            <a:r>
              <a:rPr lang="en-US" altLang="zh-TW" sz="2000" dirty="0">
                <a:solidFill>
                  <a:srgbClr val="18CED2"/>
                </a:solidFill>
              </a:rPr>
              <a:t>", "</a:t>
            </a:r>
            <a:r>
              <a:rPr lang="en-US" altLang="zh-TW" sz="2000" dirty="0" err="1">
                <a:solidFill>
                  <a:srgbClr val="18CED2"/>
                </a:solidFill>
              </a:rPr>
              <a:t>playerID</a:t>
            </a:r>
            <a:r>
              <a:rPr lang="en-US" altLang="zh-TW" sz="2000" dirty="0">
                <a:solidFill>
                  <a:srgbClr val="18CED2"/>
                </a:solidFill>
              </a:rPr>
              <a:t>"))</a:t>
            </a:r>
          </a:p>
          <a:p>
            <a:pPr marL="342900" lvl="1" indent="-306000">
              <a:buFont typeface="Wingdings 2" charset="2"/>
              <a:buChar char=""/>
            </a:pPr>
            <a:endParaRPr lang="zh-TW" altLang="en-US" sz="2000" dirty="0">
              <a:solidFill>
                <a:srgbClr val="18CED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459" y="3079377"/>
            <a:ext cx="6974541" cy="154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7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</a:t>
            </a:r>
            <a:r>
              <a:rPr lang="en-US" altLang="zh-TW" dirty="0" smtClean="0"/>
              <a:t>– Query with INNER JOIN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4" y="1732449"/>
            <a:ext cx="11063053" cy="4820751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Show player’s HR</a:t>
            </a:r>
            <a:endParaRPr lang="en-US" altLang="zh-TW" dirty="0" smtClean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/>
              <a:t>SQL: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teamID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yearID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, HR</a:t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Batting;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400" dirty="0" smtClean="0"/>
              <a:t>Show </a:t>
            </a:r>
            <a:r>
              <a:rPr lang="en-US" altLang="zh-TW" sz="2400" dirty="0"/>
              <a:t>player’s name (in Master table) and his HR record (in Batting table)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/>
              <a:t>SQL</a:t>
            </a:r>
            <a:r>
              <a:rPr lang="en-US" altLang="zh-TW" sz="2200" dirty="0"/>
              <a:t>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Batting.playerID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nameFirst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nameLast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teamID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yearID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HR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Batting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INNER JOIN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Master</a:t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Batting.playerID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Master.playerID</a:t>
            </a:r>
            <a:endParaRPr lang="en-US" altLang="zh-TW" sz="22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endParaRPr lang="en-US" altLang="zh-TW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751" y="4172180"/>
            <a:ext cx="4419602" cy="23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62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dplyr</a:t>
            </a:r>
            <a:r>
              <a:rPr lang="en-US" altLang="zh-TW" dirty="0"/>
              <a:t> verbs: </a:t>
            </a:r>
            <a:r>
              <a:rPr lang="en-US" altLang="zh-TW" dirty="0" err="1" smtClean="0"/>
              <a:t>inner_join</a:t>
            </a:r>
            <a:r>
              <a:rPr lang="en-US" altLang="zh-TW" dirty="0" smtClean="0"/>
              <a:t> &amp; select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10256229" cy="467731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Show player’s name (in Master table) and his HR record (in Batting </a:t>
            </a:r>
            <a:r>
              <a:rPr lang="en-US" altLang="zh-TW" sz="2400" dirty="0" smtClean="0"/>
              <a:t>table)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000" dirty="0" err="1" smtClean="0">
                <a:solidFill>
                  <a:srgbClr val="18CED2"/>
                </a:solidFill>
              </a:rPr>
              <a:t>bdat</a:t>
            </a:r>
            <a:r>
              <a:rPr lang="en-US" altLang="zh-TW" sz="2000" dirty="0" smtClean="0">
                <a:solidFill>
                  <a:srgbClr val="18CED2"/>
                </a:solidFill>
              </a:rPr>
              <a:t> &lt;- </a:t>
            </a:r>
            <a:r>
              <a:rPr lang="en-US" altLang="zh-TW" sz="2000" dirty="0">
                <a:solidFill>
                  <a:srgbClr val="18CED2"/>
                </a:solidFill>
              </a:rPr>
              <a:t>Batting </a:t>
            </a:r>
            <a:r>
              <a:rPr lang="en-US" altLang="zh-TW" sz="2000" dirty="0" smtClean="0">
                <a:solidFill>
                  <a:srgbClr val="18CED2"/>
                </a:solidFill>
              </a:rPr>
              <a:t>%&gt;%</a:t>
            </a:r>
            <a:r>
              <a:rPr lang="en-US" altLang="zh-TW" sz="2000" dirty="0">
                <a:solidFill>
                  <a:srgbClr val="18CED2"/>
                </a:solidFill>
              </a:rPr>
              <a:t>	</a:t>
            </a:r>
            <a:r>
              <a:rPr lang="en-US" altLang="zh-TW" sz="2000" dirty="0" smtClean="0">
                <a:solidFill>
                  <a:srgbClr val="18CED2"/>
                </a:solidFill>
              </a:rPr>
              <a:t/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	select(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playerID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teamID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yearID</a:t>
            </a:r>
            <a:r>
              <a:rPr lang="en-US" altLang="zh-TW" sz="2000" dirty="0" smtClean="0">
                <a:solidFill>
                  <a:srgbClr val="18CED2"/>
                </a:solidFill>
              </a:rPr>
              <a:t>, HR)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bdat2 &lt;-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inner_join</a:t>
            </a:r>
            <a:r>
              <a:rPr lang="en-US" altLang="zh-TW" sz="2000" dirty="0" smtClean="0">
                <a:solidFill>
                  <a:srgbClr val="18CED2"/>
                </a:solidFill>
              </a:rPr>
              <a:t>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bdat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>
                <a:solidFill>
                  <a:srgbClr val="18CED2"/>
                </a:solidFill>
              </a:rPr>
              <a:t>Master, by=c("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playerID</a:t>
            </a:r>
            <a:r>
              <a:rPr lang="en-US" altLang="zh-TW" sz="2000" dirty="0" smtClean="0">
                <a:solidFill>
                  <a:srgbClr val="18CED2"/>
                </a:solidFill>
              </a:rPr>
              <a:t>")) %&gt;%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	select(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playerID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nameFirst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nameLast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teamID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yearID</a:t>
            </a:r>
            <a:r>
              <a:rPr lang="en-US" altLang="zh-TW" sz="2000" dirty="0" smtClean="0">
                <a:solidFill>
                  <a:srgbClr val="18CED2"/>
                </a:solidFill>
              </a:rPr>
              <a:t>, HR)</a:t>
            </a:r>
            <a:endParaRPr lang="en-US" altLang="zh-TW" sz="2000" dirty="0">
              <a:solidFill>
                <a:srgbClr val="18CED2"/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endParaRPr lang="zh-TW" altLang="en-US" sz="2000" dirty="0">
              <a:solidFill>
                <a:srgbClr val="18CED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819" y="3733800"/>
            <a:ext cx="55149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21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</a:t>
            </a:r>
            <a:r>
              <a:rPr lang="en-US" altLang="zh-TW" dirty="0" smtClean="0"/>
              <a:t>– Query with more INNER JOIN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4" y="1732449"/>
            <a:ext cx="11063053" cy="4820751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smtClean="0"/>
              <a:t>Show </a:t>
            </a:r>
            <a:r>
              <a:rPr lang="en-US" altLang="zh-TW" sz="2400" dirty="0"/>
              <a:t>ruthba01’s </a:t>
            </a:r>
            <a:r>
              <a:rPr lang="en-US" altLang="zh-TW" sz="2400" dirty="0" smtClean="0"/>
              <a:t>HR record</a:t>
            </a:r>
            <a:endParaRPr lang="en-US" altLang="zh-TW" dirty="0" smtClean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/>
              <a:t>SQL: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teamID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yearID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, HR</a:t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Batting</a:t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=“ruthba01”;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400" dirty="0" smtClean="0"/>
              <a:t>Show </a:t>
            </a:r>
            <a:r>
              <a:rPr lang="en-US" altLang="zh-TW" sz="2400" dirty="0"/>
              <a:t>ruthba01’s team </a:t>
            </a:r>
            <a:r>
              <a:rPr lang="en-US" altLang="zh-TW" sz="2400" dirty="0" smtClean="0"/>
              <a:t>name (in Teams table) </a:t>
            </a:r>
            <a:r>
              <a:rPr lang="en-US" altLang="zh-TW" sz="2400" dirty="0"/>
              <a:t>and his HR record (in Batting table)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/>
              <a:t>SQL</a:t>
            </a:r>
            <a:r>
              <a:rPr lang="en-US" altLang="zh-TW" sz="2200" dirty="0"/>
              <a:t>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Teams.name,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Batting.yearID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Batting.HR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Batting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INNER JOIN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Teams</a:t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Batting.teamID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Teams.teamID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=“ruthba01”;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/>
              <a:t>SQL: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Teams.name,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Batting.yearID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Batting.HR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INNER JOIN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Teams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Batting.teamID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Teams.teamID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Batting.yearID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Teams.yearID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=“ruthba01”;</a:t>
            </a:r>
          </a:p>
          <a:p>
            <a:pPr marL="342900" lvl="1" indent="-306000">
              <a:buFont typeface="Wingdings 2" charset="2"/>
              <a:buChar char=""/>
            </a:pPr>
            <a:endParaRPr lang="en-US" altLang="zh-TW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0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32" y="1147761"/>
            <a:ext cx="28575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036" y="585787"/>
            <a:ext cx="32575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163" y="1204913"/>
            <a:ext cx="32956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22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dplyr</a:t>
            </a:r>
            <a:r>
              <a:rPr lang="en-US" altLang="zh-TW" dirty="0"/>
              <a:t> verbs: </a:t>
            </a:r>
            <a:r>
              <a:rPr lang="en-US" altLang="zh-TW" dirty="0" err="1" smtClean="0"/>
              <a:t>inner_join</a:t>
            </a:r>
            <a:r>
              <a:rPr lang="en-US" altLang="zh-TW" dirty="0" smtClean="0"/>
              <a:t> &amp; filter &amp; select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10256229" cy="4677316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Show </a:t>
            </a:r>
            <a:r>
              <a:rPr lang="en-US" altLang="zh-TW" sz="2400" dirty="0" smtClean="0"/>
              <a:t>ruthba01’s team ID and </a:t>
            </a:r>
            <a:r>
              <a:rPr lang="en-US" altLang="zh-TW" sz="2400" dirty="0"/>
              <a:t>his HR record (in Batting </a:t>
            </a:r>
            <a:r>
              <a:rPr lang="en-US" altLang="zh-TW" sz="2400" dirty="0" smtClean="0"/>
              <a:t>table)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000" dirty="0" err="1" smtClean="0">
                <a:solidFill>
                  <a:srgbClr val="18CED2"/>
                </a:solidFill>
              </a:rPr>
              <a:t>bdat</a:t>
            </a:r>
            <a:r>
              <a:rPr lang="en-US" altLang="zh-TW" sz="2000" dirty="0" smtClean="0">
                <a:solidFill>
                  <a:srgbClr val="18CED2"/>
                </a:solidFill>
              </a:rPr>
              <a:t> &lt;- </a:t>
            </a:r>
            <a:r>
              <a:rPr lang="en-US" altLang="zh-TW" sz="2000" dirty="0">
                <a:solidFill>
                  <a:srgbClr val="18CED2"/>
                </a:solidFill>
              </a:rPr>
              <a:t>Batting </a:t>
            </a:r>
            <a:r>
              <a:rPr lang="en-US" altLang="zh-TW" sz="2000" dirty="0" smtClean="0">
                <a:solidFill>
                  <a:srgbClr val="18CED2"/>
                </a:solidFill>
              </a:rPr>
              <a:t>%&gt;%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	filter(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playerID</a:t>
            </a:r>
            <a:r>
              <a:rPr lang="en-US" altLang="zh-TW" sz="2000" dirty="0" smtClean="0">
                <a:solidFill>
                  <a:srgbClr val="18CED2"/>
                </a:solidFill>
              </a:rPr>
              <a:t>==“ruthba01”)</a:t>
            </a:r>
            <a:r>
              <a:rPr lang="en-US" altLang="zh-TW" sz="2000" dirty="0">
                <a:solidFill>
                  <a:srgbClr val="18CED2"/>
                </a:solidFill>
              </a:rPr>
              <a:t>	</a:t>
            </a:r>
            <a:r>
              <a:rPr lang="en-US" altLang="zh-TW" sz="2000" dirty="0" smtClean="0">
                <a:solidFill>
                  <a:srgbClr val="18CED2"/>
                </a:solidFill>
              </a:rPr>
              <a:t>%&gt;%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	select(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playerID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teamID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yearID</a:t>
            </a:r>
            <a:r>
              <a:rPr lang="en-US" altLang="zh-TW" sz="2000" dirty="0" smtClean="0">
                <a:solidFill>
                  <a:srgbClr val="18CED2"/>
                </a:solidFill>
              </a:rPr>
              <a:t>, HR)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400" dirty="0"/>
              <a:t>Join Batting and Team </a:t>
            </a:r>
            <a:r>
              <a:rPr lang="en-US" altLang="zh-TW" sz="2400" dirty="0" err="1"/>
              <a:t>talbes</a:t>
            </a:r>
            <a:endParaRPr lang="en-US" altLang="zh-TW" sz="2400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000" dirty="0" smtClean="0">
                <a:solidFill>
                  <a:srgbClr val="18CED2"/>
                </a:solidFill>
              </a:rPr>
              <a:t>…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>
                <a:solidFill>
                  <a:srgbClr val="18CED2"/>
                </a:solidFill>
              </a:rPr>
              <a:t>bdat2 &lt;- </a:t>
            </a:r>
            <a:r>
              <a:rPr lang="en-US" altLang="zh-TW" sz="2000" dirty="0" err="1">
                <a:solidFill>
                  <a:srgbClr val="18CED2"/>
                </a:solidFill>
              </a:rPr>
              <a:t>inner_join</a:t>
            </a:r>
            <a:r>
              <a:rPr lang="en-US" altLang="zh-TW" sz="2000" dirty="0">
                <a:solidFill>
                  <a:srgbClr val="18CED2"/>
                </a:solidFill>
              </a:rPr>
              <a:t>(</a:t>
            </a:r>
            <a:r>
              <a:rPr lang="en-US" altLang="zh-TW" sz="2000" dirty="0" err="1">
                <a:solidFill>
                  <a:srgbClr val="18CED2"/>
                </a:solidFill>
              </a:rPr>
              <a:t>bdat</a:t>
            </a:r>
            <a:r>
              <a:rPr lang="en-US" altLang="zh-TW" sz="2000" dirty="0">
                <a:solidFill>
                  <a:srgbClr val="18CED2"/>
                </a:solidFill>
              </a:rPr>
              <a:t>, </a:t>
            </a:r>
            <a:r>
              <a:rPr lang="en-US" altLang="zh-TW" sz="2000" dirty="0" smtClean="0">
                <a:solidFill>
                  <a:srgbClr val="18CED2"/>
                </a:solidFill>
              </a:rPr>
              <a:t>Teams, </a:t>
            </a:r>
            <a:r>
              <a:rPr lang="en-US" altLang="zh-TW" sz="2000" dirty="0">
                <a:solidFill>
                  <a:srgbClr val="18CED2"/>
                </a:solidFill>
              </a:rPr>
              <a:t>by=c</a:t>
            </a:r>
            <a:r>
              <a:rPr lang="en-US" altLang="zh-TW" sz="2000" dirty="0" smtClean="0">
                <a:solidFill>
                  <a:srgbClr val="18CED2"/>
                </a:solidFill>
              </a:rPr>
              <a:t>(“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teamID</a:t>
            </a:r>
            <a:r>
              <a:rPr lang="en-US" altLang="zh-TW" sz="2000" dirty="0" smtClean="0">
                <a:solidFill>
                  <a:srgbClr val="18CED2"/>
                </a:solidFill>
              </a:rPr>
              <a:t>“, “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yearID</a:t>
            </a:r>
            <a:r>
              <a:rPr lang="en-US" altLang="zh-TW" sz="2000" dirty="0" smtClean="0">
                <a:solidFill>
                  <a:srgbClr val="18CED2"/>
                </a:solidFill>
              </a:rPr>
              <a:t>”)) </a:t>
            </a:r>
            <a:endParaRPr lang="en-US" altLang="zh-TW" sz="2000" dirty="0">
              <a:solidFill>
                <a:srgbClr val="18CED2"/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400" dirty="0"/>
              <a:t>Show ruthba01’s team name (in Teams table) and his HR record (in Batting table)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000" dirty="0" smtClean="0">
                <a:solidFill>
                  <a:srgbClr val="18CED2"/>
                </a:solidFill>
              </a:rPr>
              <a:t>…</a:t>
            </a:r>
            <a:r>
              <a:rPr lang="en-US" altLang="zh-TW" sz="2000" dirty="0">
                <a:solidFill>
                  <a:srgbClr val="18CED2"/>
                </a:solidFill>
              </a:rPr>
              <a:t/>
            </a:r>
            <a:br>
              <a:rPr lang="en-US" altLang="zh-TW" sz="2000" dirty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bdat3 </a:t>
            </a:r>
            <a:r>
              <a:rPr lang="en-US" altLang="zh-TW" sz="2000" dirty="0">
                <a:solidFill>
                  <a:srgbClr val="18CED2"/>
                </a:solidFill>
              </a:rPr>
              <a:t>&lt;- </a:t>
            </a:r>
            <a:r>
              <a:rPr lang="en-US" altLang="zh-TW" sz="2000" dirty="0" err="1">
                <a:solidFill>
                  <a:srgbClr val="18CED2"/>
                </a:solidFill>
              </a:rPr>
              <a:t>inner_join</a:t>
            </a:r>
            <a:r>
              <a:rPr lang="en-US" altLang="zh-TW" sz="2000" dirty="0">
                <a:solidFill>
                  <a:srgbClr val="18CED2"/>
                </a:solidFill>
              </a:rPr>
              <a:t>(</a:t>
            </a:r>
            <a:r>
              <a:rPr lang="en-US" altLang="zh-TW" sz="2000" dirty="0" err="1">
                <a:solidFill>
                  <a:srgbClr val="18CED2"/>
                </a:solidFill>
              </a:rPr>
              <a:t>bdat</a:t>
            </a:r>
            <a:r>
              <a:rPr lang="en-US" altLang="zh-TW" sz="2000" dirty="0">
                <a:solidFill>
                  <a:srgbClr val="18CED2"/>
                </a:solidFill>
              </a:rPr>
              <a:t>, Teams, by=c(“</a:t>
            </a:r>
            <a:r>
              <a:rPr lang="en-US" altLang="zh-TW" sz="2000" dirty="0" err="1">
                <a:solidFill>
                  <a:srgbClr val="18CED2"/>
                </a:solidFill>
              </a:rPr>
              <a:t>teamID</a:t>
            </a:r>
            <a:r>
              <a:rPr lang="en-US" altLang="zh-TW" sz="2000" dirty="0">
                <a:solidFill>
                  <a:srgbClr val="18CED2"/>
                </a:solidFill>
              </a:rPr>
              <a:t>“, “</a:t>
            </a:r>
            <a:r>
              <a:rPr lang="en-US" altLang="zh-TW" sz="2000" dirty="0" err="1">
                <a:solidFill>
                  <a:srgbClr val="18CED2"/>
                </a:solidFill>
              </a:rPr>
              <a:t>yearID</a:t>
            </a:r>
            <a:r>
              <a:rPr lang="en-US" altLang="zh-TW" sz="2000" dirty="0" smtClean="0">
                <a:solidFill>
                  <a:srgbClr val="18CED2"/>
                </a:solidFill>
              </a:rPr>
              <a:t>”)) %&gt;%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	</a:t>
            </a:r>
            <a:r>
              <a:rPr lang="en-US" altLang="zh-TW" sz="2000" dirty="0">
                <a:solidFill>
                  <a:srgbClr val="18CED2"/>
                </a:solidFill>
              </a:rPr>
              <a:t> select(</a:t>
            </a:r>
            <a:r>
              <a:rPr lang="en-US" altLang="zh-TW" sz="2000" dirty="0" err="1">
                <a:solidFill>
                  <a:srgbClr val="18CED2"/>
                </a:solidFill>
              </a:rPr>
              <a:t>playerID</a:t>
            </a:r>
            <a:r>
              <a:rPr lang="en-US" altLang="zh-TW" sz="2000" dirty="0">
                <a:solidFill>
                  <a:srgbClr val="18CED2"/>
                </a:solidFill>
              </a:rPr>
              <a:t>, </a:t>
            </a:r>
            <a:r>
              <a:rPr lang="en-US" altLang="zh-TW" sz="2000" dirty="0" smtClean="0">
                <a:solidFill>
                  <a:srgbClr val="18CED2"/>
                </a:solidFill>
              </a:rPr>
              <a:t>name, </a:t>
            </a:r>
            <a:r>
              <a:rPr lang="en-US" altLang="zh-TW" sz="2000" dirty="0" err="1">
                <a:solidFill>
                  <a:srgbClr val="18CED2"/>
                </a:solidFill>
              </a:rPr>
              <a:t>yearID</a:t>
            </a:r>
            <a:r>
              <a:rPr lang="en-US" altLang="zh-TW" sz="2000" dirty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HomeRun</a:t>
            </a:r>
            <a:r>
              <a:rPr lang="en-US" altLang="zh-TW" sz="2000" dirty="0" smtClean="0">
                <a:solidFill>
                  <a:srgbClr val="18CED2"/>
                </a:solidFill>
              </a:rPr>
              <a:t>=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HR.x</a:t>
            </a:r>
            <a:r>
              <a:rPr lang="en-US" altLang="zh-TW" sz="2000" dirty="0" smtClean="0">
                <a:solidFill>
                  <a:srgbClr val="18CED2"/>
                </a:solidFill>
              </a:rPr>
              <a:t>)</a:t>
            </a:r>
            <a:endParaRPr lang="en-US" altLang="zh-TW" sz="2000" dirty="0">
              <a:solidFill>
                <a:srgbClr val="18CED2"/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endParaRPr lang="zh-TW" altLang="en-US" sz="2000" dirty="0">
              <a:solidFill>
                <a:srgbClr val="18CED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Lahman’s</a:t>
            </a:r>
            <a:r>
              <a:rPr lang="en-US" altLang="zh-TW" dirty="0"/>
              <a:t> Baseball Database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Install </a:t>
            </a:r>
            <a:r>
              <a:rPr lang="en-US" altLang="zh-TW" sz="2400" dirty="0" err="1" smtClean="0"/>
              <a:t>Lahman’s</a:t>
            </a:r>
            <a:r>
              <a:rPr lang="en-US" altLang="zh-TW" sz="2400" dirty="0" smtClean="0"/>
              <a:t> Baseball Database</a:t>
            </a:r>
          </a:p>
          <a:p>
            <a:pPr lvl="1"/>
            <a:r>
              <a:rPr lang="en-US" altLang="zh-TW" sz="2000" dirty="0" err="1">
                <a:solidFill>
                  <a:srgbClr val="18CED2"/>
                </a:solidFill>
              </a:rPr>
              <a:t>install.packages</a:t>
            </a:r>
            <a:r>
              <a:rPr lang="en-US" altLang="zh-TW" sz="2000" dirty="0">
                <a:solidFill>
                  <a:srgbClr val="18CED2"/>
                </a:solidFill>
              </a:rPr>
              <a:t>("</a:t>
            </a:r>
            <a:r>
              <a:rPr lang="en-US" altLang="zh-TW" sz="2000" dirty="0" err="1">
                <a:solidFill>
                  <a:srgbClr val="18CED2"/>
                </a:solidFill>
              </a:rPr>
              <a:t>Lahman</a:t>
            </a:r>
            <a:r>
              <a:rPr lang="en-US" altLang="zh-TW" sz="2000" dirty="0">
                <a:solidFill>
                  <a:srgbClr val="18CED2"/>
                </a:solidFill>
              </a:rPr>
              <a:t>")</a:t>
            </a:r>
          </a:p>
          <a:p>
            <a:r>
              <a:rPr lang="en-US" altLang="zh-TW" sz="2400" dirty="0" smtClean="0"/>
              <a:t>Load </a:t>
            </a:r>
            <a:r>
              <a:rPr lang="en-US" altLang="zh-TW" sz="2400" dirty="0" err="1" smtClean="0"/>
              <a:t>Lahman’s</a:t>
            </a:r>
            <a:r>
              <a:rPr lang="en-US" altLang="zh-TW" sz="2400" dirty="0" smtClean="0"/>
              <a:t> Baseball Dataset</a:t>
            </a:r>
          </a:p>
          <a:p>
            <a:pPr lvl="1"/>
            <a:r>
              <a:rPr lang="en-US" altLang="zh-TW" sz="2000" dirty="0">
                <a:solidFill>
                  <a:srgbClr val="18CED2"/>
                </a:solidFill>
              </a:rPr>
              <a:t>library(</a:t>
            </a:r>
            <a:r>
              <a:rPr lang="en-US" altLang="zh-TW" sz="2000" dirty="0" err="1">
                <a:solidFill>
                  <a:srgbClr val="18CED2"/>
                </a:solidFill>
              </a:rPr>
              <a:t>Lahman</a:t>
            </a:r>
            <a:r>
              <a:rPr lang="en-US" altLang="zh-TW" sz="2000" dirty="0">
                <a:solidFill>
                  <a:srgbClr val="18CED2"/>
                </a:solidFill>
              </a:rPr>
              <a:t>)</a:t>
            </a:r>
          </a:p>
          <a:p>
            <a:r>
              <a:rPr lang="en-US" altLang="zh-TW" sz="2400" dirty="0" smtClean="0"/>
              <a:t>List </a:t>
            </a:r>
            <a:r>
              <a:rPr lang="en-US" altLang="zh-TW" sz="2400" dirty="0" err="1"/>
              <a:t>Lahman’s</a:t>
            </a:r>
            <a:r>
              <a:rPr lang="en-US" altLang="zh-TW" sz="2400" dirty="0"/>
              <a:t> Baseball </a:t>
            </a:r>
            <a:r>
              <a:rPr lang="en-US" altLang="zh-TW" sz="2400" dirty="0" smtClean="0"/>
              <a:t>Database</a:t>
            </a:r>
          </a:p>
          <a:p>
            <a:pPr lvl="1"/>
            <a:r>
              <a:rPr lang="en-US" altLang="zh-TW" sz="2000" dirty="0" err="1" smtClean="0">
                <a:solidFill>
                  <a:srgbClr val="18CED2"/>
                </a:solidFill>
              </a:rPr>
              <a:t>LahmanData</a:t>
            </a:r>
            <a:endParaRPr lang="en-US" altLang="zh-TW" sz="2000" dirty="0" smtClean="0">
              <a:solidFill>
                <a:srgbClr val="18CED2"/>
              </a:solidFill>
            </a:endParaRPr>
          </a:p>
          <a:p>
            <a:r>
              <a:rPr lang="en-US" altLang="zh-TW" sz="2400" dirty="0" smtClean="0"/>
              <a:t>List Batting Database</a:t>
            </a:r>
          </a:p>
          <a:p>
            <a:pPr lvl="1"/>
            <a:r>
              <a:rPr lang="en-US" altLang="zh-TW" sz="2000" dirty="0" smtClean="0">
                <a:solidFill>
                  <a:srgbClr val="18CED2"/>
                </a:solidFill>
              </a:rPr>
              <a:t>head(Batting)</a:t>
            </a:r>
            <a:endParaRPr lang="zh-TW" altLang="en-US" dirty="0">
              <a:solidFill>
                <a:srgbClr val="18CED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097" y="2329141"/>
            <a:ext cx="54959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092" y="5384426"/>
            <a:ext cx="7343775" cy="11811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sx="101000" sy="101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060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920" y="175753"/>
            <a:ext cx="3393755" cy="44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11" y="4705070"/>
            <a:ext cx="115919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57" y="175753"/>
            <a:ext cx="4855304" cy="44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159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</a:t>
            </a:r>
            <a:r>
              <a:rPr lang="en-US" altLang="zh-TW" dirty="0" smtClean="0"/>
              <a:t>– JOIN three tables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4" y="1732449"/>
            <a:ext cx="11063053" cy="4820751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Show </a:t>
            </a:r>
            <a:r>
              <a:rPr lang="en-US" altLang="zh-TW" sz="2400" dirty="0"/>
              <a:t>ruthba01’s name </a:t>
            </a:r>
            <a:r>
              <a:rPr lang="en-US" altLang="zh-TW" sz="2400" dirty="0" smtClean="0"/>
              <a:t>(in Master table) HR record (in Batting table)</a:t>
            </a:r>
            <a:endParaRPr lang="en-US" altLang="zh-TW" dirty="0" smtClean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/>
              <a:t>SQL: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nameFirst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nameLast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teamID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yearID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, HR</a:t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INNER JOIN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Master</a:t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Batting.playerID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Master.playerID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Batting.playerID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=“ruthba01”;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400" dirty="0" smtClean="0"/>
              <a:t>Show </a:t>
            </a:r>
            <a:r>
              <a:rPr lang="en-US" altLang="zh-TW" sz="2400" dirty="0"/>
              <a:t>ruthba01’s </a:t>
            </a:r>
            <a:r>
              <a:rPr lang="en-US" altLang="zh-TW" sz="2400" dirty="0" smtClean="0"/>
              <a:t>name (in </a:t>
            </a:r>
            <a:r>
              <a:rPr lang="en-US" altLang="zh-TW" sz="2400" dirty="0"/>
              <a:t>Master table</a:t>
            </a:r>
            <a:r>
              <a:rPr lang="en-US" altLang="zh-TW" sz="2400" dirty="0" smtClean="0"/>
              <a:t>), team name (in Teams table) </a:t>
            </a:r>
            <a:r>
              <a:rPr lang="en-US" altLang="zh-TW" sz="2400" dirty="0"/>
              <a:t>and his HR record (in Batting table)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/>
              <a:t>SQL</a:t>
            </a:r>
            <a:r>
              <a:rPr lang="en-US" altLang="zh-TW" sz="2200" dirty="0"/>
              <a:t>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nameFirst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nameLast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name,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Batting.yearID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Batting.HR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(Batting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INNER JOIN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Master</a:t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Batting.playerID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Master.playerID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INNER JOIN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Teams</a:t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Batting.teamID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Teams.teamID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Batting.yearID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Teams.yearID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Batting.playerID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=“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ruthba01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”;</a:t>
            </a:r>
            <a:endParaRPr lang="en-US" altLang="zh-TW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03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65" y="1209674"/>
            <a:ext cx="4255994" cy="450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65" y="1209675"/>
            <a:ext cx="3880206" cy="451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358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dplyr</a:t>
            </a:r>
            <a:r>
              <a:rPr lang="en-US" altLang="zh-TW" dirty="0"/>
              <a:t> verbs: </a:t>
            </a:r>
            <a:r>
              <a:rPr lang="en-US" altLang="zh-TW" dirty="0" err="1" smtClean="0"/>
              <a:t>inner_join</a:t>
            </a:r>
            <a:r>
              <a:rPr lang="en-US" altLang="zh-TW" dirty="0" smtClean="0"/>
              <a:t> &amp; filter &amp; select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10256229" cy="467731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Show ruthba01’s </a:t>
            </a:r>
            <a:r>
              <a:rPr lang="en-US" altLang="zh-TW" sz="2400" dirty="0" smtClean="0"/>
              <a:t>team ID </a:t>
            </a:r>
            <a:r>
              <a:rPr lang="en-US" altLang="zh-TW" sz="2400" dirty="0"/>
              <a:t>and his HR record (in Batting table</a:t>
            </a:r>
            <a:r>
              <a:rPr lang="en-US" altLang="zh-TW" sz="2400" dirty="0" smtClean="0"/>
              <a:t>)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000" dirty="0" err="1" smtClean="0">
                <a:solidFill>
                  <a:srgbClr val="18CED2"/>
                </a:solidFill>
              </a:rPr>
              <a:t>bdat</a:t>
            </a:r>
            <a:r>
              <a:rPr lang="en-US" altLang="zh-TW" sz="2000" dirty="0" smtClean="0">
                <a:solidFill>
                  <a:srgbClr val="18CED2"/>
                </a:solidFill>
              </a:rPr>
              <a:t> &lt;- </a:t>
            </a:r>
            <a:r>
              <a:rPr lang="en-US" altLang="zh-TW" sz="2000" dirty="0">
                <a:solidFill>
                  <a:srgbClr val="18CED2"/>
                </a:solidFill>
              </a:rPr>
              <a:t>Batting </a:t>
            </a:r>
            <a:r>
              <a:rPr lang="en-US" altLang="zh-TW" sz="2000" dirty="0" smtClean="0">
                <a:solidFill>
                  <a:srgbClr val="18CED2"/>
                </a:solidFill>
              </a:rPr>
              <a:t>%&gt;%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	filter(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playerID</a:t>
            </a:r>
            <a:r>
              <a:rPr lang="en-US" altLang="zh-TW" sz="2000" dirty="0" smtClean="0">
                <a:solidFill>
                  <a:srgbClr val="18CED2"/>
                </a:solidFill>
              </a:rPr>
              <a:t>==“ruthba01”)</a:t>
            </a:r>
            <a:r>
              <a:rPr lang="en-US" altLang="zh-TW" sz="2000" dirty="0">
                <a:solidFill>
                  <a:srgbClr val="18CED2"/>
                </a:solidFill>
              </a:rPr>
              <a:t>	</a:t>
            </a:r>
            <a:r>
              <a:rPr lang="en-US" altLang="zh-TW" sz="2000" dirty="0" smtClean="0">
                <a:solidFill>
                  <a:srgbClr val="18CED2"/>
                </a:solidFill>
              </a:rPr>
              <a:t>%&gt;%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	select(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playerID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teamID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yearID</a:t>
            </a:r>
            <a:r>
              <a:rPr lang="en-US" altLang="zh-TW" sz="2000" dirty="0" smtClean="0">
                <a:solidFill>
                  <a:srgbClr val="18CED2"/>
                </a:solidFill>
              </a:rPr>
              <a:t>, HR)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400" dirty="0"/>
              <a:t>Show ruthba01’s name (in Master table), team </a:t>
            </a:r>
            <a:r>
              <a:rPr lang="en-US" altLang="zh-TW" sz="2400" dirty="0" smtClean="0"/>
              <a:t>ID and </a:t>
            </a:r>
            <a:r>
              <a:rPr lang="en-US" altLang="zh-TW" sz="2400" dirty="0"/>
              <a:t>his HR record (in Batting table</a:t>
            </a:r>
            <a:r>
              <a:rPr lang="en-US" altLang="zh-TW" sz="2400" dirty="0" smtClean="0"/>
              <a:t>)</a:t>
            </a:r>
            <a:endParaRPr lang="en-US" altLang="zh-TW" sz="2000" dirty="0" smtClean="0">
              <a:solidFill>
                <a:srgbClr val="18CED2"/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000" dirty="0" smtClean="0">
                <a:solidFill>
                  <a:srgbClr val="18CED2"/>
                </a:solidFill>
              </a:rPr>
              <a:t>...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>
                <a:solidFill>
                  <a:srgbClr val="18CED2"/>
                </a:solidFill>
              </a:rPr>
              <a:t>bdat2 &lt;- </a:t>
            </a:r>
            <a:r>
              <a:rPr lang="en-US" altLang="zh-TW" sz="2000" dirty="0" err="1">
                <a:solidFill>
                  <a:srgbClr val="18CED2"/>
                </a:solidFill>
              </a:rPr>
              <a:t>inner_join</a:t>
            </a:r>
            <a:r>
              <a:rPr lang="en-US" altLang="zh-TW" sz="2000" dirty="0">
                <a:solidFill>
                  <a:srgbClr val="18CED2"/>
                </a:solidFill>
              </a:rPr>
              <a:t>(</a:t>
            </a:r>
            <a:r>
              <a:rPr lang="en-US" altLang="zh-TW" sz="2000" dirty="0" err="1">
                <a:solidFill>
                  <a:srgbClr val="18CED2"/>
                </a:solidFill>
              </a:rPr>
              <a:t>bdat</a:t>
            </a:r>
            <a:r>
              <a:rPr lang="en-US" altLang="zh-TW" sz="2000" dirty="0">
                <a:solidFill>
                  <a:srgbClr val="18CED2"/>
                </a:solidFill>
              </a:rPr>
              <a:t>, </a:t>
            </a:r>
            <a:r>
              <a:rPr lang="en-US" altLang="zh-TW" sz="2000" dirty="0" smtClean="0">
                <a:solidFill>
                  <a:srgbClr val="18CED2"/>
                </a:solidFill>
              </a:rPr>
              <a:t>Master, </a:t>
            </a:r>
            <a:r>
              <a:rPr lang="en-US" altLang="zh-TW" sz="2000" dirty="0">
                <a:solidFill>
                  <a:srgbClr val="18CED2"/>
                </a:solidFill>
              </a:rPr>
              <a:t>by=c</a:t>
            </a:r>
            <a:r>
              <a:rPr lang="en-US" altLang="zh-TW" sz="2000" dirty="0" smtClean="0">
                <a:solidFill>
                  <a:srgbClr val="18CED2"/>
                </a:solidFill>
              </a:rPr>
              <a:t>(“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playerID</a:t>
            </a:r>
            <a:r>
              <a:rPr lang="en-US" altLang="zh-TW" sz="2000" dirty="0" smtClean="0">
                <a:solidFill>
                  <a:srgbClr val="18CED2"/>
                </a:solidFill>
              </a:rPr>
              <a:t>”))  %&gt;%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	select(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nameFirst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nameLast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teamID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yearID</a:t>
            </a:r>
            <a:r>
              <a:rPr lang="en-US" altLang="zh-TW" sz="2000" dirty="0">
                <a:solidFill>
                  <a:srgbClr val="18CED2"/>
                </a:solidFill>
              </a:rPr>
              <a:t>, HR</a:t>
            </a:r>
            <a:r>
              <a:rPr lang="en-US" altLang="zh-TW" sz="2000" dirty="0" smtClean="0">
                <a:solidFill>
                  <a:srgbClr val="18CED2"/>
                </a:solidFill>
              </a:rPr>
              <a:t>)</a:t>
            </a:r>
            <a:endParaRPr lang="en-US" altLang="zh-TW" sz="2400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400" dirty="0"/>
              <a:t>Show ruthba01’s name (in Master table), team name (in Teams table) and his HR record (in Batting table)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000" dirty="0">
                <a:solidFill>
                  <a:srgbClr val="18CED2"/>
                </a:solidFill>
              </a:rPr>
              <a:t>...</a:t>
            </a:r>
            <a:br>
              <a:rPr lang="en-US" altLang="zh-TW" sz="2000" dirty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bdat3 </a:t>
            </a:r>
            <a:r>
              <a:rPr lang="en-US" altLang="zh-TW" sz="2000" dirty="0">
                <a:solidFill>
                  <a:srgbClr val="18CED2"/>
                </a:solidFill>
              </a:rPr>
              <a:t>&lt;- </a:t>
            </a:r>
            <a:r>
              <a:rPr lang="en-US" altLang="zh-TW" sz="2000" dirty="0" err="1">
                <a:solidFill>
                  <a:srgbClr val="18CED2"/>
                </a:solidFill>
              </a:rPr>
              <a:t>inner_join</a:t>
            </a:r>
            <a:r>
              <a:rPr lang="en-US" altLang="zh-TW" sz="2000" dirty="0">
                <a:solidFill>
                  <a:srgbClr val="18CED2"/>
                </a:solidFill>
              </a:rPr>
              <a:t>(</a:t>
            </a:r>
            <a:r>
              <a:rPr lang="en-US" altLang="zh-TW" sz="2000" dirty="0" err="1">
                <a:solidFill>
                  <a:srgbClr val="18CED2"/>
                </a:solidFill>
              </a:rPr>
              <a:t>bdat</a:t>
            </a:r>
            <a:r>
              <a:rPr lang="en-US" altLang="zh-TW" sz="2000" dirty="0">
                <a:solidFill>
                  <a:srgbClr val="18CED2"/>
                </a:solidFill>
              </a:rPr>
              <a:t>, Teams, by=c(“</a:t>
            </a:r>
            <a:r>
              <a:rPr lang="en-US" altLang="zh-TW" sz="2000" dirty="0" err="1">
                <a:solidFill>
                  <a:srgbClr val="18CED2"/>
                </a:solidFill>
              </a:rPr>
              <a:t>teamID</a:t>
            </a:r>
            <a:r>
              <a:rPr lang="en-US" altLang="zh-TW" sz="2000" dirty="0">
                <a:solidFill>
                  <a:srgbClr val="18CED2"/>
                </a:solidFill>
              </a:rPr>
              <a:t>“, “</a:t>
            </a:r>
            <a:r>
              <a:rPr lang="en-US" altLang="zh-TW" sz="2000" dirty="0" err="1">
                <a:solidFill>
                  <a:srgbClr val="18CED2"/>
                </a:solidFill>
              </a:rPr>
              <a:t>yearID</a:t>
            </a:r>
            <a:r>
              <a:rPr lang="en-US" altLang="zh-TW" sz="2000" dirty="0" smtClean="0">
                <a:solidFill>
                  <a:srgbClr val="18CED2"/>
                </a:solidFill>
              </a:rPr>
              <a:t>”)) %&gt;%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	</a:t>
            </a:r>
            <a:r>
              <a:rPr lang="en-US" altLang="zh-TW" sz="2000" dirty="0">
                <a:solidFill>
                  <a:srgbClr val="18CED2"/>
                </a:solidFill>
              </a:rPr>
              <a:t> select(</a:t>
            </a:r>
            <a:r>
              <a:rPr lang="en-US" altLang="zh-TW" sz="2000" dirty="0" err="1">
                <a:solidFill>
                  <a:srgbClr val="18CED2"/>
                </a:solidFill>
              </a:rPr>
              <a:t>nameFirst</a:t>
            </a:r>
            <a:r>
              <a:rPr lang="en-US" altLang="zh-TW" sz="2000" dirty="0">
                <a:solidFill>
                  <a:srgbClr val="18CED2"/>
                </a:solidFill>
              </a:rPr>
              <a:t>, </a:t>
            </a:r>
            <a:r>
              <a:rPr lang="en-US" altLang="zh-TW" sz="2000" dirty="0" err="1">
                <a:solidFill>
                  <a:srgbClr val="18CED2"/>
                </a:solidFill>
              </a:rPr>
              <a:t>nameLast</a:t>
            </a:r>
            <a:r>
              <a:rPr lang="en-US" altLang="zh-TW" sz="2000" dirty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TeanName</a:t>
            </a:r>
            <a:r>
              <a:rPr lang="en-US" altLang="zh-TW" sz="2000" dirty="0" smtClean="0">
                <a:solidFill>
                  <a:srgbClr val="18CED2"/>
                </a:solidFill>
              </a:rPr>
              <a:t>=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teamID</a:t>
            </a:r>
            <a:r>
              <a:rPr lang="en-US" altLang="zh-TW" sz="2000" dirty="0">
                <a:solidFill>
                  <a:srgbClr val="18CED2"/>
                </a:solidFill>
              </a:rPr>
              <a:t>, </a:t>
            </a:r>
            <a:r>
              <a:rPr lang="en-US" altLang="zh-TW" sz="2000" dirty="0" err="1">
                <a:solidFill>
                  <a:srgbClr val="18CED2"/>
                </a:solidFill>
              </a:rPr>
              <a:t>yearID</a:t>
            </a:r>
            <a:r>
              <a:rPr lang="en-US" altLang="zh-TW" sz="2000" dirty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HomeRun</a:t>
            </a:r>
            <a:r>
              <a:rPr lang="en-US" altLang="zh-TW" sz="2000" dirty="0" smtClean="0">
                <a:solidFill>
                  <a:srgbClr val="18CED2"/>
                </a:solidFill>
              </a:rPr>
              <a:t>=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HR.x</a:t>
            </a:r>
            <a:r>
              <a:rPr lang="en-US" altLang="zh-TW" sz="2000" dirty="0" smtClean="0">
                <a:solidFill>
                  <a:srgbClr val="18CED2"/>
                </a:solidFill>
              </a:rPr>
              <a:t>)</a:t>
            </a:r>
            <a:endParaRPr lang="en-US" altLang="zh-TW" sz="2000" dirty="0">
              <a:solidFill>
                <a:srgbClr val="18CED2"/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endParaRPr lang="zh-TW" altLang="en-US" sz="2000" dirty="0">
              <a:solidFill>
                <a:srgbClr val="18CED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6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69" y="117942"/>
            <a:ext cx="3397883" cy="446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07" y="741268"/>
            <a:ext cx="4612832" cy="4745131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sx="101000" sy="101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92" y="1721223"/>
            <a:ext cx="5581768" cy="501575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sx="101000" sy="101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799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</a:t>
            </a:r>
            <a:r>
              <a:rPr lang="en-US" altLang="zh-TW" dirty="0" smtClean="0"/>
              <a:t>– GROUP BY and JOIN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4" y="1732449"/>
            <a:ext cx="11063053" cy="4820751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Group by </a:t>
            </a:r>
            <a:r>
              <a:rPr lang="en-US" altLang="zh-TW" sz="2400" dirty="0" err="1" smtClean="0"/>
              <a:t>playerID</a:t>
            </a:r>
            <a:r>
              <a:rPr lang="en-US" altLang="zh-TW" sz="2400" dirty="0" smtClean="0"/>
              <a:t> from </a:t>
            </a:r>
            <a:r>
              <a:rPr lang="en-US" altLang="zh-TW" sz="2400" dirty="0"/>
              <a:t>Batting table for each player’s total home-run (HR) number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/>
              <a:t>SQL</a:t>
            </a:r>
            <a:r>
              <a:rPr lang="en-US" altLang="zh-TW" sz="2200" dirty="0"/>
              <a:t>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sum(HR)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GROUP 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en-US" altLang="zh-TW" sz="2200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sum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(HR)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400" dirty="0" smtClean="0"/>
              <a:t>Show player’s name (in </a:t>
            </a:r>
            <a:r>
              <a:rPr lang="en-US" altLang="zh-TW" sz="2400" dirty="0"/>
              <a:t>Master table</a:t>
            </a:r>
            <a:r>
              <a:rPr lang="en-US" altLang="zh-TW" sz="2400" dirty="0" smtClean="0"/>
              <a:t>), and their total (group by and sum) HR </a:t>
            </a:r>
            <a:r>
              <a:rPr lang="en-US" altLang="zh-TW" sz="2400" dirty="0"/>
              <a:t>record (in Batting table)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/>
              <a:t>SQL</a:t>
            </a:r>
            <a:r>
              <a:rPr lang="en-US" altLang="zh-TW" sz="2200" dirty="0"/>
              <a:t>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first(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nameFirst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), first(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nameLast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), sum(HR)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Batting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INNER JOIN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Master</a:t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Batting.playerID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Master.playerID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GROUP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Batting.playerID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en-US" altLang="zh-TW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159" y="1400175"/>
            <a:ext cx="37338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87" y="1400175"/>
            <a:ext cx="61150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483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dplyr</a:t>
            </a:r>
            <a:r>
              <a:rPr lang="en-US" altLang="zh-TW" dirty="0"/>
              <a:t> verbs: </a:t>
            </a:r>
            <a:r>
              <a:rPr lang="en-US" altLang="zh-TW" dirty="0" err="1" smtClean="0"/>
              <a:t>group_by</a:t>
            </a:r>
            <a:r>
              <a:rPr lang="en-US" altLang="zh-TW" dirty="0" smtClean="0"/>
              <a:t>, summarize &amp; </a:t>
            </a:r>
            <a:r>
              <a:rPr lang="en-US" altLang="zh-TW" dirty="0" err="1" smtClean="0"/>
              <a:t>inner_join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11143734" cy="467731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List home-run data by group of </a:t>
            </a:r>
            <a:r>
              <a:rPr lang="en-US" altLang="zh-TW" sz="2400" dirty="0" err="1" smtClean="0"/>
              <a:t>playerID</a:t>
            </a:r>
            <a:endParaRPr lang="en-US" altLang="zh-TW" sz="2400" dirty="0" smtClean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000" dirty="0" err="1" smtClean="0">
                <a:solidFill>
                  <a:srgbClr val="18CED2"/>
                </a:solidFill>
              </a:rPr>
              <a:t>bdat</a:t>
            </a:r>
            <a:r>
              <a:rPr lang="en-US" altLang="zh-TW" sz="2000" dirty="0" smtClean="0">
                <a:solidFill>
                  <a:srgbClr val="18CED2"/>
                </a:solidFill>
              </a:rPr>
              <a:t> &lt;- Batting </a:t>
            </a:r>
            <a:r>
              <a:rPr lang="en-US" altLang="zh-TW" sz="2000" dirty="0">
                <a:solidFill>
                  <a:srgbClr val="18CED2"/>
                </a:solidFill>
              </a:rPr>
              <a:t>%&gt;% </a:t>
            </a:r>
            <a:br>
              <a:rPr lang="en-US" altLang="zh-TW" sz="2000" dirty="0">
                <a:solidFill>
                  <a:srgbClr val="18CED2"/>
                </a:solidFill>
              </a:rPr>
            </a:br>
            <a:r>
              <a:rPr lang="en-US" altLang="zh-TW" sz="2000" dirty="0">
                <a:solidFill>
                  <a:srgbClr val="18CED2"/>
                </a:solidFill>
              </a:rPr>
              <a:t>		</a:t>
            </a:r>
            <a:r>
              <a:rPr lang="en-US" altLang="zh-TW" sz="2000" dirty="0" smtClean="0">
                <a:solidFill>
                  <a:srgbClr val="18CED2"/>
                </a:solidFill>
              </a:rPr>
              <a:t>	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group_by</a:t>
            </a:r>
            <a:r>
              <a:rPr lang="en-US" altLang="zh-TW" sz="2000" dirty="0" smtClean="0">
                <a:solidFill>
                  <a:srgbClr val="18CED2"/>
                </a:solidFill>
              </a:rPr>
              <a:t>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playerID</a:t>
            </a:r>
            <a:r>
              <a:rPr lang="en-US" altLang="zh-TW" sz="2000" dirty="0">
                <a:solidFill>
                  <a:srgbClr val="18CED2"/>
                </a:solidFill>
              </a:rPr>
              <a:t>) %&gt;% </a:t>
            </a:r>
            <a:br>
              <a:rPr lang="en-US" altLang="zh-TW" sz="2000" dirty="0">
                <a:solidFill>
                  <a:srgbClr val="18CED2"/>
                </a:solidFill>
              </a:rPr>
            </a:br>
            <a:r>
              <a:rPr lang="en-US" altLang="zh-TW" sz="2000" dirty="0">
                <a:solidFill>
                  <a:srgbClr val="18CED2"/>
                </a:solidFill>
              </a:rPr>
              <a:t>		</a:t>
            </a:r>
            <a:r>
              <a:rPr lang="en-US" altLang="zh-TW" sz="2000" dirty="0" smtClean="0">
                <a:solidFill>
                  <a:srgbClr val="18CED2"/>
                </a:solidFill>
              </a:rPr>
              <a:t>	summarize(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total_HR</a:t>
            </a:r>
            <a:r>
              <a:rPr lang="en-US" altLang="zh-TW" sz="2000" dirty="0" smtClean="0">
                <a:solidFill>
                  <a:srgbClr val="18CED2"/>
                </a:solidFill>
              </a:rPr>
              <a:t>=sum(HR</a:t>
            </a:r>
            <a:r>
              <a:rPr lang="en-US" altLang="zh-TW" sz="2000" dirty="0">
                <a:solidFill>
                  <a:srgbClr val="18CED2"/>
                </a:solidFill>
              </a:rPr>
              <a:t>)) %&gt;%</a:t>
            </a:r>
            <a:br>
              <a:rPr lang="en-US" altLang="zh-TW" sz="2000" dirty="0">
                <a:solidFill>
                  <a:srgbClr val="18CED2"/>
                </a:solidFill>
              </a:rPr>
            </a:br>
            <a:r>
              <a:rPr lang="en-US" altLang="zh-TW" sz="2000" dirty="0">
                <a:solidFill>
                  <a:srgbClr val="18CED2"/>
                </a:solidFill>
              </a:rPr>
              <a:t>		</a:t>
            </a:r>
            <a:r>
              <a:rPr lang="en-US" altLang="zh-TW" sz="2000" dirty="0" smtClean="0">
                <a:solidFill>
                  <a:srgbClr val="18CED2"/>
                </a:solidFill>
              </a:rPr>
              <a:t>	arrange(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desc</a:t>
            </a:r>
            <a:r>
              <a:rPr lang="en-US" altLang="zh-TW" sz="2000" dirty="0" smtClean="0">
                <a:solidFill>
                  <a:srgbClr val="18CED2"/>
                </a:solidFill>
              </a:rPr>
              <a:t>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total_HR</a:t>
            </a:r>
            <a:r>
              <a:rPr lang="en-US" altLang="zh-TW" sz="2000" dirty="0" smtClean="0">
                <a:solidFill>
                  <a:srgbClr val="18CED2"/>
                </a:solidFill>
              </a:rPr>
              <a:t>))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400" dirty="0"/>
              <a:t>Show </a:t>
            </a:r>
            <a:r>
              <a:rPr lang="en-US" altLang="zh-TW" sz="2400" dirty="0" smtClean="0"/>
              <a:t>player’s </a:t>
            </a:r>
            <a:r>
              <a:rPr lang="en-US" altLang="zh-TW" sz="2400" dirty="0"/>
              <a:t>name (in Master </a:t>
            </a:r>
            <a:r>
              <a:rPr lang="en-US" altLang="zh-TW" sz="2400" dirty="0" smtClean="0"/>
              <a:t>table) and </a:t>
            </a:r>
            <a:r>
              <a:rPr lang="en-US" altLang="zh-TW" sz="2400" dirty="0"/>
              <a:t>his HR record (in Batting table</a:t>
            </a:r>
            <a:r>
              <a:rPr lang="en-US" altLang="zh-TW" sz="2400" dirty="0" smtClean="0"/>
              <a:t>) – summarize then join</a:t>
            </a:r>
            <a:endParaRPr lang="en-US" altLang="zh-TW" sz="2000" dirty="0" smtClean="0">
              <a:solidFill>
                <a:srgbClr val="18CED2"/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000" dirty="0" smtClean="0">
                <a:solidFill>
                  <a:srgbClr val="18CED2"/>
                </a:solidFill>
              </a:rPr>
              <a:t>...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>
                <a:solidFill>
                  <a:srgbClr val="18CED2"/>
                </a:solidFill>
              </a:rPr>
              <a:t>bdat2 &lt;- </a:t>
            </a:r>
            <a:r>
              <a:rPr lang="en-US" altLang="zh-TW" sz="2000" dirty="0" err="1">
                <a:solidFill>
                  <a:srgbClr val="18CED2"/>
                </a:solidFill>
              </a:rPr>
              <a:t>inner_join</a:t>
            </a:r>
            <a:r>
              <a:rPr lang="en-US" altLang="zh-TW" sz="2000" dirty="0">
                <a:solidFill>
                  <a:srgbClr val="18CED2"/>
                </a:solidFill>
              </a:rPr>
              <a:t>(</a:t>
            </a:r>
            <a:r>
              <a:rPr lang="en-US" altLang="zh-TW" sz="2000" dirty="0" err="1">
                <a:solidFill>
                  <a:srgbClr val="18CED2"/>
                </a:solidFill>
              </a:rPr>
              <a:t>bdat</a:t>
            </a:r>
            <a:r>
              <a:rPr lang="en-US" altLang="zh-TW" sz="2000" dirty="0">
                <a:solidFill>
                  <a:srgbClr val="18CED2"/>
                </a:solidFill>
              </a:rPr>
              <a:t>, </a:t>
            </a:r>
            <a:r>
              <a:rPr lang="en-US" altLang="zh-TW" sz="2000" dirty="0" smtClean="0">
                <a:solidFill>
                  <a:srgbClr val="18CED2"/>
                </a:solidFill>
              </a:rPr>
              <a:t>Master, </a:t>
            </a:r>
            <a:r>
              <a:rPr lang="en-US" altLang="zh-TW" sz="2000" dirty="0">
                <a:solidFill>
                  <a:srgbClr val="18CED2"/>
                </a:solidFill>
              </a:rPr>
              <a:t>by=c</a:t>
            </a:r>
            <a:r>
              <a:rPr lang="en-US" altLang="zh-TW" sz="2000" dirty="0" smtClean="0">
                <a:solidFill>
                  <a:srgbClr val="18CED2"/>
                </a:solidFill>
              </a:rPr>
              <a:t>(“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playerID</a:t>
            </a:r>
            <a:r>
              <a:rPr lang="en-US" altLang="zh-TW" sz="2000" dirty="0" smtClean="0">
                <a:solidFill>
                  <a:srgbClr val="18CED2"/>
                </a:solidFill>
              </a:rPr>
              <a:t>”)) %&gt;%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	select(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nameFirst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nameLast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yearID</a:t>
            </a:r>
            <a:r>
              <a:rPr lang="en-US" altLang="zh-TW" sz="2000" dirty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total_HR</a:t>
            </a:r>
            <a:r>
              <a:rPr lang="en-US" altLang="zh-TW" sz="2000" dirty="0" smtClean="0">
                <a:solidFill>
                  <a:srgbClr val="18CED2"/>
                </a:solidFill>
              </a:rPr>
              <a:t>)</a:t>
            </a:r>
            <a:endParaRPr lang="en-US" altLang="zh-TW" sz="2400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400" dirty="0" smtClean="0"/>
              <a:t>Inner join Batting and </a:t>
            </a:r>
            <a:r>
              <a:rPr lang="en-US" altLang="zh-TW" sz="2400" dirty="0"/>
              <a:t>Master </a:t>
            </a:r>
            <a:r>
              <a:rPr lang="en-US" altLang="zh-TW" sz="2400" dirty="0" smtClean="0"/>
              <a:t>table directly, then summarize them</a:t>
            </a:r>
            <a:endParaRPr lang="en-US" altLang="zh-TW" sz="2400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000" dirty="0" err="1" smtClean="0">
                <a:solidFill>
                  <a:srgbClr val="18CED2"/>
                </a:solidFill>
              </a:rPr>
              <a:t>bdat</a:t>
            </a:r>
            <a:r>
              <a:rPr lang="en-US" altLang="zh-TW" sz="2000" dirty="0" smtClean="0">
                <a:solidFill>
                  <a:srgbClr val="18CED2"/>
                </a:solidFill>
              </a:rPr>
              <a:t> </a:t>
            </a:r>
            <a:r>
              <a:rPr lang="en-US" altLang="zh-TW" sz="2000" dirty="0">
                <a:solidFill>
                  <a:srgbClr val="18CED2"/>
                </a:solidFill>
              </a:rPr>
              <a:t>&lt;-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inner_join</a:t>
            </a:r>
            <a:r>
              <a:rPr lang="en-US" altLang="zh-TW" sz="2000" dirty="0" smtClean="0">
                <a:solidFill>
                  <a:srgbClr val="18CED2"/>
                </a:solidFill>
              </a:rPr>
              <a:t>(Batting, Master, </a:t>
            </a:r>
            <a:r>
              <a:rPr lang="en-US" altLang="zh-TW" sz="2000" dirty="0">
                <a:solidFill>
                  <a:srgbClr val="18CED2"/>
                </a:solidFill>
              </a:rPr>
              <a:t>by=c</a:t>
            </a:r>
            <a:r>
              <a:rPr lang="en-US" altLang="zh-TW" sz="2000" dirty="0" smtClean="0">
                <a:solidFill>
                  <a:srgbClr val="18CED2"/>
                </a:solidFill>
              </a:rPr>
              <a:t>(“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playerID</a:t>
            </a:r>
            <a:r>
              <a:rPr lang="en-US" altLang="zh-TW" sz="2000" dirty="0" smtClean="0">
                <a:solidFill>
                  <a:srgbClr val="18CED2"/>
                </a:solidFill>
              </a:rPr>
              <a:t>”)) %&gt;%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	 </a:t>
            </a:r>
            <a:r>
              <a:rPr lang="en-US" altLang="zh-TW" sz="2000" dirty="0" err="1">
                <a:solidFill>
                  <a:srgbClr val="18CED2"/>
                </a:solidFill>
              </a:rPr>
              <a:t>group_by</a:t>
            </a:r>
            <a:r>
              <a:rPr lang="en-US" altLang="zh-TW" sz="2000" dirty="0">
                <a:solidFill>
                  <a:srgbClr val="18CED2"/>
                </a:solidFill>
              </a:rPr>
              <a:t>(</a:t>
            </a:r>
            <a:r>
              <a:rPr lang="en-US" altLang="zh-TW" sz="2000" dirty="0" err="1">
                <a:solidFill>
                  <a:srgbClr val="18CED2"/>
                </a:solidFill>
              </a:rPr>
              <a:t>playerID</a:t>
            </a:r>
            <a:r>
              <a:rPr lang="en-US" altLang="zh-TW" sz="2000" dirty="0">
                <a:solidFill>
                  <a:srgbClr val="18CED2"/>
                </a:solidFill>
              </a:rPr>
              <a:t>) %&gt;% </a:t>
            </a:r>
            <a:r>
              <a:rPr lang="en-US" altLang="zh-TW" sz="2000" dirty="0" smtClean="0">
                <a:solidFill>
                  <a:srgbClr val="18CED2"/>
                </a:solidFill>
              </a:rPr>
              <a:t/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	 summarize(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FirstName</a:t>
            </a:r>
            <a:r>
              <a:rPr lang="en-US" altLang="zh-TW" sz="2000" dirty="0" smtClean="0">
                <a:solidFill>
                  <a:srgbClr val="18CED2"/>
                </a:solidFill>
              </a:rPr>
              <a:t>=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nameFirst</a:t>
            </a:r>
            <a:r>
              <a:rPr lang="en-US" altLang="zh-TW" sz="2000" dirty="0" smtClean="0">
                <a:solidFill>
                  <a:srgbClr val="18CED2"/>
                </a:solidFill>
              </a:rPr>
              <a:t>[1],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LastName</a:t>
            </a:r>
            <a:r>
              <a:rPr lang="en-US" altLang="zh-TW" sz="2000" dirty="0" smtClean="0">
                <a:solidFill>
                  <a:srgbClr val="18CED2"/>
                </a:solidFill>
              </a:rPr>
              <a:t>=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nameLast</a:t>
            </a:r>
            <a:r>
              <a:rPr lang="en-US" altLang="zh-TW" sz="2000" dirty="0" smtClean="0">
                <a:solidFill>
                  <a:srgbClr val="18CED2"/>
                </a:solidFill>
              </a:rPr>
              <a:t>[1],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total_HR</a:t>
            </a:r>
            <a:r>
              <a:rPr lang="en-US" altLang="zh-TW" sz="2000" dirty="0" smtClean="0">
                <a:solidFill>
                  <a:srgbClr val="18CED2"/>
                </a:solidFill>
              </a:rPr>
              <a:t>=sum(HR</a:t>
            </a:r>
            <a:r>
              <a:rPr lang="en-US" altLang="zh-TW" sz="2000" dirty="0">
                <a:solidFill>
                  <a:srgbClr val="18CED2"/>
                </a:solidFill>
              </a:rPr>
              <a:t>)) %&gt;%</a:t>
            </a:r>
            <a:r>
              <a:rPr lang="en-US" altLang="zh-TW" sz="2000" dirty="0" smtClean="0">
                <a:solidFill>
                  <a:srgbClr val="18CED2"/>
                </a:solidFill>
              </a:rPr>
              <a:t/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	</a:t>
            </a:r>
            <a:r>
              <a:rPr lang="en-US" altLang="zh-TW" sz="2000" dirty="0">
                <a:solidFill>
                  <a:srgbClr val="18CED2"/>
                </a:solidFill>
              </a:rPr>
              <a:t> </a:t>
            </a:r>
            <a:r>
              <a:rPr lang="en-US" altLang="zh-TW" sz="2000" dirty="0" smtClean="0">
                <a:solidFill>
                  <a:srgbClr val="18CED2"/>
                </a:solidFill>
              </a:rPr>
              <a:t>select(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FirstName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LastName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total_HR</a:t>
            </a:r>
            <a:r>
              <a:rPr lang="en-US" altLang="zh-TW" sz="2000" dirty="0" smtClean="0">
                <a:solidFill>
                  <a:srgbClr val="18CED2"/>
                </a:solidFill>
              </a:rPr>
              <a:t>)</a:t>
            </a:r>
            <a:endParaRPr lang="en-US" altLang="zh-TW" sz="2000" dirty="0">
              <a:solidFill>
                <a:srgbClr val="18CED2"/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endParaRPr lang="zh-TW" altLang="en-US" sz="2000" dirty="0">
              <a:solidFill>
                <a:srgbClr val="18CED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8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64" y="306482"/>
            <a:ext cx="2937626" cy="2799790"/>
          </a:xfrm>
          <a:prstGeom prst="rect">
            <a:avLst/>
          </a:prstGeom>
          <a:noFill/>
          <a:ln>
            <a:noFill/>
          </a:ln>
          <a:effectLst>
            <a:outerShdw blurRad="76200" dist="38100" dir="13500000" sx="102000" sy="102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01" y="1343166"/>
            <a:ext cx="4668882" cy="3526211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sx="101000" sy="101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66" y="2961294"/>
            <a:ext cx="7074027" cy="3490351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sx="101000" sy="101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705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1 – SQL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0982" y="1732449"/>
            <a:ext cx="11806177" cy="482075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 smtClean="0"/>
              <a:t>Generate the list of all the players who played for a team whose park was Petco Park. Limit the list to players in the Batting Table.</a:t>
            </a:r>
            <a:endParaRPr lang="en-US" altLang="zh-TW" sz="2400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/>
              <a:t>SQL</a:t>
            </a:r>
            <a:r>
              <a:rPr lang="en-US" altLang="zh-TW" sz="2200" dirty="0"/>
              <a:t>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Batting.teamID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Batting.yearID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, park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INNER JOIN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Teams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Batting.teamID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Teams.teamID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Batting.yearID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Teams.yearID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park=“Petco Park”;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400" dirty="0"/>
              <a:t>Each such player should be listed with his first name and last name, and no player should be listed more than once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/>
              <a:t>SQL</a:t>
            </a:r>
            <a:r>
              <a:rPr lang="en-US" altLang="zh-TW" sz="2200" dirty="0"/>
              <a:t>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first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nameFirst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),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first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nameLast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) 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(Batting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INNER JOIN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Teams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Batting.teamID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Teams.teamID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Batting.yearID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Teams.yearID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INNER JOIN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Master</a:t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Batting.playerID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Master.playerID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park=“Petco Park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GROUP BY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Batting.playerID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en-US" altLang="zh-TW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 – SELECT data FROM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List player ID, homerun number and year ID from Batting table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/>
              <a:t>SQL: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HR,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yearID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Batting;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017" y="3177710"/>
            <a:ext cx="4937031" cy="25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252" y="2289585"/>
            <a:ext cx="3139194" cy="43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4238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120" y="1732449"/>
            <a:ext cx="3614531" cy="39599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956" y="1732449"/>
            <a:ext cx="2234411" cy="39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169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Pronlem</a:t>
            </a:r>
            <a:r>
              <a:rPr lang="en-US" altLang="zh-TW" dirty="0" smtClean="0"/>
              <a:t> 1 – </a:t>
            </a:r>
            <a:r>
              <a:rPr lang="en-US" altLang="zh-TW" dirty="0" err="1" smtClean="0"/>
              <a:t>dplyr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11143734" cy="46773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/>
              <a:t>List </a:t>
            </a:r>
            <a:r>
              <a:rPr lang="en-US" altLang="zh-TW" sz="2400" dirty="0" smtClean="0"/>
              <a:t>team </a:t>
            </a:r>
            <a:r>
              <a:rPr lang="en-US" altLang="zh-TW" sz="2400" dirty="0"/>
              <a:t>ID whose park </a:t>
            </a:r>
            <a:r>
              <a:rPr lang="en-US" altLang="zh-TW" sz="2400" dirty="0" smtClean="0"/>
              <a:t>is </a:t>
            </a:r>
            <a:r>
              <a:rPr lang="en-US" altLang="zh-TW" sz="2400" dirty="0"/>
              <a:t>Petco </a:t>
            </a:r>
            <a:r>
              <a:rPr lang="en-US" altLang="zh-TW" sz="2400" dirty="0" smtClean="0"/>
              <a:t>Park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000" dirty="0" err="1" smtClean="0">
                <a:solidFill>
                  <a:srgbClr val="18CED2"/>
                </a:solidFill>
              </a:rPr>
              <a:t>bdat</a:t>
            </a:r>
            <a:r>
              <a:rPr lang="en-US" altLang="zh-TW" sz="2000" dirty="0" smtClean="0">
                <a:solidFill>
                  <a:srgbClr val="18CED2"/>
                </a:solidFill>
              </a:rPr>
              <a:t> &lt;- Teams </a:t>
            </a:r>
            <a:r>
              <a:rPr lang="en-US" altLang="zh-TW" sz="2000" dirty="0">
                <a:solidFill>
                  <a:srgbClr val="18CED2"/>
                </a:solidFill>
              </a:rPr>
              <a:t>%&gt;% </a:t>
            </a:r>
            <a:br>
              <a:rPr lang="en-US" altLang="zh-TW" sz="2000" dirty="0">
                <a:solidFill>
                  <a:srgbClr val="18CED2"/>
                </a:solidFill>
              </a:rPr>
            </a:br>
            <a:r>
              <a:rPr lang="en-US" altLang="zh-TW" sz="2000" dirty="0">
                <a:solidFill>
                  <a:srgbClr val="18CED2"/>
                </a:solidFill>
              </a:rPr>
              <a:t>		</a:t>
            </a:r>
            <a:r>
              <a:rPr lang="en-US" altLang="zh-TW" sz="2000" dirty="0" smtClean="0">
                <a:solidFill>
                  <a:srgbClr val="18CED2"/>
                </a:solidFill>
              </a:rPr>
              <a:t>	filter(park==(“Petco Park”) </a:t>
            </a:r>
            <a:r>
              <a:rPr lang="en-US" altLang="zh-TW" sz="2000" dirty="0">
                <a:solidFill>
                  <a:srgbClr val="18CED2"/>
                </a:solidFill>
              </a:rPr>
              <a:t>%&gt;% </a:t>
            </a:r>
            <a:br>
              <a:rPr lang="en-US" altLang="zh-TW" sz="2000" dirty="0">
                <a:solidFill>
                  <a:srgbClr val="18CED2"/>
                </a:solidFill>
              </a:rPr>
            </a:br>
            <a:r>
              <a:rPr lang="en-US" altLang="zh-TW" sz="2000" dirty="0">
                <a:solidFill>
                  <a:srgbClr val="18CED2"/>
                </a:solidFill>
              </a:rPr>
              <a:t>		</a:t>
            </a:r>
            <a:r>
              <a:rPr lang="en-US" altLang="zh-TW" sz="2000" dirty="0" smtClean="0">
                <a:solidFill>
                  <a:srgbClr val="18CED2"/>
                </a:solidFill>
              </a:rPr>
              <a:t>	select(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teamID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yearID</a:t>
            </a:r>
            <a:r>
              <a:rPr lang="en-US" altLang="zh-TW" sz="2000" dirty="0" smtClean="0">
                <a:solidFill>
                  <a:srgbClr val="18CED2"/>
                </a:solidFill>
              </a:rPr>
              <a:t>)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400" dirty="0" smtClean="0"/>
              <a:t>Get player ID (in </a:t>
            </a:r>
            <a:r>
              <a:rPr lang="en-US" altLang="zh-TW" sz="2400" dirty="0"/>
              <a:t>Batting table</a:t>
            </a:r>
            <a:r>
              <a:rPr lang="en-US" altLang="zh-TW" sz="2400" dirty="0" smtClean="0"/>
              <a:t>) which the team ID is SDN (whose park is Petco Park)</a:t>
            </a:r>
            <a:endParaRPr lang="en-US" altLang="zh-TW" sz="2000" dirty="0" smtClean="0">
              <a:solidFill>
                <a:srgbClr val="18CED2"/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000" dirty="0" smtClean="0">
                <a:solidFill>
                  <a:srgbClr val="18CED2"/>
                </a:solidFill>
              </a:rPr>
              <a:t>bdat2 </a:t>
            </a:r>
            <a:r>
              <a:rPr lang="en-US" altLang="zh-TW" sz="2000" dirty="0">
                <a:solidFill>
                  <a:srgbClr val="18CED2"/>
                </a:solidFill>
              </a:rPr>
              <a:t>&lt;- </a:t>
            </a:r>
            <a:r>
              <a:rPr lang="en-US" altLang="zh-TW" sz="2000" dirty="0" smtClean="0">
                <a:solidFill>
                  <a:srgbClr val="18CED2"/>
                </a:solidFill>
              </a:rPr>
              <a:t>Batting %&gt;%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	filter(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teamID</a:t>
            </a:r>
            <a:r>
              <a:rPr lang="en-US" altLang="zh-TW" sz="2000" dirty="0" smtClean="0">
                <a:solidFill>
                  <a:srgbClr val="18CED2"/>
                </a:solidFill>
              </a:rPr>
              <a:t>==“SDN”,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yearID</a:t>
            </a:r>
            <a:r>
              <a:rPr lang="en-US" altLang="zh-TW" sz="2000" dirty="0" smtClean="0">
                <a:solidFill>
                  <a:srgbClr val="18CED2"/>
                </a:solidFill>
              </a:rPr>
              <a:t>&gt;=2004,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yearID</a:t>
            </a:r>
            <a:r>
              <a:rPr lang="en-US" altLang="zh-TW" sz="2000" dirty="0" smtClean="0">
                <a:solidFill>
                  <a:srgbClr val="18CED2"/>
                </a:solidFill>
              </a:rPr>
              <a:t>&lt;=2013) %&gt;%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	select(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playerID</a:t>
            </a:r>
            <a:r>
              <a:rPr lang="en-US" altLang="zh-TW" sz="2000" dirty="0" smtClean="0">
                <a:solidFill>
                  <a:srgbClr val="18CED2"/>
                </a:solidFill>
              </a:rPr>
              <a:t>)</a:t>
            </a:r>
            <a:endParaRPr lang="en-US" altLang="zh-TW" sz="2400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400" dirty="0" smtClean="0"/>
              <a:t>Inner join the result of player ID (in bdat2) and </a:t>
            </a:r>
            <a:r>
              <a:rPr lang="en-US" altLang="zh-TW" sz="2400" dirty="0"/>
              <a:t>Master </a:t>
            </a:r>
            <a:r>
              <a:rPr lang="en-US" altLang="zh-TW" sz="2400" dirty="0" smtClean="0"/>
              <a:t>table, then summarize them</a:t>
            </a:r>
            <a:endParaRPr lang="en-US" altLang="zh-TW" sz="2400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000" dirty="0" smtClean="0">
                <a:solidFill>
                  <a:srgbClr val="18CED2"/>
                </a:solidFill>
              </a:rPr>
              <a:t>bdat3 </a:t>
            </a:r>
            <a:r>
              <a:rPr lang="en-US" altLang="zh-TW" sz="2000" dirty="0">
                <a:solidFill>
                  <a:srgbClr val="18CED2"/>
                </a:solidFill>
              </a:rPr>
              <a:t>&lt;-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inner_join</a:t>
            </a:r>
            <a:r>
              <a:rPr lang="en-US" altLang="zh-TW" sz="2000" dirty="0" smtClean="0">
                <a:solidFill>
                  <a:srgbClr val="18CED2"/>
                </a:solidFill>
              </a:rPr>
              <a:t>(bdat2</a:t>
            </a:r>
            <a:r>
              <a:rPr lang="en-US" altLang="zh-TW" sz="2000" dirty="0" smtClean="0">
                <a:solidFill>
                  <a:srgbClr val="18CED2"/>
                </a:solidFill>
              </a:rPr>
              <a:t>, Master, </a:t>
            </a:r>
            <a:r>
              <a:rPr lang="en-US" altLang="zh-TW" sz="2000" dirty="0">
                <a:solidFill>
                  <a:srgbClr val="18CED2"/>
                </a:solidFill>
              </a:rPr>
              <a:t>by=c</a:t>
            </a:r>
            <a:r>
              <a:rPr lang="en-US" altLang="zh-TW" sz="2000" dirty="0" smtClean="0">
                <a:solidFill>
                  <a:srgbClr val="18CED2"/>
                </a:solidFill>
              </a:rPr>
              <a:t>(“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playerID</a:t>
            </a:r>
            <a:r>
              <a:rPr lang="en-US" altLang="zh-TW" sz="2000" dirty="0" smtClean="0">
                <a:solidFill>
                  <a:srgbClr val="18CED2"/>
                </a:solidFill>
              </a:rPr>
              <a:t>”)) %&gt;%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	 </a:t>
            </a:r>
            <a:r>
              <a:rPr lang="en-US" altLang="zh-TW" sz="2000" dirty="0" err="1">
                <a:solidFill>
                  <a:srgbClr val="18CED2"/>
                </a:solidFill>
              </a:rPr>
              <a:t>group_by</a:t>
            </a:r>
            <a:r>
              <a:rPr lang="en-US" altLang="zh-TW" sz="2000" dirty="0">
                <a:solidFill>
                  <a:srgbClr val="18CED2"/>
                </a:solidFill>
              </a:rPr>
              <a:t>(</a:t>
            </a:r>
            <a:r>
              <a:rPr lang="en-US" altLang="zh-TW" sz="2000" dirty="0" err="1">
                <a:solidFill>
                  <a:srgbClr val="18CED2"/>
                </a:solidFill>
              </a:rPr>
              <a:t>playerID</a:t>
            </a:r>
            <a:r>
              <a:rPr lang="en-US" altLang="zh-TW" sz="2000" dirty="0">
                <a:solidFill>
                  <a:srgbClr val="18CED2"/>
                </a:solidFill>
              </a:rPr>
              <a:t>) %&gt;% </a:t>
            </a:r>
            <a:r>
              <a:rPr lang="en-US" altLang="zh-TW" sz="2000" dirty="0" smtClean="0">
                <a:solidFill>
                  <a:srgbClr val="18CED2"/>
                </a:solidFill>
              </a:rPr>
              <a:t/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	 summarize(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FirstName</a:t>
            </a:r>
            <a:r>
              <a:rPr lang="en-US" altLang="zh-TW" sz="2000" dirty="0" smtClean="0">
                <a:solidFill>
                  <a:srgbClr val="18CED2"/>
                </a:solidFill>
              </a:rPr>
              <a:t>=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nameFirst</a:t>
            </a:r>
            <a:r>
              <a:rPr lang="en-US" altLang="zh-TW" sz="2000" dirty="0" smtClean="0">
                <a:solidFill>
                  <a:srgbClr val="18CED2"/>
                </a:solidFill>
              </a:rPr>
              <a:t>[1],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LastName</a:t>
            </a:r>
            <a:r>
              <a:rPr lang="en-US" altLang="zh-TW" sz="2000" dirty="0" smtClean="0">
                <a:solidFill>
                  <a:srgbClr val="18CED2"/>
                </a:solidFill>
              </a:rPr>
              <a:t>=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nameLast</a:t>
            </a:r>
            <a:r>
              <a:rPr lang="en-US" altLang="zh-TW" sz="2000" dirty="0" smtClean="0">
                <a:solidFill>
                  <a:srgbClr val="18CED2"/>
                </a:solidFill>
              </a:rPr>
              <a:t>[1]) </a:t>
            </a:r>
            <a:r>
              <a:rPr lang="en-US" altLang="zh-TW" sz="2000" dirty="0">
                <a:solidFill>
                  <a:srgbClr val="18CED2"/>
                </a:solidFill>
              </a:rPr>
              <a:t>%&gt;%</a:t>
            </a:r>
            <a:r>
              <a:rPr lang="en-US" altLang="zh-TW" sz="2000" dirty="0" smtClean="0">
                <a:solidFill>
                  <a:srgbClr val="18CED2"/>
                </a:solidFill>
              </a:rPr>
              <a:t/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	</a:t>
            </a:r>
            <a:r>
              <a:rPr lang="en-US" altLang="zh-TW" sz="2000" dirty="0">
                <a:solidFill>
                  <a:srgbClr val="18CED2"/>
                </a:solidFill>
              </a:rPr>
              <a:t> </a:t>
            </a:r>
            <a:r>
              <a:rPr lang="en-US" altLang="zh-TW" sz="2000" dirty="0" smtClean="0">
                <a:solidFill>
                  <a:srgbClr val="18CED2"/>
                </a:solidFill>
              </a:rPr>
              <a:t>select(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FirstName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LastName</a:t>
            </a:r>
            <a:r>
              <a:rPr lang="en-US" altLang="zh-TW" sz="2000" dirty="0" smtClean="0">
                <a:solidFill>
                  <a:srgbClr val="18CED2"/>
                </a:solidFill>
              </a:rPr>
              <a:t>)</a:t>
            </a:r>
            <a:endParaRPr lang="en-US" altLang="zh-TW" sz="2000" dirty="0">
              <a:solidFill>
                <a:srgbClr val="18CED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1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52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368" y="2115436"/>
            <a:ext cx="2208141" cy="295100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787" y="2115436"/>
            <a:ext cx="2872602" cy="295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718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</a:t>
            </a:r>
            <a:r>
              <a:rPr lang="en-US" altLang="zh-TW" dirty="0" smtClean="0"/>
              <a:t>2 </a:t>
            </a:r>
            <a:r>
              <a:rPr lang="en-US" altLang="zh-TW" dirty="0" smtClean="0"/>
              <a:t>– SQL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0982" y="1732449"/>
            <a:ext cx="11806177" cy="4820751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smtClean="0"/>
              <a:t>List all the players who averaged more than one million dollars per year in salary (in Salaries table).</a:t>
            </a:r>
            <a:endParaRPr lang="en-US" altLang="zh-TW" sz="2400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/>
              <a:t>SQL</a:t>
            </a:r>
            <a:r>
              <a:rPr lang="en-US" altLang="zh-TW" sz="2200" dirty="0"/>
              <a:t>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b="1" u="sng" dirty="0" err="1" smtClean="0">
                <a:solidFill>
                  <a:schemeClr val="accent2">
                    <a:lumMod val="75000"/>
                  </a:schemeClr>
                </a:solidFill>
              </a:rPr>
              <a:t>avg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(salary)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Salaries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GROUP BY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HAVING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 err="1">
                <a:solidFill>
                  <a:schemeClr val="accent2">
                    <a:lumMod val="75000"/>
                  </a:schemeClr>
                </a:solidFill>
              </a:rPr>
              <a:t>avg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(salary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) &gt; 1000000;</a:t>
            </a:r>
            <a:endParaRPr lang="en-US" altLang="zh-TW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400" dirty="0"/>
              <a:t>List all the players named “Bob</a:t>
            </a:r>
            <a:r>
              <a:rPr lang="en-US" altLang="zh-TW" sz="2400" dirty="0" smtClean="0"/>
              <a:t>” (in Master table) only.</a:t>
            </a:r>
            <a:endParaRPr lang="en-US" altLang="zh-TW" sz="2400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/>
              <a:t>SQL</a:t>
            </a:r>
            <a:r>
              <a:rPr lang="en-US" altLang="zh-TW" sz="2200" dirty="0"/>
              <a:t>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first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nameFirst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),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first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nameLast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), </a:t>
            </a:r>
            <a:r>
              <a:rPr lang="en-US" altLang="zh-TW" sz="2200" b="1" u="sng" dirty="0" err="1" smtClean="0">
                <a:solidFill>
                  <a:schemeClr val="accent2">
                    <a:lumMod val="75000"/>
                  </a:schemeClr>
                </a:solidFill>
              </a:rPr>
              <a:t>avg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(salary) 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Salaries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INNER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JOIN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Master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Salaries.playerID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Master.playerID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nameFirst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=“Bob”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GROUP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Salaries.playerID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HAVING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 err="1">
                <a:solidFill>
                  <a:schemeClr val="accent2">
                    <a:lumMod val="75000"/>
                  </a:schemeClr>
                </a:solidFill>
              </a:rPr>
              <a:t>avg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(salary) &gt; 1000000;</a:t>
            </a:r>
            <a:endParaRPr lang="en-US" altLang="zh-TW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0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Pronlem</a:t>
            </a:r>
            <a:r>
              <a:rPr lang="en-US" altLang="zh-TW" dirty="0" smtClean="0"/>
              <a:t> </a:t>
            </a:r>
            <a:r>
              <a:rPr lang="en-US" altLang="zh-TW" dirty="0" smtClean="0"/>
              <a:t>2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dplyr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11143734" cy="467731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List all the players who averaged more than one million dollars per year in salary (in Salaries </a:t>
            </a:r>
            <a:r>
              <a:rPr lang="en-US" altLang="zh-TW" sz="2400" dirty="0" smtClean="0"/>
              <a:t>table)</a:t>
            </a:r>
            <a:endParaRPr lang="en-US" altLang="zh-TW" sz="2400" dirty="0" smtClean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000" dirty="0" err="1" smtClean="0">
                <a:solidFill>
                  <a:srgbClr val="18CED2"/>
                </a:solidFill>
              </a:rPr>
              <a:t>bdat</a:t>
            </a:r>
            <a:r>
              <a:rPr lang="en-US" altLang="zh-TW" sz="2000" dirty="0" smtClean="0">
                <a:solidFill>
                  <a:srgbClr val="18CED2"/>
                </a:solidFill>
              </a:rPr>
              <a:t> &lt;- </a:t>
            </a:r>
            <a:r>
              <a:rPr lang="en-US" altLang="zh-TW" sz="2000" dirty="0" smtClean="0">
                <a:solidFill>
                  <a:srgbClr val="18CED2"/>
                </a:solidFill>
              </a:rPr>
              <a:t>Salaries </a:t>
            </a:r>
            <a:r>
              <a:rPr lang="en-US" altLang="zh-TW" sz="2000" dirty="0">
                <a:solidFill>
                  <a:srgbClr val="18CED2"/>
                </a:solidFill>
              </a:rPr>
              <a:t>%&gt;% </a:t>
            </a:r>
            <a:br>
              <a:rPr lang="en-US" altLang="zh-TW" sz="2000" dirty="0">
                <a:solidFill>
                  <a:srgbClr val="18CED2"/>
                </a:solidFill>
              </a:rPr>
            </a:br>
            <a:r>
              <a:rPr lang="en-US" altLang="zh-TW" sz="2000" dirty="0">
                <a:solidFill>
                  <a:srgbClr val="18CED2"/>
                </a:solidFill>
              </a:rPr>
              <a:t>		</a:t>
            </a:r>
            <a:r>
              <a:rPr lang="en-US" altLang="zh-TW" sz="2000" dirty="0" smtClean="0">
                <a:solidFill>
                  <a:srgbClr val="18CED2"/>
                </a:solidFill>
              </a:rPr>
              <a:t>	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group_by</a:t>
            </a:r>
            <a:r>
              <a:rPr lang="en-US" altLang="zh-TW" sz="2000" dirty="0" smtClean="0">
                <a:solidFill>
                  <a:srgbClr val="18CED2"/>
                </a:solidFill>
              </a:rPr>
              <a:t>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playerID</a:t>
            </a:r>
            <a:r>
              <a:rPr lang="en-US" altLang="zh-TW" sz="2000" dirty="0" smtClean="0">
                <a:solidFill>
                  <a:srgbClr val="18CED2"/>
                </a:solidFill>
              </a:rPr>
              <a:t>) </a:t>
            </a:r>
            <a:r>
              <a:rPr lang="en-US" altLang="zh-TW" sz="2000" dirty="0">
                <a:solidFill>
                  <a:srgbClr val="18CED2"/>
                </a:solidFill>
              </a:rPr>
              <a:t>%&gt;% </a:t>
            </a:r>
            <a:br>
              <a:rPr lang="en-US" altLang="zh-TW" sz="2000" dirty="0">
                <a:solidFill>
                  <a:srgbClr val="18CED2"/>
                </a:solidFill>
              </a:rPr>
            </a:br>
            <a:r>
              <a:rPr lang="en-US" altLang="zh-TW" sz="2000" dirty="0">
                <a:solidFill>
                  <a:srgbClr val="18CED2"/>
                </a:solidFill>
              </a:rPr>
              <a:t>		</a:t>
            </a:r>
            <a:r>
              <a:rPr lang="en-US" altLang="zh-TW" sz="2000" dirty="0" smtClean="0">
                <a:solidFill>
                  <a:srgbClr val="18CED2"/>
                </a:solidFill>
              </a:rPr>
              <a:t>	</a:t>
            </a:r>
            <a:r>
              <a:rPr lang="en-US" altLang="zh-TW" sz="2000" dirty="0" smtClean="0">
                <a:solidFill>
                  <a:srgbClr val="18CED2"/>
                </a:solidFill>
              </a:rPr>
              <a:t>summarize(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avg_salary</a:t>
            </a:r>
            <a:r>
              <a:rPr lang="en-US" altLang="zh-TW" sz="2000" dirty="0" smtClean="0">
                <a:solidFill>
                  <a:srgbClr val="18CED2"/>
                </a:solidFill>
              </a:rPr>
              <a:t>=mean(salary)) %&gt;%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	filter(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avg_salary</a:t>
            </a:r>
            <a:r>
              <a:rPr lang="en-US" altLang="zh-TW" sz="2000" dirty="0" smtClean="0">
                <a:solidFill>
                  <a:srgbClr val="18CED2"/>
                </a:solidFill>
              </a:rPr>
              <a:t>&gt;1000000)</a:t>
            </a:r>
            <a:endParaRPr lang="en-US" altLang="zh-TW" sz="2000" dirty="0" smtClean="0">
              <a:solidFill>
                <a:srgbClr val="18CED2"/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400" dirty="0"/>
              <a:t>List all the players named “Bob” (in Master table) </a:t>
            </a:r>
            <a:r>
              <a:rPr lang="en-US" altLang="zh-TW" sz="2400" dirty="0" smtClean="0"/>
              <a:t>only.</a:t>
            </a:r>
            <a:endParaRPr lang="en-US" altLang="zh-TW" sz="2000" dirty="0" smtClean="0">
              <a:solidFill>
                <a:srgbClr val="18CED2"/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000" dirty="0" smtClean="0">
                <a:solidFill>
                  <a:srgbClr val="18CED2"/>
                </a:solidFill>
              </a:rPr>
              <a:t>...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bdat2 </a:t>
            </a:r>
            <a:r>
              <a:rPr lang="en-US" altLang="zh-TW" sz="2000" dirty="0">
                <a:solidFill>
                  <a:srgbClr val="18CED2"/>
                </a:solidFill>
              </a:rPr>
              <a:t>&lt;-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inner_join</a:t>
            </a:r>
            <a:r>
              <a:rPr lang="en-US" altLang="zh-TW" sz="2000" dirty="0" smtClean="0">
                <a:solidFill>
                  <a:srgbClr val="18CED2"/>
                </a:solidFill>
              </a:rPr>
              <a:t>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bdat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 smtClean="0">
                <a:solidFill>
                  <a:srgbClr val="18CED2"/>
                </a:solidFill>
              </a:rPr>
              <a:t>Master, </a:t>
            </a:r>
            <a:r>
              <a:rPr lang="en-US" altLang="zh-TW" sz="2000" dirty="0">
                <a:solidFill>
                  <a:srgbClr val="18CED2"/>
                </a:solidFill>
              </a:rPr>
              <a:t>by=c</a:t>
            </a:r>
            <a:r>
              <a:rPr lang="en-US" altLang="zh-TW" sz="2000" dirty="0" smtClean="0">
                <a:solidFill>
                  <a:srgbClr val="18CED2"/>
                </a:solidFill>
              </a:rPr>
              <a:t>(“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playerID</a:t>
            </a:r>
            <a:r>
              <a:rPr lang="en-US" altLang="zh-TW" sz="2000" dirty="0" smtClean="0">
                <a:solidFill>
                  <a:srgbClr val="18CED2"/>
                </a:solidFill>
              </a:rPr>
              <a:t>”)) %&gt;%</a:t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	 </a:t>
            </a:r>
            <a:r>
              <a:rPr lang="en-US" altLang="zh-TW" sz="2000" dirty="0" smtClean="0">
                <a:solidFill>
                  <a:srgbClr val="18CED2"/>
                </a:solidFill>
              </a:rPr>
              <a:t>filter(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nameFirst</a:t>
            </a:r>
            <a:r>
              <a:rPr lang="en-US" altLang="zh-TW" sz="2000" dirty="0" smtClean="0">
                <a:solidFill>
                  <a:srgbClr val="18CED2"/>
                </a:solidFill>
              </a:rPr>
              <a:t>==“Bob”) %&gt;%</a:t>
            </a:r>
            <a:r>
              <a:rPr lang="en-US" altLang="zh-TW" sz="2000" dirty="0" smtClean="0">
                <a:solidFill>
                  <a:srgbClr val="18CED2"/>
                </a:solidFill>
              </a:rPr>
              <a:t/>
            </a:r>
            <a:br>
              <a:rPr lang="en-US" altLang="zh-TW" sz="2000" dirty="0" smtClean="0">
                <a:solidFill>
                  <a:srgbClr val="18CED2"/>
                </a:solidFill>
              </a:rPr>
            </a:br>
            <a:r>
              <a:rPr lang="en-US" altLang="zh-TW" sz="2000" dirty="0" smtClean="0">
                <a:solidFill>
                  <a:srgbClr val="18CED2"/>
                </a:solidFill>
              </a:rPr>
              <a:t>			</a:t>
            </a:r>
            <a:r>
              <a:rPr lang="en-US" altLang="zh-TW" sz="2000" dirty="0">
                <a:solidFill>
                  <a:srgbClr val="18CED2"/>
                </a:solidFill>
              </a:rPr>
              <a:t> </a:t>
            </a:r>
            <a:r>
              <a:rPr lang="en-US" altLang="zh-TW" sz="2000" dirty="0" smtClean="0">
                <a:solidFill>
                  <a:srgbClr val="18CED2"/>
                </a:solidFill>
              </a:rPr>
              <a:t>select(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FirstName</a:t>
            </a:r>
            <a:r>
              <a:rPr lang="en-US" altLang="zh-TW" sz="2000" dirty="0" smtClean="0">
                <a:solidFill>
                  <a:srgbClr val="18CED2"/>
                </a:solidFill>
              </a:rPr>
              <a:t>, 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LastName</a:t>
            </a:r>
            <a:r>
              <a:rPr lang="en-US" altLang="zh-TW" sz="2000" dirty="0" smtClean="0">
                <a:solidFill>
                  <a:srgbClr val="18CED2"/>
                </a:solidFill>
              </a:rPr>
              <a:t>)</a:t>
            </a:r>
            <a:endParaRPr lang="en-US" altLang="zh-TW" sz="2000" dirty="0">
              <a:solidFill>
                <a:srgbClr val="18CED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54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775" y="4504081"/>
            <a:ext cx="1630649" cy="137919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688" y="2456923"/>
            <a:ext cx="2289766" cy="18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</a:t>
            </a:r>
            <a:r>
              <a:rPr lang="en-US" altLang="zh-TW" dirty="0" smtClean="0"/>
              <a:t>2 </a:t>
            </a:r>
            <a:r>
              <a:rPr lang="en-US" altLang="zh-TW" dirty="0" smtClean="0"/>
              <a:t>– SQL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0982" y="1732449"/>
            <a:ext cx="11806177" cy="4820751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smtClean="0"/>
              <a:t>List all the players who averaged more than one million dollars per year in salary (in Salaries table).</a:t>
            </a:r>
            <a:endParaRPr lang="en-US" altLang="zh-TW" sz="2400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/>
              <a:t>SQL</a:t>
            </a:r>
            <a:r>
              <a:rPr lang="en-US" altLang="zh-TW" sz="2200" dirty="0"/>
              <a:t>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2200" b="1" u="sng" dirty="0" err="1" smtClean="0">
                <a:solidFill>
                  <a:schemeClr val="accent2">
                    <a:lumMod val="75000"/>
                  </a:schemeClr>
                </a:solidFill>
              </a:rPr>
              <a:t>avg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(salary)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Salaries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GROUP BY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HAVING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 err="1">
                <a:solidFill>
                  <a:schemeClr val="accent2">
                    <a:lumMod val="75000"/>
                  </a:schemeClr>
                </a:solidFill>
              </a:rPr>
              <a:t>avg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(salary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) &gt; 1000000;</a:t>
            </a:r>
            <a:endParaRPr lang="en-US" altLang="zh-TW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400" dirty="0"/>
              <a:t>List all the players named “Bob</a:t>
            </a:r>
            <a:r>
              <a:rPr lang="en-US" altLang="zh-TW" sz="2400" dirty="0" smtClean="0"/>
              <a:t>” (in Master table) only.</a:t>
            </a:r>
            <a:endParaRPr lang="en-US" altLang="zh-TW" sz="2400" dirty="0"/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 smtClean="0"/>
              <a:t>SQL</a:t>
            </a:r>
            <a:r>
              <a:rPr lang="en-US" altLang="zh-TW" sz="2200" dirty="0"/>
              <a:t>: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first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nameFirst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),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first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nameLast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), </a:t>
            </a:r>
            <a:r>
              <a:rPr lang="en-US" altLang="zh-TW" sz="2200" b="1" u="sng" dirty="0" err="1" smtClean="0">
                <a:solidFill>
                  <a:schemeClr val="accent2">
                    <a:lumMod val="75000"/>
                  </a:schemeClr>
                </a:solidFill>
              </a:rPr>
              <a:t>avg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(salary) 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Salaries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INNER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JOIN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Master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Salaries.playerID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Master.playerID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nameFirst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=“Bob”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	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GROUP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Salaries.playerID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	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HAVING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 err="1">
                <a:solidFill>
                  <a:schemeClr val="accent2">
                    <a:lumMod val="75000"/>
                  </a:schemeClr>
                </a:solidFill>
              </a:rPr>
              <a:t>avg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(salary) &gt; 1000000;</a:t>
            </a:r>
            <a:endParaRPr lang="en-US" altLang="zh-TW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0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dplyr</a:t>
            </a:r>
            <a:r>
              <a:rPr lang="en-US" altLang="zh-TW" dirty="0" smtClean="0"/>
              <a:t> verbs: select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Load the </a:t>
            </a:r>
            <a:r>
              <a:rPr lang="en-US" altLang="zh-TW" sz="2400" dirty="0" err="1"/>
              <a:t>dplyr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package</a:t>
            </a:r>
          </a:p>
          <a:p>
            <a:pPr lvl="1"/>
            <a:r>
              <a:rPr lang="en-US" altLang="zh-TW" sz="2200" dirty="0">
                <a:solidFill>
                  <a:srgbClr val="18CED2"/>
                </a:solidFill>
              </a:rPr>
              <a:t>library(</a:t>
            </a:r>
            <a:r>
              <a:rPr lang="en-US" altLang="zh-TW" sz="2200" dirty="0" err="1">
                <a:solidFill>
                  <a:srgbClr val="18CED2"/>
                </a:solidFill>
              </a:rPr>
              <a:t>dplyr</a:t>
            </a:r>
            <a:r>
              <a:rPr lang="en-US" altLang="zh-TW" sz="2200" dirty="0">
                <a:solidFill>
                  <a:srgbClr val="18CED2"/>
                </a:solidFill>
              </a:rPr>
              <a:t>)</a:t>
            </a:r>
          </a:p>
          <a:p>
            <a:r>
              <a:rPr lang="en-US" altLang="zh-TW" sz="2400" dirty="0" smtClean="0"/>
              <a:t>Select date</a:t>
            </a:r>
          </a:p>
          <a:p>
            <a:pPr lvl="1"/>
            <a:r>
              <a:rPr lang="en-US" altLang="zh-TW" sz="2200" dirty="0" smtClean="0"/>
              <a:t>SQL: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, HR, </a:t>
            </a:r>
            <a:r>
              <a:rPr lang="en-US" altLang="zh-TW" sz="2200" dirty="0" err="1" smtClean="0">
                <a:solidFill>
                  <a:schemeClr val="accent2">
                    <a:lumMod val="75000"/>
                  </a:schemeClr>
                </a:solidFill>
              </a:rPr>
              <a:t>yearID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Batting;</a:t>
            </a:r>
          </a:p>
          <a:p>
            <a:pPr lvl="1"/>
            <a:r>
              <a:rPr lang="en-US" altLang="zh-TW" sz="2200" dirty="0" err="1">
                <a:solidFill>
                  <a:srgbClr val="18CED2"/>
                </a:solidFill>
              </a:rPr>
              <a:t>dbat</a:t>
            </a:r>
            <a:r>
              <a:rPr lang="en-US" altLang="zh-TW" sz="2200" dirty="0">
                <a:solidFill>
                  <a:srgbClr val="18CED2"/>
                </a:solidFill>
              </a:rPr>
              <a:t> &lt;- Batting %&gt;% select(</a:t>
            </a:r>
            <a:r>
              <a:rPr lang="en-US" altLang="zh-TW" sz="2200" dirty="0" err="1">
                <a:solidFill>
                  <a:srgbClr val="18CED2"/>
                </a:solidFill>
              </a:rPr>
              <a:t>playerID</a:t>
            </a:r>
            <a:r>
              <a:rPr lang="en-US" altLang="zh-TW" sz="2200" dirty="0">
                <a:solidFill>
                  <a:srgbClr val="18CED2"/>
                </a:solidFill>
              </a:rPr>
              <a:t>, HR, </a:t>
            </a:r>
            <a:r>
              <a:rPr lang="en-US" altLang="zh-TW" sz="2200" dirty="0" err="1">
                <a:solidFill>
                  <a:srgbClr val="18CED2"/>
                </a:solidFill>
              </a:rPr>
              <a:t>yearID</a:t>
            </a:r>
            <a:r>
              <a:rPr lang="en-US" altLang="zh-TW" sz="2200" dirty="0">
                <a:solidFill>
                  <a:srgbClr val="18CED2"/>
                </a:solidFill>
              </a:rPr>
              <a:t>) </a:t>
            </a:r>
          </a:p>
          <a:p>
            <a:pPr lvl="1"/>
            <a:r>
              <a:rPr lang="en-US" altLang="zh-TW" sz="2200" dirty="0">
                <a:solidFill>
                  <a:srgbClr val="18CED2"/>
                </a:solidFill>
              </a:rPr>
              <a:t>head(</a:t>
            </a:r>
            <a:r>
              <a:rPr lang="en-US" altLang="zh-TW" sz="2200" dirty="0" err="1">
                <a:solidFill>
                  <a:srgbClr val="18CED2"/>
                </a:solidFill>
              </a:rPr>
              <a:t>dbat</a:t>
            </a:r>
            <a:r>
              <a:rPr lang="en-US" altLang="zh-TW" sz="2200" dirty="0">
                <a:solidFill>
                  <a:srgbClr val="18CED2"/>
                </a:solidFill>
              </a:rPr>
              <a:t>)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73" y="4870077"/>
            <a:ext cx="4711265" cy="156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1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SQL – SELECT data FROM </a:t>
            </a:r>
            <a:r>
              <a:rPr lang="en-US" altLang="zh-TW" dirty="0" smtClean="0"/>
              <a:t>table ORDER BY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List player ID, homerun number and year ID from Batting </a:t>
            </a:r>
            <a:r>
              <a:rPr lang="en-US" altLang="zh-TW" sz="2400" dirty="0" smtClean="0"/>
              <a:t>table in order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000" dirty="0"/>
              <a:t>SQL: </a:t>
            </a:r>
            <a:r>
              <a:rPr lang="en-US" altLang="zh-TW" sz="2000" b="1" u="sng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, HR, 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</a:rPr>
              <a:t>yearID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000" b="1" u="sng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b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000" b="1" u="sng" dirty="0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000" b="1" u="sng" dirty="0">
                <a:solidFill>
                  <a:schemeClr val="accent2">
                    <a:lumMod val="75000"/>
                  </a:schemeClr>
                </a:solidFill>
              </a:rPr>
              <a:t>BY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 HR </a:t>
            </a:r>
            <a:r>
              <a:rPr lang="en-US" altLang="zh-TW" sz="2000" b="1" u="sng" dirty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12" y="3554506"/>
            <a:ext cx="4724960" cy="236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93" y="2453248"/>
            <a:ext cx="222885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424" y="2348472"/>
            <a:ext cx="22383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84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r>
              <a:rPr lang="en-US" altLang="zh-TW" dirty="0"/>
              <a:t> verbs: </a:t>
            </a:r>
            <a:r>
              <a:rPr lang="en-US" altLang="zh-TW" dirty="0" smtClean="0"/>
              <a:t>arrange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Select data and list by order</a:t>
            </a:r>
          </a:p>
          <a:p>
            <a:pPr lvl="1"/>
            <a:r>
              <a:rPr lang="en-US" altLang="zh-TW" sz="2000" dirty="0" smtClean="0"/>
              <a:t>SQL: </a:t>
            </a:r>
            <a:r>
              <a:rPr lang="en-US" altLang="zh-TW" sz="2000" b="1" u="sng" dirty="0" smtClean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000" dirty="0" err="1" smtClean="0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, HR, 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</a:rPr>
              <a:t>yearID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000" b="1" u="sng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</a:rPr>
              <a:t> Batting </a:t>
            </a:r>
            <a:b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altLang="zh-TW" sz="2000" b="1" u="sng" dirty="0" smtClean="0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000" b="1" u="sng" dirty="0" smtClean="0">
                <a:solidFill>
                  <a:schemeClr val="accent2">
                    <a:lumMod val="75000"/>
                  </a:schemeClr>
                </a:solidFill>
              </a:rPr>
              <a:t>BY</a:t>
            </a:r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</a:rPr>
              <a:t> HR </a:t>
            </a:r>
            <a:r>
              <a:rPr lang="en-US" altLang="zh-TW" sz="2000" b="1" u="sng" dirty="0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TW" sz="2000" dirty="0" err="1">
                <a:solidFill>
                  <a:srgbClr val="18CED2"/>
                </a:solidFill>
              </a:rPr>
              <a:t>dbat</a:t>
            </a:r>
            <a:r>
              <a:rPr lang="en-US" altLang="zh-TW" sz="2000" dirty="0">
                <a:solidFill>
                  <a:srgbClr val="18CED2"/>
                </a:solidFill>
              </a:rPr>
              <a:t> &lt;- Batting %&gt;% select(</a:t>
            </a:r>
            <a:r>
              <a:rPr lang="en-US" altLang="zh-TW" sz="2000" dirty="0" err="1">
                <a:solidFill>
                  <a:srgbClr val="18CED2"/>
                </a:solidFill>
              </a:rPr>
              <a:t>playerID</a:t>
            </a:r>
            <a:r>
              <a:rPr lang="en-US" altLang="zh-TW" sz="2000" dirty="0">
                <a:solidFill>
                  <a:srgbClr val="18CED2"/>
                </a:solidFill>
              </a:rPr>
              <a:t>, HR, </a:t>
            </a:r>
            <a:r>
              <a:rPr lang="en-US" altLang="zh-TW" sz="2000" dirty="0" err="1">
                <a:solidFill>
                  <a:srgbClr val="18CED2"/>
                </a:solidFill>
              </a:rPr>
              <a:t>yearID</a:t>
            </a:r>
            <a:r>
              <a:rPr lang="en-US" altLang="zh-TW" sz="2000" dirty="0">
                <a:solidFill>
                  <a:srgbClr val="18CED2"/>
                </a:solidFill>
              </a:rPr>
              <a:t>) </a:t>
            </a:r>
            <a:r>
              <a:rPr lang="en-US" altLang="zh-TW" sz="2000" dirty="0" smtClean="0">
                <a:solidFill>
                  <a:srgbClr val="18CED2"/>
                </a:solidFill>
              </a:rPr>
              <a:t>%&gt;% arrange(</a:t>
            </a:r>
            <a:r>
              <a:rPr lang="en-US" altLang="zh-TW" sz="2000" dirty="0" err="1" smtClean="0">
                <a:solidFill>
                  <a:srgbClr val="18CED2"/>
                </a:solidFill>
              </a:rPr>
              <a:t>desc</a:t>
            </a:r>
            <a:r>
              <a:rPr lang="en-US" altLang="zh-TW" sz="2000" dirty="0" smtClean="0">
                <a:solidFill>
                  <a:srgbClr val="18CED2"/>
                </a:solidFill>
              </a:rPr>
              <a:t>(HR))</a:t>
            </a:r>
            <a:endParaRPr lang="en-US" altLang="zh-TW" sz="2000" dirty="0">
              <a:solidFill>
                <a:srgbClr val="18CED2"/>
              </a:solidFill>
            </a:endParaRPr>
          </a:p>
          <a:p>
            <a:pPr lvl="1"/>
            <a:r>
              <a:rPr lang="en-US" altLang="zh-TW" sz="2000" dirty="0">
                <a:solidFill>
                  <a:srgbClr val="18CED2"/>
                </a:solidFill>
              </a:rPr>
              <a:t>head(</a:t>
            </a:r>
            <a:r>
              <a:rPr lang="en-US" altLang="zh-TW" sz="2000" dirty="0" err="1">
                <a:solidFill>
                  <a:srgbClr val="18CED2"/>
                </a:solidFill>
              </a:rPr>
              <a:t>dbat</a:t>
            </a:r>
            <a:r>
              <a:rPr lang="en-US" altLang="zh-TW" sz="2000" dirty="0">
                <a:solidFill>
                  <a:srgbClr val="18CED2"/>
                </a:solidFill>
              </a:rPr>
              <a:t>)</a:t>
            </a:r>
          </a:p>
          <a:p>
            <a:pPr lvl="1"/>
            <a:endParaRPr lang="en-US" altLang="zh-TW" sz="2000" dirty="0" smtClean="0"/>
          </a:p>
          <a:p>
            <a:pPr lvl="1"/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97" y="4301097"/>
            <a:ext cx="7867464" cy="182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98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SQL – SELECT data FROM table </a:t>
            </a:r>
            <a:r>
              <a:rPr lang="en-US" altLang="zh-TW" dirty="0" smtClean="0"/>
              <a:t>WHERE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List player ID, homerun number and year ID from Batting table </a:t>
            </a:r>
            <a:r>
              <a:rPr lang="en-US" altLang="zh-TW" sz="2400" dirty="0" smtClean="0"/>
              <a:t>where the homerun </a:t>
            </a:r>
            <a:r>
              <a:rPr lang="en-US" altLang="zh-TW" sz="2400" dirty="0"/>
              <a:t>(HR) number </a:t>
            </a:r>
            <a:r>
              <a:rPr lang="en-US" altLang="zh-TW" sz="2400" dirty="0" smtClean="0"/>
              <a:t>is over 50.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TW" sz="2200" dirty="0"/>
              <a:t>SQL</a:t>
            </a:r>
            <a:r>
              <a:rPr lang="en-US" altLang="zh-TW" sz="2400" dirty="0"/>
              <a:t>: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playerID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, HR, </a:t>
            </a:r>
            <a:r>
              <a:rPr lang="en-US" altLang="zh-TW" sz="2200" dirty="0" err="1">
                <a:solidFill>
                  <a:schemeClr val="accent2">
                    <a:lumMod val="75000"/>
                  </a:schemeClr>
                </a:solidFill>
              </a:rPr>
              <a:t>yearID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Batting 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HR &gt;= 50</a:t>
            </a:r>
            <a:b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        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 smtClean="0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BY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 HR </a:t>
            </a:r>
            <a:r>
              <a:rPr lang="en-US" altLang="zh-TW" sz="2200" b="1" u="sng" dirty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F9C8-67F9-46DC-B29D-3B294E865929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306" y="2469776"/>
            <a:ext cx="22383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61386"/>
            <a:ext cx="3767418" cy="207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799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2403</TotalTime>
  <Words>1355</Words>
  <Application>Microsoft Office PowerPoint</Application>
  <PresentationFormat>寬螢幕</PresentationFormat>
  <Paragraphs>279</Paragraphs>
  <Slides>55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2" baseType="lpstr">
      <vt:lpstr>微軟正黑體</vt:lpstr>
      <vt:lpstr>新細明體</vt:lpstr>
      <vt:lpstr>Calibri</vt:lpstr>
      <vt:lpstr>Calisto MT</vt:lpstr>
      <vt:lpstr>Trebuchet MS</vt:lpstr>
      <vt:lpstr>Wingdings 2</vt:lpstr>
      <vt:lpstr>石板</vt:lpstr>
      <vt:lpstr>Query Database with SQL &amp; R</vt:lpstr>
      <vt:lpstr>PowerPoint 簡報</vt:lpstr>
      <vt:lpstr>PowerPoint 簡報</vt:lpstr>
      <vt:lpstr>Lahman’s Baseball Database</vt:lpstr>
      <vt:lpstr>SQL – SELECT data FROM table</vt:lpstr>
      <vt:lpstr>dplyr verbs: select</vt:lpstr>
      <vt:lpstr>SQL – SELECT data FROM table ORDER BY</vt:lpstr>
      <vt:lpstr>dplyr verbs: arrange</vt:lpstr>
      <vt:lpstr>SQL – SELECT data FROM table WHERE</vt:lpstr>
      <vt:lpstr>dplyr verbs: filter</vt:lpstr>
      <vt:lpstr>SQL – SELECT data FROM table WHERE (2)</vt:lpstr>
      <vt:lpstr>%&gt;% execution order</vt:lpstr>
      <vt:lpstr>SQL – SELECT with condition AND</vt:lpstr>
      <vt:lpstr>dplyr verbs: filter (with &amp;)</vt:lpstr>
      <vt:lpstr>SQL – SELECT with condition OR</vt:lpstr>
      <vt:lpstr>dplyr verbs: filter (with |)</vt:lpstr>
      <vt:lpstr>SQL – SELECT with more conditions</vt:lpstr>
      <vt:lpstr>dplyr verbs: filter (more conditions)</vt:lpstr>
      <vt:lpstr>SQL – GROUP BY &amp; sum()</vt:lpstr>
      <vt:lpstr>dplyr verbs: group_by &amp; summarize</vt:lpstr>
      <vt:lpstr>SQL – GROUP BY &amp; avg(), round() </vt:lpstr>
      <vt:lpstr>dplyr verbs: group_by &amp; summarize</vt:lpstr>
      <vt:lpstr>SQL – GROUP BY &amp; max(), min() </vt:lpstr>
      <vt:lpstr>dplyr verbs: group_by &amp; summarize (2)</vt:lpstr>
      <vt:lpstr>SQL – GROUP BY &amp; count() </vt:lpstr>
      <vt:lpstr>dplyr verbs: group_by &amp; summarize (2)</vt:lpstr>
      <vt:lpstr>SQL – GROUP BY &amp; WHERE &amp; HAVING </vt:lpstr>
      <vt:lpstr>dplyr verbs: filter, group_by &amp; summarize</vt:lpstr>
      <vt:lpstr>SQL – GROUP BY &amp; WHERE &amp; HAVING </vt:lpstr>
      <vt:lpstr>dplyr verbs: filter, mutate, select &amp; arrange</vt:lpstr>
      <vt:lpstr>SQL – GROUP BY &amp; HAVING </vt:lpstr>
      <vt:lpstr>dplyr verbs: group_by, summarize, filter &amp; mutate</vt:lpstr>
      <vt:lpstr>SQL – INNER JOIN</vt:lpstr>
      <vt:lpstr>dplyr verbs: inner_join &amp; filter</vt:lpstr>
      <vt:lpstr>SQL – Query with INNER JOIN</vt:lpstr>
      <vt:lpstr>dplyr verbs: inner_join &amp; select</vt:lpstr>
      <vt:lpstr>SQL – Query with more INNER JOIN</vt:lpstr>
      <vt:lpstr>PowerPoint 簡報</vt:lpstr>
      <vt:lpstr>dplyr verbs: inner_join &amp; filter &amp; select</vt:lpstr>
      <vt:lpstr>PowerPoint 簡報</vt:lpstr>
      <vt:lpstr>SQL – JOIN three tables</vt:lpstr>
      <vt:lpstr>PowerPoint 簡報</vt:lpstr>
      <vt:lpstr>dplyr verbs: inner_join &amp; filter &amp; select</vt:lpstr>
      <vt:lpstr>PowerPoint 簡報</vt:lpstr>
      <vt:lpstr>SQL – GROUP BY and JOIN</vt:lpstr>
      <vt:lpstr>PowerPoint 簡報</vt:lpstr>
      <vt:lpstr>dplyr verbs: group_by, summarize &amp; inner_join</vt:lpstr>
      <vt:lpstr>PowerPoint 簡報</vt:lpstr>
      <vt:lpstr>Problem 1 – SQL </vt:lpstr>
      <vt:lpstr>PowerPoint 簡報</vt:lpstr>
      <vt:lpstr>Pronlem 1 – dplyr </vt:lpstr>
      <vt:lpstr>PowerPoint 簡報</vt:lpstr>
      <vt:lpstr>Problem 2 – SQL </vt:lpstr>
      <vt:lpstr>Pronlem 2 – dplyr </vt:lpstr>
      <vt:lpstr>Problem 2 – SQL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R-dplyr</dc:title>
  <dc:creator>A-Nan Chen</dc:creator>
  <cp:lastModifiedBy>A-Nan Chen</cp:lastModifiedBy>
  <cp:revision>168</cp:revision>
  <dcterms:created xsi:type="dcterms:W3CDTF">2017-12-23T01:28:01Z</dcterms:created>
  <dcterms:modified xsi:type="dcterms:W3CDTF">2017-12-31T02:46:53Z</dcterms:modified>
</cp:coreProperties>
</file>