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58AE-2E99-48AD-9A0C-A039D46C3A39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3DEAC-1C21-4FF1-B0FA-6D987FF6A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2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7EE7-FB3A-4B77-854A-91ACBF48A5CF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4493-55EE-4E31-9924-49F6089944E6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5C02-5B73-4A0D-A63A-779A25655CB8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9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FCB8-7C5F-4A04-83EA-453300A217C3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3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855-26BF-4E38-AF23-00A294E9E051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1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D870-03AB-4087-95D7-2F84417A21B6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77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CDBA-A1E4-4ACE-9701-946BBAB6C763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DE45-982B-4B4C-AD88-26C11D65E037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6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587E-CC3C-45FA-84E5-F1F7A96A2BE1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92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A50-4DDF-4BE0-909D-03BA9A698B18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7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C936-BB5D-4785-A4ED-EF2A710922B9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3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8BE6-9043-497E-B06F-B05C680CCB91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8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F0F1-9F45-49B7-8283-7A90AA87C307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28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FD24-5C05-41C0-8D71-613BA3B04792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5515-259B-4E00-8F90-7D53D04E123F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0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611B-68A3-4061-9832-975DB27E657C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F65-CE0C-4801-B1EC-5425A1E5BDB4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4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C3519C-4B16-44C0-B856-E6F8F5C54F2A}" type="datetime1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0BAA7B-8463-4B6F-8333-BF1FDC0E7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 – Data Virtualization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ggplot2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75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geom_boxplot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18CED2"/>
                </a:solidFill>
              </a:rPr>
              <a:t>ggplot</a:t>
            </a:r>
            <a:r>
              <a:rPr lang="en-US" altLang="zh-TW" dirty="0">
                <a:solidFill>
                  <a:srgbClr val="18CED2"/>
                </a:solidFill>
              </a:rPr>
              <a:t>(iris,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Species, y = </a:t>
            </a:r>
            <a:r>
              <a:rPr lang="en-US" altLang="zh-TW" dirty="0" err="1">
                <a:solidFill>
                  <a:srgbClr val="18CED2"/>
                </a:solidFill>
              </a:rPr>
              <a:t>Sepal.Length</a:t>
            </a:r>
            <a:r>
              <a:rPr lang="en-US" altLang="zh-TW" dirty="0">
                <a:solidFill>
                  <a:srgbClr val="18CED2"/>
                </a:solidFill>
              </a:rPr>
              <a:t>))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geom_boxplot</a:t>
            </a:r>
            <a:r>
              <a:rPr lang="en-US" altLang="zh-TW" dirty="0">
                <a:solidFill>
                  <a:srgbClr val="18CED2"/>
                </a:solidFill>
              </a:rPr>
              <a:t>()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30" y="2430853"/>
            <a:ext cx="5101492" cy="38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4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ggplot2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Install &amp; load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ggplot2 </a:t>
            </a:r>
            <a:r>
              <a:rPr lang="en-US" altLang="zh-TW" sz="2400" dirty="0"/>
              <a:t>package</a:t>
            </a:r>
          </a:p>
          <a:p>
            <a:pPr lvl="1"/>
            <a:r>
              <a:rPr lang="en-US" altLang="zh-TW" sz="2000" dirty="0" err="1">
                <a:solidFill>
                  <a:srgbClr val="18CED2"/>
                </a:solidFill>
              </a:rPr>
              <a:t>install.packages</a:t>
            </a:r>
            <a:r>
              <a:rPr lang="en-US" altLang="zh-TW" sz="2000" dirty="0">
                <a:solidFill>
                  <a:srgbClr val="18CED2"/>
                </a:solidFill>
              </a:rPr>
              <a:t>("ggplot2")</a:t>
            </a:r>
            <a:endParaRPr lang="en-US" altLang="zh-TW" sz="2000" dirty="0" smtClean="0">
              <a:solidFill>
                <a:srgbClr val="18CED2"/>
              </a:solidFill>
            </a:endParaRPr>
          </a:p>
          <a:p>
            <a:pPr lvl="1"/>
            <a:r>
              <a:rPr lang="en-US" altLang="zh-TW" sz="2000" dirty="0" smtClean="0">
                <a:solidFill>
                  <a:srgbClr val="18CED2"/>
                </a:solidFill>
              </a:rPr>
              <a:t>library(ggplot2)</a:t>
            </a:r>
            <a:endParaRPr lang="en-US" altLang="zh-TW" sz="2000" dirty="0">
              <a:solidFill>
                <a:srgbClr val="18CED2"/>
              </a:solidFill>
            </a:endParaRPr>
          </a:p>
          <a:p>
            <a:r>
              <a:rPr lang="en-US" altLang="zh-TW" sz="2400" dirty="0"/>
              <a:t>Show </a:t>
            </a:r>
            <a:r>
              <a:rPr lang="en-US" altLang="zh-TW" sz="2400" dirty="0" smtClean="0"/>
              <a:t>datasets</a:t>
            </a:r>
            <a:endParaRPr lang="en-US" altLang="zh-TW" sz="2400" dirty="0"/>
          </a:p>
          <a:p>
            <a:pPr lvl="1"/>
            <a:r>
              <a:rPr lang="en-US" altLang="zh-TW" sz="2000" dirty="0" smtClean="0">
                <a:solidFill>
                  <a:srgbClr val="18CED2"/>
                </a:solidFill>
              </a:rPr>
              <a:t>iris</a:t>
            </a:r>
          </a:p>
          <a:p>
            <a:pPr lvl="1"/>
            <a:r>
              <a:rPr lang="en-US" altLang="zh-TW" sz="2000" dirty="0" smtClean="0">
                <a:solidFill>
                  <a:srgbClr val="18CED2"/>
                </a:solidFill>
              </a:rPr>
              <a:t>cars</a:t>
            </a:r>
          </a:p>
          <a:p>
            <a:pPr lvl="1"/>
            <a:r>
              <a:rPr lang="en-US" altLang="zh-TW" sz="2000" dirty="0">
                <a:solidFill>
                  <a:srgbClr val="18CED2"/>
                </a:solidFill>
              </a:rPr>
              <a:t>economics</a:t>
            </a:r>
            <a:endParaRPr lang="en-US" altLang="zh-TW" dirty="0" smtClean="0"/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89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geom_point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18CED2"/>
                </a:solidFill>
              </a:rPr>
              <a:t>ggplot</a:t>
            </a:r>
            <a:r>
              <a:rPr lang="en-US" altLang="zh-TW" dirty="0">
                <a:solidFill>
                  <a:srgbClr val="18CED2"/>
                </a:solidFill>
              </a:rPr>
              <a:t>(cars,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speed, y = </a:t>
            </a:r>
            <a:r>
              <a:rPr lang="en-US" altLang="zh-TW" dirty="0" err="1">
                <a:solidFill>
                  <a:srgbClr val="18CED2"/>
                </a:solidFill>
              </a:rPr>
              <a:t>dist</a:t>
            </a:r>
            <a:r>
              <a:rPr lang="en-US" altLang="zh-TW" dirty="0">
                <a:solidFill>
                  <a:srgbClr val="18CED2"/>
                </a:solidFill>
              </a:rPr>
              <a:t>)) + </a:t>
            </a:r>
            <a:r>
              <a:rPr lang="en-US" altLang="zh-TW" dirty="0" err="1">
                <a:solidFill>
                  <a:srgbClr val="18CED2"/>
                </a:solidFill>
              </a:rPr>
              <a:t>geom_point</a:t>
            </a:r>
            <a:r>
              <a:rPr lang="en-US" altLang="zh-TW" dirty="0">
                <a:solidFill>
                  <a:srgbClr val="18CED2"/>
                </a:solidFill>
              </a:rPr>
              <a:t>()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85" y="2410646"/>
            <a:ext cx="5135782" cy="390136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1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geom_point</a:t>
            </a:r>
            <a:r>
              <a:rPr lang="en-US" altLang="zh-TW" dirty="0"/>
              <a:t>, </a:t>
            </a:r>
            <a:r>
              <a:rPr lang="en-US" altLang="zh-TW" dirty="0" err="1"/>
              <a:t>ggtitle</a:t>
            </a:r>
            <a:r>
              <a:rPr lang="en-US" altLang="zh-TW" dirty="0"/>
              <a:t>, </a:t>
            </a:r>
            <a:r>
              <a:rPr lang="en-US" altLang="zh-TW" dirty="0" err="1"/>
              <a:t>xlab</a:t>
            </a:r>
            <a:r>
              <a:rPr lang="en-US" altLang="zh-TW" dirty="0"/>
              <a:t>, </a:t>
            </a:r>
            <a:r>
              <a:rPr lang="en-US" altLang="zh-TW" dirty="0" err="1" smtClean="0"/>
              <a:t>ylab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geom_smooth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18CED2"/>
                </a:solidFill>
              </a:rPr>
              <a:t>ggplot</a:t>
            </a:r>
            <a:r>
              <a:rPr lang="en-US" altLang="zh-TW" dirty="0">
                <a:solidFill>
                  <a:srgbClr val="18CED2"/>
                </a:solidFill>
              </a:rPr>
              <a:t>(cars,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speed, y = </a:t>
            </a:r>
            <a:r>
              <a:rPr lang="en-US" altLang="zh-TW" dirty="0" err="1">
                <a:solidFill>
                  <a:srgbClr val="18CED2"/>
                </a:solidFill>
              </a:rPr>
              <a:t>dist</a:t>
            </a:r>
            <a:r>
              <a:rPr lang="en-US" altLang="zh-TW" dirty="0">
                <a:solidFill>
                  <a:srgbClr val="18CED2"/>
                </a:solidFill>
              </a:rPr>
              <a:t>))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geom_point</a:t>
            </a:r>
            <a:r>
              <a:rPr lang="en-US" altLang="zh-TW" dirty="0">
                <a:solidFill>
                  <a:srgbClr val="18CED2"/>
                </a:solidFill>
              </a:rPr>
              <a:t>()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ggtitle</a:t>
            </a:r>
            <a:r>
              <a:rPr lang="en-US" altLang="zh-TW" dirty="0">
                <a:solidFill>
                  <a:srgbClr val="18CED2"/>
                </a:solidFill>
              </a:rPr>
              <a:t>("Car speed vs. braking distance")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xlab</a:t>
            </a:r>
            <a:r>
              <a:rPr lang="en-US" altLang="zh-TW" dirty="0">
                <a:solidFill>
                  <a:srgbClr val="18CED2"/>
                </a:solidFill>
              </a:rPr>
              <a:t>("Speed")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ylab</a:t>
            </a:r>
            <a:r>
              <a:rPr lang="en-US" altLang="zh-TW" dirty="0">
                <a:solidFill>
                  <a:srgbClr val="18CED2"/>
                </a:solidFill>
              </a:rPr>
              <a:t>("</a:t>
            </a:r>
            <a:r>
              <a:rPr lang="en-US" altLang="zh-TW" dirty="0" err="1">
                <a:solidFill>
                  <a:srgbClr val="18CED2"/>
                </a:solidFill>
              </a:rPr>
              <a:t>Dist</a:t>
            </a:r>
            <a:r>
              <a:rPr lang="en-US" altLang="zh-TW" dirty="0">
                <a:solidFill>
                  <a:srgbClr val="18CED2"/>
                </a:solidFill>
              </a:rPr>
              <a:t>") </a:t>
            </a:r>
            <a:endParaRPr lang="en-US" altLang="zh-TW" dirty="0" smtClean="0">
              <a:solidFill>
                <a:srgbClr val="18CED2"/>
              </a:solidFill>
            </a:endParaRPr>
          </a:p>
          <a:p>
            <a:r>
              <a:rPr lang="en-US" altLang="zh-TW" dirty="0" smtClean="0">
                <a:solidFill>
                  <a:srgbClr val="18CED2"/>
                </a:solidFill>
              </a:rPr>
              <a:t>+ </a:t>
            </a:r>
            <a:r>
              <a:rPr lang="en-US" altLang="zh-TW" dirty="0" err="1">
                <a:solidFill>
                  <a:srgbClr val="18CED2"/>
                </a:solidFill>
              </a:rPr>
              <a:t>geom_smooth</a:t>
            </a:r>
            <a:r>
              <a:rPr lang="en-US" altLang="zh-TW" dirty="0">
                <a:solidFill>
                  <a:srgbClr val="18CED2"/>
                </a:solidFill>
              </a:rPr>
              <a:t>(method = </a:t>
            </a:r>
            <a:r>
              <a:rPr lang="en-US" altLang="zh-TW" dirty="0" smtClean="0">
                <a:solidFill>
                  <a:srgbClr val="18CED2"/>
                </a:solidFill>
              </a:rPr>
              <a:t>"lm</a:t>
            </a:r>
            <a:r>
              <a:rPr lang="en-US" altLang="zh-TW" dirty="0">
                <a:solidFill>
                  <a:srgbClr val="18CED2"/>
                </a:solidFill>
              </a:rPr>
              <a:t>")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30" y="1541292"/>
            <a:ext cx="4125164" cy="31137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1" y="3418541"/>
            <a:ext cx="4310528" cy="3253774"/>
          </a:xfrm>
          <a:prstGeom prst="rect">
            <a:avLst/>
          </a:prstGeom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01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rgbClr val="18CED2"/>
                </a:solidFill>
              </a:rPr>
              <a:t>ggplot</a:t>
            </a:r>
            <a:r>
              <a:rPr lang="en-US" altLang="zh-TW" dirty="0" smtClean="0">
                <a:solidFill>
                  <a:srgbClr val="18CED2"/>
                </a:solidFill>
              </a:rPr>
              <a:t>(iris</a:t>
            </a:r>
            <a:r>
              <a:rPr lang="en-US" altLang="zh-TW" dirty="0">
                <a:solidFill>
                  <a:srgbClr val="18CED2"/>
                </a:solidFill>
              </a:rPr>
              <a:t>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</a:t>
            </a:r>
            <a:r>
              <a:rPr lang="en-US" altLang="zh-TW" dirty="0" err="1">
                <a:solidFill>
                  <a:srgbClr val="18CED2"/>
                </a:solidFill>
              </a:rPr>
              <a:t>Sepal.Length</a:t>
            </a:r>
            <a:r>
              <a:rPr lang="en-US" altLang="zh-TW" dirty="0">
                <a:solidFill>
                  <a:srgbClr val="18CED2"/>
                </a:solidFill>
              </a:rPr>
              <a:t>, y = </a:t>
            </a:r>
            <a:r>
              <a:rPr lang="en-US" altLang="zh-TW" dirty="0" err="1">
                <a:solidFill>
                  <a:srgbClr val="18CED2"/>
                </a:solidFill>
              </a:rPr>
              <a:t>Sepal.Width</a:t>
            </a:r>
            <a:r>
              <a:rPr lang="en-US" altLang="zh-TW" dirty="0">
                <a:solidFill>
                  <a:srgbClr val="18CED2"/>
                </a:solidFill>
              </a:rPr>
              <a:t>, color = Species))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geom_point</a:t>
            </a:r>
            <a:r>
              <a:rPr lang="en-US" altLang="zh-TW" dirty="0">
                <a:solidFill>
                  <a:srgbClr val="18CED2"/>
                </a:solidFill>
              </a:rPr>
              <a:t>()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ggtitle</a:t>
            </a:r>
            <a:r>
              <a:rPr lang="en-US" altLang="zh-TW" dirty="0">
                <a:solidFill>
                  <a:srgbClr val="18CED2"/>
                </a:solidFill>
              </a:rPr>
              <a:t>("</a:t>
            </a:r>
            <a:r>
              <a:rPr lang="en-US" altLang="zh-TW" dirty="0" err="1">
                <a:solidFill>
                  <a:srgbClr val="18CED2"/>
                </a:solidFill>
              </a:rPr>
              <a:t>Sepal.Length</a:t>
            </a:r>
            <a:r>
              <a:rPr lang="en-US" altLang="zh-TW" dirty="0">
                <a:solidFill>
                  <a:srgbClr val="18CED2"/>
                </a:solidFill>
              </a:rPr>
              <a:t> vs. </a:t>
            </a:r>
            <a:r>
              <a:rPr lang="en-US" altLang="zh-TW" dirty="0" err="1">
                <a:solidFill>
                  <a:srgbClr val="18CED2"/>
                </a:solidFill>
              </a:rPr>
              <a:t>Sepal.Width</a:t>
            </a:r>
            <a:r>
              <a:rPr lang="en-US" altLang="zh-TW" dirty="0">
                <a:solidFill>
                  <a:srgbClr val="18CED2"/>
                </a:solidFill>
              </a:rPr>
              <a:t>")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xlab</a:t>
            </a:r>
            <a:r>
              <a:rPr lang="en-US" altLang="zh-TW" dirty="0">
                <a:solidFill>
                  <a:srgbClr val="18CED2"/>
                </a:solidFill>
              </a:rPr>
              <a:t>("Sepal length")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ylab</a:t>
            </a:r>
            <a:r>
              <a:rPr lang="en-US" altLang="zh-TW" dirty="0">
                <a:solidFill>
                  <a:srgbClr val="18CED2"/>
                </a:solidFill>
              </a:rPr>
              <a:t>("Sepal width")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424128"/>
            <a:ext cx="5425952" cy="413560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7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geom_line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18CED2"/>
                </a:solidFill>
              </a:rPr>
              <a:t>ggplot</a:t>
            </a:r>
            <a:r>
              <a:rPr lang="en-US" altLang="zh-TW" dirty="0">
                <a:solidFill>
                  <a:srgbClr val="18CED2"/>
                </a:solidFill>
              </a:rPr>
              <a:t>(cars,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speed, y = </a:t>
            </a:r>
            <a:r>
              <a:rPr lang="en-US" altLang="zh-TW" dirty="0" err="1">
                <a:solidFill>
                  <a:srgbClr val="18CED2"/>
                </a:solidFill>
              </a:rPr>
              <a:t>dist</a:t>
            </a:r>
            <a:r>
              <a:rPr lang="en-US" altLang="zh-TW" dirty="0">
                <a:solidFill>
                  <a:srgbClr val="18CED2"/>
                </a:solidFill>
              </a:rPr>
              <a:t>)) + </a:t>
            </a:r>
            <a:r>
              <a:rPr lang="en-US" altLang="zh-TW" dirty="0">
                <a:solidFill>
                  <a:srgbClr val="18CED2"/>
                </a:solidFill>
              </a:rPr>
              <a:t/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geom_point</a:t>
            </a:r>
            <a:r>
              <a:rPr lang="en-US" altLang="zh-TW" dirty="0">
                <a:solidFill>
                  <a:srgbClr val="18CED2"/>
                </a:solidFill>
              </a:rPr>
              <a:t>()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geom_line</a:t>
            </a:r>
            <a:r>
              <a:rPr lang="en-US" altLang="zh-TW" dirty="0" smtClean="0">
                <a:solidFill>
                  <a:srgbClr val="18CED2"/>
                </a:solidFill>
              </a:rPr>
              <a:t>()</a:t>
            </a:r>
          </a:p>
          <a:p>
            <a:r>
              <a:rPr lang="en-US" altLang="zh-TW" dirty="0" err="1" smtClean="0">
                <a:solidFill>
                  <a:srgbClr val="18CED2"/>
                </a:solidFill>
              </a:rPr>
              <a:t>ggplot</a:t>
            </a:r>
            <a:r>
              <a:rPr lang="en-US" altLang="zh-TW" dirty="0" smtClean="0">
                <a:solidFill>
                  <a:srgbClr val="18CED2"/>
                </a:solidFill>
              </a:rPr>
              <a:t>(economics</a:t>
            </a:r>
            <a:r>
              <a:rPr lang="en-US" altLang="zh-TW" dirty="0">
                <a:solidFill>
                  <a:srgbClr val="18CED2"/>
                </a:solidFill>
              </a:rPr>
              <a:t>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date, y = </a:t>
            </a:r>
            <a:r>
              <a:rPr lang="en-US" altLang="zh-TW" dirty="0" err="1">
                <a:solidFill>
                  <a:srgbClr val="18CED2"/>
                </a:solidFill>
              </a:rPr>
              <a:t>unemploy</a:t>
            </a:r>
            <a:r>
              <a:rPr lang="en-US" altLang="zh-TW" dirty="0">
                <a:solidFill>
                  <a:srgbClr val="18CED2"/>
                </a:solidFill>
              </a:rPr>
              <a:t>)) + </a:t>
            </a:r>
            <a:r>
              <a:rPr lang="en-US" altLang="zh-TW" dirty="0" smtClean="0">
                <a:solidFill>
                  <a:srgbClr val="18CED2"/>
                </a:solidFill>
              </a:rPr>
              <a:t/>
            </a:r>
            <a:br>
              <a:rPr lang="en-US" altLang="zh-TW" dirty="0" smtClean="0">
                <a:solidFill>
                  <a:srgbClr val="18CED2"/>
                </a:solidFill>
              </a:rPr>
            </a:br>
            <a:r>
              <a:rPr lang="en-US" altLang="zh-TW" dirty="0" smtClean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geom_line</a:t>
            </a:r>
            <a:r>
              <a:rPr lang="en-US" altLang="zh-TW" dirty="0">
                <a:solidFill>
                  <a:srgbClr val="18CED2"/>
                </a:solidFill>
              </a:rPr>
              <a:t>()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53" y="1732449"/>
            <a:ext cx="4176240" cy="31563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93" y="3412566"/>
            <a:ext cx="4248571" cy="3207846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44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geom_histogram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18CED2"/>
                </a:solidFill>
              </a:rPr>
              <a:t>ggplot</a:t>
            </a:r>
            <a:r>
              <a:rPr lang="en-US" altLang="zh-TW" dirty="0">
                <a:solidFill>
                  <a:srgbClr val="18CED2"/>
                </a:solidFill>
              </a:rPr>
              <a:t>(cars,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speed))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geom_histogram</a:t>
            </a:r>
            <a:r>
              <a:rPr lang="en-US" altLang="zh-TW" dirty="0">
                <a:solidFill>
                  <a:srgbClr val="18CED2"/>
                </a:solidFill>
              </a:rPr>
              <a:t>()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25" y="2497081"/>
            <a:ext cx="5105302" cy="38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facet_warp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18CED2"/>
                </a:solidFill>
              </a:rPr>
              <a:t>ggplot</a:t>
            </a:r>
            <a:r>
              <a:rPr lang="en-US" altLang="zh-TW" dirty="0">
                <a:solidFill>
                  <a:srgbClr val="18CED2"/>
                </a:solidFill>
              </a:rPr>
              <a:t>(iris,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</a:t>
            </a:r>
            <a:r>
              <a:rPr lang="en-US" altLang="zh-TW" dirty="0" err="1">
                <a:solidFill>
                  <a:srgbClr val="18CED2"/>
                </a:solidFill>
              </a:rPr>
              <a:t>Sepal.Length</a:t>
            </a:r>
            <a:r>
              <a:rPr lang="en-US" altLang="zh-TW" dirty="0">
                <a:solidFill>
                  <a:srgbClr val="18CED2"/>
                </a:solidFill>
              </a:rPr>
              <a:t>))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geom_histogram</a:t>
            </a:r>
            <a:r>
              <a:rPr lang="en-US" altLang="zh-TW" dirty="0">
                <a:solidFill>
                  <a:srgbClr val="18CED2"/>
                </a:solidFill>
              </a:rPr>
              <a:t>()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facet_wrap</a:t>
            </a:r>
            <a:r>
              <a:rPr lang="en-US" altLang="zh-TW" dirty="0">
                <a:solidFill>
                  <a:srgbClr val="18CED2"/>
                </a:solidFill>
              </a:rPr>
              <a:t>(~ Species)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49" y="2325930"/>
            <a:ext cx="5128162" cy="38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geom_bar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coord_flip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18CED2"/>
                </a:solidFill>
              </a:rPr>
              <a:t>ggplot</a:t>
            </a:r>
            <a:r>
              <a:rPr lang="en-US" altLang="zh-TW" dirty="0">
                <a:solidFill>
                  <a:srgbClr val="18CED2"/>
                </a:solidFill>
              </a:rPr>
              <a:t>(</a:t>
            </a:r>
            <a:r>
              <a:rPr lang="en-US" altLang="zh-TW" dirty="0" err="1">
                <a:solidFill>
                  <a:srgbClr val="18CED2"/>
                </a:solidFill>
              </a:rPr>
              <a:t>mtcars</a:t>
            </a:r>
            <a:r>
              <a:rPr lang="en-US" altLang="zh-TW" dirty="0">
                <a:solidFill>
                  <a:srgbClr val="18CED2"/>
                </a:solidFill>
              </a:rPr>
              <a:t>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(gear)) + </a:t>
            </a:r>
            <a:r>
              <a:rPr lang="en-US" altLang="zh-TW" dirty="0" err="1">
                <a:solidFill>
                  <a:srgbClr val="18CED2"/>
                </a:solidFill>
              </a:rPr>
              <a:t>geom_bar</a:t>
            </a:r>
            <a:r>
              <a:rPr lang="en-US" altLang="zh-TW" dirty="0">
                <a:solidFill>
                  <a:srgbClr val="18CED2"/>
                </a:solidFill>
              </a:rPr>
              <a:t>()</a:t>
            </a:r>
            <a:endParaRPr lang="en-US" altLang="zh-TW" dirty="0" smtClean="0">
              <a:solidFill>
                <a:srgbClr val="18CED2"/>
              </a:solidFill>
            </a:endParaRPr>
          </a:p>
          <a:p>
            <a:r>
              <a:rPr lang="en-US" altLang="zh-TW" dirty="0" err="1" smtClean="0">
                <a:solidFill>
                  <a:srgbClr val="18CED2"/>
                </a:solidFill>
              </a:rPr>
              <a:t>ggplot</a:t>
            </a:r>
            <a:r>
              <a:rPr lang="en-US" altLang="zh-TW" dirty="0" smtClean="0">
                <a:solidFill>
                  <a:srgbClr val="18CED2"/>
                </a:solidFill>
              </a:rPr>
              <a:t>(</a:t>
            </a:r>
            <a:r>
              <a:rPr lang="en-US" altLang="zh-TW" dirty="0" err="1" smtClean="0">
                <a:solidFill>
                  <a:srgbClr val="18CED2"/>
                </a:solidFill>
              </a:rPr>
              <a:t>mtcars</a:t>
            </a:r>
            <a:r>
              <a:rPr lang="en-US" altLang="zh-TW" dirty="0">
                <a:solidFill>
                  <a:srgbClr val="18CED2"/>
                </a:solidFill>
              </a:rPr>
              <a:t>, </a:t>
            </a:r>
            <a:r>
              <a:rPr lang="en-US" altLang="zh-TW" dirty="0" err="1">
                <a:solidFill>
                  <a:srgbClr val="18CED2"/>
                </a:solidFill>
              </a:rPr>
              <a:t>aes</a:t>
            </a:r>
            <a:r>
              <a:rPr lang="en-US" altLang="zh-TW" dirty="0">
                <a:solidFill>
                  <a:srgbClr val="18CED2"/>
                </a:solidFill>
              </a:rPr>
              <a:t>(x = </a:t>
            </a:r>
            <a:r>
              <a:rPr lang="en-US" altLang="zh-TW" dirty="0" err="1">
                <a:solidFill>
                  <a:srgbClr val="18CED2"/>
                </a:solidFill>
              </a:rPr>
              <a:t>row.names</a:t>
            </a:r>
            <a:r>
              <a:rPr lang="en-US" altLang="zh-TW" dirty="0">
                <a:solidFill>
                  <a:srgbClr val="18CED2"/>
                </a:solidFill>
              </a:rPr>
              <a:t>(</a:t>
            </a:r>
            <a:r>
              <a:rPr lang="en-US" altLang="zh-TW" dirty="0" err="1">
                <a:solidFill>
                  <a:srgbClr val="18CED2"/>
                </a:solidFill>
              </a:rPr>
              <a:t>mtcars</a:t>
            </a:r>
            <a:r>
              <a:rPr lang="en-US" altLang="zh-TW" dirty="0">
                <a:solidFill>
                  <a:srgbClr val="18CED2"/>
                </a:solidFill>
              </a:rPr>
              <a:t>), y = </a:t>
            </a:r>
            <a:r>
              <a:rPr lang="en-US" altLang="zh-TW" dirty="0" err="1">
                <a:solidFill>
                  <a:srgbClr val="18CED2"/>
                </a:solidFill>
              </a:rPr>
              <a:t>hp</a:t>
            </a:r>
            <a:r>
              <a:rPr lang="en-US" altLang="zh-TW" dirty="0">
                <a:solidFill>
                  <a:srgbClr val="18CED2"/>
                </a:solidFill>
              </a:rPr>
              <a:t>)) </a:t>
            </a:r>
            <a:r>
              <a:rPr lang="en-US" altLang="zh-TW" dirty="0">
                <a:solidFill>
                  <a:srgbClr val="18CED2"/>
                </a:solidFill>
              </a:rPr>
              <a:t>+</a:t>
            </a:r>
            <a:br>
              <a:rPr lang="en-US" altLang="zh-TW" dirty="0">
                <a:solidFill>
                  <a:srgbClr val="18CED2"/>
                </a:solidFill>
              </a:rPr>
            </a:br>
            <a:r>
              <a:rPr lang="en-US" altLang="zh-TW" dirty="0">
                <a:solidFill>
                  <a:srgbClr val="18CED2"/>
                </a:solidFill>
              </a:rPr>
              <a:t>  </a:t>
            </a:r>
            <a:r>
              <a:rPr lang="en-US" altLang="zh-TW" dirty="0" err="1">
                <a:solidFill>
                  <a:srgbClr val="18CED2"/>
                </a:solidFill>
              </a:rPr>
              <a:t>geom_bar</a:t>
            </a:r>
            <a:r>
              <a:rPr lang="en-US" altLang="zh-TW" dirty="0">
                <a:solidFill>
                  <a:srgbClr val="18CED2"/>
                </a:solidFill>
              </a:rPr>
              <a:t>(stat = "identity") + </a:t>
            </a:r>
            <a:r>
              <a:rPr lang="en-US" altLang="zh-TW" dirty="0" err="1">
                <a:solidFill>
                  <a:srgbClr val="18CED2"/>
                </a:solidFill>
              </a:rPr>
              <a:t>coord_flip</a:t>
            </a:r>
            <a:r>
              <a:rPr lang="en-US" altLang="zh-TW" dirty="0">
                <a:solidFill>
                  <a:srgbClr val="18CED2"/>
                </a:solidFill>
              </a:rPr>
              <a:t>()</a:t>
            </a:r>
            <a:endParaRPr lang="zh-TW" altLang="en-US" dirty="0">
              <a:solidFill>
                <a:srgbClr val="18CED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A7B-8463-4B6F-8333-BF1FDC0E7E8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82" y="2705472"/>
            <a:ext cx="5120542" cy="38137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06" y="3041974"/>
            <a:ext cx="4644370" cy="34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54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86</TotalTime>
  <Words>144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Calisto MT</vt:lpstr>
      <vt:lpstr>Trebuchet MS</vt:lpstr>
      <vt:lpstr>Wingdings 2</vt:lpstr>
      <vt:lpstr>石板</vt:lpstr>
      <vt:lpstr>R – Data Virtualization </vt:lpstr>
      <vt:lpstr>ggplot2</vt:lpstr>
      <vt:lpstr>geom_point</vt:lpstr>
      <vt:lpstr>geom_point, ggtitle, xlab, ylab, geom_smooth</vt:lpstr>
      <vt:lpstr>color</vt:lpstr>
      <vt:lpstr>geom_line</vt:lpstr>
      <vt:lpstr>geom_histogram</vt:lpstr>
      <vt:lpstr>facet_warp</vt:lpstr>
      <vt:lpstr>geom_bar, coord_flip</vt:lpstr>
      <vt:lpstr>geom_boxplot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Data Virtualization </dc:title>
  <dc:creator>A-Nan Chen</dc:creator>
  <cp:lastModifiedBy>A-Nan Chen</cp:lastModifiedBy>
  <cp:revision>10</cp:revision>
  <dcterms:created xsi:type="dcterms:W3CDTF">2017-12-31T05:50:44Z</dcterms:created>
  <dcterms:modified xsi:type="dcterms:W3CDTF">2017-12-31T07:17:04Z</dcterms:modified>
</cp:coreProperties>
</file>