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2" r:id="rId3"/>
    <p:sldId id="278" r:id="rId4"/>
    <p:sldId id="283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9F69-BC87-45A0-B76C-F6413A594254}" type="datetimeFigureOut">
              <a:rPr lang="zh-TW" altLang="en-US" smtClean="0"/>
              <a:t>2017/12/18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19F47-C49A-45B0-ADA5-7506095C0E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19F47-C49A-45B0-ADA5-7506095C0E1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3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9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40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00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976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4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641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28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50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1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6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01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9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8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9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26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FFFD0F-FB5D-4CEE-88E2-5A4A61FE163F}" type="datetimeFigureOut">
              <a:rPr lang="zh-TW" altLang="en-US" smtClean="0"/>
              <a:t>2017/12/17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515433-8651-42A0-821C-E1BFA0CA2D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053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0692" y="1034755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zh-TW" b="1" dirty="0" err="1" smtClean="0"/>
              <a:t>Tidyverse</a:t>
            </a:r>
            <a:r>
              <a:rPr lang="en-US" altLang="zh-TW" b="1" dirty="0" smtClean="0"/>
              <a:t> - </a:t>
            </a:r>
            <a:r>
              <a:rPr lang="zh-TW" altLang="en-US" b="1" dirty="0" smtClean="0"/>
              <a:t>學習 </a:t>
            </a:r>
            <a:r>
              <a:rPr lang="en-US" altLang="zh-TW" b="1" dirty="0" smtClean="0"/>
              <a:t>R </a:t>
            </a:r>
            <a:r>
              <a:rPr lang="zh-TW" altLang="en-US" b="1" dirty="0" smtClean="0"/>
              <a:t>語言的起點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62" y="3598339"/>
            <a:ext cx="6712295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4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44" y="609600"/>
            <a:ext cx="9013063" cy="54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Let's </a:t>
            </a:r>
            <a:r>
              <a:rPr lang="en-US" altLang="zh-TW" b="1" dirty="0" smtClean="0"/>
              <a:t>practice - </a:t>
            </a:r>
            <a:r>
              <a:rPr lang="en-US" altLang="zh-TW" dirty="0"/>
              <a:t>arrange()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Sort the </a:t>
            </a:r>
            <a:r>
              <a:rPr lang="en-US" altLang="zh-TW" dirty="0" err="1">
                <a:solidFill>
                  <a:schemeClr val="accent2"/>
                </a:solidFill>
              </a:rPr>
              <a:t>gapminder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/>
              <a:t>dataset in </a:t>
            </a:r>
            <a:r>
              <a:rPr lang="en-US" altLang="zh-TW" dirty="0">
                <a:solidFill>
                  <a:schemeClr val="accent2"/>
                </a:solidFill>
              </a:rPr>
              <a:t>ascending</a:t>
            </a:r>
            <a:r>
              <a:rPr lang="en-US" altLang="zh-TW" dirty="0"/>
              <a:t> order of life expectancy (</a:t>
            </a:r>
            <a:r>
              <a:rPr lang="en-US" altLang="zh-TW" dirty="0" err="1">
                <a:solidFill>
                  <a:schemeClr val="accent2"/>
                </a:solidFill>
              </a:rPr>
              <a:t>lifeExp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Sort the </a:t>
            </a:r>
            <a:r>
              <a:rPr lang="en-US" altLang="zh-TW" dirty="0" err="1">
                <a:solidFill>
                  <a:schemeClr val="accent2"/>
                </a:solidFill>
              </a:rPr>
              <a:t>gapminder</a:t>
            </a:r>
            <a:r>
              <a:rPr lang="en-US" altLang="zh-TW" dirty="0">
                <a:solidFill>
                  <a:schemeClr val="accent2"/>
                </a:solidFill>
              </a:rPr>
              <a:t> </a:t>
            </a:r>
            <a:r>
              <a:rPr lang="en-US" altLang="zh-TW" dirty="0"/>
              <a:t>dataset in </a:t>
            </a:r>
            <a:r>
              <a:rPr lang="en-US" altLang="zh-TW" dirty="0">
                <a:solidFill>
                  <a:schemeClr val="accent2"/>
                </a:solidFill>
              </a:rPr>
              <a:t>descending</a:t>
            </a:r>
            <a:r>
              <a:rPr lang="en-US" altLang="zh-TW" dirty="0"/>
              <a:t> order of life expectancy (</a:t>
            </a:r>
            <a:r>
              <a:rPr lang="en-US" altLang="zh-TW" dirty="0" err="1">
                <a:solidFill>
                  <a:schemeClr val="accent2"/>
                </a:solidFill>
              </a:rPr>
              <a:t>lifeExp</a:t>
            </a:r>
            <a:r>
              <a:rPr lang="en-US" altLang="zh-TW" dirty="0"/>
              <a:t>).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Filter for the </a:t>
            </a:r>
            <a:r>
              <a:rPr lang="en-US" altLang="zh-TW" dirty="0">
                <a:solidFill>
                  <a:schemeClr val="accent2"/>
                </a:solidFill>
              </a:rPr>
              <a:t>year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1957</a:t>
            </a:r>
            <a:r>
              <a:rPr lang="en-US" altLang="zh-TW" dirty="0"/>
              <a:t>, then arrange in </a:t>
            </a:r>
            <a:r>
              <a:rPr lang="en-US" altLang="zh-TW" dirty="0">
                <a:solidFill>
                  <a:schemeClr val="accent2"/>
                </a:solidFill>
              </a:rPr>
              <a:t>descending</a:t>
            </a:r>
            <a:r>
              <a:rPr lang="en-US" altLang="zh-TW" dirty="0"/>
              <a:t> order of </a:t>
            </a:r>
            <a:r>
              <a:rPr lang="en-US" altLang="zh-TW" dirty="0">
                <a:solidFill>
                  <a:schemeClr val="accent2"/>
                </a:solidFill>
              </a:rPr>
              <a:t>population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011" y="2701880"/>
            <a:ext cx="4083638" cy="206062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61" y="5237680"/>
            <a:ext cx="7204548" cy="110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mutate()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36" y="1732449"/>
            <a:ext cx="8524113" cy="49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6" y="609600"/>
            <a:ext cx="9984614" cy="58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69" y="609600"/>
            <a:ext cx="9273413" cy="583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Let's practice - </a:t>
            </a:r>
            <a:r>
              <a:rPr lang="en-US" altLang="zh-TW" dirty="0" smtClean="0"/>
              <a:t>mutate()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chemeClr val="accent2"/>
                </a:solidFill>
              </a:rPr>
              <a:t>mutate</a:t>
            </a:r>
            <a:r>
              <a:rPr lang="en-US" altLang="zh-TW" dirty="0" smtClean="0"/>
              <a:t> to change </a:t>
            </a:r>
            <a:r>
              <a:rPr lang="en-US" altLang="zh-TW" dirty="0" err="1" smtClean="0">
                <a:solidFill>
                  <a:schemeClr val="accent2"/>
                </a:solidFill>
              </a:rPr>
              <a:t>lifeExp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/>
              <a:t>to be in months</a:t>
            </a:r>
          </a:p>
          <a:p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chemeClr val="accent2"/>
                </a:solidFill>
              </a:rPr>
              <a:t>mutate</a:t>
            </a:r>
            <a:r>
              <a:rPr lang="en-US" altLang="zh-TW" dirty="0" smtClean="0"/>
              <a:t> to create a new </a:t>
            </a:r>
            <a:r>
              <a:rPr lang="en-US" altLang="zh-TW" dirty="0" err="1" smtClean="0"/>
              <a:t>colume</a:t>
            </a:r>
            <a:r>
              <a:rPr lang="en-US" altLang="zh-TW" dirty="0" smtClean="0"/>
              <a:t> called </a:t>
            </a:r>
            <a:r>
              <a:rPr lang="en-US" altLang="zh-TW" dirty="0" err="1" smtClean="0">
                <a:solidFill>
                  <a:schemeClr val="accent2"/>
                </a:solidFill>
              </a:rPr>
              <a:t>lifeExpMonths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35" y="2767998"/>
            <a:ext cx="8644129" cy="31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Let's practice </a:t>
            </a:r>
            <a:r>
              <a:rPr lang="en-US" altLang="zh-TW" b="1" dirty="0" smtClean="0"/>
              <a:t>– </a:t>
            </a:r>
            <a:r>
              <a:rPr lang="en-US" altLang="zh-TW" dirty="0" smtClean="0"/>
              <a:t>filter(), mutate(), </a:t>
            </a:r>
            <a:r>
              <a:rPr lang="en-US" altLang="zh-TW" dirty="0"/>
              <a:t>and </a:t>
            </a:r>
            <a:r>
              <a:rPr lang="en-US" altLang="zh-TW" dirty="0" smtClean="0"/>
              <a:t>arrange()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</a:t>
            </a:r>
            <a:r>
              <a:rPr lang="en-US" altLang="zh-TW" dirty="0"/>
              <a:t>find the </a:t>
            </a:r>
            <a:r>
              <a:rPr lang="en-US" altLang="zh-TW" dirty="0">
                <a:solidFill>
                  <a:schemeClr val="accent2"/>
                </a:solidFill>
              </a:rPr>
              <a:t>countries</a:t>
            </a:r>
            <a:r>
              <a:rPr lang="en-US" altLang="zh-TW" dirty="0"/>
              <a:t> with the highest life expectancy, in months, in the </a:t>
            </a:r>
            <a:r>
              <a:rPr lang="en-US" altLang="zh-TW" dirty="0">
                <a:solidFill>
                  <a:schemeClr val="accent2"/>
                </a:solidFill>
              </a:rPr>
              <a:t>year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2007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>
                <a:solidFill>
                  <a:schemeClr val="accent2"/>
                </a:solidFill>
              </a:rPr>
              <a:t>filter()</a:t>
            </a:r>
            <a:r>
              <a:rPr lang="en-US" altLang="zh-TW" dirty="0"/>
              <a:t> for observations from the </a:t>
            </a:r>
            <a:r>
              <a:rPr lang="en-US" altLang="zh-TW" dirty="0">
                <a:solidFill>
                  <a:schemeClr val="accent2"/>
                </a:solidFill>
              </a:rPr>
              <a:t>year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2007</a:t>
            </a:r>
          </a:p>
          <a:p>
            <a:pPr lvl="1"/>
            <a:r>
              <a:rPr lang="en-US" altLang="zh-TW" dirty="0">
                <a:solidFill>
                  <a:schemeClr val="accent2"/>
                </a:solidFill>
              </a:rPr>
              <a:t>mutate()</a:t>
            </a:r>
            <a:r>
              <a:rPr lang="en-US" altLang="zh-TW" dirty="0"/>
              <a:t> to create a column </a:t>
            </a:r>
            <a:r>
              <a:rPr lang="en-US" altLang="zh-TW" dirty="0" err="1">
                <a:solidFill>
                  <a:schemeClr val="accent2"/>
                </a:solidFill>
              </a:rPr>
              <a:t>lifeExpMonths</a:t>
            </a:r>
            <a:r>
              <a:rPr lang="en-US" altLang="zh-TW" dirty="0"/>
              <a:t>, calculated as </a:t>
            </a:r>
            <a:r>
              <a:rPr lang="en-US" altLang="zh-TW" dirty="0">
                <a:solidFill>
                  <a:schemeClr val="accent2"/>
                </a:solidFill>
              </a:rPr>
              <a:t>12</a:t>
            </a:r>
            <a:r>
              <a:rPr lang="en-US" altLang="zh-TW" dirty="0"/>
              <a:t> * </a:t>
            </a:r>
            <a:r>
              <a:rPr lang="en-US" altLang="zh-TW" dirty="0" err="1">
                <a:solidFill>
                  <a:schemeClr val="accent2"/>
                </a:solidFill>
              </a:rPr>
              <a:t>lifeExp</a:t>
            </a:r>
            <a:endParaRPr lang="en-US" altLang="zh-TW" dirty="0">
              <a:solidFill>
                <a:schemeClr val="accent2"/>
              </a:solidFill>
            </a:endParaRPr>
          </a:p>
          <a:p>
            <a:pPr lvl="1"/>
            <a:r>
              <a:rPr lang="en-US" altLang="zh-TW" dirty="0">
                <a:solidFill>
                  <a:schemeClr val="accent2"/>
                </a:solidFill>
              </a:rPr>
              <a:t>arrange()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chemeClr val="accent2"/>
                </a:solidFill>
              </a:rPr>
              <a:t>descending</a:t>
            </a:r>
            <a:r>
              <a:rPr lang="en-US" altLang="zh-TW" dirty="0"/>
              <a:t> order of that new column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349" b="17057"/>
          <a:stretch/>
        </p:blipFill>
        <p:spPr>
          <a:xfrm>
            <a:off x="1068687" y="3761823"/>
            <a:ext cx="10043977" cy="21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group_by</a:t>
            </a:r>
            <a:r>
              <a:rPr lang="en-US" altLang="zh-TW" dirty="0" smtClean="0"/>
              <a:t>() &amp; summarize()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23" y="1732449"/>
            <a:ext cx="10013905" cy="43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group_by</a:t>
            </a:r>
            <a:r>
              <a:rPr lang="en-US" altLang="zh-TW" dirty="0" smtClean="0"/>
              <a:t>(), summarize() &amp; arrange()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16847"/>
            <a:ext cx="10353762" cy="47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ggplot2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ggplot2</a:t>
            </a:r>
          </a:p>
          <a:p>
            <a:r>
              <a:rPr lang="en-US" altLang="zh-TW" dirty="0" err="1" smtClean="0"/>
              <a:t>geom_point</a:t>
            </a:r>
            <a:endParaRPr lang="en-US" altLang="zh-TW" dirty="0" smtClean="0"/>
          </a:p>
          <a:p>
            <a:r>
              <a:rPr lang="en-US" altLang="zh-TW" dirty="0" smtClean="0"/>
              <a:t>scale_x_log10</a:t>
            </a:r>
          </a:p>
          <a:p>
            <a:r>
              <a:rPr lang="en-US" altLang="zh-TW" dirty="0" err="1" smtClean="0"/>
              <a:t>theme_minimal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64" y="3761824"/>
            <a:ext cx="10316693" cy="220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Tidyverse</a:t>
            </a:r>
            <a:r>
              <a:rPr lang="en-US" altLang="zh-TW" b="1" dirty="0"/>
              <a:t> </a:t>
            </a:r>
            <a:r>
              <a:rPr lang="zh-TW" altLang="en-US" b="1" dirty="0" smtClean="0"/>
              <a:t>成員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視覺化文法的王者 </a:t>
            </a:r>
            <a:r>
              <a:rPr lang="en-US" altLang="zh-TW" dirty="0"/>
              <a:t>ggplot2</a:t>
            </a:r>
          </a:p>
          <a:p>
            <a:r>
              <a:rPr lang="zh-TW" altLang="en-US" dirty="0"/>
              <a:t>資料處理的利器 </a:t>
            </a:r>
            <a:r>
              <a:rPr lang="en-US" altLang="zh-TW" dirty="0" err="1"/>
              <a:t>dplyr</a:t>
            </a:r>
            <a:endParaRPr lang="en-US" altLang="zh-TW" dirty="0"/>
          </a:p>
          <a:p>
            <a:r>
              <a:rPr lang="zh-TW" altLang="en-US" dirty="0"/>
              <a:t>長寬表格轉換的專家 </a:t>
            </a:r>
            <a:r>
              <a:rPr lang="en-US" altLang="zh-TW" dirty="0" err="1"/>
              <a:t>tidyr</a:t>
            </a:r>
            <a:endParaRPr lang="en-US" altLang="zh-TW" dirty="0"/>
          </a:p>
          <a:p>
            <a:r>
              <a:rPr lang="zh-TW" altLang="en-US" dirty="0"/>
              <a:t>資料載入的 </a:t>
            </a:r>
            <a:r>
              <a:rPr lang="en-US" altLang="zh-TW" dirty="0" err="1"/>
              <a:t>readr</a:t>
            </a:r>
            <a:endParaRPr lang="en-US" altLang="zh-TW" dirty="0"/>
          </a:p>
          <a:p>
            <a:r>
              <a:rPr lang="zh-TW" altLang="en-US" dirty="0"/>
              <a:t>消弭迴圈的加速器 </a:t>
            </a:r>
            <a:r>
              <a:rPr lang="en-US" altLang="zh-TW" dirty="0" err="1"/>
              <a:t>purrr</a:t>
            </a:r>
            <a:endParaRPr lang="en-US" altLang="zh-TW" dirty="0"/>
          </a:p>
          <a:p>
            <a:r>
              <a:rPr lang="zh-TW" altLang="en-US" dirty="0"/>
              <a:t>強化資料框的 </a:t>
            </a:r>
            <a:r>
              <a:rPr lang="en-US" altLang="zh-TW" dirty="0" err="1"/>
              <a:t>tibble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0"/>
          <a:stretch/>
        </p:blipFill>
        <p:spPr>
          <a:xfrm>
            <a:off x="5162550" y="1732449"/>
            <a:ext cx="4865497" cy="29252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810123"/>
            <a:ext cx="10527840" cy="17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13873"/>
            <a:ext cx="10353762" cy="59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</a:t>
            </a:r>
            <a:r>
              <a:rPr lang="en-US" altLang="zh-TW" b="1" dirty="0" err="1"/>
              <a:t>gapminder</a:t>
            </a:r>
            <a:r>
              <a:rPr lang="en-US" altLang="zh-TW" b="1" dirty="0"/>
              <a:t> dataset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8" y="1625971"/>
            <a:ext cx="3826127" cy="32435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4" y="4133380"/>
            <a:ext cx="4443477" cy="2328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472083"/>
            <a:ext cx="425789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install.packages("gapminder")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library(gapminder)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library(</a:t>
            </a:r>
            <a:r>
              <a:rPr lang="en-US" altLang="zh-TW" sz="24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dplyr</a:t>
            </a:r>
            <a:r>
              <a:rPr lang="en-US" altLang="zh-TW" sz="24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)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dim(gapminder)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gapminder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660" y="3811893"/>
            <a:ext cx="3801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1704 </a:t>
            </a:r>
            <a:r>
              <a:rPr lang="en-US" altLang="zh-TW" sz="2000" dirty="0" smtClean="0"/>
              <a:t>data sets.</a:t>
            </a:r>
          </a:p>
          <a:p>
            <a:r>
              <a:rPr lang="en-US" altLang="zh-TW" sz="2000" dirty="0" smtClean="0"/>
              <a:t>6 variables: country</a:t>
            </a:r>
            <a:r>
              <a:rPr lang="zh-TW" altLang="en-US" sz="2000" dirty="0"/>
              <a:t>、</a:t>
            </a:r>
            <a:r>
              <a:rPr lang="en-US" altLang="zh-TW" sz="2000" dirty="0"/>
              <a:t>continent</a:t>
            </a:r>
            <a:r>
              <a:rPr lang="zh-TW" altLang="en-US" sz="2000" dirty="0"/>
              <a:t>、</a:t>
            </a:r>
            <a:r>
              <a:rPr lang="en-US" altLang="zh-TW" sz="2000" dirty="0"/>
              <a:t>year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lifeExp</a:t>
            </a:r>
            <a:r>
              <a:rPr lang="zh-TW" altLang="en-US" sz="2000" dirty="0"/>
              <a:t>、</a:t>
            </a:r>
            <a:r>
              <a:rPr lang="en-US" altLang="zh-TW" sz="2000" dirty="0"/>
              <a:t>pop </a:t>
            </a:r>
            <a:r>
              <a:rPr lang="en-US" altLang="zh-TW" sz="2000" dirty="0" smtClean="0"/>
              <a:t>&amp;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gdpPercap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62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library(</a:t>
            </a:r>
            <a:r>
              <a:rPr lang="en-US" altLang="zh-TW" dirty="0" err="1"/>
              <a:t>dplyr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235651"/>
              </p:ext>
            </p:extLst>
          </p:nvPr>
        </p:nvGraphicFramePr>
        <p:xfrm>
          <a:off x="1019175" y="3466306"/>
          <a:ext cx="10344149" cy="277368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590800"/>
                <a:gridCol w="775334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dplyr</a:t>
                      </a:r>
                      <a:r>
                        <a:rPr lang="en-US" sz="2000" dirty="0"/>
                        <a:t> verbs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/>
                        <a:t>select()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select columns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/>
                        <a:t>filter()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filter rows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/>
                        <a:t>arrange()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re-order or arrange rows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/>
                        <a:t>mutate()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 new columns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summarize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summarize </a:t>
                      </a:r>
                      <a:r>
                        <a:rPr lang="en-US" sz="2000" dirty="0"/>
                        <a:t>values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group_by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allows for group operations in the “split-apply-combine” concept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13795" y="2200850"/>
            <a:ext cx="103537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/>
              <a:t>dplyr</a:t>
            </a:r>
            <a:r>
              <a:rPr lang="en-US" altLang="zh-TW" sz="2800" dirty="0"/>
              <a:t> is a powerful R-package to transform and </a:t>
            </a:r>
            <a:r>
              <a:rPr lang="en-US" altLang="zh-TW" sz="2800" dirty="0" smtClean="0"/>
              <a:t>summarize tabular </a:t>
            </a:r>
            <a:r>
              <a:rPr lang="en-US" altLang="zh-TW" sz="2800" dirty="0"/>
              <a:t>data with rows and columns.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72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22" y="1732449"/>
            <a:ext cx="8276707" cy="48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609600"/>
            <a:ext cx="6843209" cy="4095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84" y="4441782"/>
            <a:ext cx="6445378" cy="20637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23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Let's </a:t>
            </a:r>
            <a:r>
              <a:rPr lang="en-US" altLang="zh-TW" b="1" dirty="0" smtClean="0"/>
              <a:t>practice</a:t>
            </a:r>
            <a:r>
              <a:rPr lang="en-US" altLang="zh-TW" b="1" dirty="0"/>
              <a:t> </a:t>
            </a:r>
            <a:r>
              <a:rPr lang="en-US" altLang="zh-TW" b="1" dirty="0" smtClean="0"/>
              <a:t>- </a:t>
            </a:r>
            <a:r>
              <a:rPr lang="en-US" altLang="zh-TW" dirty="0" smtClean="0"/>
              <a:t>filter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Filter the </a:t>
            </a:r>
            <a:r>
              <a:rPr lang="en-US" altLang="zh-TW" dirty="0" err="1" smtClean="0">
                <a:solidFill>
                  <a:schemeClr val="accent2"/>
                </a:solidFill>
              </a:rPr>
              <a:t>gapminder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data to retrieve only the observation from </a:t>
            </a:r>
            <a:r>
              <a:rPr lang="en-US" altLang="zh-TW" dirty="0" smtClean="0">
                <a:solidFill>
                  <a:schemeClr val="accent2"/>
                </a:solidFill>
              </a:rPr>
              <a:t>Taiwan</a:t>
            </a:r>
            <a:r>
              <a:rPr lang="en-US" altLang="zh-TW" dirty="0" smtClean="0">
                <a:solidFill>
                  <a:schemeClr val="tx1"/>
                </a:solidFill>
              </a:rPr>
              <a:t> in year </a:t>
            </a:r>
            <a:r>
              <a:rPr lang="en-US" altLang="zh-TW" dirty="0" smtClean="0">
                <a:solidFill>
                  <a:schemeClr val="accent2"/>
                </a:solidFill>
              </a:rPr>
              <a:t>2007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05" y="2361579"/>
            <a:ext cx="5642070" cy="41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arrange()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33" y="1732449"/>
            <a:ext cx="8382702" cy="48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91" y="614945"/>
            <a:ext cx="9005570" cy="51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230</TotalTime>
  <Words>292</Words>
  <Application>Microsoft Office PowerPoint</Application>
  <PresentationFormat>寬螢幕</PresentationFormat>
  <Paragraphs>60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9" baseType="lpstr">
      <vt:lpstr>Arial Unicode MS</vt:lpstr>
      <vt:lpstr>微軟正黑體</vt:lpstr>
      <vt:lpstr>新細明體</vt:lpstr>
      <vt:lpstr>Arial</vt:lpstr>
      <vt:lpstr>Calibri</vt:lpstr>
      <vt:lpstr>Calisto MT</vt:lpstr>
      <vt:lpstr>Trebuchet MS</vt:lpstr>
      <vt:lpstr>Wingdings 2</vt:lpstr>
      <vt:lpstr>石板</vt:lpstr>
      <vt:lpstr>Tidyverse - 學習 R 語言的起點</vt:lpstr>
      <vt:lpstr>Tidyverse 成員</vt:lpstr>
      <vt:lpstr>The gapminder dataset</vt:lpstr>
      <vt:lpstr>library(dplyr)</vt:lpstr>
      <vt:lpstr>filter()</vt:lpstr>
      <vt:lpstr>PowerPoint 簡報</vt:lpstr>
      <vt:lpstr>Let's practice - filter()</vt:lpstr>
      <vt:lpstr>arrange()</vt:lpstr>
      <vt:lpstr>PowerPoint 簡報</vt:lpstr>
      <vt:lpstr>PowerPoint 簡報</vt:lpstr>
      <vt:lpstr>Let's practice - arrange()</vt:lpstr>
      <vt:lpstr>mutate()</vt:lpstr>
      <vt:lpstr>PowerPoint 簡報</vt:lpstr>
      <vt:lpstr>PowerPoint 簡報</vt:lpstr>
      <vt:lpstr>Let's practice - mutate()</vt:lpstr>
      <vt:lpstr>Let's practice – filter(), mutate(), and arrange()</vt:lpstr>
      <vt:lpstr>group_by() &amp; summarize()</vt:lpstr>
      <vt:lpstr>group_by(), summarize() &amp; arrange()</vt:lpstr>
      <vt:lpstr>ggplot2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- 學習 R 語言的起點</dc:title>
  <dc:creator>A-Nan Chen</dc:creator>
  <cp:lastModifiedBy>A-Nan Chen</cp:lastModifiedBy>
  <cp:revision>34</cp:revision>
  <dcterms:created xsi:type="dcterms:W3CDTF">2017-12-14T15:24:06Z</dcterms:created>
  <dcterms:modified xsi:type="dcterms:W3CDTF">2017-12-17T16:38:04Z</dcterms:modified>
</cp:coreProperties>
</file>