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307" r:id="rId7"/>
    <p:sldId id="271" r:id="rId8"/>
    <p:sldId id="260" r:id="rId9"/>
    <p:sldId id="265" r:id="rId10"/>
    <p:sldId id="266" r:id="rId11"/>
    <p:sldId id="273" r:id="rId12"/>
    <p:sldId id="269" r:id="rId13"/>
    <p:sldId id="272" r:id="rId14"/>
    <p:sldId id="274" r:id="rId15"/>
    <p:sldId id="270" r:id="rId16"/>
    <p:sldId id="267" r:id="rId17"/>
    <p:sldId id="268" r:id="rId18"/>
    <p:sldId id="275" r:id="rId19"/>
    <p:sldId id="276" r:id="rId20"/>
    <p:sldId id="277" r:id="rId21"/>
    <p:sldId id="279" r:id="rId22"/>
    <p:sldId id="280" r:id="rId23"/>
    <p:sldId id="299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309" r:id="rId40"/>
    <p:sldId id="294" r:id="rId41"/>
    <p:sldId id="296" r:id="rId42"/>
    <p:sldId id="297" r:id="rId43"/>
    <p:sldId id="298" r:id="rId44"/>
    <p:sldId id="308" r:id="rId45"/>
    <p:sldId id="310" r:id="rId46"/>
    <p:sldId id="264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38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14874-4B97-49EC-93AE-F630662C2636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9C0EC-E91F-4679-A578-092CEB1C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Front_Cover_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6425" y="1131888"/>
            <a:ext cx="5311775" cy="2468562"/>
          </a:xfrm>
        </p:spPr>
        <p:txBody>
          <a:bodyPr/>
          <a:lstStyle>
            <a:lvl1pPr>
              <a:defRPr sz="3400" b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5063" y="3886200"/>
            <a:ext cx="3476625" cy="17526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1941AD49-D2C3-4AF1-8BA7-C36518F280CF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7924800" cy="45182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9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Sunday, April 29,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27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1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7351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7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Top_Bar_Graphi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按一下以編輯母片標題樣式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</a:t>
            </a:r>
          </a:p>
          <a:p>
            <a:pPr lvl="1"/>
            <a:r>
              <a:rPr lang="en-US" smtClean="0"/>
              <a:t>第二層</a:t>
            </a:r>
          </a:p>
          <a:p>
            <a:pPr lvl="2"/>
            <a:r>
              <a:rPr lang="en-US" smtClean="0"/>
              <a:t>第三層</a:t>
            </a:r>
          </a:p>
          <a:p>
            <a:pPr lvl="3"/>
            <a:r>
              <a:rPr lang="en-US" smtClean="0"/>
              <a:t>第四層</a:t>
            </a:r>
          </a:p>
          <a:p>
            <a:pPr lvl="4"/>
            <a:r>
              <a:rPr lang="en-US" smtClean="0"/>
              <a:t>第五層</a:t>
            </a:r>
          </a:p>
        </p:txBody>
      </p:sp>
      <p:pic>
        <p:nvPicPr>
          <p:cNvPr id="4101" name="Picture 8" descr="Falconstor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6380163"/>
            <a:ext cx="1409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70A729E7-F83E-4300-9FA1-19A2AAA3B409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Sunday, April 29,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nux/library/l-linuxboot/index.html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enjr.tw/node/294" TargetMode="Externa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pcmag.com/how_to_dual_boot_windows_xp_and_linux_xp_installed_first.ht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.howstuffworks.com/computer-hardware-pictures3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nux/library/l-linux-kernel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enjr.tw/node/294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xbtlabs.com/articles/asusp4t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NULL" TargetMode="External"/><Relationship Id="rId3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NUL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中台科技</a:t>
            </a:r>
            <a:r>
              <a:rPr lang="zh-TW" altLang="en-US" sz="2400" dirty="0" smtClean="0"/>
              <a:t>大學</a:t>
            </a:r>
            <a:endParaRPr lang="en-US" altLang="zh-TW" sz="2400" dirty="0" smtClean="0"/>
          </a:p>
          <a:p>
            <a:r>
              <a:rPr lang="zh-TW" altLang="en-US" sz="2400" dirty="0" smtClean="0"/>
              <a:t>王國安 </a:t>
            </a:r>
            <a:r>
              <a:rPr lang="en-US" altLang="zh-TW" sz="2400" dirty="0" smtClean="0"/>
              <a:t>/ </a:t>
            </a:r>
            <a:r>
              <a:rPr lang="zh-TW" altLang="en-US" sz="2400" dirty="0" smtClean="0"/>
              <a:t>陳秋男</a:t>
            </a:r>
            <a:endParaRPr 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 smtClean="0"/>
              <a:t>Linux</a:t>
            </a:r>
            <a:r>
              <a:rPr lang="zh-TW" altLang="en-US" sz="3600" dirty="0"/>
              <a:t> </a:t>
            </a:r>
            <a:r>
              <a:rPr lang="zh-TW" altLang="en-US" sz="3600" dirty="0" smtClean="0"/>
              <a:t>的開機動作與流程</a:t>
            </a:r>
            <a:endParaRPr 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066856" cy="706090"/>
          </a:xfrm>
        </p:spPr>
        <p:txBody>
          <a:bodyPr/>
          <a:lstStyle/>
          <a:p>
            <a:r>
              <a:rPr lang="zh-TW" altLang="en-US" dirty="0"/>
              <a:t>附註</a:t>
            </a:r>
            <a:r>
              <a:rPr lang="en-US" altLang="zh-TW" dirty="0"/>
              <a:t>1: </a:t>
            </a:r>
            <a:r>
              <a:rPr lang="en-US" dirty="0" err="1" smtClean="0"/>
              <a:t>mbr</a:t>
            </a:r>
            <a:r>
              <a:rPr lang="zh-TW" altLang="en-US" dirty="0"/>
              <a:t>、</a:t>
            </a:r>
            <a:r>
              <a:rPr lang="en-US" altLang="zh-TW" dirty="0" smtClean="0"/>
              <a:t>boot sector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的關係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6281484"/>
              </p:ext>
            </p:extLst>
          </p:nvPr>
        </p:nvGraphicFramePr>
        <p:xfrm>
          <a:off x="539552" y="1556792"/>
          <a:ext cx="7924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728192"/>
                <a:gridCol w="2016224"/>
                <a:gridCol w="1944216"/>
                <a:gridCol w="1876128"/>
              </a:tblGrid>
              <a:tr h="93610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MBR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Partition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Partition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Partition 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Partition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15310"/>
              </p:ext>
            </p:extLst>
          </p:nvPr>
        </p:nvGraphicFramePr>
        <p:xfrm>
          <a:off x="1979712" y="3645024"/>
          <a:ext cx="511256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71"/>
                <a:gridCol w="4109397"/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Boot sector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>
          <a:xfrm flipH="1">
            <a:off x="1979712" y="2780928"/>
            <a:ext cx="64807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4008" y="2780928"/>
            <a:ext cx="244827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7584" y="5013176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/>
              <a:t>儲存</a:t>
            </a:r>
            <a:r>
              <a:rPr lang="zh-TW" altLang="en-US" sz="2000" dirty="0"/>
              <a:t>在</a:t>
            </a:r>
            <a:r>
              <a:rPr lang="en-US" altLang="zh-TW" sz="2000" dirty="0" smtClean="0"/>
              <a:t>MBR</a:t>
            </a:r>
            <a:r>
              <a:rPr lang="zh-TW" altLang="en-US" sz="2000" dirty="0" smtClean="0"/>
              <a:t>中的</a:t>
            </a:r>
            <a:r>
              <a:rPr lang="zh-TW" altLang="en-US" sz="2000" dirty="0"/>
              <a:t>開機管理</a:t>
            </a:r>
            <a:r>
              <a:rPr lang="zh-TW" altLang="en-US" sz="2000" dirty="0" smtClean="0"/>
              <a:t>程式 </a:t>
            </a:r>
            <a:r>
              <a:rPr lang="en-US" altLang="zh-TW" sz="2000" dirty="0" smtClean="0"/>
              <a:t>(boot-loader) </a:t>
            </a:r>
            <a:r>
              <a:rPr lang="zh-TW" altLang="en-US" sz="2000" dirty="0" smtClean="0"/>
              <a:t>亦可</a:t>
            </a:r>
            <a:r>
              <a:rPr lang="zh-TW" altLang="en-US" sz="2000" dirty="0"/>
              <a:t>儲存在每個</a:t>
            </a:r>
            <a:r>
              <a:rPr lang="en-US" altLang="zh-TW" sz="2000" dirty="0"/>
              <a:t>partition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boot </a:t>
            </a:r>
            <a:r>
              <a:rPr lang="en-US" altLang="zh-TW" sz="2000" dirty="0"/>
              <a:t>sector</a:t>
            </a:r>
            <a:r>
              <a:rPr lang="zh-TW" altLang="en-US" sz="2000" dirty="0"/>
              <a:t>中。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03230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MBR (</a:t>
            </a:r>
            <a:r>
              <a:rPr lang="zh-TW" altLang="en-US" dirty="0" smtClean="0"/>
              <a:t>主要開機紀錄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3530352" cy="4518248"/>
          </a:xfrm>
        </p:spPr>
        <p:txBody>
          <a:bodyPr/>
          <a:lstStyle/>
          <a:p>
            <a:r>
              <a:rPr lang="en-US" altLang="zh-TW" dirty="0" smtClean="0"/>
              <a:t>stage </a:t>
            </a:r>
            <a:r>
              <a:rPr lang="en-US" altLang="zh-TW" dirty="0"/>
              <a:t>1 boot-loader</a:t>
            </a:r>
            <a:r>
              <a:rPr lang="zh-TW" altLang="en-US" dirty="0"/>
              <a:t> </a:t>
            </a:r>
            <a:r>
              <a:rPr lang="en-US" altLang="zh-TW" dirty="0"/>
              <a:t>(446 bytes)</a:t>
            </a:r>
          </a:p>
          <a:p>
            <a:r>
              <a:rPr lang="en-US" altLang="zh-TW" dirty="0"/>
              <a:t>partition table (64 bytes)</a:t>
            </a:r>
          </a:p>
          <a:p>
            <a:r>
              <a:rPr lang="en-US" altLang="zh-TW" dirty="0"/>
              <a:t>0xAA55 (2 bytes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每個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有</a:t>
            </a:r>
            <a:r>
              <a:rPr lang="en-US" altLang="zh-TW" dirty="0" smtClean="0"/>
              <a:t>16 bytes:</a:t>
            </a:r>
          </a:p>
          <a:p>
            <a:pPr lvl="1"/>
            <a:r>
              <a:rPr lang="en-US" altLang="zh-TW" dirty="0" smtClean="0"/>
              <a:t>flag: </a:t>
            </a:r>
            <a:r>
              <a:rPr lang="zh-TW" altLang="en-US" dirty="0" smtClean="0"/>
              <a:t>開機與否、格式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geometry: </a:t>
            </a:r>
          </a:p>
          <a:p>
            <a:pPr marL="457200" lvl="1" indent="0">
              <a:buNone/>
            </a:pPr>
            <a:r>
              <a:rPr lang="en-US" altLang="zh-TW" dirty="0" smtClean="0"/>
              <a:t>     Cylinder / Head / Sector</a:t>
            </a:r>
          </a:p>
          <a:p>
            <a:pPr lvl="1"/>
            <a:r>
              <a:rPr lang="en-US" altLang="zh-TW" dirty="0" smtClean="0"/>
              <a:t>Linux</a:t>
            </a:r>
            <a:r>
              <a:rPr lang="zh-TW" altLang="en-US" dirty="0" smtClean="0"/>
              <a:t>不管</a:t>
            </a:r>
            <a:r>
              <a:rPr lang="en-US" altLang="zh-TW" dirty="0" smtClean="0"/>
              <a:t>geometry</a:t>
            </a:r>
            <a:r>
              <a:rPr lang="zh-TW" altLang="en-US" dirty="0" smtClean="0"/>
              <a:t>而使用 </a:t>
            </a:r>
            <a:r>
              <a:rPr lang="en-US" altLang="zh-TW" dirty="0" smtClean="0"/>
              <a:t>4 bytes start sector number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4 bytes </a:t>
            </a:r>
            <a:r>
              <a:rPr lang="zh-TW" altLang="en-US" dirty="0" smtClean="0"/>
              <a:t>來記錄磁碟，所以可以存取 </a:t>
            </a:r>
            <a:r>
              <a:rPr lang="en-US" altLang="zh-TW" dirty="0" smtClean="0"/>
              <a:t>2^32 sectors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2^32 * 512 bytes = 2 TB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2" descr="Anatomy of the M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437" y="1196752"/>
            <a:ext cx="4636019" cy="45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2" y="594928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圖片來源</a:t>
            </a:r>
            <a:r>
              <a:rPr lang="en-US" altLang="zh-TW" dirty="0" smtClean="0">
                <a:hlinkClick r:id="rId3"/>
              </a:rPr>
              <a:t>:</a:t>
            </a:r>
            <a:r>
              <a:rPr lang="zh-TW" altLang="en-US" dirty="0" smtClean="0">
                <a:hlinkClick r:id="rId3"/>
              </a:rPr>
              <a:t> 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://www.ibm.com/developerworks/linux/library/l-linuxboot/index.html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89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</a:t>
            </a:r>
            <a:r>
              <a:rPr lang="zh-TW" altLang="en-US" dirty="0" smtClean="0"/>
              <a:t>備份</a:t>
            </a:r>
            <a:r>
              <a:rPr lang="zh-TW" altLang="en-US" dirty="0"/>
              <a:t>與檢視</a:t>
            </a:r>
            <a:r>
              <a:rPr lang="en-US" altLang="zh-TW" dirty="0" err="1"/>
              <a:t>mbr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if=/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sda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of=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mbr.bin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=512 count=1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if=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mbr.bin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of=/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sda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=512 count=1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hexdump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mbr.bin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fdisk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-l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Partition table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的內容中計載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zh-TW" altLang="en-US" dirty="0">
                <a:latin typeface="Courier New" pitchFamily="49" charset="0"/>
                <a:cs typeface="Courier New" pitchFamily="49" charset="0"/>
              </a:rPr>
              <a:t>開機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與否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0x80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Type: 0x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82 (Linux swap), 0x83 (Linux), 0x8E (Linux LVM)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2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附註</a:t>
            </a:r>
            <a:r>
              <a:rPr lang="en-US" altLang="zh-TW" dirty="0" smtClean="0"/>
              <a:t>2: </a:t>
            </a:r>
            <a:r>
              <a:rPr lang="zh-TW" altLang="en-US" dirty="0" smtClean="0"/>
              <a:t>磁碟與磁碟分割表的限制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r>
              <a:rPr lang="zh-TW" altLang="en-US" dirty="0" smtClean="0"/>
              <a:t> </a:t>
            </a:r>
            <a:endParaRPr lang="en-US" dirty="0" smtClean="0"/>
          </a:p>
          <a:p>
            <a:pPr lvl="1"/>
            <a:r>
              <a:rPr lang="zh-TW" altLang="en-US" dirty="0"/>
              <a:t>兩個</a:t>
            </a:r>
            <a:r>
              <a:rPr lang="en-US" altLang="zh-TW" dirty="0"/>
              <a:t>IDE</a:t>
            </a:r>
            <a:r>
              <a:rPr lang="zh-TW" altLang="en-US" dirty="0"/>
              <a:t>控制卡，至多</a:t>
            </a:r>
            <a:r>
              <a:rPr lang="en-US" altLang="zh-TW" dirty="0"/>
              <a:t>4</a:t>
            </a:r>
            <a:r>
              <a:rPr lang="zh-TW" altLang="en-US" dirty="0"/>
              <a:t>個硬碟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hda</a:t>
            </a:r>
            <a:r>
              <a:rPr lang="en-US" dirty="0" smtClean="0"/>
              <a:t>,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hdb</a:t>
            </a:r>
            <a:r>
              <a:rPr lang="en-US" dirty="0" smtClean="0"/>
              <a:t>,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hdc</a:t>
            </a:r>
            <a:r>
              <a:rPr lang="en-US" dirty="0" smtClean="0"/>
              <a:t>,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hdd</a:t>
            </a:r>
            <a:endParaRPr lang="en-US" dirty="0" smtClean="0"/>
          </a:p>
          <a:p>
            <a:pPr lvl="1"/>
            <a:r>
              <a:rPr lang="en-US" altLang="zh-TW" dirty="0" smtClean="0"/>
              <a:t>Partition 1~4</a:t>
            </a:r>
            <a:r>
              <a:rPr lang="zh-TW" altLang="en-US" dirty="0" smtClean="0"/>
              <a:t> </a:t>
            </a:r>
            <a:r>
              <a:rPr lang="zh-TW" altLang="en-US" dirty="0"/>
              <a:t>保留給</a:t>
            </a:r>
            <a:r>
              <a:rPr lang="en-US" altLang="zh-TW" dirty="0"/>
              <a:t>primary </a:t>
            </a:r>
            <a:r>
              <a:rPr lang="en-US" altLang="zh-TW" dirty="0" smtClean="0"/>
              <a:t>partition (</a:t>
            </a:r>
            <a:r>
              <a:rPr lang="zh-TW" altLang="en-US" dirty="0" smtClean="0"/>
              <a:t>不管存在與否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每個磁碟最多</a:t>
            </a:r>
            <a:r>
              <a:rPr lang="en-US" altLang="zh-TW" dirty="0" smtClean="0"/>
              <a:t>63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partitions</a:t>
            </a:r>
            <a:endParaRPr lang="en-US" dirty="0" smtClean="0"/>
          </a:p>
          <a:p>
            <a:r>
              <a:rPr lang="en-US" dirty="0" smtClean="0"/>
              <a:t>SCSI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sda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磁碟數目限制試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的版本與設定而不同</a:t>
            </a:r>
            <a:endParaRPr lang="en-US" dirty="0"/>
          </a:p>
          <a:p>
            <a:pPr lvl="1"/>
            <a:r>
              <a:rPr lang="zh-TW" altLang="en-US" dirty="0"/>
              <a:t>每個磁碟</a:t>
            </a:r>
            <a:r>
              <a:rPr lang="zh-TW" altLang="en-US" dirty="0" smtClean="0"/>
              <a:t>最多</a:t>
            </a:r>
            <a:r>
              <a:rPr lang="en-US" altLang="zh-TW" dirty="0"/>
              <a:t>15</a:t>
            </a:r>
            <a:r>
              <a:rPr lang="zh-TW" altLang="en-US" dirty="0"/>
              <a:t>個</a:t>
            </a:r>
            <a:r>
              <a:rPr lang="en-US" altLang="zh-TW" dirty="0" smtClean="0"/>
              <a:t>partitions</a:t>
            </a:r>
          </a:p>
          <a:p>
            <a:pPr lvl="1"/>
            <a:r>
              <a:rPr lang="zh-TW" altLang="en-US" dirty="0" smtClean="0"/>
              <a:t>磁碟的數量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dirty="0" smtClean="0"/>
              <a:t>(</a:t>
            </a: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major numbers) x </a:t>
            </a:r>
            <a:r>
              <a:rPr lang="en-US" dirty="0" smtClean="0"/>
              <a:t>(</a:t>
            </a: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minor numbers) ÷ </a:t>
            </a:r>
            <a:r>
              <a:rPr lang="en-US" dirty="0" smtClean="0"/>
              <a:t>(</a:t>
            </a: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partitions).</a:t>
            </a:r>
          </a:p>
        </p:txBody>
      </p:sp>
    </p:spTree>
    <p:extLst>
      <p:ext uri="{BB962C8B-B14F-4D97-AF65-F5344CB8AC3E}">
        <p14:creationId xmlns:p14="http://schemas.microsoft.com/office/powerpoint/2010/main" val="2673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boot-loader 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1.5</a:t>
            </a:r>
            <a:r>
              <a:rPr lang="zh-TW" altLang="en-US" dirty="0" smtClean="0"/>
              <a:t>階段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Stage 1 boot-loader</a:t>
            </a:r>
            <a:r>
              <a:rPr lang="zh-TW" altLang="en-US" dirty="0" smtClean="0"/>
              <a:t>的作用在於載入</a:t>
            </a:r>
            <a:r>
              <a:rPr lang="en-US" altLang="zh-TW" dirty="0" smtClean="0"/>
              <a:t>Linux 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(stage 2)</a:t>
            </a:r>
          </a:p>
          <a:p>
            <a:r>
              <a:rPr lang="en-US" altLang="zh-TW" dirty="0" smtClean="0"/>
              <a:t>Stage 1.5 </a:t>
            </a:r>
            <a:r>
              <a:rPr lang="zh-TW" altLang="en-US" dirty="0" smtClean="0"/>
              <a:t>的優點</a:t>
            </a:r>
            <a:r>
              <a:rPr lang="en-US" altLang="zh-TW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解決雞生蛋、蛋生雞的矛盾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Stage 1</a:t>
            </a:r>
            <a:r>
              <a:rPr lang="zh-TW" altLang="en-US" dirty="0" smtClean="0"/>
              <a:t> 必須要具備檔案系統的能力才能進行搜尋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檔案系統是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的功能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富有彈性，可因應不同檔案系統</a:t>
            </a:r>
            <a:r>
              <a:rPr lang="en-US" altLang="zh-TW" dirty="0" smtClean="0"/>
              <a:t>:</a:t>
            </a:r>
          </a:p>
          <a:p>
            <a:pPr marL="857250" lvl="1" indent="-457200"/>
            <a:r>
              <a:rPr lang="en-US" altLang="zh-TW" dirty="0" smtClean="0"/>
              <a:t>e2fs_stage1_5</a:t>
            </a:r>
          </a:p>
          <a:p>
            <a:pPr marL="857250" lvl="1" indent="-457200"/>
            <a:r>
              <a:rPr lang="en-US" altLang="zh-TW" dirty="0" smtClean="0"/>
              <a:t>reiserfs_stage1_5</a:t>
            </a:r>
          </a:p>
          <a:p>
            <a:pPr marL="857250" lvl="1" indent="-457200"/>
            <a:r>
              <a:rPr lang="en-US" altLang="zh-TW" dirty="0"/>
              <a:t>iso9660_stage1_5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24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boot-loader 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階段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zh-TW" altLang="en-US" dirty="0" smtClean="0"/>
              <a:t>設定檔 </a:t>
            </a:r>
            <a:r>
              <a:rPr lang="en-US" altLang="zh-TW" dirty="0" smtClean="0"/>
              <a:t>(/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grub.conf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負責載入</a:t>
            </a:r>
            <a:r>
              <a:rPr lang="en-US" altLang="zh-TW" dirty="0" smtClean="0"/>
              <a:t>Linux kernel (</a:t>
            </a:r>
            <a:r>
              <a:rPr lang="en-US" altLang="zh-TW" dirty="0" err="1" smtClean="0"/>
              <a:t>vmlinuz</a:t>
            </a:r>
            <a:r>
              <a:rPr lang="en-US" altLang="zh-TW" dirty="0" smtClean="0"/>
              <a:t>)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initial RAM image (</a:t>
            </a:r>
            <a:r>
              <a:rPr lang="en-US" altLang="zh-TW" dirty="0" err="1" smtClean="0"/>
              <a:t>initrd.img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Kernel: </a:t>
            </a:r>
            <a:r>
              <a:rPr lang="zh-TW" altLang="en-US" dirty="0" smtClean="0"/>
              <a:t>控制所有軟硬體的執行</a:t>
            </a:r>
            <a:endParaRPr lang="en-US" altLang="zh-TW" dirty="0" smtClean="0"/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vmlinuz-2.6.9-78.ELsmp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Initrd image (initial </a:t>
            </a:r>
            <a:r>
              <a:rPr lang="en-US" altLang="zh-TW" dirty="0" err="1" smtClean="0"/>
              <a:t>ramdisk</a:t>
            </a:r>
            <a:r>
              <a:rPr lang="en-US" altLang="zh-TW" dirty="0" smtClean="0"/>
              <a:t>): </a:t>
            </a:r>
            <a:r>
              <a:rPr lang="zh-TW" altLang="en-US" dirty="0" smtClean="0"/>
              <a:t>驅動程式模組</a:t>
            </a:r>
            <a:endParaRPr lang="en-US" altLang="zh-TW" dirty="0" smtClean="0"/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initrd-2.6.9-78.ELsmp.img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534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開機後的第一支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en-US" altLang="zh-TW" dirty="0" smtClean="0"/>
              <a:t>PID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啟動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lvl="1"/>
            <a:r>
              <a:rPr lang="zh-TW" altLang="en-US" dirty="0"/>
              <a:t>設定系統環境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/>
              <a:t>設定使用者環境變數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812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Grub</a:t>
            </a:r>
            <a:r>
              <a:rPr lang="zh-TW" altLang="en-US" dirty="0" smtClean="0"/>
              <a:t>安裝設定與多重開機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GRUB</a:t>
            </a:r>
            <a:r>
              <a:rPr lang="zh-TW" altLang="en-US" sz="2000" dirty="0" smtClean="0">
                <a:latin typeface="Courier New" pitchFamily="49" charset="0"/>
                <a:cs typeface="Courier New" pitchFamily="49" charset="0"/>
              </a:rPr>
              <a:t>與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sz="2000" dirty="0" smtClean="0">
                <a:latin typeface="Courier New" pitchFamily="49" charset="0"/>
                <a:cs typeface="Courier New" pitchFamily="49" charset="0"/>
              </a:rPr>
              <a:t>作業系統的關係</a:t>
            </a:r>
            <a:endParaRPr lang="en-US" altLang="zh-TW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GRUB</a:t>
            </a:r>
            <a:r>
              <a:rPr lang="zh-TW" altLang="en-US" sz="2000" dirty="0" smtClean="0">
                <a:latin typeface="Courier New" pitchFamily="49" charset="0"/>
                <a:cs typeface="Courier New" pitchFamily="49" charset="0"/>
              </a:rPr>
              <a:t>與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sz="2000" dirty="0" smtClean="0">
                <a:latin typeface="Courier New" pitchFamily="49" charset="0"/>
                <a:cs typeface="Courier New" pitchFamily="49" charset="0"/>
              </a:rPr>
              <a:t>的設定</a:t>
            </a:r>
            <a:endParaRPr lang="en-US" altLang="zh-TW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GRUB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的三個作業階段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sz="2000" dirty="0">
                <a:latin typeface="Courier New" pitchFamily="49" charset="0"/>
                <a:cs typeface="Courier New" pitchFamily="49" charset="0"/>
              </a:rPr>
              <a:t>安裝與設定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GRUB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GRUB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多重開機設定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Windows + Linux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多重開機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Linux + Windows </a:t>
            </a:r>
            <a:r>
              <a:rPr lang="zh-TW" altLang="en-US" sz="1700" dirty="0" smtClean="0">
                <a:latin typeface="Courier New" pitchFamily="49" charset="0"/>
                <a:cs typeface="Courier New" pitchFamily="49" charset="0"/>
              </a:rPr>
              <a:t>多重開機</a:t>
            </a:r>
            <a:endParaRPr lang="en-US" altLang="zh-TW" sz="17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Linux + Linux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多重開機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Grub</a:t>
            </a:r>
            <a:r>
              <a:rPr lang="zh-TW" altLang="en-US" dirty="0" smtClean="0"/>
              <a:t>開機管理程式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539552" y="1196752"/>
            <a:ext cx="8280920" cy="5040560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GRUB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指令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預設是安裝在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MBR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，但是也可以指定裝在其他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 sector (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其他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partition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的第一個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sector)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GRUB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程式與設定檔預設是安裝在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/boot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目錄底下。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boot/grub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下的內容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device.map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lvl="2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(hd0)     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sda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stage1 </a:t>
            </a:r>
          </a:p>
          <a:p>
            <a:pPr lvl="1"/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(stage1_5) e2fs_stage1_5, reiserfs_stage1_5, iso9660_stage1_5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, fat_stage1_5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,… </a:t>
            </a:r>
          </a:p>
          <a:p>
            <a:pPr lvl="1"/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stage2 </a:t>
            </a:r>
          </a:p>
          <a:p>
            <a:pPr lvl="1"/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grub.conf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menu.lst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splash.xpm.gz </a:t>
            </a:r>
          </a:p>
        </p:txBody>
      </p:sp>
    </p:spTree>
    <p:extLst>
      <p:ext uri="{BB962C8B-B14F-4D97-AF65-F5344CB8AC3E}">
        <p14:creationId xmlns:p14="http://schemas.microsoft.com/office/powerpoint/2010/main" val="103133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Grub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開機的關係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7" name="內容版面配置區 26"/>
          <p:cNvSpPr>
            <a:spLocks noGrp="1"/>
          </p:cNvSpPr>
          <p:nvPr>
            <p:ph sz="quarter" idx="13"/>
          </p:nvPr>
        </p:nvSpPr>
        <p:spPr>
          <a:xfrm>
            <a:off x="5436095" y="1196752"/>
            <a:ext cx="3379878" cy="45182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BIOS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將控制權交給硬碟的第零軌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MBR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MBR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中的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載入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stage 1.5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透過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stage 1.5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的內容找到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系統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partition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，並將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stage 2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載入。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Stage 2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將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grub.conf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載入，使用者此刻得以看到開機選單。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1129585"/>
            <a:ext cx="144016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BIOS</a:t>
            </a:r>
            <a:endParaRPr 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267744" y="1633641"/>
            <a:ext cx="2880320" cy="4243631"/>
            <a:chOff x="2987824" y="1916832"/>
            <a:chExt cx="2664296" cy="3960440"/>
          </a:xfrm>
        </p:grpSpPr>
        <p:sp>
          <p:nvSpPr>
            <p:cNvPr id="7" name="矩形 6"/>
            <p:cNvSpPr/>
            <p:nvPr/>
          </p:nvSpPr>
          <p:spPr>
            <a:xfrm>
              <a:off x="2987824" y="1916832"/>
              <a:ext cx="26642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MBR</a:t>
              </a:r>
              <a:endParaRPr 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987824" y="2420888"/>
              <a:ext cx="26642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Stage 1.5</a:t>
              </a:r>
              <a:endParaRPr 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987824" y="2924944"/>
              <a:ext cx="2664296" cy="2952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( /</a:t>
              </a:r>
              <a:r>
                <a:rPr lang="en-US" dirty="0" err="1" smtClean="0"/>
                <a:t>dev</a:t>
              </a:r>
              <a:r>
                <a:rPr lang="en-US" dirty="0" smtClean="0"/>
                <a:t>/</a:t>
              </a:r>
              <a:r>
                <a:rPr lang="en-US" dirty="0" err="1" smtClean="0"/>
                <a:t>sda</a:t>
              </a:r>
              <a:r>
                <a:rPr lang="en-US" dirty="0" smtClean="0"/>
                <a:t> )</a:t>
              </a:r>
              <a:endParaRPr 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71800" y="2877097"/>
            <a:ext cx="1944216" cy="2424111"/>
            <a:chOff x="5868144" y="1628800"/>
            <a:chExt cx="1944216" cy="2772307"/>
          </a:xfrm>
        </p:grpSpPr>
        <p:sp>
          <p:nvSpPr>
            <p:cNvPr id="11" name="矩形 10"/>
            <p:cNvSpPr/>
            <p:nvPr/>
          </p:nvSpPr>
          <p:spPr>
            <a:xfrm>
              <a:off x="5868144" y="1628800"/>
              <a:ext cx="1942397" cy="467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Boot sector</a:t>
              </a:r>
              <a:endParaRPr 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69963" y="2096852"/>
              <a:ext cx="1942397" cy="23042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Linux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Stage2</a:t>
              </a:r>
            </a:p>
            <a:p>
              <a:pPr algn="ctr"/>
              <a:r>
                <a:rPr lang="en-US" dirty="0" smtClean="0"/>
                <a:t>/ </a:t>
              </a:r>
              <a:r>
                <a:rPr lang="en-US" dirty="0" err="1" smtClean="0"/>
                <a:t>grub.conf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( /</a:t>
              </a:r>
              <a:r>
                <a:rPr lang="en-US" dirty="0" err="1" smtClean="0"/>
                <a:t>dev</a:t>
              </a:r>
              <a:r>
                <a:rPr lang="en-US" dirty="0" smtClean="0"/>
                <a:t>/sda1 )</a:t>
              </a:r>
              <a:endParaRPr lang="en-US" dirty="0"/>
            </a:p>
          </p:txBody>
        </p:sp>
      </p:grpSp>
      <p:cxnSp>
        <p:nvCxnSpPr>
          <p:cNvPr id="18" name="肘形接點 17"/>
          <p:cNvCxnSpPr>
            <a:endCxn id="7" idx="0"/>
          </p:cNvCxnSpPr>
          <p:nvPr/>
        </p:nvCxnSpPr>
        <p:spPr>
          <a:xfrm>
            <a:off x="1835696" y="1381613"/>
            <a:ext cx="1872208" cy="25202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向右箭號 19"/>
          <p:cNvSpPr/>
          <p:nvPr/>
        </p:nvSpPr>
        <p:spPr>
          <a:xfrm>
            <a:off x="1907704" y="1844825"/>
            <a:ext cx="504056" cy="598964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弧形向右箭號 20"/>
          <p:cNvSpPr/>
          <p:nvPr/>
        </p:nvSpPr>
        <p:spPr>
          <a:xfrm>
            <a:off x="2411760" y="3800490"/>
            <a:ext cx="576064" cy="78063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弧形向右箭號 21"/>
          <p:cNvSpPr/>
          <p:nvPr/>
        </p:nvSpPr>
        <p:spPr>
          <a:xfrm>
            <a:off x="1691680" y="2443789"/>
            <a:ext cx="720080" cy="271340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2771800" y="1129585"/>
            <a:ext cx="360040" cy="37804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橢圓 23"/>
          <p:cNvSpPr/>
          <p:nvPr/>
        </p:nvSpPr>
        <p:spPr>
          <a:xfrm>
            <a:off x="1475656" y="1916832"/>
            <a:ext cx="360040" cy="37804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橢圓 24"/>
          <p:cNvSpPr/>
          <p:nvPr/>
        </p:nvSpPr>
        <p:spPr>
          <a:xfrm>
            <a:off x="1259632" y="3627022"/>
            <a:ext cx="360040" cy="37804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橢圓 25"/>
          <p:cNvSpPr/>
          <p:nvPr/>
        </p:nvSpPr>
        <p:spPr>
          <a:xfrm>
            <a:off x="2017854" y="3843046"/>
            <a:ext cx="360040" cy="37804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8" name="Picture 3" descr="C:\Users\chiounan\Desktop\Dropbox\Linux Course\GRUB boot 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928542"/>
            <a:ext cx="4099957" cy="52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9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課程簡介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 smtClean="0"/>
              <a:t>PC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(x86) </a:t>
            </a:r>
            <a:r>
              <a:rPr lang="zh-TW" altLang="en-US" sz="2400" dirty="0" smtClean="0"/>
              <a:t>電腦架構</a:t>
            </a:r>
            <a:endParaRPr lang="en-US" altLang="zh-TW" sz="2400" dirty="0" smtClean="0"/>
          </a:p>
          <a:p>
            <a:r>
              <a:rPr lang="en-US" altLang="zh-TW" sz="2400" dirty="0" smtClean="0"/>
              <a:t>BIOS</a:t>
            </a:r>
            <a:r>
              <a:rPr lang="zh-TW" altLang="en-US" sz="2400" dirty="0"/>
              <a:t>所扮演的</a:t>
            </a:r>
            <a:r>
              <a:rPr lang="zh-TW" altLang="en-US" sz="2400" dirty="0" smtClean="0"/>
              <a:t>角色</a:t>
            </a:r>
            <a:endParaRPr lang="en-US" altLang="zh-TW" sz="2400" dirty="0" smtClean="0"/>
          </a:p>
          <a:p>
            <a:r>
              <a:rPr lang="en-US" altLang="zh-TW" sz="2400" dirty="0" err="1"/>
              <a:t>Linxu</a:t>
            </a:r>
            <a:r>
              <a:rPr lang="zh-TW" altLang="en-US" sz="2400" dirty="0"/>
              <a:t>的開機流程</a:t>
            </a:r>
            <a:endParaRPr lang="en-US" altLang="zh-TW" sz="2400" dirty="0"/>
          </a:p>
          <a:p>
            <a:pPr lvl="1"/>
            <a:r>
              <a:rPr lang="en-US" altLang="zh-TW" sz="1800" dirty="0"/>
              <a:t>MBR, boot sector</a:t>
            </a:r>
          </a:p>
          <a:p>
            <a:pPr lvl="1"/>
            <a:r>
              <a:rPr lang="en-US" altLang="zh-TW" sz="1800" dirty="0" smtClean="0"/>
              <a:t>Boot-loader</a:t>
            </a:r>
          </a:p>
          <a:p>
            <a:pPr lvl="1"/>
            <a:r>
              <a:rPr lang="en-US" altLang="zh-TW" sz="1800" dirty="0" smtClean="0"/>
              <a:t>Kernel, initrd image</a:t>
            </a:r>
          </a:p>
          <a:p>
            <a:pPr lvl="1"/>
            <a:r>
              <a:rPr lang="en-US" altLang="zh-TW" sz="1800" dirty="0" err="1" smtClean="0"/>
              <a:t>init</a:t>
            </a:r>
            <a:endParaRPr lang="en-US" altLang="zh-TW" sz="1800" dirty="0"/>
          </a:p>
          <a:p>
            <a:r>
              <a:rPr lang="en-US" altLang="zh-TW" sz="2400" dirty="0" smtClean="0"/>
              <a:t>GRUB</a:t>
            </a:r>
            <a:r>
              <a:rPr lang="zh-TW" altLang="en-US" sz="2400" dirty="0"/>
              <a:t>的安裝設定與多重</a:t>
            </a:r>
            <a:r>
              <a:rPr lang="zh-TW" altLang="en-US" sz="2400" dirty="0" smtClean="0"/>
              <a:t>開機</a:t>
            </a:r>
            <a:endParaRPr lang="en-US" altLang="zh-TW" sz="2400" dirty="0" smtClean="0"/>
          </a:p>
          <a:p>
            <a:r>
              <a:rPr lang="en-US" altLang="zh-TW" sz="2400" dirty="0" smtClean="0"/>
              <a:t>Kernel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initrd</a:t>
            </a:r>
          </a:p>
          <a:p>
            <a:r>
              <a:rPr lang="en-US" altLang="zh-TW" sz="2400" dirty="0" err="1" smtClean="0"/>
              <a:t>init</a:t>
            </a:r>
            <a:r>
              <a:rPr lang="zh-TW" altLang="en-US" sz="2400" dirty="0" smtClean="0"/>
              <a:t>的啟動流程</a:t>
            </a:r>
            <a:endParaRPr lang="en-US" altLang="zh-TW" sz="2400" dirty="0"/>
          </a:p>
          <a:p>
            <a:r>
              <a:rPr lang="en-US" altLang="zh-TW" sz="2400" dirty="0" smtClean="0"/>
              <a:t>Q&amp;A</a:t>
            </a:r>
          </a:p>
          <a:p>
            <a:endParaRPr 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grub</a:t>
            </a:r>
            <a:r>
              <a:rPr lang="zh-TW" altLang="en-US" dirty="0" smtClean="0"/>
              <a:t>安裝選項 </a:t>
            </a:r>
            <a:r>
              <a:rPr lang="en-US" altLang="zh-TW" dirty="0" smtClean="0"/>
              <a:t>(1)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hiounan\Desktop\Dropbox\Linux Course\install GRUB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0" y="1196752"/>
            <a:ext cx="8026210" cy="50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88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grub</a:t>
            </a:r>
            <a:r>
              <a:rPr lang="zh-TW" altLang="en-US" dirty="0"/>
              <a:t>安裝選項 </a:t>
            </a:r>
            <a:r>
              <a:rPr lang="en-US" altLang="zh-TW" dirty="0" smtClean="0"/>
              <a:t>(2)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chiounan\Desktop\Dropbox\Linux Course\install GRUB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632848" cy="33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2-1: </a:t>
            </a:r>
            <a:r>
              <a:rPr lang="zh-TW" altLang="en-US" dirty="0" smtClean="0"/>
              <a:t>檢視開機選單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http://benjr.tw/files/images/grub/bootmenu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1099582"/>
            <a:ext cx="5614045" cy="426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enjr.tw/files/images/grub/bootmenu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540487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enjr.tw/files/images/grub/bootmenu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8" y="2996952"/>
            <a:ext cx="4943159" cy="375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39552" y="6237312"/>
            <a:ext cx="318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5"/>
              </a:rPr>
              <a:t>圖片來源</a:t>
            </a:r>
            <a:r>
              <a:rPr lang="en-US" altLang="zh-TW" dirty="0" smtClean="0">
                <a:hlinkClick r:id="rId5"/>
              </a:rPr>
              <a:t>:</a:t>
            </a:r>
            <a:r>
              <a:rPr lang="zh-TW" altLang="en-US" dirty="0" smtClean="0">
                <a:hlinkClick r:id="rId5"/>
              </a:rPr>
              <a:t> </a:t>
            </a:r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://benjr.tw/node/294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481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2-2: </a:t>
            </a:r>
            <a:r>
              <a:rPr lang="zh-TW" altLang="en-US" dirty="0" smtClean="0"/>
              <a:t>編輯</a:t>
            </a:r>
            <a:r>
              <a:rPr lang="en-US" altLang="zh-TW" dirty="0" err="1"/>
              <a:t>grub.conf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root@linux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~]# cat /boot/grub/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grub.conf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grub.conf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generated by anaconda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 Note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....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default=0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timeout=5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splashimage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=(hd0,0)/grub/splash.xpm.gz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hiddenmenu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title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Red Hat 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Enterprise 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Linux 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(2.6.9-78.ELsmp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root (hd0,0)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kernel 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vmlinuz-2.6.9-78.ELsmp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root=LABEL=/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rhgb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quiet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initrd 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initrd-2.6.9-78.ELsmp.img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title 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Red Hat Enterprise Linux 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-up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2.6.9-78.EL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root (hd0,0)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kernel 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vmlinuz-2.6.9-78.EL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root=LABEL=/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rhgb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quiet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initrd 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initrd-2.6.9-78.EL.img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0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Grub-install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grub-install &lt;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指定要安裝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的位置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grub-install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sda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4" y="2773622"/>
            <a:ext cx="8657705" cy="20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4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grub-shell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# grub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設定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GRUB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的系統所在的磁碟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(root device)</a:t>
            </a:r>
          </a:p>
          <a:p>
            <a:pPr marL="857250" lvl="1" indent="-4572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oot (hd0,0)</a:t>
            </a:r>
          </a:p>
          <a:p>
            <a:pPr marL="1257300" lvl="2" indent="-457200"/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type is ext2fs, partition type 0x83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驗證位置正確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ind (hd0,0)/grub/stage1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安裝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到指定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位置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setup (hd0)</a:t>
            </a:r>
          </a:p>
          <a:p>
            <a:pPr marL="1257300" lvl="2" indent="-457200"/>
            <a:r>
              <a:rPr lang="zh-TW" altLang="en-US" dirty="0">
                <a:latin typeface="Courier New" pitchFamily="49" charset="0"/>
                <a:cs typeface="Courier New" pitchFamily="49" charset="0"/>
              </a:rPr>
              <a:t>安裝在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MBR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setup (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hd0,0)</a:t>
            </a:r>
          </a:p>
          <a:p>
            <a:pPr marL="1257300" lvl="2" indent="-457200"/>
            <a:r>
              <a:rPr lang="zh-TW" altLang="en-US" dirty="0">
                <a:latin typeface="Courier New" pitchFamily="49" charset="0"/>
                <a:cs typeface="Courier New" pitchFamily="49" charset="0"/>
              </a:rPr>
              <a:t>安裝在第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一個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partition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 sector (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第一個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sector)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/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67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/>
              <a:t>xp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的多重開機設定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方式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609600" y="1196751"/>
            <a:ext cx="7924800" cy="508730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urier New" pitchFamily="49" charset="0"/>
                <a:cs typeface="Courier New" pitchFamily="49" charset="0"/>
              </a:rPr>
              <a:t>在原本的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Windows XP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環境下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，再安裝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作業系統。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>
                <a:latin typeface="Courier New" pitchFamily="49" charset="0"/>
                <a:cs typeface="Courier New" pitchFamily="49" charset="0"/>
              </a:rPr>
              <a:t>以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Ubuntu Linux (9.04)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為例，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Ubuntu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可以辨識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NTFS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所以可以直接安裝在多餘的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Windows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partition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中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GRUB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會直接取代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Windows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，所以開機時就是看到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GRUB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附註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安裝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請參考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講義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”Linux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的安裝簡介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8" name="Picture 4" descr="http://apcmag.com/images/howto/dualboot_ubuntu_xp_xp_first/ubuntu_install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14954"/>
            <a:ext cx="6336704" cy="279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6114782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hlinkClick r:id="rId3"/>
              </a:rPr>
              <a:t>圖片</a:t>
            </a:r>
            <a:r>
              <a:rPr lang="zh-TW" altLang="en-US" sz="1600" dirty="0" smtClean="0">
                <a:hlinkClick r:id="rId3"/>
              </a:rPr>
              <a:t>來源</a:t>
            </a:r>
            <a:r>
              <a:rPr lang="en-US" altLang="zh-TW" sz="1600" dirty="0" smtClean="0">
                <a:hlinkClick r:id="rId3"/>
              </a:rPr>
              <a:t>:</a:t>
            </a:r>
            <a:r>
              <a:rPr lang="zh-TW" altLang="en-US" sz="1600" dirty="0" smtClean="0">
                <a:hlinkClick r:id="rId3"/>
              </a:rPr>
              <a:t> </a:t>
            </a:r>
            <a:r>
              <a:rPr lang="en-US" altLang="zh-TW" sz="1600" dirty="0" smtClean="0">
                <a:hlinkClick r:id="rId3"/>
              </a:rPr>
              <a:t>http</a:t>
            </a:r>
            <a:r>
              <a:rPr lang="en-US" altLang="zh-TW" sz="1600" dirty="0">
                <a:hlinkClick r:id="rId3"/>
              </a:rPr>
              <a:t>://</a:t>
            </a:r>
            <a:r>
              <a:rPr lang="en-US" altLang="zh-TW" sz="1600" dirty="0" smtClean="0">
                <a:hlinkClick r:id="rId3"/>
              </a:rPr>
              <a:t>apcmag.com/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11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en-US" altLang="zh-TW" dirty="0" err="1"/>
              <a:t>xp</a:t>
            </a:r>
            <a:r>
              <a:rPr lang="zh-TW" altLang="en-US" dirty="0"/>
              <a:t>與</a:t>
            </a:r>
            <a:r>
              <a:rPr lang="en-US" altLang="zh-TW" dirty="0"/>
              <a:t>Linux</a:t>
            </a:r>
            <a:r>
              <a:rPr lang="zh-TW" altLang="en-US" dirty="0"/>
              <a:t>的多重開機設定 </a:t>
            </a:r>
            <a:r>
              <a:rPr lang="en-US" altLang="zh-TW" dirty="0"/>
              <a:t>–</a:t>
            </a:r>
            <a:r>
              <a:rPr lang="zh-TW" altLang="en-US" dirty="0"/>
              <a:t> 方式 </a:t>
            </a:r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323528" y="1196752"/>
            <a:ext cx="8712968" cy="4824536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保留原本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在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MBR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中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Windows boot-loader (NTLDR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至少為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作業系統準備兩個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partition: 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/boot (100MB), / (8GB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以上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在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安裝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時，選擇將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GRUB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安裝在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/boot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所屬的第一個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partition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上。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0"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/boot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partition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必須位在硬碟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8.5GB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的範圍內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(BIOS 1024 cylinder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限制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安裝完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之後，將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的內容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位於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/boot partition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的第一個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sector)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備份出來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if=/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/hda2 of=/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osshare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linux.bin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=512 count=1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重新開機進入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Windows XP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並將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備份複製到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:\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在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:\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boot.ini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新增一行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“ 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linux.bin="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Linux“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urier New" pitchFamily="49" charset="0"/>
                <a:cs typeface="Courier New" pitchFamily="49" charset="0"/>
              </a:rPr>
              <a:t>重新開機即可在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Windows XP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開機選單中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看到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“Linux”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的開機選項。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與</a:t>
            </a:r>
            <a:r>
              <a:rPr lang="en-US" altLang="zh-TW" dirty="0" smtClean="0"/>
              <a:t>windows </a:t>
            </a:r>
            <a:r>
              <a:rPr lang="en-US" altLang="zh-TW" dirty="0" err="1" smtClean="0"/>
              <a:t>xp</a:t>
            </a:r>
            <a:r>
              <a:rPr lang="zh-TW" altLang="en-US" dirty="0" smtClean="0"/>
              <a:t>的多重開機設定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8352928" cy="482453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在原本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系統的環境下，再安裝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Windows XP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作業系統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預先準備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SATA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硬碟的驅動程式供安裝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XP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時使用。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假設原本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位在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第一個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partition (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/sda1)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，而要將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Windows XP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安裝在第二的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partition (/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/sda2)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上。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因為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Windows XP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不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認識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partition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而且會強制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覆蓋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原本位在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MBR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中的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 boot-loader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，所以必須先備份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grub.conf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以策安全。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>
                <a:latin typeface="Courier New" pitchFamily="49" charset="0"/>
                <a:cs typeface="Courier New" pitchFamily="49" charset="0"/>
              </a:rPr>
              <a:t>在安裝完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Windows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XP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之後，必須透過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grub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指令重建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MBR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中的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先以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Ubuntu Linux live CD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來開機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(live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模式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執行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grub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指令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以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重建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Courier New" pitchFamily="49" charset="0"/>
                <a:cs typeface="Courier New" pitchFamily="49" charset="0"/>
              </a:rPr>
              <a:t>重開機之後，編輯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grub.conf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以新增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Windows XP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的開機選單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5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Grub</a:t>
            </a:r>
            <a:r>
              <a:rPr lang="zh-TW" altLang="en-US" dirty="0" smtClean="0"/>
              <a:t>重建</a:t>
            </a:r>
            <a:r>
              <a:rPr lang="en-US" altLang="zh-TW" dirty="0" smtClean="0"/>
              <a:t>boot-loader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323528" y="1124744"/>
            <a:ext cx="8496944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# grub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grub&gt; root (hd0,0)</a:t>
            </a:r>
          </a:p>
          <a:p>
            <a:pPr lvl="1"/>
            <a:r>
              <a:rPr lang="zh-TW" altLang="en-US" sz="1400" dirty="0" smtClean="0">
                <a:latin typeface="Courier New" pitchFamily="49" charset="0"/>
                <a:cs typeface="Courier New" pitchFamily="49" charset="0"/>
              </a:rPr>
              <a:t>指定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root partition</a:t>
            </a:r>
            <a:r>
              <a:rPr lang="zh-TW" altLang="en-US" sz="1400" dirty="0" smtClean="0">
                <a:latin typeface="Courier New" pitchFamily="49" charset="0"/>
                <a:cs typeface="Courier New" pitchFamily="49" charset="0"/>
              </a:rPr>
              <a:t>位在第一顆硬碟的第一個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partition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grub&gt; setup (hd0)</a:t>
            </a:r>
          </a:p>
          <a:p>
            <a:pPr lvl="1"/>
            <a:r>
              <a:rPr lang="zh-TW" altLang="en-US" sz="1400" dirty="0" smtClean="0">
                <a:latin typeface="Courier New" pitchFamily="49" charset="0"/>
                <a:cs typeface="Courier New" pitchFamily="49" charset="0"/>
              </a:rPr>
              <a:t>指定在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MBR</a:t>
            </a:r>
            <a:r>
              <a:rPr lang="zh-TW" altLang="en-US" sz="1400" dirty="0" smtClean="0">
                <a:latin typeface="Courier New" pitchFamily="49" charset="0"/>
                <a:cs typeface="Courier New" pitchFamily="49" charset="0"/>
              </a:rPr>
              <a:t>中安裝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boot-loader</a:t>
            </a:r>
          </a:p>
          <a:p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Checking if “/boot/grub/stage1” exists… yes</a:t>
            </a:r>
          </a:p>
          <a:p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Checking if “/boot/grub/stage2” 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exists… yes</a:t>
            </a:r>
          </a:p>
          <a:p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Checking if “/boot/grub/e2fs_stage1_5” exists… 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Running “embed /boot/grub/e2fs_stage1_5 (hd0)”… 15 sectors are embedded.</a:t>
            </a:r>
          </a:p>
          <a:p>
            <a:pPr lvl="1"/>
            <a:r>
              <a:rPr lang="zh-TW" altLang="en-US" sz="1400" dirty="0" smtClean="0">
                <a:latin typeface="Courier New" pitchFamily="49" charset="0"/>
                <a:cs typeface="Courier New" pitchFamily="49" charset="0"/>
              </a:rPr>
              <a:t>將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e2fs_starg1_5</a:t>
            </a:r>
            <a:r>
              <a:rPr lang="zh-TW" altLang="en-US" sz="1400" dirty="0" smtClean="0">
                <a:latin typeface="Courier New" pitchFamily="49" charset="0"/>
                <a:cs typeface="Courier New" pitchFamily="49" charset="0"/>
              </a:rPr>
              <a:t>安裝</a:t>
            </a:r>
            <a:r>
              <a:rPr lang="zh-TW" altLang="en-US" sz="1400" dirty="0">
                <a:latin typeface="Courier New" pitchFamily="49" charset="0"/>
                <a:cs typeface="Courier New" pitchFamily="49" charset="0"/>
              </a:rPr>
              <a:t>在</a:t>
            </a:r>
            <a:r>
              <a:rPr lang="en-US" altLang="zh-TW" sz="1400" dirty="0" smtClean="0">
                <a:latin typeface="Courier New" pitchFamily="49" charset="0"/>
                <a:cs typeface="Courier New" pitchFamily="49" charset="0"/>
              </a:rPr>
              <a:t>MBR</a:t>
            </a:r>
            <a:r>
              <a:rPr lang="zh-TW" altLang="en-US" sz="1400" dirty="0" smtClean="0">
                <a:latin typeface="Courier New" pitchFamily="49" charset="0"/>
                <a:cs typeface="Courier New" pitchFamily="49" charset="0"/>
              </a:rPr>
              <a:t>後</a:t>
            </a:r>
            <a:r>
              <a:rPr lang="zh-TW" altLang="en-US" sz="1400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17</a:t>
            </a:r>
            <a:r>
              <a:rPr lang="zh-TW" altLang="en-US" sz="1400" dirty="0">
                <a:latin typeface="Courier New" pitchFamily="49" charset="0"/>
                <a:cs typeface="Courier New" pitchFamily="49" charset="0"/>
              </a:rPr>
              <a:t>個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sector</a:t>
            </a:r>
            <a:r>
              <a:rPr lang="zh-TW" altLang="en-US" sz="1400" dirty="0" smtClean="0">
                <a:latin typeface="Courier New" pitchFamily="49" charset="0"/>
                <a:cs typeface="Courier New" pitchFamily="49" charset="0"/>
              </a:rPr>
              <a:t>裡。</a:t>
            </a:r>
            <a:endParaRPr lang="en-US" altLang="zh-TW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Running “install /boot/grub/stage1 (hd0) (hd0)1+15 p (hd0,0)/boot/grub/stage2 /boot/grub/</a:t>
            </a:r>
            <a:r>
              <a:rPr lang="en-US" altLang="zh-TW" sz="1800" dirty="0" err="1" smtClean="0">
                <a:latin typeface="Courier New" pitchFamily="49" charset="0"/>
                <a:cs typeface="Courier New" pitchFamily="49" charset="0"/>
              </a:rPr>
              <a:t>menu.lst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”… succeeded.</a:t>
            </a:r>
          </a:p>
          <a:p>
            <a:pPr lvl="1"/>
            <a:r>
              <a:rPr lang="zh-TW" altLang="en-US" sz="1400" dirty="0" smtClean="0">
                <a:latin typeface="Courier New" pitchFamily="49" charset="0"/>
                <a:cs typeface="Courier New" pitchFamily="49" charset="0"/>
              </a:rPr>
              <a:t>真正的安裝動作與寫入設定檔</a:t>
            </a:r>
            <a:endParaRPr lang="en-US" altLang="zh-TW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Done.</a:t>
            </a:r>
            <a:br>
              <a:rPr lang="en-US" altLang="zh-TW" sz="1800" dirty="0" smtClean="0">
                <a:latin typeface="Courier New" pitchFamily="49" charset="0"/>
                <a:cs typeface="Courier New" pitchFamily="49" charset="0"/>
              </a:rPr>
            </a:br>
            <a:endParaRPr lang="zh-TW" alt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9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主機板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99" y="1196752"/>
            <a:ext cx="560541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11561" y="5939988"/>
            <a:ext cx="7920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hlinkClick r:id="rId3"/>
              </a:rPr>
              <a:t>圖片</a:t>
            </a:r>
            <a:r>
              <a:rPr lang="zh-TW" altLang="en-US" dirty="0">
                <a:hlinkClick r:id="rId3"/>
              </a:rPr>
              <a:t>來源</a:t>
            </a:r>
            <a:r>
              <a:rPr lang="en-US" altLang="zh-TW" dirty="0">
                <a:hlinkClick r:id="rId3"/>
              </a:rPr>
              <a:t>:</a:t>
            </a:r>
            <a:r>
              <a:rPr lang="zh-TW" alt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computer.howstuffworks.com/computer-hardware-pictures3.htm</a:t>
            </a:r>
            <a:r>
              <a:rPr lang="zh-TW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</a:t>
            </a:r>
            <a:r>
              <a:rPr lang="en-US" altLang="zh-TW" dirty="0" err="1"/>
              <a:t>grub.conf</a:t>
            </a:r>
            <a:r>
              <a:rPr lang="zh-TW" altLang="en-US" dirty="0"/>
              <a:t>以新增</a:t>
            </a:r>
            <a:r>
              <a:rPr lang="en-US" altLang="zh-TW" dirty="0"/>
              <a:t>windows </a:t>
            </a:r>
            <a:r>
              <a:rPr lang="en-US" altLang="zh-TW" dirty="0" err="1"/>
              <a:t>xp</a:t>
            </a:r>
            <a:r>
              <a:rPr lang="zh-TW" altLang="en-US" dirty="0"/>
              <a:t>開機選單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8352928" cy="4518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zh-TW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vi /boot/grub/</a:t>
            </a:r>
            <a:r>
              <a:rPr lang="en-US" altLang="zh-TW" sz="2400" dirty="0" err="1" smtClean="0">
                <a:latin typeface="Courier New" pitchFamily="49" charset="0"/>
                <a:cs typeface="Courier New" pitchFamily="49" charset="0"/>
              </a:rPr>
              <a:t>grub.conf</a:t>
            </a:r>
            <a:endParaRPr lang="en-US" altLang="zh-TW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TW" sz="2400" b="1" dirty="0" err="1" smtClean="0">
                <a:latin typeface="Courier New" pitchFamily="49" charset="0"/>
                <a:cs typeface="Courier New" pitchFamily="49" charset="0"/>
              </a:rPr>
              <a:t>hiddenmenu</a:t>
            </a:r>
            <a:endParaRPr lang="en-US" altLang="zh-TW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title Windows XP </a:t>
            </a:r>
            <a:endParaRPr lang="en-US" altLang="zh-TW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2400" dirty="0" err="1" smtClean="0">
                <a:latin typeface="Courier New" pitchFamily="49" charset="0"/>
                <a:cs typeface="Courier New" pitchFamily="49" charset="0"/>
              </a:rPr>
              <a:t>rootnoverify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(hd0,1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)   </a:t>
            </a:r>
          </a:p>
          <a:p>
            <a:pPr marL="457200" lvl="1" indent="0"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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Windows XP</a:t>
            </a:r>
            <a:r>
              <a:rPr lang="zh-TW" alt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安裝在第一顆硬碟第二個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partition</a:t>
            </a:r>
            <a:endParaRPr lang="en-US" altLang="zh-TW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cs typeface="Courier New" pitchFamily="49" charset="0"/>
              </a:rPr>
              <a:t>chainloader</a:t>
            </a: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 +1  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 boot-loader</a:t>
            </a:r>
            <a:r>
              <a:rPr lang="zh-TW" alt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在第一個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partition (boot sector)</a:t>
            </a:r>
            <a:endParaRPr lang="en-US" altLang="zh-TW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sz="2400" dirty="0" err="1" smtClean="0">
                <a:latin typeface="Courier New" pitchFamily="49" charset="0"/>
                <a:cs typeface="Courier New" pitchFamily="49" charset="0"/>
              </a:rPr>
              <a:t>makeactive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 	   </a:t>
            </a:r>
          </a:p>
          <a:p>
            <a:pPr marL="457200" lvl="1" indent="0">
              <a:buNone/>
            </a:pPr>
            <a:r>
              <a:rPr lang="en-US" altLang="zh-TW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 </a:t>
            </a:r>
            <a:r>
              <a:rPr lang="zh-TW" alt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設定為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Windows</a:t>
            </a:r>
            <a:r>
              <a:rPr lang="zh-TW" alt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可開機狀態</a:t>
            </a:r>
            <a:endParaRPr lang="en-US" altLang="zh-TW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zh-TW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80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安裝兩個以上的 </a:t>
            </a:r>
            <a:r>
              <a:rPr lang="en-US" altLang="zh-TW" dirty="0" err="1"/>
              <a:t>linux</a:t>
            </a:r>
            <a:r>
              <a:rPr lang="en-US" altLang="zh-TW" dirty="0"/>
              <a:t> </a:t>
            </a:r>
            <a:r>
              <a:rPr lang="zh-TW" altLang="en-US" dirty="0"/>
              <a:t>設定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7924800" cy="4896544"/>
          </a:xfrm>
        </p:spPr>
        <p:txBody>
          <a:bodyPr/>
          <a:lstStyle/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第一個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務必安裝在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MBR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位置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>
                <a:latin typeface="Courier New" pitchFamily="49" charset="0"/>
                <a:cs typeface="Courier New" pitchFamily="49" charset="0"/>
              </a:rPr>
              <a:t>第二的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不需要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安裝自己的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boot-loader</a:t>
            </a:r>
          </a:p>
          <a:p>
            <a:pPr lvl="1"/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只須在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第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一個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grub.conf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中去新增一個開機項目，指向第二個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Linux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的位置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37246"/>
              </p:ext>
            </p:extLst>
          </p:nvPr>
        </p:nvGraphicFramePr>
        <p:xfrm>
          <a:off x="1259631" y="3645024"/>
          <a:ext cx="5976665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9"/>
                <a:gridCol w="2517475"/>
                <a:gridCol w="434854"/>
                <a:gridCol w="2592287"/>
              </a:tblGrid>
              <a:tr h="936104">
                <a:tc>
                  <a:txBody>
                    <a:bodyPr/>
                    <a:lstStyle/>
                    <a:p>
                      <a:r>
                        <a:rPr lang="en-US" dirty="0" smtClean="0"/>
                        <a:t>MB</a:t>
                      </a:r>
                    </a:p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1: /</a:t>
                      </a:r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/sda1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Linux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2: /</a:t>
                      </a:r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/sda2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Linux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圓角矩形圖說文字 5"/>
          <p:cNvSpPr/>
          <p:nvPr/>
        </p:nvSpPr>
        <p:spPr>
          <a:xfrm>
            <a:off x="1547664" y="2924944"/>
            <a:ext cx="1368152" cy="360040"/>
          </a:xfrm>
          <a:prstGeom prst="wedgeRoundRectCallout">
            <a:avLst>
              <a:gd name="adj1" fmla="val -55488"/>
              <a:gd name="adj2" fmla="val 137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GRUB</a:t>
            </a:r>
            <a:endParaRPr 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4499992" y="2924944"/>
            <a:ext cx="2016224" cy="360040"/>
          </a:xfrm>
          <a:prstGeom prst="wedgeRoundRectCallout">
            <a:avLst>
              <a:gd name="adj1" fmla="val -55488"/>
              <a:gd name="adj2" fmla="val 137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Without GRUB</a:t>
            </a:r>
            <a:endParaRPr lang="en-US" dirty="0"/>
          </a:p>
        </p:txBody>
      </p:sp>
      <p:pic>
        <p:nvPicPr>
          <p:cNvPr id="1027" name="Picture 3" descr="C:\Users\chiounan\Desktop\Dropbox\Linux Course\dual boot gr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97152"/>
            <a:ext cx="74482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01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3-1: </a:t>
            </a:r>
            <a:r>
              <a:rPr lang="zh-TW" altLang="en-US" dirty="0" smtClean="0"/>
              <a:t>重建</a:t>
            </a:r>
            <a:r>
              <a:rPr lang="en-US" altLang="zh-TW" dirty="0" smtClean="0"/>
              <a:t>grub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" y="1215582"/>
            <a:ext cx="9109014" cy="5150384"/>
          </a:xfrm>
        </p:spPr>
      </p:pic>
      <p:cxnSp>
        <p:nvCxnSpPr>
          <p:cNvPr id="6" name="直線接點 5"/>
          <p:cNvCxnSpPr/>
          <p:nvPr/>
        </p:nvCxnSpPr>
        <p:spPr>
          <a:xfrm>
            <a:off x="1015935" y="5661248"/>
            <a:ext cx="22599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484679" y="5661248"/>
            <a:ext cx="8712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644008" y="5661248"/>
            <a:ext cx="16979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66271" y="5661248"/>
            <a:ext cx="14032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63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3-2: </a:t>
            </a:r>
            <a:r>
              <a:rPr lang="zh-TW" altLang="en-US" dirty="0" smtClean="0"/>
              <a:t>比對 </a:t>
            </a:r>
            <a:r>
              <a:rPr lang="en-US" dirty="0" smtClean="0"/>
              <a:t>stage 1</a:t>
            </a:r>
            <a:r>
              <a:rPr lang="zh-TW" altLang="en-US" dirty="0" smtClean="0"/>
              <a:t> 的內容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if=/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sda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mbr.bin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=512 count=1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hexdump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5" name="Picture 3" descr="C:\Users\chiounan\Desktop\Dropbox\Linux Course\st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2" y="2060848"/>
            <a:ext cx="890429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576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3-3: Stage 1.5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34576"/>
            <a:ext cx="8892480" cy="5178800"/>
          </a:xfr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47" b="9427"/>
          <a:stretch/>
        </p:blipFill>
        <p:spPr>
          <a:xfrm>
            <a:off x="0" y="1071289"/>
            <a:ext cx="9109014" cy="4855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接點 6"/>
          <p:cNvCxnSpPr/>
          <p:nvPr/>
        </p:nvCxnSpPr>
        <p:spPr>
          <a:xfrm>
            <a:off x="3484679" y="1323835"/>
            <a:ext cx="8712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22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3-4: Stage 2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268760"/>
            <a:ext cx="8295321" cy="187220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74941"/>
            <a:ext cx="7200800" cy="41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39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kernel</a:t>
            </a:r>
            <a:r>
              <a:rPr lang="zh-TW" altLang="en-US" dirty="0" smtClean="0"/>
              <a:t>載入後</a:t>
            </a:r>
            <a:r>
              <a:rPr lang="zh-TW" altLang="en-US" dirty="0"/>
              <a:t>的開機流程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GRUB</a:t>
            </a:r>
            <a:r>
              <a:rPr lang="zh-TW" altLang="en-US" dirty="0"/>
              <a:t>載入</a:t>
            </a:r>
            <a:r>
              <a:rPr lang="en-US" altLang="zh-TW" dirty="0"/>
              <a:t>kernel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Kernel</a:t>
            </a:r>
            <a:r>
              <a:rPr lang="zh-TW" altLang="en-US" dirty="0"/>
              <a:t>在記憶體中建立一個臨時的使用空間</a:t>
            </a:r>
            <a:r>
              <a:rPr lang="en-US" altLang="zh-TW" dirty="0"/>
              <a:t>(</a:t>
            </a:r>
            <a:r>
              <a:rPr lang="en-US" altLang="zh-TW" dirty="0" err="1"/>
              <a:t>rootfs</a:t>
            </a:r>
            <a:r>
              <a:rPr lang="en-US" altLang="zh-TW" dirty="0"/>
              <a:t>)</a:t>
            </a:r>
            <a:r>
              <a:rPr lang="zh-TW" altLang="en-US" dirty="0"/>
              <a:t>供系統運作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kernel</a:t>
            </a:r>
            <a:r>
              <a:rPr lang="zh-TW" altLang="en-US" dirty="0"/>
              <a:t>將</a:t>
            </a:r>
            <a:r>
              <a:rPr lang="en-US" altLang="zh-TW" dirty="0"/>
              <a:t>initrd</a:t>
            </a:r>
            <a:r>
              <a:rPr lang="zh-TW" altLang="en-US" dirty="0"/>
              <a:t>掛載到</a:t>
            </a:r>
            <a:r>
              <a:rPr lang="en-US" altLang="zh-TW" dirty="0" err="1"/>
              <a:t>rootfs</a:t>
            </a:r>
            <a:r>
              <a:rPr lang="zh-TW" altLang="en-US" dirty="0"/>
              <a:t>中啟動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最後載入實際的檔案系統供使用者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執行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(PID=1)</a:t>
            </a:r>
          </a:p>
          <a:p>
            <a:pPr marL="857250" lvl="1" indent="-457200"/>
            <a:r>
              <a:rPr lang="en-US" altLang="zh-TW" dirty="0" err="1" smtClean="0"/>
              <a:t>runlevel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5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kernel</a:t>
            </a:r>
            <a:r>
              <a:rPr lang="zh-TW" altLang="en-US" dirty="0" smtClean="0"/>
              <a:t>的角色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Linux kernel version: 2.6.9-78 </a:t>
            </a:r>
          </a:p>
          <a:p>
            <a:pPr lvl="1"/>
            <a:r>
              <a:rPr lang="en-US" dirty="0" err="1" smtClean="0"/>
              <a:t>uname</a:t>
            </a:r>
            <a:r>
              <a:rPr lang="en-US" dirty="0" smtClean="0"/>
              <a:t> –a</a:t>
            </a:r>
          </a:p>
          <a:p>
            <a:pPr lvl="1"/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/issue</a:t>
            </a:r>
          </a:p>
          <a:p>
            <a:pPr lvl="1"/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redhat</a:t>
            </a:r>
            <a:r>
              <a:rPr lang="en-US" dirty="0" smtClean="0"/>
              <a:t>-release</a:t>
            </a:r>
          </a:p>
          <a:p>
            <a:pPr lvl="1"/>
            <a:r>
              <a:rPr lang="en-US" dirty="0" smtClean="0"/>
              <a:t>cat /</a:t>
            </a:r>
            <a:r>
              <a:rPr lang="en-US" dirty="0" err="1" smtClean="0"/>
              <a:t>proc</a:t>
            </a:r>
            <a:r>
              <a:rPr lang="en-US" dirty="0" smtClean="0"/>
              <a:t>/version</a:t>
            </a:r>
            <a:endParaRPr lang="en-US" dirty="0"/>
          </a:p>
        </p:txBody>
      </p:sp>
      <p:pic>
        <p:nvPicPr>
          <p:cNvPr id="1026" name="Picture 2" descr="The fundamental architecture of the GNU/Linux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2107556"/>
            <a:ext cx="5472607" cy="369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55576" y="6156012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hlinkClick r:id="rId3"/>
              </a:rPr>
              <a:t>圖片來源</a:t>
            </a:r>
            <a:r>
              <a:rPr lang="en-US" altLang="zh-TW" dirty="0" smtClean="0">
                <a:hlinkClick r:id="rId3"/>
              </a:rPr>
              <a:t>:</a:t>
            </a:r>
            <a:r>
              <a:rPr lang="zh-TW" altLang="en-US" dirty="0" smtClean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://www.ibm.com/developerworks/linux/library/l-linux-kernel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55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</a:t>
            </a:r>
            <a:r>
              <a:rPr lang="en-US" altLang="zh-TW" dirty="0"/>
              <a:t>4: kernel</a:t>
            </a:r>
            <a:r>
              <a:rPr lang="zh-TW" altLang="en-US" dirty="0" smtClean="0"/>
              <a:t>參數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忘記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密碼怎麼辦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Single-user mode</a:t>
            </a:r>
          </a:p>
          <a:p>
            <a:r>
              <a:rPr lang="en-US" altLang="zh-TW" dirty="0" err="1" smtClean="0"/>
              <a:t>passwd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2" name="Picture 4" descr="http://benjr.tw/files/images/grub/bootmenu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40"/>
          <a:stretch/>
        </p:blipFill>
        <p:spPr bwMode="auto">
          <a:xfrm>
            <a:off x="323528" y="2132856"/>
            <a:ext cx="6334125" cy="9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benjr.tw/files/images/grub/bootmenu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9" b="75619"/>
          <a:stretch/>
        </p:blipFill>
        <p:spPr bwMode="auto">
          <a:xfrm>
            <a:off x="827584" y="3143240"/>
            <a:ext cx="6334125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benjr.tw/files/images/grub/bootmenu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6" b="73180"/>
          <a:stretch/>
        </p:blipFill>
        <p:spPr bwMode="auto">
          <a:xfrm>
            <a:off x="1475656" y="4202614"/>
            <a:ext cx="6334125" cy="7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benjr.tw/files/images/grub/bootmenu0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" b="76120"/>
          <a:stretch/>
        </p:blipFill>
        <p:spPr bwMode="auto">
          <a:xfrm>
            <a:off x="2267744" y="5030305"/>
            <a:ext cx="6334125" cy="106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39552" y="6237312"/>
            <a:ext cx="318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6"/>
              </a:rPr>
              <a:t>圖片來源</a:t>
            </a:r>
            <a:r>
              <a:rPr lang="en-US" altLang="zh-TW" dirty="0" smtClean="0">
                <a:hlinkClick r:id="rId6"/>
              </a:rPr>
              <a:t>:</a:t>
            </a:r>
            <a:r>
              <a:rPr lang="zh-TW" altLang="en-US" dirty="0" smtClean="0">
                <a:hlinkClick r:id="rId6"/>
              </a:rPr>
              <a:t> </a:t>
            </a:r>
            <a:r>
              <a:rPr lang="en-US" altLang="zh-TW" dirty="0" smtClean="0">
                <a:hlinkClick r:id="rId6"/>
              </a:rPr>
              <a:t>http</a:t>
            </a:r>
            <a:r>
              <a:rPr lang="en-US" altLang="zh-TW" dirty="0">
                <a:hlinkClick r:id="rId6"/>
              </a:rPr>
              <a:t>://benjr.tw/node/294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207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initrd image</a:t>
            </a:r>
            <a:r>
              <a:rPr lang="zh-TW" altLang="en-US" dirty="0" smtClean="0"/>
              <a:t>的角色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儲存驅動程式模組，減小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的大小。</a:t>
            </a:r>
            <a:endParaRPr lang="en-US" dirty="0" smtClean="0"/>
          </a:p>
          <a:p>
            <a:r>
              <a:rPr lang="en-US" dirty="0" smtClean="0"/>
              <a:t>Kernel</a:t>
            </a:r>
            <a:r>
              <a:rPr lang="zh-TW" altLang="en-US" dirty="0" smtClean="0"/>
              <a:t>到</a:t>
            </a:r>
            <a:r>
              <a:rPr lang="en-US" altLang="zh-TW" dirty="0" smtClean="0"/>
              <a:t>initrd</a:t>
            </a:r>
            <a:r>
              <a:rPr lang="zh-TW" altLang="en-US" dirty="0" smtClean="0"/>
              <a:t>的流程</a:t>
            </a:r>
            <a:r>
              <a:rPr lang="en-US" altLang="zh-TW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GRUB</a:t>
            </a:r>
            <a:r>
              <a:rPr lang="zh-TW" altLang="en-US" dirty="0" smtClean="0"/>
              <a:t>載入</a:t>
            </a:r>
            <a:r>
              <a:rPr lang="en-US" altLang="zh-TW" dirty="0" smtClean="0"/>
              <a:t>kernel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Kernel</a:t>
            </a:r>
            <a:r>
              <a:rPr lang="zh-TW" altLang="en-US" dirty="0" smtClean="0"/>
              <a:t>在記憶體中建立一個臨時的使用空間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rootfs</a:t>
            </a:r>
            <a:r>
              <a:rPr lang="en-US" altLang="zh-TW" dirty="0" smtClean="0"/>
              <a:t>)</a:t>
            </a:r>
            <a:r>
              <a:rPr lang="zh-TW" altLang="en-US" dirty="0" smtClean="0"/>
              <a:t>供系統運作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kernel</a:t>
            </a:r>
            <a:r>
              <a:rPr lang="zh-TW" altLang="en-US" dirty="0" smtClean="0"/>
              <a:t>將</a:t>
            </a:r>
            <a:r>
              <a:rPr lang="en-US" altLang="zh-TW" dirty="0" smtClean="0"/>
              <a:t>initrd</a:t>
            </a:r>
            <a:r>
              <a:rPr lang="zh-TW" altLang="en-US" dirty="0" smtClean="0"/>
              <a:t>掛載到</a:t>
            </a:r>
            <a:r>
              <a:rPr lang="en-US" altLang="zh-TW" dirty="0" err="1" smtClean="0"/>
              <a:t>rootfs</a:t>
            </a:r>
            <a:r>
              <a:rPr lang="zh-TW" altLang="en-US" dirty="0" smtClean="0"/>
              <a:t>中啟動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最後載入實際的檔案系統供使用者使用</a:t>
            </a:r>
            <a:endParaRPr lang="en-US" altLang="zh-TW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0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、</a:t>
            </a:r>
            <a:r>
              <a:rPr lang="en-US" altLang="zh-TW" dirty="0"/>
              <a:t>BIOS</a:t>
            </a:r>
            <a:r>
              <a:rPr lang="zh-TW" altLang="en-US" dirty="0"/>
              <a:t>、北橋與南橋晶片間的關係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CPU</a:t>
            </a:r>
          </a:p>
          <a:p>
            <a:r>
              <a:rPr lang="zh-TW" altLang="en-US" dirty="0" smtClean="0"/>
              <a:t>北橋</a:t>
            </a:r>
            <a:endParaRPr lang="en-US" altLang="zh-TW" dirty="0" smtClean="0"/>
          </a:p>
          <a:p>
            <a:r>
              <a:rPr lang="zh-TW" altLang="en-US" dirty="0" smtClean="0"/>
              <a:t>南橋</a:t>
            </a:r>
            <a:endParaRPr lang="en-US" altLang="zh-TW" dirty="0" smtClean="0"/>
          </a:p>
          <a:p>
            <a:r>
              <a:rPr lang="zh-TW" altLang="en-US" dirty="0" smtClean="0"/>
              <a:t>記憶體</a:t>
            </a:r>
            <a:endParaRPr lang="en-US" altLang="zh-TW" dirty="0" smtClean="0"/>
          </a:p>
          <a:p>
            <a:r>
              <a:rPr lang="zh-TW" altLang="en-US" dirty="0"/>
              <a:t>周邊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r>
              <a:rPr lang="en-US" altLang="zh-TW" dirty="0" smtClean="0"/>
              <a:t>BUS</a:t>
            </a:r>
          </a:p>
          <a:p>
            <a:r>
              <a:rPr lang="en-US" altLang="zh-TW" dirty="0" smtClean="0"/>
              <a:t>BIOS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28" y="1196752"/>
            <a:ext cx="549512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6154163"/>
            <a:ext cx="53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hlinkClick r:id="rId3"/>
              </a:rPr>
              <a:t>圖片來源</a:t>
            </a:r>
            <a:r>
              <a:rPr lang="zh-TW" altLang="en-US" b="1" dirty="0"/>
              <a:t> </a:t>
            </a:r>
            <a:r>
              <a:rPr lang="en-US" altLang="zh-TW" b="1" dirty="0" smtClean="0">
                <a:hlinkClick r:id="rId3"/>
              </a:rPr>
              <a:t>http</a:t>
            </a:r>
            <a:r>
              <a:rPr lang="en-US" altLang="zh-TW" b="1" dirty="0">
                <a:hlinkClick r:id="rId3"/>
              </a:rPr>
              <a:t>://</a:t>
            </a:r>
            <a:r>
              <a:rPr lang="en-US" altLang="zh-TW" b="1" dirty="0" smtClean="0">
                <a:hlinkClick r:id="rId3"/>
              </a:rPr>
              <a:t>ixbtlabs.com/articles/asusp4t/index.html</a:t>
            </a:r>
            <a:r>
              <a:rPr lang="zh-TW" altLang="en-US" dirty="0"/>
              <a:t> 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619879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initrd image</a:t>
            </a:r>
            <a:r>
              <a:rPr lang="zh-TW" altLang="en-US" dirty="0" smtClean="0"/>
              <a:t>的內容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file /boot/initrd-2.6.9-78.EL.img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smtClean="0"/>
              <a:t>boot/initrd-2.6.9-78.EL.img ./</a:t>
            </a:r>
            <a:r>
              <a:rPr lang="en-US" dirty="0" err="1" smtClean="0"/>
              <a:t>initrd</a:t>
            </a:r>
            <a:r>
              <a:rPr lang="en-US" dirty="0" smtClean="0"/>
              <a:t>/initrd-2.6.9-78.EL.gz</a:t>
            </a:r>
          </a:p>
          <a:p>
            <a:r>
              <a:rPr lang="en-US" dirty="0" err="1" smtClean="0"/>
              <a:t>gunzip</a:t>
            </a:r>
            <a:r>
              <a:rPr lang="en-US" dirty="0"/>
              <a:t> </a:t>
            </a:r>
            <a:r>
              <a:rPr lang="en-US" dirty="0" smtClean="0"/>
              <a:t>initrd-2.6.9-78.EL.gz</a:t>
            </a:r>
          </a:p>
          <a:p>
            <a:r>
              <a:rPr lang="en-US" dirty="0" err="1" smtClean="0"/>
              <a:t>cpio</a:t>
            </a:r>
            <a:r>
              <a:rPr lang="en-US" dirty="0"/>
              <a:t> –id &lt; </a:t>
            </a:r>
            <a:r>
              <a:rPr lang="en-US" dirty="0" smtClean="0"/>
              <a:t>initrd-2.6.9-78.EL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 (script)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/lib</a:t>
            </a:r>
          </a:p>
          <a:p>
            <a:pPr lvl="1"/>
            <a:r>
              <a:rPr lang="en-US" dirty="0" smtClean="0"/>
              <a:t>/bin</a:t>
            </a:r>
          </a:p>
          <a:p>
            <a:endParaRPr lang="en-US" dirty="0"/>
          </a:p>
          <a:p>
            <a:r>
              <a:rPr lang="en-US" dirty="0" smtClean="0"/>
              <a:t>find | </a:t>
            </a:r>
            <a:r>
              <a:rPr lang="en-US" dirty="0" err="1" smtClean="0"/>
              <a:t>cpio</a:t>
            </a:r>
            <a:r>
              <a:rPr lang="en-US" dirty="0" smtClean="0"/>
              <a:t> –co | </a:t>
            </a:r>
            <a:r>
              <a:rPr lang="en-US" dirty="0" err="1" smtClean="0"/>
              <a:t>gzip</a:t>
            </a:r>
            <a:r>
              <a:rPr lang="en-US" dirty="0" smtClean="0"/>
              <a:t> -9 &gt; initrd-</a:t>
            </a:r>
            <a:r>
              <a:rPr lang="en-US" dirty="0" err="1" smtClean="0"/>
              <a:t>new.img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80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initrd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script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nash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/>
              <a:t>掛載主要的檔案</a:t>
            </a:r>
            <a:r>
              <a:rPr lang="zh-TW" altLang="en-US" dirty="0" smtClean="0"/>
              <a:t>系統 </a:t>
            </a:r>
            <a:r>
              <a:rPr lang="en-US" altLang="zh-TW" dirty="0" smtClean="0"/>
              <a:t>(mount)</a:t>
            </a:r>
          </a:p>
          <a:p>
            <a:pPr lvl="1"/>
            <a:r>
              <a:rPr lang="en-US" altLang="zh-TW" dirty="0" smtClean="0"/>
              <a:t>/</a:t>
            </a:r>
            <a:r>
              <a:rPr lang="en-US" altLang="zh-TW" dirty="0" err="1" smtClean="0"/>
              <a:t>proc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procfs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/sys (</a:t>
            </a:r>
            <a:r>
              <a:rPr lang="en-US" altLang="zh-TW" dirty="0" err="1" smtClean="0"/>
              <a:t>sysfs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建立設備所需要的檔案</a:t>
            </a:r>
            <a:r>
              <a:rPr lang="zh-TW" altLang="en-US" dirty="0" smtClean="0"/>
              <a:t>系統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mknode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/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tmpfs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udev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devfs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載入相關</a:t>
            </a:r>
            <a:r>
              <a:rPr lang="zh-TW" altLang="en-US" dirty="0" smtClean="0"/>
              <a:t>模組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insmod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切換至實體作業系統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switchroot</a:t>
            </a:r>
            <a:r>
              <a:rPr lang="en-US" altLang="zh-TW" dirty="0" smtClean="0"/>
              <a:t>)</a:t>
            </a:r>
          </a:p>
          <a:p>
            <a:endParaRPr lang="en-US" dirty="0"/>
          </a:p>
        </p:txBody>
      </p:sp>
      <p:pic>
        <p:nvPicPr>
          <p:cNvPr id="1027" name="Picture 3" descr="C:\Users\chiounan\Dropbox\Linux Course\initrd-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8" y="46292"/>
            <a:ext cx="3335440" cy="676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62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進入系統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runlevel</a:t>
            </a:r>
            <a:r>
              <a:rPr lang="en-US" dirty="0" smtClean="0"/>
              <a:t> (/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inittab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 0 (shutdown), 1 (single-user), 2</a:t>
            </a:r>
            <a:r>
              <a:rPr lang="zh-TW" altLang="en-US" dirty="0" smtClean="0"/>
              <a:t> </a:t>
            </a:r>
            <a:r>
              <a:rPr lang="en-US" altLang="zh-TW" dirty="0" smtClean="0"/>
              <a:t>(multi-user no network)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 3 (multi-user), 5 (x window), 6 (reboot)</a:t>
            </a:r>
          </a:p>
          <a:p>
            <a:r>
              <a:rPr lang="zh-TW" altLang="en-US" dirty="0" smtClean="0"/>
              <a:t>產生系統所需環境變數 </a:t>
            </a:r>
            <a:r>
              <a:rPr lang="en-US" altLang="zh-TW" dirty="0" smtClean="0"/>
              <a:t>(/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rc.sysinit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啟動系統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r>
              <a:rPr lang="zh-TW" altLang="en-US" dirty="0"/>
              <a:t>設定系統環境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(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/profile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設定系統功能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(/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bashrc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設定使用者</a:t>
            </a:r>
            <a:r>
              <a:rPr lang="en-US" altLang="zh-TW" dirty="0"/>
              <a:t>shell</a:t>
            </a:r>
            <a:r>
              <a:rPr lang="zh-TW" altLang="en-US" dirty="0"/>
              <a:t>環境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($HOME/.</a:t>
            </a:r>
            <a:r>
              <a:rPr lang="en-US" altLang="zh-TW" dirty="0" err="1" smtClean="0"/>
              <a:t>bash_profile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設定使用者所要使用的</a:t>
            </a:r>
            <a:r>
              <a:rPr lang="zh-TW" altLang="en-US" dirty="0" smtClean="0"/>
              <a:t>別名 </a:t>
            </a:r>
            <a:r>
              <a:rPr lang="en-US" altLang="zh-TW" dirty="0" smtClean="0"/>
              <a:t>($HOME/.</a:t>
            </a:r>
            <a:r>
              <a:rPr lang="en-US" altLang="zh-TW" dirty="0" err="1" smtClean="0"/>
              <a:t>bashrc</a:t>
            </a:r>
            <a:r>
              <a:rPr lang="en-US" altLang="zh-TW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15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init</a:t>
            </a:r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6237312"/>
            <a:ext cx="454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2" invalidUrl="http:///"/>
              </a:rPr>
              <a:t>圖片參考來源</a:t>
            </a:r>
            <a:r>
              <a:rPr lang="en-US" altLang="zh-TW" dirty="0" smtClean="0">
                <a:hlinkClick r:id="rId3" invalidUrl="http:///"/>
              </a:rPr>
              <a:t>:</a:t>
            </a:r>
            <a:r>
              <a:rPr lang="zh-TW" altLang="en-US" dirty="0" smtClean="0">
                <a:hlinkClick r:id="rId4" invalidUrl="http:///"/>
              </a:rPr>
              <a:t> </a:t>
            </a:r>
            <a:r>
              <a:rPr lang="zh-TW" altLang="en-US" dirty="0" smtClean="0">
                <a:hlinkClick r:id="rId5" invalidUrl="http:///"/>
              </a:rPr>
              <a:t>邱世華</a:t>
            </a:r>
            <a:r>
              <a:rPr lang="en-US" altLang="zh-TW" dirty="0" smtClean="0">
                <a:hlinkClick r:id="rId6" invalidUrl="http:///"/>
              </a:rPr>
              <a:t>/Linux</a:t>
            </a:r>
            <a:r>
              <a:rPr lang="zh-TW" altLang="en-US" dirty="0" smtClean="0">
                <a:hlinkClick r:id="rId7" invalidUrl="http:///"/>
              </a:rPr>
              <a:t>作業系統之奧義</a:t>
            </a:r>
            <a:r>
              <a:rPr lang="en-US" altLang="zh-TW" dirty="0" smtClean="0">
                <a:hlinkClick r:id="rId8" invalidUrl="http:///"/>
              </a:rPr>
              <a:t>/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00122" y="1973104"/>
            <a:ext cx="154355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rcX.d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33877" y="1196752"/>
            <a:ext cx="209495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rc.sysinit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7853" y="2796664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/functions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1949" y="4393240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bash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9592" y="3602820"/>
            <a:ext cx="55568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[security]   [RAID]   [ACPI]   [Quota]   [Network]   [</a:t>
            </a:r>
            <a:r>
              <a:rPr lang="en-US" altLang="zh-TW" dirty="0" err="1" smtClean="0"/>
              <a:t>dmesg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81749" y="4941168"/>
            <a:ext cx="1275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</a:t>
            </a:r>
          </a:p>
        </p:txBody>
      </p:sp>
      <p:sp>
        <p:nvSpPr>
          <p:cNvPr id="12" name="矩形 11"/>
          <p:cNvSpPr/>
          <p:nvPr/>
        </p:nvSpPr>
        <p:spPr>
          <a:xfrm>
            <a:off x="4722109" y="4941168"/>
            <a:ext cx="1275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/bash</a:t>
            </a:r>
          </a:p>
        </p:txBody>
      </p:sp>
      <p:sp>
        <p:nvSpPr>
          <p:cNvPr id="13" name="矩形 12"/>
          <p:cNvSpPr/>
          <p:nvPr/>
        </p:nvSpPr>
        <p:spPr>
          <a:xfrm>
            <a:off x="4608372" y="5733256"/>
            <a:ext cx="16979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$HOME/.</a:t>
            </a:r>
            <a:r>
              <a:rPr lang="en-US" altLang="zh-TW" dirty="0" err="1" smtClean="0"/>
              <a:t>bashrc</a:t>
            </a:r>
            <a:endParaRPr lang="en-US" altLang="zh-TW" dirty="0" smtClean="0"/>
          </a:p>
        </p:txBody>
      </p:sp>
      <p:sp>
        <p:nvSpPr>
          <p:cNvPr id="14" name="矩形 13"/>
          <p:cNvSpPr/>
          <p:nvPr/>
        </p:nvSpPr>
        <p:spPr>
          <a:xfrm>
            <a:off x="1128737" y="5733256"/>
            <a:ext cx="225992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$HOME/.</a:t>
            </a:r>
            <a:r>
              <a:rPr lang="en-US" altLang="zh-TW" dirty="0" err="1" smtClean="0"/>
              <a:t>bash_profile</a:t>
            </a:r>
            <a:endParaRPr lang="en-US" altLang="zh-TW" dirty="0" smtClean="0"/>
          </a:p>
        </p:txBody>
      </p:sp>
      <p:sp>
        <p:nvSpPr>
          <p:cNvPr id="15" name="向下箭號 14"/>
          <p:cNvSpPr/>
          <p:nvPr/>
        </p:nvSpPr>
        <p:spPr>
          <a:xfrm>
            <a:off x="3569981" y="817932"/>
            <a:ext cx="180020" cy="3570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3569981" y="2397395"/>
            <a:ext cx="180020" cy="3570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3569981" y="3203551"/>
            <a:ext cx="180020" cy="3570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3569981" y="4008039"/>
            <a:ext cx="180020" cy="3570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2921909" y="4573260"/>
            <a:ext cx="180020" cy="357065"/>
          </a:xfrm>
          <a:prstGeom prst="downArrow">
            <a:avLst/>
          </a:prstGeom>
          <a:solidFill>
            <a:schemeClr val="tx2"/>
          </a:solidFill>
          <a:scene3d>
            <a:camera prst="orthographicFront">
              <a:rot lat="0" lon="0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2921909" y="5013176"/>
            <a:ext cx="1686463" cy="18002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3497973" y="5841268"/>
            <a:ext cx="1047161" cy="18002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298173" y="5348055"/>
            <a:ext cx="180020" cy="3570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右大括弧 22"/>
          <p:cNvSpPr/>
          <p:nvPr/>
        </p:nvSpPr>
        <p:spPr>
          <a:xfrm>
            <a:off x="5652120" y="1009591"/>
            <a:ext cx="1800200" cy="345758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73066" y="255561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inittab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301401" y="404664"/>
            <a:ext cx="73427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26" name="向下箭號 25"/>
          <p:cNvSpPr/>
          <p:nvPr/>
        </p:nvSpPr>
        <p:spPr>
          <a:xfrm>
            <a:off x="3563888" y="1604133"/>
            <a:ext cx="180020" cy="32460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79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6: </a:t>
            </a:r>
            <a:r>
              <a:rPr lang="en-US" altLang="zh-TW" dirty="0" err="1" smtClean="0"/>
              <a:t>inittab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7924800" cy="489654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Run level: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 0 - halt (Do NOT set </a:t>
            </a:r>
            <a:r>
              <a:rPr lang="en-US" dirty="0" err="1"/>
              <a:t>initdefault</a:t>
            </a:r>
            <a:r>
              <a:rPr lang="en-US" dirty="0"/>
              <a:t> to this)</a:t>
            </a:r>
            <a:br>
              <a:rPr lang="en-US" dirty="0"/>
            </a:br>
            <a:r>
              <a:rPr lang="en-US" dirty="0"/>
              <a:t># 1 - Single user mode</a:t>
            </a:r>
            <a:br>
              <a:rPr lang="en-US" dirty="0"/>
            </a:br>
            <a:r>
              <a:rPr lang="en-US" dirty="0"/>
              <a:t># 2 - Multiuser, without NFS (The same as 3, if you do not have networking)</a:t>
            </a:r>
            <a:br>
              <a:rPr lang="en-US" dirty="0"/>
            </a:br>
            <a:r>
              <a:rPr lang="en-US" dirty="0"/>
              <a:t># 3 - Full multiuser mode</a:t>
            </a:r>
            <a:br>
              <a:rPr lang="en-US" dirty="0"/>
            </a:br>
            <a:r>
              <a:rPr lang="en-US" dirty="0"/>
              <a:t># 4 - unused</a:t>
            </a:r>
            <a:br>
              <a:rPr lang="en-US" dirty="0"/>
            </a:br>
            <a:r>
              <a:rPr lang="en-US" dirty="0"/>
              <a:t># 5 - X11</a:t>
            </a:r>
            <a:br>
              <a:rPr lang="en-US" dirty="0"/>
            </a:br>
            <a:r>
              <a:rPr lang="en-US" dirty="0"/>
              <a:t># 6 - reboot (Do NOT set </a:t>
            </a:r>
            <a:r>
              <a:rPr lang="en-US" dirty="0" err="1"/>
              <a:t>initdefault</a:t>
            </a:r>
            <a:r>
              <a:rPr lang="en-US" dirty="0"/>
              <a:t> to this)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id:5:initdefault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rc.d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rc.sysinit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tty1–tty6</a:t>
            </a:r>
            <a:r>
              <a:rPr lang="zh-TW" altLang="en-US" dirty="0" smtClean="0"/>
              <a:t>登入</a:t>
            </a:r>
            <a:r>
              <a:rPr lang="zh-TW" altLang="en-US" sz="2100" dirty="0" smtClean="0">
                <a:latin typeface="Courier New" pitchFamily="49" charset="0"/>
                <a:cs typeface="Courier New" pitchFamily="49" charset="0"/>
              </a:rPr>
              <a:t>程式</a:t>
            </a:r>
            <a:r>
              <a:rPr lang="en-US" altLang="zh-TW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100" dirty="0" err="1" smtClean="0">
                <a:latin typeface="Courier New" pitchFamily="49" charset="0"/>
                <a:cs typeface="Courier New" pitchFamily="49" charset="0"/>
              </a:rPr>
              <a:t>mingetty</a:t>
            </a:r>
            <a:r>
              <a:rPr lang="en-US" altLang="zh-TW" sz="21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1:2345:respawn:/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sbin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mingetty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tty1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100" dirty="0">
                <a:latin typeface="Courier New" pitchFamily="49" charset="0"/>
                <a:cs typeface="Courier New" pitchFamily="49" charset="0"/>
              </a:rPr>
              <a:t>X-Window</a:t>
            </a:r>
            <a:r>
              <a:rPr lang="zh-TW" altLang="en-US" sz="2100" dirty="0" smtClean="0">
                <a:latin typeface="Courier New" pitchFamily="49" charset="0"/>
                <a:cs typeface="Courier New" pitchFamily="49" charset="0"/>
              </a:rPr>
              <a:t>啟動程式</a:t>
            </a:r>
            <a:r>
              <a:rPr lang="en-US" altLang="zh-TW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100" dirty="0" err="1">
                <a:latin typeface="Courier New" pitchFamily="49" charset="0"/>
                <a:cs typeface="Courier New" pitchFamily="49" charset="0"/>
              </a:rPr>
              <a:t>gdm</a:t>
            </a:r>
            <a:r>
              <a:rPr lang="en-US" altLang="zh-TW" dirty="0" smtClean="0"/>
              <a:t>)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x:5:respawn:/etc/X11/prefdm 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nodaemon</a:t>
            </a:r>
            <a:endParaRPr lang="zh-TW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50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BIOS</a:t>
            </a:r>
            <a:r>
              <a:rPr lang="zh-TW" altLang="en-US" dirty="0" smtClean="0"/>
              <a:t>最重要的角色是甚麼</a:t>
            </a:r>
            <a:r>
              <a:rPr lang="en-US" altLang="zh-TW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若要</a:t>
            </a:r>
            <a:r>
              <a:rPr lang="zh-TW" altLang="en-US" dirty="0"/>
              <a:t>在</a:t>
            </a:r>
            <a:r>
              <a:rPr lang="en-US" altLang="zh-TW" dirty="0"/>
              <a:t>MBR</a:t>
            </a:r>
            <a:r>
              <a:rPr lang="zh-TW" altLang="en-US" dirty="0" smtClean="0"/>
              <a:t>或第一個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boot sector</a:t>
            </a:r>
            <a:r>
              <a:rPr lang="zh-TW" altLang="en-US" dirty="0" smtClean="0"/>
              <a:t>上安裝</a:t>
            </a:r>
            <a:r>
              <a:rPr lang="en-US" altLang="zh-TW" dirty="0" smtClean="0"/>
              <a:t>GRUB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GRUB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setup</a:t>
            </a:r>
            <a:r>
              <a:rPr lang="zh-TW" altLang="en-US" dirty="0" smtClean="0"/>
              <a:t>指令分別該怎麼設定</a:t>
            </a:r>
            <a:r>
              <a:rPr lang="en-US" altLang="zh-TW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如何備份</a:t>
            </a:r>
            <a:r>
              <a:rPr lang="en-US" altLang="zh-TW" dirty="0"/>
              <a:t>MBR</a:t>
            </a:r>
            <a:r>
              <a:rPr lang="en-US" altLang="zh-TW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MBR</a:t>
            </a:r>
            <a:r>
              <a:rPr lang="zh-TW" altLang="en-US" dirty="0" smtClean="0"/>
              <a:t>格式的磁碟其容量上限是多少</a:t>
            </a:r>
            <a:r>
              <a:rPr lang="en-US" altLang="zh-TW" dirty="0" smtClean="0"/>
              <a:t>Bytes?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如何取出</a:t>
            </a:r>
            <a:r>
              <a:rPr lang="en-US" altLang="zh-TW" dirty="0" smtClean="0"/>
              <a:t>initrd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script?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/>
              <a:t>runlevel</a:t>
            </a:r>
            <a:r>
              <a:rPr lang="zh-TW" altLang="en-US" dirty="0" smtClean="0"/>
              <a:t> </a:t>
            </a:r>
            <a:r>
              <a:rPr lang="en-US" altLang="zh-TW" dirty="0" smtClean="0"/>
              <a:t>0 ~ 6</a:t>
            </a:r>
            <a:r>
              <a:rPr lang="zh-TW" altLang="en-US" dirty="0" smtClean="0"/>
              <a:t> 的意義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94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BIOS</a:t>
            </a:r>
            <a:r>
              <a:rPr lang="zh-TW" altLang="en-US" dirty="0" smtClean="0"/>
              <a:t>設定畫面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05039"/>
            <a:ext cx="6408711" cy="4744241"/>
          </a:xfrm>
        </p:spPr>
      </p:pic>
    </p:spTree>
    <p:extLst>
      <p:ext uri="{BB962C8B-B14F-4D97-AF65-F5344CB8AC3E}">
        <p14:creationId xmlns:p14="http://schemas.microsoft.com/office/powerpoint/2010/main" val="301072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主機板啟動流程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Power 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CPU</a:t>
            </a:r>
            <a:r>
              <a:rPr lang="zh-TW" altLang="en-US" dirty="0" smtClean="0"/>
              <a:t>先找到</a:t>
            </a:r>
            <a:r>
              <a:rPr lang="en-US" altLang="zh-TW" dirty="0" smtClean="0"/>
              <a:t>BIOS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固定位址</a:t>
            </a:r>
            <a:r>
              <a:rPr lang="en-US" altLang="zh-TW" dirty="0" smtClean="0"/>
              <a:t>: 0xFFFF0)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BIOS(</a:t>
            </a:r>
            <a:r>
              <a:rPr lang="zh-TW" altLang="en-US" dirty="0" smtClean="0"/>
              <a:t>在自身的</a:t>
            </a:r>
            <a:r>
              <a:rPr lang="en-US" altLang="zh-TW" dirty="0" smtClean="0"/>
              <a:t>flash memory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開始執行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BIOS</a:t>
            </a:r>
            <a:r>
              <a:rPr lang="zh-TW" altLang="en-US" dirty="0" smtClean="0"/>
              <a:t>讀取在</a:t>
            </a:r>
            <a:r>
              <a:rPr lang="en-US" altLang="zh-TW" dirty="0" smtClean="0"/>
              <a:t>COMS(</a:t>
            </a:r>
            <a:r>
              <a:rPr lang="zh-TW" altLang="en-US" dirty="0" smtClean="0"/>
              <a:t>位於南橋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中的設定資料</a:t>
            </a:r>
            <a:endParaRPr lang="en-US" altLang="zh-TW" dirty="0" smtClean="0"/>
          </a:p>
          <a:p>
            <a:pPr marL="857250" lvl="1" indent="-457200"/>
            <a:r>
              <a:rPr lang="zh-TW" altLang="en-US" dirty="0"/>
              <a:t>若資料有誤則以預設值取代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BIOS</a:t>
            </a:r>
            <a:r>
              <a:rPr lang="zh-TW" altLang="en-US" dirty="0" smtClean="0"/>
              <a:t>將資料組合建立</a:t>
            </a:r>
            <a:r>
              <a:rPr lang="en-US" altLang="zh-TW" dirty="0" smtClean="0"/>
              <a:t>SMBIOS</a:t>
            </a:r>
            <a:r>
              <a:rPr lang="zh-TW" altLang="en-US" dirty="0" smtClean="0"/>
              <a:t>載入</a:t>
            </a:r>
            <a:r>
              <a:rPr lang="en-US" altLang="zh-TW" dirty="0" smtClean="0"/>
              <a:t>RAM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marL="857250" lvl="1" indent="-457200"/>
            <a:r>
              <a:rPr lang="en-US" altLang="zh-TW" dirty="0" err="1" smtClean="0"/>
              <a:t>dmidecode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POST(Power On Self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0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</a:t>
            </a:r>
            <a:r>
              <a:rPr lang="zh-TW" altLang="en-US" dirty="0" smtClean="0"/>
              <a:t>所扮演的角色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檢查</a:t>
            </a:r>
            <a:r>
              <a:rPr lang="en-US" altLang="zh-TW" dirty="0"/>
              <a:t>CMOS</a:t>
            </a:r>
            <a:r>
              <a:rPr lang="zh-TW" altLang="en-US" dirty="0"/>
              <a:t>晶片上的使用者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r>
              <a:rPr lang="zh-TW" altLang="en-US" dirty="0"/>
              <a:t>啟動其他介面卡上的控制</a:t>
            </a:r>
            <a:r>
              <a:rPr lang="zh-TW" altLang="en-US" dirty="0" smtClean="0"/>
              <a:t>晶片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SCSI</a:t>
            </a:r>
            <a:r>
              <a:rPr lang="zh-TW" altLang="en-US" dirty="0" smtClean="0"/>
              <a:t>、顯示卡等等</a:t>
            </a:r>
            <a:endParaRPr lang="en-US" altLang="zh-TW" dirty="0" smtClean="0"/>
          </a:p>
          <a:p>
            <a:r>
              <a:rPr lang="en-US" altLang="zh-TW" dirty="0" smtClean="0"/>
              <a:t>POST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(Power-On Self Test</a:t>
            </a:r>
            <a:r>
              <a:rPr lang="zh-TW" altLang="en-US" dirty="0" smtClean="0"/>
              <a:t>，開機自我檢測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錯誤時發出</a:t>
            </a:r>
            <a:r>
              <a:rPr lang="zh-TW" altLang="en-US" dirty="0" smtClean="0"/>
              <a:t>嗶</a:t>
            </a:r>
            <a:r>
              <a:rPr lang="zh-TW" altLang="en-US" dirty="0"/>
              <a:t>嗶</a:t>
            </a:r>
            <a:r>
              <a:rPr lang="zh-TW" altLang="en-US" dirty="0" smtClean="0"/>
              <a:t>聲</a:t>
            </a:r>
            <a:endParaRPr lang="en-US" altLang="zh-TW" dirty="0" smtClean="0"/>
          </a:p>
          <a:p>
            <a:r>
              <a:rPr lang="zh-TW" altLang="en-US" dirty="0" smtClean="0"/>
              <a:t>收集硬體資訊供作業系統參考</a:t>
            </a:r>
            <a:endParaRPr lang="en-US" altLang="zh-TW" dirty="0" smtClean="0"/>
          </a:p>
          <a:p>
            <a:r>
              <a:rPr lang="zh-TW" altLang="en-US" dirty="0" smtClean="0"/>
              <a:t>在開機階段提供硬體的操作介面予作業系統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中斷處理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 鍵盤</a:t>
            </a:r>
            <a:r>
              <a:rPr lang="zh-TW" altLang="en-US" dirty="0"/>
              <a:t>、螢幕、串列埠等等</a:t>
            </a:r>
            <a:endParaRPr lang="en-US" altLang="zh-TW" dirty="0" smtClean="0"/>
          </a:p>
          <a:p>
            <a:r>
              <a:rPr lang="zh-TW" altLang="en-US" dirty="0" smtClean="0"/>
              <a:t>決定由哪個磁碟開機</a:t>
            </a:r>
            <a:endParaRPr lang="en-US" altLang="zh-TW" dirty="0" smtClean="0"/>
          </a:p>
          <a:p>
            <a:r>
              <a:rPr lang="zh-TW" altLang="en-US" dirty="0" smtClean="0"/>
              <a:t>協助載入作業系統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53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2770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Power up / Reset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BIOS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啟動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Boot-loader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Stage 1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Boot-loader Stage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1.5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Boot-loader Stage 2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載入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Kernel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Courier New" pitchFamily="49" charset="0"/>
                <a:cs typeface="Courier New" pitchFamily="49" charset="0"/>
              </a:rPr>
              <a:t>載入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initrd image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4"/>
          </p:nvPr>
        </p:nvSpPr>
        <p:spPr>
          <a:xfrm>
            <a:off x="4283968" y="1600200"/>
            <a:ext cx="4178424" cy="4114800"/>
          </a:xfrm>
        </p:spPr>
        <p:txBody>
          <a:bodyPr/>
          <a:lstStyle/>
          <a:p>
            <a:r>
              <a:rPr lang="en-US" altLang="zh-TW" dirty="0" smtClean="0"/>
              <a:t>BIOS:</a:t>
            </a:r>
            <a:r>
              <a:rPr lang="zh-TW" altLang="en-US" dirty="0" smtClean="0"/>
              <a:t> 電腦</a:t>
            </a:r>
            <a:r>
              <a:rPr lang="zh-TW" altLang="en-US" dirty="0"/>
              <a:t>開機時，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會從固定的位置</a:t>
            </a:r>
            <a:r>
              <a:rPr lang="zh-TW" altLang="en-US" dirty="0"/>
              <a:t>開始</a:t>
            </a:r>
            <a:r>
              <a:rPr lang="zh-TW" altLang="en-US" dirty="0" smtClean="0"/>
              <a:t>執行指令，並決定開機的磁碟。</a:t>
            </a:r>
            <a:endParaRPr lang="en-US" altLang="zh-TW" dirty="0" smtClean="0"/>
          </a:p>
          <a:p>
            <a:r>
              <a:rPr lang="en-US" altLang="zh-TW" dirty="0" smtClean="0"/>
              <a:t>Boot-loader: </a:t>
            </a:r>
            <a:r>
              <a:rPr lang="zh-TW" altLang="en-US" dirty="0" smtClean="0"/>
              <a:t>負責將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載入記憶體執行的程式。</a:t>
            </a:r>
            <a:endParaRPr lang="en-US" altLang="zh-TW" dirty="0" smtClean="0"/>
          </a:p>
          <a:p>
            <a:r>
              <a:rPr lang="en-US" altLang="zh-TW" dirty="0" smtClean="0"/>
              <a:t>Linux kernel </a:t>
            </a:r>
            <a:r>
              <a:rPr lang="en-US" altLang="zh-TW" dirty="0"/>
              <a:t>(</a:t>
            </a:r>
            <a:r>
              <a:rPr lang="en-US" altLang="zh-TW" dirty="0" smtClean="0"/>
              <a:t>monolithic </a:t>
            </a:r>
            <a:r>
              <a:rPr lang="en-US" altLang="zh-TW" dirty="0" err="1" smtClean="0"/>
              <a:t>kerne</a:t>
            </a:r>
            <a:r>
              <a:rPr lang="en-US" altLang="zh-TW" dirty="0" smtClean="0"/>
              <a:t>)l: </a:t>
            </a:r>
          </a:p>
          <a:p>
            <a:pPr lvl="1"/>
            <a:r>
              <a:rPr lang="en-US" altLang="zh-TW" dirty="0" smtClean="0"/>
              <a:t>Kernel: 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>CPU</a:t>
            </a:r>
            <a:r>
              <a:rPr lang="zh-TW" altLang="en-US" dirty="0" smtClean="0"/>
              <a:t>、記憶體，以及所有周邊元件的程式。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Initrd: </a:t>
            </a:r>
            <a:r>
              <a:rPr lang="zh-TW" altLang="en-US" dirty="0" smtClean="0"/>
              <a:t>載入驅動程式模組</a:t>
            </a:r>
            <a:endParaRPr lang="en-US" altLang="zh-TW" dirty="0" smtClean="0"/>
          </a:p>
          <a:p>
            <a:r>
              <a:rPr lang="en-US" altLang="zh-TW" dirty="0" err="1" smtClean="0"/>
              <a:t>init</a:t>
            </a:r>
            <a:r>
              <a:rPr lang="en-US" altLang="zh-TW" dirty="0" smtClean="0"/>
              <a:t>: </a:t>
            </a:r>
            <a:r>
              <a:rPr lang="zh-TW" altLang="en-US" dirty="0" smtClean="0"/>
              <a:t>提供使用者介面以執行應用程式。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開機流程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0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boot-loader 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階段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09600" y="1196752"/>
            <a:ext cx="7922840" cy="4518248"/>
          </a:xfrm>
        </p:spPr>
        <p:txBody>
          <a:bodyPr/>
          <a:lstStyle/>
          <a:p>
            <a:r>
              <a:rPr lang="zh-TW" altLang="en-US" dirty="0" smtClean="0"/>
              <a:t>由</a:t>
            </a:r>
            <a:r>
              <a:rPr lang="en-US" altLang="zh-TW" dirty="0" smtClean="0"/>
              <a:t>BIOS</a:t>
            </a:r>
            <a:r>
              <a:rPr lang="zh-TW" altLang="en-US" dirty="0" smtClean="0"/>
              <a:t>載入</a:t>
            </a:r>
            <a:r>
              <a:rPr lang="en-US" altLang="zh-TW" dirty="0" smtClean="0"/>
              <a:t>boot-loader (stage 1)</a:t>
            </a:r>
          </a:p>
          <a:p>
            <a:r>
              <a:rPr lang="zh-TW" altLang="en-US" dirty="0" smtClean="0"/>
              <a:t>位於</a:t>
            </a:r>
            <a:r>
              <a:rPr lang="en-US" altLang="zh-TW" dirty="0" smtClean="0"/>
              <a:t>MBR (Master Boot Record)</a:t>
            </a:r>
          </a:p>
          <a:p>
            <a:pPr lvl="1"/>
            <a:r>
              <a:rPr lang="zh-TW" altLang="en-US" dirty="0" smtClean="0"/>
              <a:t>磁碟</a:t>
            </a:r>
            <a:r>
              <a:rPr lang="zh-TW" altLang="en-US" dirty="0"/>
              <a:t>的第一個</a:t>
            </a:r>
            <a:r>
              <a:rPr lang="en-US" altLang="zh-TW" dirty="0"/>
              <a:t>sector (512 bytes)</a:t>
            </a:r>
            <a:endParaRPr lang="en-US" altLang="zh-TW" dirty="0" smtClean="0"/>
          </a:p>
          <a:p>
            <a:r>
              <a:rPr lang="zh-TW" altLang="en-US" dirty="0" smtClean="0"/>
              <a:t>讀取</a:t>
            </a:r>
            <a:r>
              <a:rPr lang="en-US" altLang="zh-TW" dirty="0" smtClean="0"/>
              <a:t>partition table</a:t>
            </a:r>
            <a:r>
              <a:rPr lang="zh-TW" altLang="en-US" dirty="0" smtClean="0"/>
              <a:t>並找到開機紀錄後，載入</a:t>
            </a:r>
            <a:r>
              <a:rPr lang="en-US" altLang="zh-TW" dirty="0" smtClean="0"/>
              <a:t>stage 2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尋找檔案必須要先能辨識檔案</a:t>
            </a:r>
            <a:r>
              <a:rPr lang="zh-TW" altLang="en-US" dirty="0" smtClean="0"/>
              <a:t>系統</a:t>
            </a:r>
            <a:endParaRPr lang="en-US" altLang="zh-TW" dirty="0"/>
          </a:p>
          <a:p>
            <a:pPr lvl="1"/>
            <a:r>
              <a:rPr lang="zh-TW" altLang="en-US" dirty="0"/>
              <a:t>彈性做法</a:t>
            </a:r>
            <a:r>
              <a:rPr lang="en-US" altLang="zh-TW" dirty="0"/>
              <a:t>: stage 1.5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45711"/>
      </p:ext>
    </p:extLst>
  </p:cSld>
  <p:clrMapOvr>
    <a:masterClrMapping/>
  </p:clrMapOvr>
</p:sld>
</file>

<file path=ppt/theme/theme1.xml><?xml version="1.0" encoding="utf-8"?>
<a:theme xmlns:a="http://schemas.openxmlformats.org/drawingml/2006/main" name="FalconStor_PPT_Template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FalconStor_PPT_Template</Template>
  <TotalTime>1894</TotalTime>
  <Words>2141</Words>
  <Application>Microsoft Office PowerPoint</Application>
  <PresentationFormat>如螢幕大小 (4:3)</PresentationFormat>
  <Paragraphs>431</Paragraphs>
  <Slides>45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47" baseType="lpstr">
      <vt:lpstr>FalconStor_PPT_Template</vt:lpstr>
      <vt:lpstr>地平線</vt:lpstr>
      <vt:lpstr>Linux 的開機動作與流程</vt:lpstr>
      <vt:lpstr>課程簡介</vt:lpstr>
      <vt:lpstr>主機板</vt:lpstr>
      <vt:lpstr>CPU、BIOS、北橋與南橋晶片間的關係</vt:lpstr>
      <vt:lpstr>BIOS設定畫面</vt:lpstr>
      <vt:lpstr>主機板啟動流程</vt:lpstr>
      <vt:lpstr>BIOS所扮演的角色</vt:lpstr>
      <vt:lpstr>Linux開機流程</vt:lpstr>
      <vt:lpstr>boot-loader 第1階段</vt:lpstr>
      <vt:lpstr>附註1: mbr、boot sector與partition的關係</vt:lpstr>
      <vt:lpstr>MBR (主要開機紀錄)</vt:lpstr>
      <vt:lpstr>Lab 1: 備份與檢視mbr</vt:lpstr>
      <vt:lpstr>附註2: 磁碟與磁碟分割表的限制</vt:lpstr>
      <vt:lpstr>boot-loader 第1.5階段</vt:lpstr>
      <vt:lpstr>boot-loader 第2階段</vt:lpstr>
      <vt:lpstr>init</vt:lpstr>
      <vt:lpstr>Grub安裝設定與多重開機</vt:lpstr>
      <vt:lpstr>Grub開機管理程式</vt:lpstr>
      <vt:lpstr>Grub與linux開機的關係</vt:lpstr>
      <vt:lpstr>grub安裝選項 (1)</vt:lpstr>
      <vt:lpstr>grub安裝選項 (2)</vt:lpstr>
      <vt:lpstr>Lab 2-1: 檢視開機選單</vt:lpstr>
      <vt:lpstr>Lab 2-2: 編輯grub.conf</vt:lpstr>
      <vt:lpstr>Grub-install</vt:lpstr>
      <vt:lpstr>grub-shell</vt:lpstr>
      <vt:lpstr>Windows xp與Linux的多重開機設定 – 方式 1</vt:lpstr>
      <vt:lpstr>Windows xp與Linux的多重開機設定 – 方式 2</vt:lpstr>
      <vt:lpstr>Linux與windows xp的多重開機設定</vt:lpstr>
      <vt:lpstr>Grub重建boot-loader</vt:lpstr>
      <vt:lpstr>編輯grub.conf以新增windows xp開機選單</vt:lpstr>
      <vt:lpstr>安裝兩個以上的 linux 設定</vt:lpstr>
      <vt:lpstr>LAB 3-1: 重建grub</vt:lpstr>
      <vt:lpstr>Lab 3-2: 比對 stage 1 的內容</vt:lpstr>
      <vt:lpstr>Lab 3-3: Stage 1.5內容</vt:lpstr>
      <vt:lpstr>Lab 3-4: Stage 2內容</vt:lpstr>
      <vt:lpstr>kernel載入後的開機流程</vt:lpstr>
      <vt:lpstr>linux kernel的角色</vt:lpstr>
      <vt:lpstr>LAB 4: kernel參數 (忘記root密碼怎麼辦)</vt:lpstr>
      <vt:lpstr>initrd image的角色</vt:lpstr>
      <vt:lpstr>LAB 5: initrd image的內容</vt:lpstr>
      <vt:lpstr>initrd中的init script</vt:lpstr>
      <vt:lpstr>進入系統</vt:lpstr>
      <vt:lpstr>init流程圖</vt:lpstr>
      <vt:lpstr>Lab 6: inittab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的開機流程 –</dc:title>
  <dc:creator>chiounan</dc:creator>
  <cp:lastModifiedBy>Chiou-Nan Chen</cp:lastModifiedBy>
  <cp:revision>125</cp:revision>
  <dcterms:created xsi:type="dcterms:W3CDTF">2012-04-29T15:05:50Z</dcterms:created>
  <dcterms:modified xsi:type="dcterms:W3CDTF">2012-05-13T17:32:09Z</dcterms:modified>
</cp:coreProperties>
</file>