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9"/>
  </p:notesMasterIdLst>
  <p:sldIdLst>
    <p:sldId id="275" r:id="rId3"/>
    <p:sldId id="276" r:id="rId4"/>
    <p:sldId id="277" r:id="rId5"/>
    <p:sldId id="278" r:id="rId6"/>
    <p:sldId id="279" r:id="rId7"/>
    <p:sldId id="281" r:id="rId8"/>
    <p:sldId id="280" r:id="rId9"/>
    <p:sldId id="283" r:id="rId10"/>
    <p:sldId id="282" r:id="rId11"/>
    <p:sldId id="284" r:id="rId12"/>
    <p:sldId id="285" r:id="rId13"/>
    <p:sldId id="288" r:id="rId14"/>
    <p:sldId id="286" r:id="rId15"/>
    <p:sldId id="287" r:id="rId16"/>
    <p:sldId id="289" r:id="rId17"/>
    <p:sldId id="29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0065C97-6A03-4CAE-9A1F-CDBBB1DA3238}">
          <p14:sldIdLst>
            <p14:sldId id="275"/>
            <p14:sldId id="276"/>
            <p14:sldId id="277"/>
            <p14:sldId id="278"/>
            <p14:sldId id="279"/>
            <p14:sldId id="281"/>
            <p14:sldId id="280"/>
            <p14:sldId id="283"/>
            <p14:sldId id="282"/>
            <p14:sldId id="284"/>
            <p14:sldId id="285"/>
            <p14:sldId id="288"/>
            <p14:sldId id="286"/>
            <p14:sldId id="287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8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4874-4B97-49EC-93AE-F630662C2636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C0EC-E91F-4679-A578-092CEB1C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Front_Cover_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6425" y="1131888"/>
            <a:ext cx="5311775" cy="2468562"/>
          </a:xfrm>
        </p:spPr>
        <p:txBody>
          <a:bodyPr/>
          <a:lstStyle>
            <a:lvl1pPr>
              <a:defRPr sz="3400" b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5063" y="3886200"/>
            <a:ext cx="3476625" cy="17526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1941AD49-D2C3-4AF1-8BA7-C36518F280CF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24800" cy="45182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9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27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1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351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7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Top_Bar_Graphi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按一下以編輯母片標題樣式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</a:t>
            </a:r>
          </a:p>
          <a:p>
            <a:pPr lvl="1"/>
            <a:r>
              <a:rPr lang="en-US" smtClean="0"/>
              <a:t>第二層</a:t>
            </a:r>
          </a:p>
          <a:p>
            <a:pPr lvl="2"/>
            <a:r>
              <a:rPr lang="en-US" smtClean="0"/>
              <a:t>第三層</a:t>
            </a:r>
          </a:p>
          <a:p>
            <a:pPr lvl="3"/>
            <a:r>
              <a:rPr lang="en-US" smtClean="0"/>
              <a:t>第四層</a:t>
            </a:r>
          </a:p>
          <a:p>
            <a:pPr lvl="4"/>
            <a:r>
              <a:rPr lang="en-US" smtClean="0"/>
              <a:t>第五層</a:t>
            </a:r>
          </a:p>
        </p:txBody>
      </p:sp>
      <p:pic>
        <p:nvPicPr>
          <p:cNvPr id="4101" name="Picture 8" descr="Falconstor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6380163"/>
            <a:ext cx="1409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70A729E7-F83E-4300-9FA1-19A2AAA3B409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中台科技大學</a:t>
            </a:r>
            <a:endParaRPr lang="en-US" altLang="zh-TW" sz="2400" dirty="0" smtClean="0"/>
          </a:p>
          <a:p>
            <a:r>
              <a:rPr lang="zh-TW" altLang="en-US" sz="2400" dirty="0" smtClean="0"/>
              <a:t>王國安 </a:t>
            </a:r>
            <a:r>
              <a:rPr lang="en-US" altLang="zh-TW" sz="2400" dirty="0" smtClean="0"/>
              <a:t>/ </a:t>
            </a:r>
            <a:r>
              <a:rPr lang="zh-TW" altLang="en-US" sz="2400" dirty="0" smtClean="0"/>
              <a:t>陳秋男</a:t>
            </a:r>
            <a:endParaRPr lang="zh-TW" altLang="en-US" sz="2400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 smtClean="0"/>
              <a:t>Linux shell</a:t>
            </a:r>
            <a:r>
              <a:rPr lang="zh-TW" altLang="en-US" sz="3600" dirty="0" smtClean="0"/>
              <a:t>與</a:t>
            </a:r>
            <a:r>
              <a:rPr lang="en-US" altLang="zh-TW" sz="3600" dirty="0" smtClean="0"/>
              <a:t>shell</a:t>
            </a:r>
            <a:r>
              <a:rPr lang="zh-TW" altLang="en-US" sz="3600" dirty="0" smtClean="0"/>
              <a:t>程式設計簡介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14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 判斷</a:t>
            </a:r>
            <a:r>
              <a:rPr lang="zh-TW" altLang="en-US" dirty="0" smtClean="0"/>
              <a:t>命令 </a:t>
            </a:r>
            <a:r>
              <a:rPr lang="en-US" altLang="zh-TW" dirty="0" smtClean="0"/>
              <a:t>2 (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850832" cy="482453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year=`date +%Y`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[ $[$year % 400]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"0" ]; then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echo "This is a leap year.  February has 29 days."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 $[$year % 4]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0 ]; then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if [ $[$year % 100] -ne 0 ]; then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echo "This is a leap year, February has 29 days."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echo "This is not a leap year.  February has 28 days."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fi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echo "This is not a leap year.  February has 28 days."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410669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 判斷命令 </a:t>
            </a:r>
            <a:r>
              <a:rPr lang="en-US" altLang="zh-TW" dirty="0" smtClean="0"/>
              <a:t>3 (&amp;&amp;, ||)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8354888" cy="45182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bin/bash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echo "Type the year that you want to check (4 digits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 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read year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(( ("$year" % 400) == "0" )) || (( ("$year" % 4 == "0") &amp;&amp; ("$year" % 100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0") )); then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echo "$year is a leap year."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echo "This is not a leap year."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32721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zh-TW" altLang="en-US" dirty="0"/>
              <a:t>命令</a:t>
            </a:r>
            <a:r>
              <a:rPr lang="zh-TW" altLang="en-US" dirty="0" smtClean="0"/>
              <a:t>選單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94848" cy="518457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bin/bash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echo -n "Do you agree with this? [yes or no]: 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yno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|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echo "Agreed"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|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n|N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O|o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echo "Not agreed, you can't proceed the installation";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exit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;;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*) echo "Invalid input"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;;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esac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4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zh-TW" altLang="en-US" dirty="0" smtClean="0"/>
              <a:t>迴圈 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{1..5}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echo "Welcome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times"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(( c=1; c&lt;=5;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echo "Welcome $c times..."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8382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zh-TW" altLang="en-US" dirty="0"/>
              <a:t>迴圈 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ls</a:t>
            </a:r>
            <a:r>
              <a:rPr lang="en-US" dirty="0"/>
              <a:t> *.xml</a:t>
            </a:r>
          </a:p>
          <a:p>
            <a:pPr lvl="1"/>
            <a:r>
              <a:rPr lang="en-US" dirty="0"/>
              <a:t>file1.xml  file2.xml  </a:t>
            </a:r>
            <a:r>
              <a:rPr lang="en-US" dirty="0" smtClean="0"/>
              <a:t>file3.xml	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 err="1"/>
              <a:t>ls</a:t>
            </a:r>
            <a:r>
              <a:rPr lang="en-US" dirty="0"/>
              <a:t> *.xml &gt;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#!/bin/bash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`cat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list`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echo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i.bak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ls</a:t>
            </a:r>
            <a:r>
              <a:rPr lang="en-US" dirty="0"/>
              <a:t> *.xml*</a:t>
            </a:r>
          </a:p>
          <a:p>
            <a:r>
              <a:rPr lang="en-US" dirty="0"/>
              <a:t>file1.xml  file1.xml.bak  file2.xml  file2.xml.bak  file3.xml  file3.xml.bak</a:t>
            </a:r>
          </a:p>
        </p:txBody>
      </p:sp>
    </p:spTree>
    <p:extLst>
      <p:ext uri="{BB962C8B-B14F-4D97-AF65-F5344CB8AC3E}">
        <p14:creationId xmlns:p14="http://schemas.microsoft.com/office/powerpoint/2010/main" val="427775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22840" cy="5328592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usage(){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echo "Usage: $0 filename"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exit 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is_file_exits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local f="$1"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[[ -f "$f" ]] &amp;&amp; return 0 || return 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[[ $# -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0 ]] &amp;&amp; usage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is_file_exits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"$1" 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echo "File found"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echo "File not found"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8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試著從頭到尾跑一次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rc.r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rc.sysinit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en-US" dirty="0" smtClean="0"/>
              <a:t>這支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，你不僅可以複習所學習到的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指令，更能更加瞭解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開機時所進行的程序。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0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課程簡介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shell</a:t>
            </a:r>
          </a:p>
          <a:p>
            <a:r>
              <a:rPr lang="en-US" altLang="zh-TW" dirty="0" smtClean="0"/>
              <a:t>Shell</a:t>
            </a:r>
            <a:r>
              <a:rPr lang="zh-TW" altLang="en-US" dirty="0" smtClean="0"/>
              <a:t>系統變數</a:t>
            </a:r>
            <a:endParaRPr lang="en-US" altLang="zh-TW" dirty="0" smtClean="0"/>
          </a:p>
          <a:p>
            <a:pPr lvl="1"/>
            <a:r>
              <a:rPr lang="zh-TW" altLang="en-US" dirty="0"/>
              <a:t>區域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/>
              <a:t>環境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全域變數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Shell</a:t>
            </a:r>
            <a:r>
              <a:rPr lang="zh-TW" altLang="en-US" dirty="0" smtClean="0"/>
              <a:t>程式設計簡介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5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shell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使用者與</a:t>
            </a:r>
            <a:r>
              <a:rPr lang="en-US" altLang="zh-TW" dirty="0"/>
              <a:t>Kernel</a:t>
            </a:r>
            <a:r>
              <a:rPr lang="zh-TW" altLang="en-US" dirty="0"/>
              <a:t>溝通的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r>
              <a:rPr lang="zh-TW" altLang="en-US" dirty="0"/>
              <a:t>圖形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499992" y="3861048"/>
            <a:ext cx="309634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Kernel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076056" y="4725144"/>
            <a:ext cx="1944216" cy="93610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Hardware</a:t>
            </a:r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572000" y="2708920"/>
            <a:ext cx="97210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64188" y="2708920"/>
            <a:ext cx="97210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9" name="橢圓 8"/>
          <p:cNvSpPr/>
          <p:nvPr/>
        </p:nvSpPr>
        <p:spPr>
          <a:xfrm>
            <a:off x="6372200" y="1124744"/>
            <a:ext cx="936104" cy="864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</a:t>
            </a:r>
            <a:endParaRPr lang="en-US" sz="2000" dirty="0"/>
          </a:p>
        </p:txBody>
      </p:sp>
      <p:sp>
        <p:nvSpPr>
          <p:cNvPr id="10" name="圓角矩形 9"/>
          <p:cNvSpPr/>
          <p:nvPr/>
        </p:nvSpPr>
        <p:spPr>
          <a:xfrm>
            <a:off x="2627784" y="2564904"/>
            <a:ext cx="1368152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11" name="圓角矩形 10"/>
          <p:cNvSpPr/>
          <p:nvPr/>
        </p:nvSpPr>
        <p:spPr>
          <a:xfrm>
            <a:off x="4427984" y="1213272"/>
            <a:ext cx="1368152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13" name="上-下雙向箭號 12"/>
          <p:cNvSpPr/>
          <p:nvPr/>
        </p:nvSpPr>
        <p:spPr>
          <a:xfrm>
            <a:off x="6674143" y="2087491"/>
            <a:ext cx="278213" cy="52277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左-右雙向箭號 13"/>
          <p:cNvSpPr/>
          <p:nvPr/>
        </p:nvSpPr>
        <p:spPr>
          <a:xfrm>
            <a:off x="4022121" y="2852936"/>
            <a:ext cx="523695" cy="27050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上-下雙向箭號 14"/>
          <p:cNvSpPr/>
          <p:nvPr/>
        </p:nvSpPr>
        <p:spPr>
          <a:xfrm>
            <a:off x="5004048" y="2060848"/>
            <a:ext cx="278213" cy="52277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左-右雙向箭號 15"/>
          <p:cNvSpPr/>
          <p:nvPr/>
        </p:nvSpPr>
        <p:spPr>
          <a:xfrm>
            <a:off x="5632481" y="2852936"/>
            <a:ext cx="523695" cy="27050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左-右雙向箭號 16"/>
          <p:cNvSpPr/>
          <p:nvPr/>
        </p:nvSpPr>
        <p:spPr>
          <a:xfrm>
            <a:off x="5862248" y="1484784"/>
            <a:ext cx="476086" cy="27050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上-下雙向箭號 17"/>
          <p:cNvSpPr/>
          <p:nvPr/>
        </p:nvSpPr>
        <p:spPr>
          <a:xfrm>
            <a:off x="6742059" y="3266262"/>
            <a:ext cx="278213" cy="52277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上-下雙向箭號 18"/>
          <p:cNvSpPr/>
          <p:nvPr/>
        </p:nvSpPr>
        <p:spPr>
          <a:xfrm>
            <a:off x="5004048" y="3266262"/>
            <a:ext cx="278213" cy="52277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</a:t>
            </a:r>
            <a:r>
              <a:rPr lang="zh-TW" altLang="en-US" dirty="0" smtClean="0"/>
              <a:t>系統變數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24800" cy="46805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bashrc</a:t>
            </a:r>
            <a:endParaRPr lang="en-US" altLang="zh-TW" dirty="0" smtClean="0"/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bashrc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bash_profile</a:t>
            </a:r>
            <a:endParaRPr lang="en-US" altLang="zh-TW" dirty="0" smtClean="0"/>
          </a:p>
          <a:p>
            <a:r>
              <a:rPr lang="zh-TW" altLang="en-US" dirty="0"/>
              <a:t>區域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PS1=‘[\u@\h \W]\$’</a:t>
            </a:r>
          </a:p>
          <a:p>
            <a:r>
              <a:rPr lang="zh-TW" altLang="en-US" dirty="0" smtClean="0"/>
              <a:t>環境</a:t>
            </a:r>
            <a:r>
              <a:rPr lang="zh-TW" altLang="en-US" dirty="0"/>
              <a:t>變數 </a:t>
            </a:r>
            <a:r>
              <a:rPr lang="en-US" altLang="zh-TW" dirty="0"/>
              <a:t>(</a:t>
            </a:r>
            <a:r>
              <a:rPr lang="zh-TW" altLang="en-US" dirty="0"/>
              <a:t>全域變數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HOSTNAME</a:t>
            </a:r>
          </a:p>
          <a:p>
            <a:pPr lvl="1"/>
            <a:r>
              <a:rPr lang="en-US" altLang="zh-TW" dirty="0" smtClean="0"/>
              <a:t>SHELL=/bin/bash</a:t>
            </a:r>
          </a:p>
          <a:p>
            <a:pPr lvl="1"/>
            <a:r>
              <a:rPr lang="en-US" altLang="zh-TW" dirty="0" smtClean="0"/>
              <a:t>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107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</a:t>
            </a:r>
            <a:r>
              <a:rPr lang="zh-TW" altLang="en-US" dirty="0"/>
              <a:t>與</a:t>
            </a:r>
            <a:r>
              <a:rPr lang="zh-TW" altLang="en-US" dirty="0" smtClean="0"/>
              <a:t>設定變數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列出目前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下所有</a:t>
            </a:r>
            <a:r>
              <a:rPr lang="zh-TW" altLang="en-US" dirty="0"/>
              <a:t>的</a:t>
            </a:r>
            <a:r>
              <a:rPr lang="zh-TW" altLang="en-US" dirty="0" smtClean="0"/>
              <a:t>變數，不分區域或是環境變數</a:t>
            </a:r>
            <a:endParaRPr lang="en-US" altLang="zh-TW" dirty="0" smtClean="0"/>
          </a:p>
          <a:p>
            <a:r>
              <a:rPr lang="en-US" altLang="zh-TW" dirty="0" err="1" smtClean="0"/>
              <a:t>env</a:t>
            </a:r>
            <a:r>
              <a:rPr lang="en-US" altLang="zh-TW" dirty="0" smtClean="0"/>
              <a:t> - </a:t>
            </a:r>
            <a:r>
              <a:rPr lang="zh-TW" altLang="en-US" dirty="0" smtClean="0"/>
              <a:t>僅列出使用者所在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的環境變數</a:t>
            </a:r>
            <a:endParaRPr lang="en-US" altLang="zh-TW" dirty="0" smtClean="0"/>
          </a:p>
          <a:p>
            <a:r>
              <a:rPr lang="zh-TW" altLang="en-US" dirty="0" smtClean="0"/>
              <a:t>指定變數值 </a:t>
            </a:r>
            <a:r>
              <a:rPr lang="en-US" altLang="zh-TW" dirty="0" smtClean="0"/>
              <a:t>=</a:t>
            </a:r>
          </a:p>
          <a:p>
            <a:pPr lvl="1"/>
            <a:r>
              <a:rPr lang="en-US" altLang="zh-TW" dirty="0" smtClean="0"/>
              <a:t>VAR=123</a:t>
            </a:r>
          </a:p>
          <a:p>
            <a:r>
              <a:rPr lang="zh-TW" altLang="en-US" dirty="0"/>
              <a:t>讀取使用者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read VAR</a:t>
            </a:r>
          </a:p>
          <a:p>
            <a:r>
              <a:rPr lang="zh-TW" altLang="en-US" dirty="0" smtClean="0"/>
              <a:t>取</a:t>
            </a:r>
            <a:r>
              <a:rPr lang="zh-TW" altLang="en-US" dirty="0" smtClean="0"/>
              <a:t>用變數值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echo $VAR</a:t>
            </a:r>
          </a:p>
          <a:p>
            <a:r>
              <a:rPr lang="en-US" altLang="zh-TW" dirty="0" smtClean="0"/>
              <a:t>export - </a:t>
            </a:r>
            <a:r>
              <a:rPr lang="zh-TW" altLang="en-US" dirty="0" smtClean="0"/>
              <a:t>將</a:t>
            </a:r>
            <a:r>
              <a:rPr lang="zh-TW" altLang="en-US" dirty="0"/>
              <a:t>變數變為環境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/>
              <a:t>預設</a:t>
            </a:r>
            <a:r>
              <a:rPr lang="zh-TW" altLang="en-US" dirty="0" smtClean="0"/>
              <a:t>變數</a:t>
            </a:r>
            <a:r>
              <a:rPr lang="zh-TW" altLang="en-US" dirty="0"/>
              <a:t> </a:t>
            </a:r>
            <a:r>
              <a:rPr lang="en-US" altLang="zh-TW" dirty="0" smtClean="0"/>
              <a:t>$0, $1, $2</a:t>
            </a:r>
            <a:r>
              <a:rPr lang="en-US" altLang="zh-TW" dirty="0" smtClean="0"/>
              <a:t>,…, </a:t>
            </a:r>
            <a:r>
              <a:rPr lang="en-US" altLang="zh-TW" dirty="0" smtClean="0"/>
              <a:t>$</a:t>
            </a:r>
            <a:r>
              <a:rPr lang="zh-TW" altLang="en-US" dirty="0" smtClean="0"/>
              <a:t>*</a:t>
            </a:r>
            <a:r>
              <a:rPr lang="en-US" altLang="zh-TW" dirty="0" smtClean="0"/>
              <a:t>, $?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298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資料重新導向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檔案描述子 </a:t>
            </a:r>
            <a:endParaRPr lang="en-US" dirty="0" smtClean="0"/>
          </a:p>
          <a:p>
            <a:pPr lvl="1"/>
            <a:r>
              <a:rPr lang="en-US" dirty="0" smtClean="0"/>
              <a:t>0 – </a:t>
            </a:r>
            <a:r>
              <a:rPr lang="zh-TW" altLang="en-US" dirty="0" smtClean="0"/>
              <a:t>標準輸入</a:t>
            </a:r>
            <a:endParaRPr lang="en-US" altLang="zh-TW" dirty="0" smtClean="0"/>
          </a:p>
          <a:p>
            <a:pPr lvl="1"/>
            <a:r>
              <a:rPr lang="en-US" dirty="0" smtClean="0"/>
              <a:t>1 – </a:t>
            </a:r>
            <a:r>
              <a:rPr lang="zh-TW" altLang="en-US" dirty="0" smtClean="0"/>
              <a:t>標準輸出</a:t>
            </a:r>
            <a:endParaRPr lang="en-US" altLang="zh-TW" dirty="0" smtClean="0"/>
          </a:p>
          <a:p>
            <a:pPr lvl="1"/>
            <a:r>
              <a:rPr lang="en-US" dirty="0" smtClean="0"/>
              <a:t>2 – </a:t>
            </a:r>
            <a:r>
              <a:rPr lang="zh-TW" altLang="en-US" dirty="0" smtClean="0"/>
              <a:t>標準錯誤</a:t>
            </a:r>
            <a:endParaRPr lang="en-US" altLang="zh-TW" dirty="0" smtClean="0"/>
          </a:p>
          <a:p>
            <a:r>
              <a:rPr lang="zh-TW" altLang="en-US" dirty="0"/>
              <a:t>重新</a:t>
            </a:r>
            <a:r>
              <a:rPr lang="zh-TW" altLang="en-US" dirty="0" smtClean="0"/>
              <a:t>導向 </a:t>
            </a:r>
            <a:r>
              <a:rPr lang="en-US" altLang="zh-TW" dirty="0" smtClean="0"/>
              <a:t>&gt;, &lt;, &gt;&gt;</a:t>
            </a:r>
          </a:p>
          <a:p>
            <a:pPr lvl="1"/>
            <a:r>
              <a:rPr lang="en-US" dirty="0" smtClean="0"/>
              <a:t>1&gt;</a:t>
            </a:r>
            <a:r>
              <a:rPr lang="zh-TW" altLang="en-US" dirty="0"/>
              <a:t> </a:t>
            </a:r>
            <a:r>
              <a:rPr lang="en-US" altLang="zh-TW" dirty="0" smtClean="0"/>
              <a:t>(ex: # </a:t>
            </a:r>
            <a:r>
              <a:rPr lang="en-US" altLang="zh-TW" dirty="0" err="1" smtClean="0"/>
              <a:t>ls</a:t>
            </a:r>
            <a:r>
              <a:rPr lang="en-US" altLang="zh-TW" dirty="0" smtClean="0"/>
              <a:t> &gt; success)</a:t>
            </a:r>
            <a:endParaRPr lang="en-US" dirty="0" smtClean="0"/>
          </a:p>
          <a:p>
            <a:pPr lvl="1"/>
            <a:r>
              <a:rPr lang="en-US" dirty="0" smtClean="0"/>
              <a:t>2&gt;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(ex: # </a:t>
            </a:r>
            <a:r>
              <a:rPr lang="en-US" altLang="zh-TW" dirty="0" err="1" smtClean="0"/>
              <a:t>ls</a:t>
            </a:r>
            <a:r>
              <a:rPr lang="en-US" altLang="zh-TW" dirty="0" smtClean="0"/>
              <a:t> file-not-exist 2&gt; fail</a:t>
            </a:r>
            <a:endParaRPr lang="en-US" dirty="0" smtClean="0"/>
          </a:p>
          <a:p>
            <a:pPr lvl="1"/>
            <a:r>
              <a:rPr lang="en-US" dirty="0" smtClean="0"/>
              <a:t>2&gt;&amp;1</a:t>
            </a:r>
          </a:p>
          <a:p>
            <a:pPr lvl="1"/>
            <a:r>
              <a:rPr lang="en-US" dirty="0" smtClean="0"/>
              <a:t>&gt;&gt; (</a:t>
            </a:r>
            <a:r>
              <a:rPr lang="zh-TW" altLang="en-US" dirty="0" smtClean="0"/>
              <a:t>附加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比較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&gt;&gt; 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  (input, ex: cat </a:t>
            </a:r>
            <a:r>
              <a:rPr lang="en-US" dirty="0" smtClean="0"/>
              <a:t>&lt; </a:t>
            </a:r>
            <a:r>
              <a:rPr lang="en-US" dirty="0" smtClean="0"/>
              <a:t>.</a:t>
            </a:r>
            <a:r>
              <a:rPr lang="en-US" dirty="0" err="1" smtClean="0"/>
              <a:t>bashrc</a:t>
            </a:r>
            <a:r>
              <a:rPr lang="en-US" dirty="0" smtClean="0"/>
              <a:t> &gt; </a:t>
            </a:r>
            <a:r>
              <a:rPr lang="en-US" dirty="0" err="1" smtClean="0"/>
              <a:t>bashfile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pipe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擷取命令</a:t>
            </a:r>
            <a:r>
              <a:rPr lang="zh-TW" altLang="en-US" dirty="0"/>
              <a:t>輸出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7924800" cy="4824536"/>
          </a:xfrm>
        </p:spPr>
        <p:txBody>
          <a:bodyPr/>
          <a:lstStyle/>
          <a:p>
            <a:r>
              <a:rPr lang="en-US" dirty="0" smtClean="0"/>
              <a:t>cat – </a:t>
            </a:r>
            <a:r>
              <a:rPr lang="zh-TW" altLang="en-US" dirty="0" smtClean="0"/>
              <a:t>檢視檔案內容</a:t>
            </a:r>
            <a:endParaRPr lang="en-US" dirty="0" smtClean="0"/>
          </a:p>
          <a:p>
            <a:r>
              <a:rPr lang="en-US" dirty="0" smtClean="0"/>
              <a:t>cut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擷取輸出片段</a:t>
            </a:r>
            <a:endParaRPr lang="en-US" dirty="0" smtClean="0"/>
          </a:p>
          <a:p>
            <a:pPr lvl="1"/>
            <a:r>
              <a:rPr lang="en-US" dirty="0" smtClean="0"/>
              <a:t>cut –d ‘</a:t>
            </a:r>
            <a:r>
              <a:rPr lang="zh-TW" altLang="en-US" dirty="0" smtClean="0"/>
              <a:t>分隔字元</a:t>
            </a:r>
            <a:r>
              <a:rPr lang="en-US" altLang="zh-TW" dirty="0" smtClean="0"/>
              <a:t>’ –f </a:t>
            </a:r>
            <a:r>
              <a:rPr lang="zh-TW" altLang="en-US" dirty="0"/>
              <a:t>欄位</a:t>
            </a:r>
            <a:endParaRPr lang="en-US" altLang="zh-TW" dirty="0" smtClean="0"/>
          </a:p>
          <a:p>
            <a:pPr lvl="1"/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| cut –d ‘:’ –f 1,3</a:t>
            </a:r>
          </a:p>
          <a:p>
            <a:pPr lvl="1"/>
            <a:r>
              <a:rPr lang="en-US" dirty="0" err="1"/>
              <a:t>uname</a:t>
            </a:r>
            <a:r>
              <a:rPr lang="en-US" dirty="0"/>
              <a:t> -a | cut -d ' ' -f 3,12</a:t>
            </a:r>
            <a:endParaRPr lang="en-US" dirty="0" smtClean="0"/>
          </a:p>
          <a:p>
            <a:r>
              <a:rPr lang="en-US" dirty="0" err="1" smtClean="0"/>
              <a:t>grep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搜尋特定字串</a:t>
            </a:r>
            <a:endParaRPr lang="en-US" dirty="0" smtClean="0"/>
          </a:p>
          <a:p>
            <a:pPr lvl="1"/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搜尋字串</a:t>
            </a:r>
            <a:r>
              <a:rPr lang="en-US" altLang="zh-TW" dirty="0" smtClean="0"/>
              <a:t>’ </a:t>
            </a:r>
            <a:r>
              <a:rPr lang="zh-TW" altLang="en-US" dirty="0" smtClean="0"/>
              <a:t>檔案名稱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grep</a:t>
            </a:r>
            <a:r>
              <a:rPr lang="en-US" altLang="zh-TW" dirty="0" smtClean="0"/>
              <a:t> root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egrep</a:t>
            </a:r>
            <a:r>
              <a:rPr lang="en-US" altLang="zh-TW" dirty="0" smtClean="0"/>
              <a:t> ‘</a:t>
            </a:r>
            <a:r>
              <a:rPr lang="en-US" altLang="zh-TW" dirty="0" err="1" smtClean="0"/>
              <a:t>root|user</a:t>
            </a:r>
            <a:r>
              <a:rPr lang="en-US" altLang="zh-TW" dirty="0" smtClean="0"/>
              <a:t>’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r>
              <a:rPr lang="en-US" dirty="0" err="1" smtClean="0"/>
              <a:t>awk</a:t>
            </a:r>
            <a:r>
              <a:rPr lang="en-US" dirty="0" smtClean="0"/>
              <a:t> – </a:t>
            </a:r>
            <a:r>
              <a:rPr lang="zh-TW" altLang="en-US" dirty="0" smtClean="0"/>
              <a:t>擷取特定欄位</a:t>
            </a:r>
            <a:endParaRPr lang="en-US" altLang="zh-TW" dirty="0" smtClean="0"/>
          </a:p>
          <a:p>
            <a:pPr lvl="1"/>
            <a:r>
              <a:rPr lang="en-US" dirty="0" err="1" smtClean="0"/>
              <a:t>awk</a:t>
            </a:r>
            <a:r>
              <a:rPr lang="en-US" dirty="0" smtClean="0"/>
              <a:t> ‘{print $1}’</a:t>
            </a:r>
          </a:p>
          <a:p>
            <a:pPr lvl="1"/>
            <a:r>
              <a:rPr lang="en-US" b="1" dirty="0" err="1"/>
              <a:t>ifconfig</a:t>
            </a:r>
            <a:r>
              <a:rPr lang="en-US" b="1" dirty="0"/>
              <a:t> eth0 | </a:t>
            </a:r>
            <a:r>
              <a:rPr lang="en-US" b="1" dirty="0" err="1"/>
              <a:t>grep</a:t>
            </a:r>
            <a:r>
              <a:rPr lang="en-US" b="1" dirty="0"/>
              <a:t> '</a:t>
            </a:r>
            <a:r>
              <a:rPr lang="en-US" b="1" dirty="0" err="1"/>
              <a:t>inet</a:t>
            </a:r>
            <a:r>
              <a:rPr lang="en-US" b="1" dirty="0"/>
              <a:t> </a:t>
            </a:r>
            <a:r>
              <a:rPr lang="en-US" b="1" dirty="0" err="1"/>
              <a:t>addr</a:t>
            </a:r>
            <a:r>
              <a:rPr lang="en-US" b="1" dirty="0"/>
              <a:t>' | cut -d ':' -f 2 | </a:t>
            </a:r>
            <a:r>
              <a:rPr lang="en-US" b="1" dirty="0" err="1"/>
              <a:t>awk</a:t>
            </a:r>
            <a:r>
              <a:rPr lang="en-US" b="1" dirty="0"/>
              <a:t> '{print $1}'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89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 ] </a:t>
            </a:r>
            <a:r>
              <a:rPr lang="zh-TW" altLang="en-US" dirty="0" smtClean="0"/>
              <a:t>判斷命令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-a file ]</a:t>
            </a:r>
          </a:p>
          <a:p>
            <a:r>
              <a:rPr lang="en-US" dirty="0" smtClean="0"/>
              <a:t>[ -d directory ]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var</a:t>
            </a:r>
            <a:r>
              <a:rPr lang="en-US" dirty="0" smtClean="0"/>
              <a:t>-exist </a:t>
            </a:r>
            <a:r>
              <a:rPr lang="en-US" dirty="0" smtClean="0"/>
              <a:t>] [ -n string ] [ string ]</a:t>
            </a:r>
            <a:endParaRPr lang="en-US" dirty="0" smtClean="0"/>
          </a:p>
          <a:p>
            <a:r>
              <a:rPr lang="en-US" dirty="0" smtClean="0"/>
              <a:t>[ str1 == str2 </a:t>
            </a:r>
            <a:r>
              <a:rPr lang="en-US" dirty="0" smtClean="0"/>
              <a:t>]</a:t>
            </a:r>
          </a:p>
          <a:p>
            <a:r>
              <a:rPr lang="en-US" dirty="0" smtClean="0"/>
              <a:t>[ str1 != str2 ]</a:t>
            </a:r>
            <a:endParaRPr lang="en-US" dirty="0" smtClean="0"/>
          </a:p>
          <a:p>
            <a:r>
              <a:rPr lang="en-US" dirty="0" smtClean="0"/>
              <a:t>[ arg1 OP arg2 ]</a:t>
            </a:r>
          </a:p>
          <a:p>
            <a:pPr lvl="1"/>
            <a:r>
              <a:rPr lang="en-US" dirty="0" smtClean="0"/>
              <a:t>OP: </a:t>
            </a:r>
            <a:r>
              <a:rPr lang="fr-FR" dirty="0"/>
              <a:t>-eq, -ne, -lt, -le, -</a:t>
            </a:r>
            <a:r>
              <a:rPr lang="fr-FR" dirty="0" smtClean="0"/>
              <a:t>gt, </a:t>
            </a:r>
            <a:r>
              <a:rPr lang="fr-FR" dirty="0"/>
              <a:t>-ge</a:t>
            </a:r>
            <a:endParaRPr lang="en-US" dirty="0" smtClean="0"/>
          </a:p>
          <a:p>
            <a:r>
              <a:rPr lang="en-US" dirty="0" smtClean="0"/>
              <a:t>echo $?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2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 判斷</a:t>
            </a:r>
            <a:r>
              <a:rPr lang="zh-TW" altLang="en-US" dirty="0" smtClean="0"/>
              <a:t>命令 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if, then, </a:t>
            </a:r>
            <a:r>
              <a:rPr lang="en-US" dirty="0" smtClean="0"/>
              <a:t>else, </a:t>
            </a:r>
            <a:r>
              <a:rPr lang="en-US" dirty="0" smtClean="0"/>
              <a:t>fi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#!/bin/bash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="foo"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="bar"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 "$T1" = "$T2" ];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then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expression evaluated as true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expression evaluated as false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00832"/>
      </p:ext>
    </p:extLst>
  </p:cSld>
  <p:clrMapOvr>
    <a:masterClrMapping/>
  </p:clrMapOvr>
</p:sld>
</file>

<file path=ppt/theme/theme1.xml><?xml version="1.0" encoding="utf-8"?>
<a:theme xmlns:a="http://schemas.openxmlformats.org/drawingml/2006/main" name="FalconStor_PPT_Template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FalconStor_PPT_Template</Template>
  <TotalTime>1400</TotalTime>
  <Words>821</Words>
  <Application>Microsoft Office PowerPoint</Application>
  <PresentationFormat>如螢幕大小 (4:3)</PresentationFormat>
  <Paragraphs>196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FalconStor_PPT_Template</vt:lpstr>
      <vt:lpstr>地平線</vt:lpstr>
      <vt:lpstr>Linux shell與shell程式設計簡介</vt:lpstr>
      <vt:lpstr>課程簡介</vt:lpstr>
      <vt:lpstr>何謂shell</vt:lpstr>
      <vt:lpstr>shell系統變數</vt:lpstr>
      <vt:lpstr>檢視與設定變數</vt:lpstr>
      <vt:lpstr>資料重新導向</vt:lpstr>
      <vt:lpstr>擷取命令輸出</vt:lpstr>
      <vt:lpstr>[ ] 判斷命令</vt:lpstr>
      <vt:lpstr>if 判斷命令 1</vt:lpstr>
      <vt:lpstr>if 判斷命令 2 (elif)</vt:lpstr>
      <vt:lpstr>if 判斷命令 3 (&amp;&amp;, ||)</vt:lpstr>
      <vt:lpstr>case 命令選單</vt:lpstr>
      <vt:lpstr>for 迴圈 1</vt:lpstr>
      <vt:lpstr>for 迴圈 2</vt:lpstr>
      <vt:lpstr>函數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的開機流程 –</dc:title>
  <dc:creator>chiounan</dc:creator>
  <cp:lastModifiedBy>Chiou-Nan Chen</cp:lastModifiedBy>
  <cp:revision>129</cp:revision>
  <dcterms:created xsi:type="dcterms:W3CDTF">2012-04-29T15:05:50Z</dcterms:created>
  <dcterms:modified xsi:type="dcterms:W3CDTF">2012-05-21T08:56:35Z</dcterms:modified>
</cp:coreProperties>
</file>