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0" r:id="rId15"/>
    <p:sldId id="277" r:id="rId16"/>
    <p:sldId id="278" r:id="rId17"/>
    <p:sldId id="279" r:id="rId18"/>
    <p:sldId id="280" r:id="rId19"/>
    <p:sldId id="276" r:id="rId20"/>
    <p:sldId id="282" r:id="rId21"/>
    <p:sldId id="283" r:id="rId22"/>
    <p:sldId id="285" r:id="rId23"/>
    <p:sldId id="284" r:id="rId24"/>
    <p:sldId id="286" r:id="rId25"/>
    <p:sldId id="262" r:id="rId26"/>
    <p:sldId id="28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Front_Cover_Imag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6425" y="1131888"/>
            <a:ext cx="5311775" cy="2468562"/>
          </a:xfrm>
        </p:spPr>
        <p:txBody>
          <a:bodyPr/>
          <a:lstStyle>
            <a:lvl1pPr>
              <a:defRPr sz="3400" b="1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zh-TW" altLang="en-US" noProof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5063" y="3886200"/>
            <a:ext cx="3476625" cy="1752600"/>
          </a:xfrm>
        </p:spPr>
        <p:txBody>
          <a:bodyPr/>
          <a:lstStyle>
            <a:lvl1pPr marL="0" indent="0" algn="ctr">
              <a:buFontTx/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zh-TW" altLang="en-US" noProof="0" smtClean="0"/>
          </a:p>
        </p:txBody>
      </p:sp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609600" y="6896100"/>
            <a:ext cx="8108950" cy="1588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74155" name="Rectangle 11"/>
          <p:cNvSpPr>
            <a:spLocks noGrp="1" noChangeArrowheads="1"/>
          </p:cNvSpPr>
          <p:nvPr/>
        </p:nvSpPr>
        <p:spPr bwMode="auto">
          <a:xfrm>
            <a:off x="468313" y="6240463"/>
            <a:ext cx="1176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1" tIns="45652" rIns="91301" bIns="45652"/>
          <a:lstStyle/>
          <a:p>
            <a:pPr eaLnBrk="0" hangingPunct="0"/>
            <a:r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t>PAGE </a:t>
            </a:r>
            <a:fld id="{1941AD49-D2C3-4AF1-8BA7-C36518F280CF}" type="slidenum"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pPr eaLnBrk="0" hangingPunct="0"/>
              <a:t>‹#›</a:t>
            </a:fld>
            <a:endParaRPr lang="en-US" sz="800">
              <a:solidFill>
                <a:srgbClr val="808080"/>
              </a:solidFill>
              <a:ea typeface="ＭＳ Ｐゴシック" pitchFamily="34" charset="-128"/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533400" y="6599238"/>
            <a:ext cx="3046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937" tIns="40968" rIns="81937" bIns="40968">
            <a:spAutoFit/>
          </a:bodyPr>
          <a:lstStyle/>
          <a:p>
            <a:pPr eaLnBrk="0" hangingPunct="0">
              <a:defRPr/>
            </a:pPr>
            <a:r>
              <a:rPr lang="en-US" sz="500">
                <a:solidFill>
                  <a:srgbClr val="808080"/>
                </a:solidFill>
                <a:latin typeface="Arial" charset="0"/>
                <a:ea typeface="ＭＳ Ｐゴシック" pitchFamily="34" charset="-128"/>
              </a:rPr>
              <a:t>© FalconStor Software 2007 · All Rights Reserved</a:t>
            </a:r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 flipH="1">
            <a:off x="495300" y="6235700"/>
            <a:ext cx="8382000" cy="0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7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1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51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75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Top_Bar_Graphi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按一下以編輯母片標題樣式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</a:t>
            </a:r>
          </a:p>
          <a:p>
            <a:pPr lvl="1"/>
            <a:r>
              <a:rPr lang="en-US" smtClean="0"/>
              <a:t>第二層</a:t>
            </a:r>
          </a:p>
          <a:p>
            <a:pPr lvl="2"/>
            <a:r>
              <a:rPr lang="en-US" smtClean="0"/>
              <a:t>第三層</a:t>
            </a:r>
          </a:p>
          <a:p>
            <a:pPr lvl="3"/>
            <a:r>
              <a:rPr lang="en-US" smtClean="0"/>
              <a:t>第四層</a:t>
            </a:r>
          </a:p>
          <a:p>
            <a:pPr lvl="4"/>
            <a:r>
              <a:rPr lang="en-US" smtClean="0"/>
              <a:t>第五層</a:t>
            </a:r>
          </a:p>
        </p:txBody>
      </p:sp>
      <p:pic>
        <p:nvPicPr>
          <p:cNvPr id="4101" name="Picture 8" descr="Falconstor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6380163"/>
            <a:ext cx="1409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53" name="Line 9"/>
          <p:cNvSpPr>
            <a:spLocks noChangeShapeType="1"/>
          </p:cNvSpPr>
          <p:nvPr/>
        </p:nvSpPr>
        <p:spPr bwMode="auto">
          <a:xfrm flipH="1">
            <a:off x="609600" y="6896100"/>
            <a:ext cx="8108950" cy="1588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74155" name="Rectangle 11"/>
          <p:cNvSpPr>
            <a:spLocks noGrp="1" noChangeArrowheads="1"/>
          </p:cNvSpPr>
          <p:nvPr/>
        </p:nvSpPr>
        <p:spPr bwMode="auto">
          <a:xfrm>
            <a:off x="468313" y="6240463"/>
            <a:ext cx="1176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01" tIns="45652" rIns="91301" bIns="45652"/>
          <a:lstStyle/>
          <a:p>
            <a:pPr eaLnBrk="0" hangingPunct="0"/>
            <a:r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t>PAGE </a:t>
            </a:r>
            <a:fld id="{70A729E7-F83E-4300-9FA1-19A2AAA3B409}" type="slidenum">
              <a:rPr lang="en-US" sz="800">
                <a:solidFill>
                  <a:srgbClr val="808080"/>
                </a:solidFill>
                <a:ea typeface="ＭＳ Ｐゴシック" pitchFamily="34" charset="-128"/>
              </a:rPr>
              <a:pPr eaLnBrk="0" hangingPunct="0"/>
              <a:t>‹#›</a:t>
            </a:fld>
            <a:endParaRPr lang="en-US" sz="800">
              <a:solidFill>
                <a:srgbClr val="808080"/>
              </a:solidFill>
              <a:ea typeface="ＭＳ Ｐゴシック" pitchFamily="34" charset="-128"/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533400" y="6599238"/>
            <a:ext cx="304641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937" tIns="40968" rIns="81937" bIns="40968">
            <a:spAutoFit/>
          </a:bodyPr>
          <a:lstStyle/>
          <a:p>
            <a:pPr eaLnBrk="0" hangingPunct="0">
              <a:defRPr/>
            </a:pPr>
            <a:r>
              <a:rPr lang="en-US" sz="500">
                <a:solidFill>
                  <a:srgbClr val="808080"/>
                </a:solidFill>
                <a:latin typeface="Arial" charset="0"/>
                <a:ea typeface="ＭＳ Ｐゴシック" pitchFamily="34" charset="-128"/>
              </a:rPr>
              <a:t>© FalconStor Software 2007 · All Rights Reserved</a:t>
            </a:r>
          </a:p>
        </p:txBody>
      </p:sp>
      <p:sp>
        <p:nvSpPr>
          <p:cNvPr id="774157" name="Line 13"/>
          <p:cNvSpPr>
            <a:spLocks noChangeShapeType="1"/>
          </p:cNvSpPr>
          <p:nvPr/>
        </p:nvSpPr>
        <p:spPr bwMode="auto">
          <a:xfrm flipH="1">
            <a:off x="495300" y="6235700"/>
            <a:ext cx="8382000" cy="0"/>
          </a:xfrm>
          <a:prstGeom prst="line">
            <a:avLst/>
          </a:prstGeom>
          <a:noFill/>
          <a:ln w="9525">
            <a:solidFill>
              <a:srgbClr val="6D6F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22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Storage and Backup Tutorials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陳</a:t>
            </a:r>
            <a:r>
              <a:rPr lang="zh-TW" altLang="en-US" dirty="0" smtClean="0"/>
              <a:t>秋男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97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iSCSI </a:t>
            </a:r>
            <a:r>
              <a:rPr lang="en-US" altLang="zh-TW" dirty="0" smtClean="0"/>
              <a:t>Initiator, </a:t>
            </a:r>
            <a:r>
              <a:rPr lang="en-US" altLang="zh-TW" dirty="0"/>
              <a:t>Windows cont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41275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24744"/>
            <a:ext cx="3947160" cy="206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77072"/>
            <a:ext cx="4814292" cy="252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559898"/>
            <a:ext cx="3358495" cy="344041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707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iSCSI Initiator, Windows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96752"/>
            <a:ext cx="432282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43" y="1916832"/>
            <a:ext cx="4552310" cy="206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6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iSCSI Initiator, Windows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09527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963" y="4343400"/>
            <a:ext cx="2514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7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iSCSI Initiator, Windows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52" y="2288678"/>
            <a:ext cx="6956896" cy="45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3350847" cy="225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335084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6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Show iSCSI Target Info, Windows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568952" cy="4525963"/>
          </a:xfrm>
        </p:spPr>
        <p:txBody>
          <a:bodyPr/>
          <a:lstStyle/>
          <a:p>
            <a:r>
              <a:rPr lang="en-US" altLang="zh-TW" sz="2800" dirty="0" smtClean="0"/>
              <a:t>Show target status</a:t>
            </a:r>
          </a:p>
          <a:p>
            <a:pPr lvl="1"/>
            <a:r>
              <a:rPr lang="en-US" altLang="zh-TW" sz="2400" dirty="0"/>
              <a:t># </a:t>
            </a:r>
            <a:r>
              <a:rPr lang="en-US" altLang="zh-TW" sz="2400" dirty="0" err="1"/>
              <a:t>tgtadm</a:t>
            </a:r>
            <a:r>
              <a:rPr lang="en-US" altLang="zh-TW" sz="2400" dirty="0"/>
              <a:t> --</a:t>
            </a:r>
            <a:r>
              <a:rPr lang="en-US" altLang="zh-TW" sz="2400" dirty="0" err="1"/>
              <a:t>lld</a:t>
            </a:r>
            <a:r>
              <a:rPr lang="en-US" altLang="zh-TW" sz="2400" dirty="0"/>
              <a:t> iscsi --mode target --op show</a:t>
            </a:r>
            <a:endParaRPr lang="zh-TW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17" y="2132856"/>
            <a:ext cx="5131123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564904"/>
            <a:ext cx="2811741" cy="288032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534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iSCSI Initiator, </a:t>
            </a:r>
            <a:r>
              <a:rPr lang="en-US" altLang="zh-TW" dirty="0" smtClean="0"/>
              <a:t>Linux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iSCSI initiator package</a:t>
            </a:r>
          </a:p>
          <a:p>
            <a:pPr lvl="1"/>
            <a:r>
              <a:rPr lang="en-US" altLang="zh-TW" dirty="0"/>
              <a:t>iscsi-initiator-utils-6.2.0.872-41.el6.x86_64</a:t>
            </a:r>
          </a:p>
          <a:p>
            <a:r>
              <a:rPr lang="en-US" altLang="zh-TW" dirty="0" smtClean="0"/>
              <a:t>Check iSCSI initiator service status</a:t>
            </a:r>
          </a:p>
          <a:p>
            <a:pPr lvl="1"/>
            <a:r>
              <a:rPr lang="en-US" altLang="zh-TW" dirty="0"/>
              <a:t># service </a:t>
            </a:r>
            <a:r>
              <a:rPr lang="en-US" altLang="zh-TW" dirty="0" err="1"/>
              <a:t>iscsid</a:t>
            </a:r>
            <a:r>
              <a:rPr lang="en-US" altLang="zh-TW" dirty="0"/>
              <a:t> status</a:t>
            </a:r>
          </a:p>
          <a:p>
            <a:r>
              <a:rPr lang="en-US" altLang="zh-TW" dirty="0" smtClean="0"/>
              <a:t>Check iSCSI initiator name</a:t>
            </a:r>
          </a:p>
          <a:p>
            <a:pPr lvl="1"/>
            <a:r>
              <a:rPr lang="en-US" altLang="zh-TW" dirty="0"/>
              <a:t># cat /</a:t>
            </a:r>
            <a:r>
              <a:rPr lang="en-US" altLang="zh-TW" dirty="0" smtClean="0"/>
              <a:t>etc/</a:t>
            </a:r>
            <a:r>
              <a:rPr lang="en-US" altLang="zh-TW" dirty="0" err="1" smtClean="0"/>
              <a:t>iscsi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initiatorname.iscsi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 smtClean="0"/>
              <a:t>InitiatorName</a:t>
            </a:r>
            <a:r>
              <a:rPr lang="en-US" altLang="zh-TW" sz="2000" dirty="0" smtClean="0"/>
              <a:t>=iqn.1994-05.com.redhat:266678345f80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iSCSI Initiator, Linux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4525963"/>
          </a:xfrm>
        </p:spPr>
        <p:txBody>
          <a:bodyPr/>
          <a:lstStyle/>
          <a:p>
            <a:r>
              <a:rPr lang="en-US" altLang="zh-TW" dirty="0" smtClean="0"/>
              <a:t>Discover target</a:t>
            </a:r>
          </a:p>
          <a:p>
            <a:pPr lvl="1"/>
            <a:r>
              <a:rPr lang="en-US" altLang="zh-TW" dirty="0"/>
              <a:t># </a:t>
            </a:r>
            <a:r>
              <a:rPr lang="en-US" altLang="zh-TW" dirty="0" err="1"/>
              <a:t>iscsiadm</a:t>
            </a:r>
            <a:r>
              <a:rPr lang="en-US" altLang="zh-TW" dirty="0"/>
              <a:t> </a:t>
            </a:r>
            <a:r>
              <a:rPr lang="en-US" altLang="zh-TW" dirty="0" smtClean="0"/>
              <a:t>-</a:t>
            </a:r>
            <a:r>
              <a:rPr lang="en-US" altLang="zh-TW" dirty="0"/>
              <a:t>m discovery -t </a:t>
            </a:r>
            <a:r>
              <a:rPr lang="en-US" altLang="zh-TW" dirty="0" err="1"/>
              <a:t>sendtargets</a:t>
            </a:r>
            <a:r>
              <a:rPr lang="en-US" altLang="zh-TW" dirty="0"/>
              <a:t> -p 172.22.14.161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	172.22.14.161:3260,1 </a:t>
            </a:r>
            <a:r>
              <a:rPr lang="en-US" altLang="zh-TW" sz="2000" dirty="0"/>
              <a:t>iqn.2009-02.com.example:for.all</a:t>
            </a:r>
            <a:endParaRPr lang="en-US" altLang="zh-TW" sz="2000" dirty="0" smtClean="0"/>
          </a:p>
          <a:p>
            <a:r>
              <a:rPr lang="en-US" altLang="zh-TW" dirty="0" smtClean="0"/>
              <a:t>Login target</a:t>
            </a:r>
          </a:p>
          <a:p>
            <a:pPr lvl="1"/>
            <a:r>
              <a:rPr lang="en-US" altLang="zh-TW" dirty="0"/>
              <a:t># </a:t>
            </a:r>
            <a:r>
              <a:rPr lang="en-US" altLang="zh-TW" dirty="0" err="1"/>
              <a:t>iscsiadm</a:t>
            </a:r>
            <a:r>
              <a:rPr lang="en-US" altLang="zh-TW" dirty="0"/>
              <a:t> -m node --</a:t>
            </a:r>
            <a:r>
              <a:rPr lang="en-US" altLang="zh-TW" dirty="0" err="1"/>
              <a:t>targetname</a:t>
            </a:r>
            <a:r>
              <a:rPr lang="en-US" altLang="zh-TW" dirty="0"/>
              <a:t> iqn.2009-02.com.example:for.all -p 172.22.14.161 -l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600" dirty="0" smtClean="0"/>
              <a:t>Logging </a:t>
            </a:r>
            <a:r>
              <a:rPr lang="en-US" altLang="zh-TW" sz="1600" dirty="0"/>
              <a:t>in to [</a:t>
            </a:r>
            <a:r>
              <a:rPr lang="en-US" altLang="zh-TW" sz="1600" dirty="0" err="1"/>
              <a:t>iface</a:t>
            </a:r>
            <a:r>
              <a:rPr lang="en-US" altLang="zh-TW" sz="1600" dirty="0"/>
              <a:t>: default, target: iqn.2009-02.com.example:for.all, portal: </a:t>
            </a:r>
            <a:r>
              <a:rPr lang="en-US" altLang="zh-TW" sz="1600" dirty="0" smtClean="0"/>
              <a:t>		172.22.14.161,3260</a:t>
            </a:r>
            <a:r>
              <a:rPr lang="en-US" altLang="zh-TW" sz="1600" dirty="0"/>
              <a:t>] (multiple)</a:t>
            </a:r>
          </a:p>
          <a:p>
            <a:pPr marL="457200" lvl="1" indent="0">
              <a:buNone/>
            </a:pPr>
            <a:r>
              <a:rPr lang="en-US" altLang="zh-TW" sz="1600" dirty="0" smtClean="0"/>
              <a:t>	Login </a:t>
            </a:r>
            <a:r>
              <a:rPr lang="en-US" altLang="zh-TW" sz="1600" dirty="0"/>
              <a:t>to [</a:t>
            </a:r>
            <a:r>
              <a:rPr lang="en-US" altLang="zh-TW" sz="1600" dirty="0" err="1"/>
              <a:t>iface</a:t>
            </a:r>
            <a:r>
              <a:rPr lang="en-US" altLang="zh-TW" sz="1600" dirty="0"/>
              <a:t>: default, target: iqn.2009-02.com.example:for.all, portal: </a:t>
            </a:r>
            <a:r>
              <a:rPr lang="en-US" altLang="zh-TW" sz="1600" dirty="0" smtClean="0"/>
              <a:t>	172.22.14.161,3260</a:t>
            </a:r>
            <a:r>
              <a:rPr lang="en-US" altLang="zh-TW" sz="1600" dirty="0"/>
              <a:t>] </a:t>
            </a:r>
            <a:r>
              <a:rPr lang="en-US" altLang="zh-TW" sz="1600" dirty="0" smtClean="0"/>
              <a:t>successful</a:t>
            </a:r>
            <a:r>
              <a:rPr lang="en-US" altLang="zh-TW" sz="1600" dirty="0"/>
              <a:t>.</a:t>
            </a:r>
            <a:endParaRPr lang="en-US" altLang="zh-TW" sz="16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1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iSCSI Initiator, Linux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124744"/>
            <a:ext cx="4392488" cy="5314949"/>
          </a:xfrm>
        </p:spPr>
        <p:txBody>
          <a:bodyPr/>
          <a:lstStyle/>
          <a:p>
            <a:r>
              <a:rPr lang="en-US" altLang="zh-TW" dirty="0" smtClean="0"/>
              <a:t>Show iSCSI status</a:t>
            </a:r>
          </a:p>
          <a:p>
            <a:pPr lvl="1"/>
            <a:r>
              <a:rPr lang="en-US" altLang="zh-TW" dirty="0"/>
              <a:t># </a:t>
            </a:r>
            <a:r>
              <a:rPr lang="en-US" altLang="zh-TW" dirty="0" err="1"/>
              <a:t>iscsiadm</a:t>
            </a:r>
            <a:r>
              <a:rPr lang="en-US" altLang="zh-TW" dirty="0"/>
              <a:t> -m session --op show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	</a:t>
            </a:r>
            <a:r>
              <a:rPr lang="en-US" altLang="zh-TW" sz="1800" dirty="0" err="1" smtClean="0"/>
              <a:t>tcp</a:t>
            </a:r>
            <a:r>
              <a:rPr lang="en-US" altLang="zh-TW" sz="1800" dirty="0"/>
              <a:t>: [3] 172.22.14.161:3260,1 </a:t>
            </a:r>
            <a:r>
              <a:rPr lang="en-US" altLang="zh-TW" sz="1800" dirty="0" smtClean="0"/>
              <a:t>	iqn.2009-02.com.example:for.all</a:t>
            </a:r>
            <a:endParaRPr lang="en-US" altLang="zh-TW" sz="1800" dirty="0"/>
          </a:p>
          <a:p>
            <a:pPr lvl="1"/>
            <a:r>
              <a:rPr lang="en-US" altLang="zh-TW" dirty="0"/>
              <a:t># service iscsi status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55" y="1080120"/>
            <a:ext cx="4452349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45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iSCSI Initiator, Linux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r>
              <a:rPr lang="en-US" altLang="zh-TW" dirty="0" smtClean="0"/>
              <a:t>Check LUN</a:t>
            </a:r>
          </a:p>
          <a:p>
            <a:pPr lvl="1"/>
            <a:r>
              <a:rPr lang="en-US" altLang="zh-TW" dirty="0"/>
              <a:t># cat /proc/scsi/scsi</a:t>
            </a:r>
          </a:p>
          <a:p>
            <a:pPr lvl="1"/>
            <a:r>
              <a:rPr lang="en-US" altLang="zh-TW" dirty="0" smtClean="0"/>
              <a:t>fdisk -l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Create file-system and mount disk</a:t>
            </a:r>
          </a:p>
          <a:p>
            <a:pPr lvl="1"/>
            <a:r>
              <a:rPr lang="en-US" altLang="zh-TW" dirty="0" smtClean="0"/>
              <a:t># mkfs.ext3 /dev/</a:t>
            </a:r>
            <a:r>
              <a:rPr lang="en-US" altLang="zh-TW" dirty="0" err="1" smtClean="0"/>
              <a:t>sdc</a:t>
            </a:r>
            <a:endParaRPr lang="en-US" altLang="zh-TW" dirty="0"/>
          </a:p>
          <a:p>
            <a:pPr lvl="1"/>
            <a:r>
              <a:rPr lang="en-US" altLang="zh-TW" dirty="0" smtClean="0"/>
              <a:t># mount  /dev/</a:t>
            </a:r>
            <a:r>
              <a:rPr lang="en-US" altLang="zh-TW" dirty="0" err="1" smtClean="0"/>
              <a:t>sdc</a:t>
            </a:r>
            <a:r>
              <a:rPr lang="en-US" altLang="zh-TW" dirty="0" smtClean="0"/>
              <a:t>  /opt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09526"/>
            <a:ext cx="5040560" cy="236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311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Show iSCSI Target Info, </a:t>
            </a:r>
            <a:r>
              <a:rPr lang="en-US" altLang="zh-TW" dirty="0" smtClean="0"/>
              <a:t>Linux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20" y="2132856"/>
            <a:ext cx="5076176" cy="47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568952" cy="4525963"/>
          </a:xfrm>
        </p:spPr>
        <p:txBody>
          <a:bodyPr/>
          <a:lstStyle/>
          <a:p>
            <a:r>
              <a:rPr lang="en-US" altLang="zh-TW" sz="2800" dirty="0" smtClean="0"/>
              <a:t>Show target status</a:t>
            </a:r>
          </a:p>
          <a:p>
            <a:pPr lvl="1"/>
            <a:r>
              <a:rPr lang="en-US" altLang="zh-TW" sz="2400" dirty="0"/>
              <a:t># </a:t>
            </a:r>
            <a:r>
              <a:rPr lang="en-US" altLang="zh-TW" sz="2400" dirty="0" err="1"/>
              <a:t>tgtadm</a:t>
            </a:r>
            <a:r>
              <a:rPr lang="en-US" altLang="zh-TW" sz="2400" dirty="0"/>
              <a:t> --</a:t>
            </a:r>
            <a:r>
              <a:rPr lang="en-US" altLang="zh-TW" sz="2400" dirty="0" err="1"/>
              <a:t>lld</a:t>
            </a:r>
            <a:r>
              <a:rPr lang="en-US" altLang="zh-TW" sz="2400" dirty="0"/>
              <a:t> iscsi --mode target --op show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37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Syllabus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 iSCSI target setup</a:t>
            </a:r>
          </a:p>
          <a:p>
            <a:r>
              <a:rPr lang="en-US" altLang="zh-TW" dirty="0" smtClean="0"/>
              <a:t>Window iSCSI initiator setup</a:t>
            </a:r>
          </a:p>
          <a:p>
            <a:r>
              <a:rPr lang="en-US" altLang="zh-TW" dirty="0" smtClean="0"/>
              <a:t>Linux iSCSI initiator setup</a:t>
            </a:r>
          </a:p>
          <a:p>
            <a:r>
              <a:rPr lang="en-US" altLang="zh-TW" dirty="0" smtClean="0"/>
              <a:t>Linux backup</a:t>
            </a:r>
            <a:r>
              <a:rPr lang="zh-TW" altLang="en-US" dirty="0" smtClean="0"/>
              <a:t> </a:t>
            </a:r>
            <a:r>
              <a:rPr lang="en-US" altLang="zh-TW" dirty="0" smtClean="0"/>
              <a:t>tools</a:t>
            </a:r>
          </a:p>
          <a:p>
            <a:r>
              <a:rPr lang="en-US" altLang="zh-TW" dirty="0" smtClean="0"/>
              <a:t>iSCSI Boot</a:t>
            </a:r>
          </a:p>
        </p:txBody>
      </p:sp>
    </p:spTree>
    <p:extLst>
      <p:ext uri="{BB962C8B-B14F-4D97-AF65-F5344CB8AC3E}">
        <p14:creationId xmlns:p14="http://schemas.microsoft.com/office/powerpoint/2010/main" val="33869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File Tools – </a:t>
            </a:r>
            <a:r>
              <a:rPr lang="en-US" altLang="zh-TW" dirty="0" err="1" smtClean="0"/>
              <a:t>gzip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bzip</a:t>
            </a:r>
            <a:r>
              <a:rPr lang="en-US" altLang="zh-TW" dirty="0" smtClean="0"/>
              <a:t>, find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584" y="1222780"/>
            <a:ext cx="7560840" cy="5014531"/>
          </a:xfrm>
        </p:spPr>
        <p:txBody>
          <a:bodyPr/>
          <a:lstStyle/>
          <a:p>
            <a:r>
              <a:rPr lang="zh-TW" altLang="en-US" dirty="0" smtClean="0"/>
              <a:t>資料壓縮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zip (</a:t>
            </a:r>
            <a:r>
              <a:rPr lang="zh-TW" altLang="en-US" dirty="0" smtClean="0"/>
              <a:t>支援將多個檔案壓縮在一起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gzip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gunzip</a:t>
            </a:r>
            <a:r>
              <a:rPr lang="en-US" altLang="zh-TW" dirty="0" smtClean="0"/>
              <a:t> (.</a:t>
            </a:r>
            <a:r>
              <a:rPr lang="en-US" altLang="zh-TW" dirty="0" err="1" smtClean="0"/>
              <a:t>gz</a:t>
            </a:r>
            <a:r>
              <a:rPr lang="en-US" altLang="zh-TW" dirty="0" smtClean="0"/>
              <a:t>, .</a:t>
            </a:r>
            <a:r>
              <a:rPr lang="en-US" altLang="zh-TW" dirty="0" err="1" smtClean="0"/>
              <a:t>tgz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bzip2/bunzip2 (.bz2)</a:t>
            </a:r>
          </a:p>
          <a:p>
            <a:r>
              <a:rPr lang="zh-TW" altLang="en-US" dirty="0" smtClean="0"/>
              <a:t>尋找檔案</a:t>
            </a:r>
            <a:r>
              <a:rPr lang="en-US" altLang="zh-TW" dirty="0" smtClean="0"/>
              <a:t>: find</a:t>
            </a:r>
          </a:p>
          <a:p>
            <a:pPr lvl="1"/>
            <a:r>
              <a:rPr lang="en-US" altLang="zh-TW" dirty="0" smtClean="0"/>
              <a:t>find /path –name &lt;file-name&gt; -print</a:t>
            </a:r>
          </a:p>
          <a:p>
            <a:pPr lvl="1"/>
            <a:r>
              <a:rPr lang="en-US" altLang="zh-TW" dirty="0" smtClean="0"/>
              <a:t>find </a:t>
            </a:r>
            <a:r>
              <a:rPr lang="en-US" altLang="zh-TW" dirty="0"/>
              <a:t>/</a:t>
            </a:r>
            <a:r>
              <a:rPr lang="en-US" altLang="zh-TW" dirty="0" smtClean="0"/>
              <a:t>path –</a:t>
            </a:r>
            <a:r>
              <a:rPr lang="en-US" altLang="zh-TW" dirty="0" err="1" smtClean="0"/>
              <a:t>mtime</a:t>
            </a:r>
            <a:r>
              <a:rPr lang="en-US" altLang="zh-TW" dirty="0" smtClean="0"/>
              <a:t> -3 (3</a:t>
            </a:r>
            <a:r>
              <a:rPr lang="zh-TW" altLang="en-US" dirty="0" smtClean="0"/>
              <a:t>天以內變動的檔案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find /path –</a:t>
            </a:r>
            <a:r>
              <a:rPr lang="en-US" altLang="zh-TW" dirty="0" err="1" smtClean="0"/>
              <a:t>mtime</a:t>
            </a:r>
            <a:r>
              <a:rPr lang="en-US" altLang="zh-TW" dirty="0" smtClean="0"/>
              <a:t> +3 (3</a:t>
            </a:r>
            <a:r>
              <a:rPr lang="zh-TW" altLang="en-US" dirty="0" smtClean="0"/>
              <a:t>天</a:t>
            </a:r>
            <a:r>
              <a:rPr lang="zh-TW" altLang="en-US" dirty="0"/>
              <a:t>以上</a:t>
            </a:r>
            <a:r>
              <a:rPr lang="zh-TW" altLang="en-US" dirty="0" smtClean="0"/>
              <a:t>變動的檔案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find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/path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en-US" altLang="zh-TW" dirty="0" err="1" smtClean="0"/>
              <a:t>mtime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距今第</a:t>
            </a:r>
            <a:r>
              <a:rPr lang="en-US" altLang="zh-TW" dirty="0" smtClean="0"/>
              <a:t>3~4</a:t>
            </a:r>
            <a:r>
              <a:rPr lang="zh-TW" altLang="en-US" dirty="0" smtClean="0"/>
              <a:t>之間變動的檔案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find /path ! –type d (</a:t>
            </a:r>
            <a:r>
              <a:rPr lang="zh-TW" altLang="en-US" dirty="0" smtClean="0"/>
              <a:t>找尋除了目錄以外的檔案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查詢檔案類型</a:t>
            </a:r>
            <a:r>
              <a:rPr lang="en-US" altLang="zh-TW" dirty="0"/>
              <a:t>: file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73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Backup </a:t>
            </a:r>
            <a:r>
              <a:rPr lang="en-US" altLang="zh-TW" dirty="0" smtClean="0"/>
              <a:t>Tools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dd</a:t>
            </a:r>
            <a:r>
              <a:rPr lang="en-US" altLang="zh-TW" dirty="0" smtClean="0"/>
              <a:t>, tar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65124"/>
            <a:ext cx="8229600" cy="496104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dirty="0" err="1" smtClean="0"/>
              <a:t>dd</a:t>
            </a:r>
            <a:endParaRPr lang="en-US" altLang="zh-TW" dirty="0"/>
          </a:p>
          <a:p>
            <a:pPr lvl="1"/>
            <a:r>
              <a:rPr lang="en-US" altLang="zh-TW" dirty="0" err="1" smtClean="0"/>
              <a:t>dd</a:t>
            </a:r>
            <a:r>
              <a:rPr lang="en-US" altLang="zh-TW" dirty="0" smtClean="0"/>
              <a:t> if</a:t>
            </a:r>
            <a:r>
              <a:rPr lang="en-US" altLang="zh-TW" dirty="0"/>
              <a:t>=/</a:t>
            </a:r>
            <a:r>
              <a:rPr lang="en-US" altLang="zh-TW" dirty="0" err="1"/>
              <a:t>dev</a:t>
            </a:r>
            <a:r>
              <a:rPr lang="en-US" altLang="zh-TW" dirty="0"/>
              <a:t>/</a:t>
            </a:r>
            <a:r>
              <a:rPr lang="en-US" altLang="zh-TW" dirty="0" err="1"/>
              <a:t>sda</a:t>
            </a:r>
            <a:r>
              <a:rPr lang="en-US" altLang="zh-TW" dirty="0"/>
              <a:t> of=/backup/root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dd</a:t>
            </a:r>
            <a:r>
              <a:rPr lang="en-US" altLang="zh-TW" dirty="0" smtClean="0"/>
              <a:t> if=/</a:t>
            </a:r>
            <a:r>
              <a:rPr lang="en-US" altLang="zh-TW" dirty="0" err="1" smtClean="0"/>
              <a:t>dev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cdrom</a:t>
            </a:r>
            <a:r>
              <a:rPr lang="en-US" altLang="zh-TW" dirty="0" smtClean="0"/>
              <a:t> of=</a:t>
            </a:r>
            <a:r>
              <a:rPr lang="en-US" altLang="zh-TW" dirty="0" err="1" smtClean="0"/>
              <a:t>cd.iso</a:t>
            </a:r>
            <a:endParaRPr lang="en-US" altLang="zh-TW" dirty="0" smtClean="0"/>
          </a:p>
          <a:p>
            <a:r>
              <a:rPr lang="en-US" altLang="zh-TW" dirty="0"/>
              <a:t>tar</a:t>
            </a:r>
          </a:p>
          <a:p>
            <a:pPr lvl="1"/>
            <a:r>
              <a:rPr lang="en-US" altLang="zh-TW" dirty="0"/>
              <a:t>tar </a:t>
            </a:r>
            <a:r>
              <a:rPr lang="en-US" altLang="zh-TW" dirty="0" err="1"/>
              <a:t>czvf</a:t>
            </a:r>
            <a:r>
              <a:rPr lang="en-US" altLang="zh-TW" dirty="0"/>
              <a:t> /backup-files archive.tgz</a:t>
            </a:r>
          </a:p>
          <a:p>
            <a:pPr lvl="1"/>
            <a:r>
              <a:rPr lang="en-US" altLang="zh-TW" dirty="0"/>
              <a:t>tar </a:t>
            </a:r>
            <a:r>
              <a:rPr lang="en-US" altLang="zh-TW" dirty="0" err="1"/>
              <a:t>xzvf</a:t>
            </a:r>
            <a:r>
              <a:rPr lang="en-US" altLang="zh-TW" dirty="0"/>
              <a:t> archive.tgz</a:t>
            </a:r>
          </a:p>
          <a:p>
            <a:r>
              <a:rPr lang="zh-TW" altLang="en-US" dirty="0"/>
              <a:t>漸進式備</a:t>
            </a:r>
            <a:r>
              <a:rPr lang="zh-TW" altLang="en-US" dirty="0" smtClean="0"/>
              <a:t>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find / -</a:t>
            </a:r>
            <a:r>
              <a:rPr lang="en-US" altLang="zh-TW" dirty="0" err="1" smtClean="0"/>
              <a:t>mtime</a:t>
            </a:r>
            <a:r>
              <a:rPr lang="en-US" altLang="zh-TW" dirty="0" smtClean="0"/>
              <a:t> -7 –print &gt; 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/file-</a:t>
            </a:r>
            <a:r>
              <a:rPr lang="en-US" altLang="zh-TW" dirty="0" err="1" smtClean="0"/>
              <a:t>list.weekly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tar –</a:t>
            </a:r>
            <a:r>
              <a:rPr lang="en-US" altLang="zh-TW" dirty="0" err="1" smtClean="0"/>
              <a:t>czv</a:t>
            </a:r>
            <a:r>
              <a:rPr lang="en-US" altLang="zh-TW" dirty="0" smtClean="0"/>
              <a:t> –T </a:t>
            </a:r>
            <a:r>
              <a:rPr lang="en-US" altLang="zh-TW" dirty="0"/>
              <a:t>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/file-</a:t>
            </a:r>
            <a:r>
              <a:rPr lang="en-US" altLang="zh-TW" dirty="0" err="1" smtClean="0"/>
              <a:t>list.weekly</a:t>
            </a:r>
            <a:r>
              <a:rPr lang="en-US" altLang="zh-TW" dirty="0" smtClean="0"/>
              <a:t> –f weekly.tgz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912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Backup Tools</a:t>
            </a:r>
            <a:r>
              <a:rPr lang="zh-TW" altLang="en-US" dirty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cp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scp</a:t>
            </a:r>
            <a:r>
              <a:rPr lang="en-US" altLang="zh-TW" dirty="0" smtClean="0"/>
              <a:t>, </a:t>
            </a:r>
            <a:r>
              <a:rPr lang="en-US" altLang="zh-TW" dirty="0" err="1"/>
              <a:t>cpio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4857403"/>
          </a:xfrm>
        </p:spPr>
        <p:txBody>
          <a:bodyPr/>
          <a:lstStyle/>
          <a:p>
            <a:r>
              <a:rPr lang="en-US" altLang="zh-TW" dirty="0" err="1" smtClean="0"/>
              <a:t>cp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cp</a:t>
            </a:r>
            <a:r>
              <a:rPr lang="en-US" altLang="zh-TW" dirty="0" smtClean="0"/>
              <a:t> –R source-file </a:t>
            </a:r>
            <a:r>
              <a:rPr lang="en-US" altLang="zh-TW" dirty="0" err="1" smtClean="0"/>
              <a:t>dest</a:t>
            </a:r>
            <a:r>
              <a:rPr lang="en-US" altLang="zh-TW" dirty="0" smtClean="0"/>
              <a:t>-file</a:t>
            </a:r>
          </a:p>
          <a:p>
            <a:r>
              <a:rPr lang="en-US" altLang="zh-TW" dirty="0" err="1" smtClean="0"/>
              <a:t>scp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ssh</a:t>
            </a:r>
            <a:r>
              <a:rPr lang="en-US" altLang="zh-TW" dirty="0" smtClean="0"/>
              <a:t> copy</a:t>
            </a:r>
          </a:p>
          <a:p>
            <a:pPr lvl="1"/>
            <a:r>
              <a:rPr lang="en-US" altLang="zh-TW" dirty="0" err="1" smtClean="0"/>
              <a:t>scp</a:t>
            </a:r>
            <a:r>
              <a:rPr lang="en-US" altLang="zh-TW" dirty="0" smtClean="0"/>
              <a:t> –R source-file </a:t>
            </a:r>
            <a:r>
              <a:rPr lang="en-US" altLang="zh-TW" dirty="0" err="1" smtClean="0"/>
              <a:t>user@ip-address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dest</a:t>
            </a:r>
            <a:r>
              <a:rPr lang="en-US" altLang="zh-TW" dirty="0" smtClean="0"/>
              <a:t>-file</a:t>
            </a:r>
          </a:p>
          <a:p>
            <a:r>
              <a:rPr lang="en-US" altLang="zh-TW" dirty="0" err="1"/>
              <a:t>cpio</a:t>
            </a:r>
            <a:endParaRPr lang="en-US" altLang="zh-TW" dirty="0"/>
          </a:p>
          <a:p>
            <a:pPr lvl="1"/>
            <a:r>
              <a:rPr lang="en-US" altLang="zh-TW" dirty="0"/>
              <a:t>copy any kinds of files</a:t>
            </a:r>
          </a:p>
          <a:p>
            <a:pPr lvl="1"/>
            <a:r>
              <a:rPr lang="en-US" altLang="zh-TW" dirty="0"/>
              <a:t>find /backup-files | </a:t>
            </a:r>
            <a:r>
              <a:rPr lang="en-US" altLang="zh-TW" dirty="0" err="1"/>
              <a:t>cpio</a:t>
            </a:r>
            <a:r>
              <a:rPr lang="en-US" altLang="zh-TW" dirty="0"/>
              <a:t> –</a:t>
            </a:r>
            <a:r>
              <a:rPr lang="en-US" altLang="zh-TW" dirty="0" err="1"/>
              <a:t>ocv</a:t>
            </a:r>
            <a:r>
              <a:rPr lang="en-US" altLang="zh-TW" dirty="0"/>
              <a:t>&gt; </a:t>
            </a:r>
            <a:r>
              <a:rPr lang="en-US" altLang="zh-TW" dirty="0" err="1"/>
              <a:t>back.cpio</a:t>
            </a:r>
            <a:endParaRPr lang="en-US" altLang="zh-TW" dirty="0"/>
          </a:p>
          <a:p>
            <a:pPr lvl="1"/>
            <a:r>
              <a:rPr lang="en-US" altLang="zh-TW" dirty="0" err="1"/>
              <a:t>cpio</a:t>
            </a:r>
            <a:r>
              <a:rPr lang="en-US" altLang="zh-TW" dirty="0"/>
              <a:t> –</a:t>
            </a:r>
            <a:r>
              <a:rPr lang="en-US" altLang="zh-TW" dirty="0" err="1"/>
              <a:t>idvc</a:t>
            </a:r>
            <a:r>
              <a:rPr lang="en-US" altLang="zh-TW" dirty="0"/>
              <a:t> &lt; </a:t>
            </a:r>
            <a:r>
              <a:rPr lang="en-US" altLang="zh-TW" dirty="0" err="1"/>
              <a:t>back.cpio</a:t>
            </a:r>
            <a:r>
              <a:rPr lang="en-US" altLang="zh-TW" dirty="0"/>
              <a:t> 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7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Backup Tool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rsync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07901"/>
            <a:ext cx="8280920" cy="4713387"/>
          </a:xfrm>
        </p:spPr>
        <p:txBody>
          <a:bodyPr/>
          <a:lstStyle/>
          <a:p>
            <a:r>
              <a:rPr lang="en-US" altLang="zh-TW" sz="2800" dirty="0" err="1" smtClean="0"/>
              <a:t>rsync</a:t>
            </a:r>
            <a:r>
              <a:rPr lang="zh-TW" altLang="en-US" sz="2800" dirty="0" smtClean="0"/>
              <a:t>會自動比對欲複製的資料內容，而僅複製兩端有差異的檔案。</a:t>
            </a:r>
            <a:endParaRPr lang="en-US" altLang="zh-TW" sz="2800" dirty="0" smtClean="0"/>
          </a:p>
          <a:p>
            <a:r>
              <a:rPr lang="en-US" altLang="zh-TW" sz="2800" dirty="0" err="1" smtClean="0"/>
              <a:t>rsync</a:t>
            </a:r>
            <a:r>
              <a:rPr lang="en-US" altLang="zh-TW" sz="2800" dirty="0" smtClean="0"/>
              <a:t> –</a:t>
            </a:r>
            <a:r>
              <a:rPr lang="en-US" altLang="zh-TW" sz="2800" dirty="0" err="1" smtClean="0"/>
              <a:t>av</a:t>
            </a:r>
            <a:r>
              <a:rPr lang="en-US" altLang="zh-TW" sz="2800" dirty="0" smtClean="0"/>
              <a:t> /source-files /</a:t>
            </a:r>
            <a:r>
              <a:rPr lang="en-US" altLang="zh-TW" sz="2800" dirty="0" err="1" smtClean="0"/>
              <a:t>dest</a:t>
            </a:r>
            <a:r>
              <a:rPr lang="en-US" altLang="zh-TW" sz="2800" dirty="0" smtClean="0"/>
              <a:t>-path</a:t>
            </a:r>
          </a:p>
          <a:p>
            <a:pPr lvl="1"/>
            <a:r>
              <a:rPr lang="zh-TW" altLang="en-US" sz="2400" dirty="0" smtClean="0"/>
              <a:t>在本機上的用法跟 </a:t>
            </a:r>
            <a:r>
              <a:rPr lang="en-US" altLang="zh-TW" sz="2400" dirty="0" err="1"/>
              <a:t>cp</a:t>
            </a:r>
            <a:r>
              <a:rPr lang="zh-TW" altLang="en-US" sz="2400" dirty="0"/>
              <a:t>用法</a:t>
            </a:r>
            <a:r>
              <a:rPr lang="zh-TW" altLang="en-US" sz="2400" dirty="0" smtClean="0"/>
              <a:t>一模一樣</a:t>
            </a:r>
            <a:r>
              <a:rPr lang="zh-TW" altLang="en-US" sz="2400" dirty="0"/>
              <a:t>。</a:t>
            </a:r>
            <a:endParaRPr lang="en-US" altLang="zh-TW" sz="2400" dirty="0" smtClean="0"/>
          </a:p>
          <a:p>
            <a:r>
              <a:rPr lang="en-US" altLang="zh-TW" sz="2800" dirty="0" err="1"/>
              <a:t>rsync</a:t>
            </a:r>
            <a:r>
              <a:rPr lang="en-US" altLang="zh-TW" sz="2800" dirty="0"/>
              <a:t> –</a:t>
            </a:r>
            <a:r>
              <a:rPr lang="en-US" altLang="zh-TW" sz="2800" dirty="0" err="1"/>
              <a:t>av</a:t>
            </a:r>
            <a:r>
              <a:rPr lang="en-US" altLang="zh-TW" sz="2800" dirty="0"/>
              <a:t> /source-files </a:t>
            </a:r>
            <a:r>
              <a:rPr lang="en-US" altLang="zh-TW" sz="2800" dirty="0" err="1" smtClean="0"/>
              <a:t>user@dest-IP</a:t>
            </a:r>
            <a:r>
              <a:rPr lang="en-US" altLang="zh-TW" sz="2800" dirty="0" smtClean="0"/>
              <a:t>:/</a:t>
            </a:r>
            <a:r>
              <a:rPr lang="en-US" altLang="zh-TW" sz="2800" dirty="0" err="1" smtClean="0"/>
              <a:t>dest</a:t>
            </a:r>
            <a:r>
              <a:rPr lang="en-US" altLang="zh-TW" sz="2800" dirty="0" smtClean="0"/>
              <a:t>-path</a:t>
            </a:r>
          </a:p>
          <a:p>
            <a:pPr lvl="1"/>
            <a:r>
              <a:rPr lang="zh-TW" altLang="en-US" sz="2400" dirty="0" smtClean="0"/>
              <a:t>自本地複製</a:t>
            </a:r>
            <a:r>
              <a:rPr lang="zh-TW" altLang="en-US" sz="2400" dirty="0"/>
              <a:t>到遠端主機上，用法跟</a:t>
            </a:r>
            <a:r>
              <a:rPr lang="en-US" altLang="zh-TW" sz="2400" dirty="0" err="1"/>
              <a:t>scp</a:t>
            </a:r>
            <a:r>
              <a:rPr lang="zh-TW" altLang="en-US" sz="2400" dirty="0"/>
              <a:t>一樣。</a:t>
            </a:r>
            <a:endParaRPr lang="en-US" altLang="zh-TW" sz="2400" dirty="0" smtClean="0"/>
          </a:p>
          <a:p>
            <a:r>
              <a:rPr lang="en-US" altLang="zh-TW" sz="2800" dirty="0" err="1"/>
              <a:t>rsync</a:t>
            </a:r>
            <a:r>
              <a:rPr lang="en-US" altLang="zh-TW" sz="2800" dirty="0"/>
              <a:t> –</a:t>
            </a:r>
            <a:r>
              <a:rPr lang="en-US" altLang="zh-TW" sz="2800" dirty="0" err="1"/>
              <a:t>av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user@source-IP</a:t>
            </a:r>
            <a:r>
              <a:rPr lang="en-US" altLang="zh-TW" sz="2800" dirty="0" smtClean="0"/>
              <a:t>:/source-files /</a:t>
            </a:r>
            <a:r>
              <a:rPr lang="en-US" altLang="zh-TW" sz="2800" dirty="0" err="1" smtClean="0"/>
              <a:t>dest</a:t>
            </a:r>
            <a:r>
              <a:rPr lang="en-US" altLang="zh-TW" sz="2800" dirty="0" smtClean="0"/>
              <a:t>-path</a:t>
            </a:r>
          </a:p>
          <a:p>
            <a:pPr lvl="1"/>
            <a:r>
              <a:rPr lang="zh-TW" altLang="en-US" sz="2400" dirty="0"/>
              <a:t>在目的</a:t>
            </a:r>
            <a:r>
              <a:rPr lang="zh-TW" altLang="en-US" sz="2400" dirty="0" smtClean="0"/>
              <a:t>端，把遠端的資料拉過來。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470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ssh</a:t>
            </a:r>
            <a:r>
              <a:rPr lang="en-US" altLang="zh-TW" dirty="0" smtClean="0"/>
              <a:t> </a:t>
            </a:r>
            <a:r>
              <a:rPr lang="zh-TW" altLang="en-US" dirty="0" smtClean="0"/>
              <a:t>免密碼登入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ssh-keygen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340768"/>
            <a:ext cx="8686800" cy="478539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在本地端產生自己的</a:t>
            </a:r>
            <a:r>
              <a:rPr lang="en-US" altLang="zh-TW" dirty="0" smtClean="0"/>
              <a:t>RSA </a:t>
            </a:r>
            <a:r>
              <a:rPr lang="en-US" altLang="zh-TW" dirty="0"/>
              <a:t>key </a:t>
            </a:r>
            <a:r>
              <a:rPr lang="en-US" altLang="zh-TW" dirty="0" smtClean="0"/>
              <a:t>pair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514350"/>
            <a:r>
              <a:rPr lang="en-US" altLang="zh-TW" dirty="0"/>
              <a:t>~]# </a:t>
            </a:r>
            <a:r>
              <a:rPr lang="en-US" altLang="zh-TW" dirty="0" err="1" smtClean="0"/>
              <a:t>ssh-keygen</a:t>
            </a:r>
            <a:endParaRPr lang="en-US" altLang="zh-TW" dirty="0" smtClean="0"/>
          </a:p>
          <a:p>
            <a:pPr marL="914400" lvl="1" indent="-514350"/>
            <a:r>
              <a:rPr lang="zh-TW" altLang="en-US" dirty="0"/>
              <a:t>位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 </a:t>
            </a:r>
            <a:r>
              <a:rPr lang="zh-TW" altLang="en-US" dirty="0" smtClean="0"/>
              <a:t>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id_rsa</a:t>
            </a:r>
            <a:r>
              <a:rPr lang="en-US" altLang="zh-TW" dirty="0" smtClean="0"/>
              <a:t>,  </a:t>
            </a:r>
            <a:r>
              <a:rPr lang="en-US" altLang="zh-TW" dirty="0"/>
              <a:t>id_rsa.pub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將自己的</a:t>
            </a:r>
            <a:r>
              <a:rPr lang="en-US" altLang="zh-TW" dirty="0" smtClean="0"/>
              <a:t>public key</a:t>
            </a:r>
            <a:r>
              <a:rPr lang="zh-TW" altLang="en-US" dirty="0" smtClean="0"/>
              <a:t>複製到遠端主機上。</a:t>
            </a:r>
            <a:endParaRPr lang="en-US" altLang="zh-TW" dirty="0" smtClean="0"/>
          </a:p>
          <a:p>
            <a:pPr marL="914400" lvl="1" indent="-514350"/>
            <a:r>
              <a:rPr lang="en-US" altLang="zh-TW" dirty="0"/>
              <a:t>~]# </a:t>
            </a:r>
            <a:r>
              <a:rPr lang="en-US" altLang="zh-TW" dirty="0" err="1"/>
              <a:t>scp</a:t>
            </a:r>
            <a:r>
              <a:rPr lang="en-US" altLang="zh-TW" dirty="0"/>
              <a:t> id_rsa.pub </a:t>
            </a:r>
            <a:r>
              <a:rPr lang="en-US" altLang="zh-TW" dirty="0" err="1" smtClean="0"/>
              <a:t>root@dest-IP</a:t>
            </a:r>
            <a:r>
              <a:rPr lang="en-US" altLang="zh-TW" dirty="0" smtClean="0"/>
              <a:t>:/</a:t>
            </a:r>
            <a:r>
              <a:rPr lang="en-US" altLang="zh-TW" dirty="0"/>
              <a:t>root/.</a:t>
            </a:r>
            <a:r>
              <a:rPr lang="en-US" altLang="zh-TW" dirty="0" err="1"/>
              <a:t>ssh</a:t>
            </a:r>
            <a:r>
              <a:rPr lang="en-US" altLang="zh-TW" dirty="0"/>
              <a:t>/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登入遠端主機，並將自己的</a:t>
            </a:r>
            <a:r>
              <a:rPr lang="en-US" altLang="zh-TW" dirty="0"/>
              <a:t>public key</a:t>
            </a:r>
            <a:r>
              <a:rPr lang="zh-TW" altLang="en-US" dirty="0"/>
              <a:t>記錄</a:t>
            </a:r>
            <a:r>
              <a:rPr lang="zh-TW" altLang="en-US" dirty="0" smtClean="0"/>
              <a:t>到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authorized_keys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pPr marL="914400" lvl="1" indent="-514350"/>
            <a:r>
              <a:rPr lang="en-US" altLang="zh-TW" dirty="0"/>
              <a:t>~]# cat .</a:t>
            </a:r>
            <a:r>
              <a:rPr lang="en-US" altLang="zh-TW" dirty="0" err="1"/>
              <a:t>ssh</a:t>
            </a:r>
            <a:r>
              <a:rPr lang="en-US" altLang="zh-TW" dirty="0"/>
              <a:t>/id_rsa.pub &gt;&gt; .</a:t>
            </a:r>
            <a:r>
              <a:rPr lang="en-US" altLang="zh-TW" dirty="0" err="1"/>
              <a:t>ssh</a:t>
            </a:r>
            <a:r>
              <a:rPr lang="en-US" altLang="zh-TW" dirty="0"/>
              <a:t>/</a:t>
            </a:r>
            <a:r>
              <a:rPr lang="en-US" altLang="zh-TW" dirty="0" err="1"/>
              <a:t>authorized_keys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685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How iSCSI Boot Works</a:t>
            </a:r>
            <a:endParaRPr lang="zh-TW" altLang="en-US" dirty="0"/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246188"/>
          <a:ext cx="9144000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Visio" r:id="rId3" imgW="8619693" imgH="4935056" progId="Visio.Drawing.11">
                  <p:embed/>
                </p:oleObj>
              </mc:Choice>
              <mc:Fallback>
                <p:oleObj name="Visio" r:id="rId3" imgW="8619693" imgH="49350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46188"/>
                        <a:ext cx="9144000" cy="523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819400" y="1524000"/>
            <a:ext cx="3657600" cy="9144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99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810000" y="19050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9900FF"/>
                </a:solidFill>
              </a:rPr>
              <a:t>(PXE boot stage)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90800" y="2514600"/>
            <a:ext cx="4191000" cy="2133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99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33800" y="3429000"/>
            <a:ext cx="2057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solidFill>
                  <a:srgbClr val="9900FF"/>
                </a:solidFill>
              </a:rPr>
              <a:t>(gPXE boot stage)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752600" y="4724400"/>
            <a:ext cx="5791200" cy="1371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99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352800" y="525780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>
                <a:solidFill>
                  <a:srgbClr val="9900FF"/>
                </a:solidFill>
              </a:rPr>
              <a:t>(Boot from iSCSI disk stage)</a:t>
            </a:r>
          </a:p>
        </p:txBody>
      </p:sp>
    </p:spTree>
    <p:extLst>
      <p:ext uri="{BB962C8B-B14F-4D97-AF65-F5344CB8AC3E}">
        <p14:creationId xmlns:p14="http://schemas.microsoft.com/office/powerpoint/2010/main" val="1091695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07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Linux iSCSI Target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RHEL 6.3 x86_64</a:t>
            </a:r>
          </a:p>
          <a:p>
            <a:r>
              <a:rPr lang="en-US" altLang="zh-TW" dirty="0" smtClean="0"/>
              <a:t>Packages:</a:t>
            </a:r>
          </a:p>
          <a:p>
            <a:pPr lvl="1"/>
            <a:r>
              <a:rPr lang="en-US" altLang="zh-TW" dirty="0" smtClean="0"/>
              <a:t>libibverbs1-1.1.6-5.1.x86_64.rpm</a:t>
            </a:r>
          </a:p>
          <a:p>
            <a:pPr lvl="1"/>
            <a:r>
              <a:rPr lang="en-US" altLang="zh-TW" dirty="0"/>
              <a:t>librdmacm1-1.0.17-3.1.x86_64.rpm</a:t>
            </a:r>
          </a:p>
          <a:p>
            <a:pPr lvl="1"/>
            <a:r>
              <a:rPr lang="en-US" altLang="zh-TW" dirty="0" smtClean="0"/>
              <a:t>sg3_utils-libs-1.28-5.el6.x86_64.rpm</a:t>
            </a:r>
          </a:p>
          <a:p>
            <a:pPr lvl="1"/>
            <a:r>
              <a:rPr lang="en-US" altLang="zh-TW" dirty="0" smtClean="0"/>
              <a:t>sg3_utils-1.28-5.el6.x86_64.rpm</a:t>
            </a:r>
          </a:p>
          <a:p>
            <a:pPr lvl="1"/>
            <a:r>
              <a:rPr lang="en-US" altLang="zh-TW" dirty="0"/>
              <a:t>perl-Config-General-2.52-1.el6.noarch.rpm</a:t>
            </a:r>
            <a:endParaRPr lang="en-US" altLang="zh-TW" dirty="0" smtClean="0"/>
          </a:p>
          <a:p>
            <a:pPr lvl="1"/>
            <a:r>
              <a:rPr lang="en-US" altLang="zh-TW" b="1" dirty="0"/>
              <a:t>scsi-target-utils</a:t>
            </a:r>
            <a:r>
              <a:rPr lang="en-US" altLang="zh-TW" dirty="0"/>
              <a:t>-1.0.24-3.el6_4.x86_64.rpm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0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 dependency error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b="1" dirty="0"/>
              <a:t># rpm -</a:t>
            </a:r>
            <a:r>
              <a:rPr lang="en-US" altLang="zh-TW" sz="1400" b="1" dirty="0" err="1"/>
              <a:t>ihv</a:t>
            </a:r>
            <a:r>
              <a:rPr lang="en-US" altLang="zh-TW" sz="1400" b="1" dirty="0"/>
              <a:t> scsi-target-utils-1.0.24-3.el6_4.x86_64.rpm </a:t>
            </a:r>
          </a:p>
          <a:p>
            <a:pPr marL="0" indent="0">
              <a:buNone/>
            </a:pPr>
            <a:r>
              <a:rPr lang="en-US" altLang="zh-TW" sz="1400" dirty="0"/>
              <a:t>warning: scsi-target-utils-1.0.24-3.el6_4.x86_64.rpm: Header V4 DSA/SHA1 Signature, key ID 192a7d7d: NOKEY</a:t>
            </a:r>
          </a:p>
          <a:p>
            <a:pPr marL="0" indent="0">
              <a:buNone/>
            </a:pPr>
            <a:r>
              <a:rPr lang="en-US" altLang="zh-TW" sz="1400" dirty="0"/>
              <a:t>error: Failed dependencies:</a:t>
            </a:r>
          </a:p>
          <a:p>
            <a:pPr marL="0" indent="0">
              <a:buNone/>
            </a:pPr>
            <a:r>
              <a:rPr lang="en-US" altLang="zh-TW" sz="1400" dirty="0"/>
              <a:t>	libibverbs.so.1()(64bit) is needed by scsi-target-utils-1.0.24-3.el6_4.x86_64</a:t>
            </a:r>
          </a:p>
          <a:p>
            <a:pPr marL="0" indent="0">
              <a:buNone/>
            </a:pPr>
            <a:r>
              <a:rPr lang="en-US" altLang="zh-TW" sz="1400" dirty="0"/>
              <a:t>	libibverbs.so.1(IBVERBS_1.0)(64bit) is needed by scsi-target-utils-1.0.24-3.el6_4.x86_64</a:t>
            </a:r>
          </a:p>
          <a:p>
            <a:pPr marL="0" indent="0">
              <a:buNone/>
            </a:pPr>
            <a:r>
              <a:rPr lang="en-US" altLang="zh-TW" sz="1400" dirty="0"/>
              <a:t>	libibverbs.so.1(IBVERBS_1.1)(64bit) is needed by scsi-target-utils-1.0.24-3.el6_4.x86_64</a:t>
            </a:r>
          </a:p>
          <a:p>
            <a:pPr marL="0" indent="0">
              <a:buNone/>
            </a:pPr>
            <a:r>
              <a:rPr lang="en-US" altLang="zh-TW" sz="1400" dirty="0"/>
              <a:t>	librdmacm.so.1()(64bit) is needed by scsi-target-utils-1.0.24-3.el6_4.x86_64</a:t>
            </a:r>
          </a:p>
          <a:p>
            <a:pPr marL="0" indent="0">
              <a:buNone/>
            </a:pPr>
            <a:r>
              <a:rPr lang="en-US" altLang="zh-TW" sz="1400" dirty="0"/>
              <a:t>	librdmacm.so.1(RDMACM_1.0)(64bit) is needed by scsi-target-utils-1.0.24-3.el6_4.x86_64</a:t>
            </a:r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perl</a:t>
            </a:r>
            <a:r>
              <a:rPr lang="en-US" altLang="zh-TW" sz="1400" dirty="0"/>
              <a:t>(Config::General) is needed by scsi-target-utils-1.0.24-3.el6_4.x86_64</a:t>
            </a:r>
          </a:p>
          <a:p>
            <a:pPr marL="0" indent="0">
              <a:buNone/>
            </a:pPr>
            <a:r>
              <a:rPr lang="en-US" altLang="zh-TW" sz="1400" dirty="0"/>
              <a:t>	sg3_utils is needed by scsi-target-utils-1.0.24-3.el6_4.x86_64</a:t>
            </a:r>
            <a:endParaRPr lang="zh-TW" altLang="en-US" sz="1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57200" y="4869160"/>
            <a:ext cx="8229600" cy="125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22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sz="2800" kern="0" dirty="0" smtClean="0"/>
              <a:t>RPM install: rpm  –</a:t>
            </a:r>
            <a:r>
              <a:rPr lang="en-US" altLang="zh-TW" sz="2800" kern="0" dirty="0" err="1" smtClean="0"/>
              <a:t>ihv</a:t>
            </a:r>
            <a:r>
              <a:rPr lang="en-US" altLang="zh-TW" sz="2800" kern="0" dirty="0" smtClean="0"/>
              <a:t>  &lt;rpm package name&gt;</a:t>
            </a:r>
            <a:endParaRPr lang="zh-TW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744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Search and download RPM 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526459"/>
            <a:ext cx="8229600" cy="782861"/>
          </a:xfrm>
        </p:spPr>
        <p:txBody>
          <a:bodyPr/>
          <a:lstStyle/>
          <a:p>
            <a:r>
              <a:rPr lang="en-US" altLang="zh-TW" sz="2800" dirty="0" smtClean="0"/>
              <a:t>Download package: </a:t>
            </a:r>
            <a:r>
              <a:rPr lang="en-US" altLang="zh-TW" sz="2800" dirty="0" err="1" smtClean="0"/>
              <a:t>wget</a:t>
            </a:r>
            <a:r>
              <a:rPr lang="en-US" altLang="zh-TW" sz="2800" dirty="0" smtClean="0"/>
              <a:t> &lt;download link&gt;</a:t>
            </a:r>
            <a:endParaRPr lang="zh-TW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6408712" cy="430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Linux iSCSI 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en-US" altLang="zh-TW" dirty="0" smtClean="0"/>
              <a:t>Stop firewall (</a:t>
            </a:r>
            <a:r>
              <a:rPr lang="en-US" altLang="zh-TW" dirty="0" err="1" smtClean="0"/>
              <a:t>iptables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# service </a:t>
            </a:r>
            <a:r>
              <a:rPr lang="en-US" altLang="zh-TW" dirty="0" err="1"/>
              <a:t>iptables</a:t>
            </a:r>
            <a:r>
              <a:rPr lang="en-US" altLang="zh-TW" dirty="0"/>
              <a:t> </a:t>
            </a:r>
            <a:r>
              <a:rPr lang="en-US" altLang="zh-TW" dirty="0" smtClean="0"/>
              <a:t>stop</a:t>
            </a:r>
          </a:p>
          <a:p>
            <a:pPr lvl="1"/>
            <a:r>
              <a:rPr lang="en-US" altLang="zh-TW" dirty="0"/>
              <a:t># </a:t>
            </a:r>
            <a:r>
              <a:rPr lang="en-US" altLang="zh-TW" dirty="0" err="1"/>
              <a:t>chkconfig</a:t>
            </a:r>
            <a:r>
              <a:rPr lang="en-US" altLang="zh-TW" dirty="0"/>
              <a:t> --list | </a:t>
            </a:r>
            <a:r>
              <a:rPr lang="en-US" altLang="zh-TW" dirty="0" err="1"/>
              <a:t>grep</a:t>
            </a:r>
            <a:r>
              <a:rPr lang="en-US" altLang="zh-TW" dirty="0"/>
              <a:t> </a:t>
            </a:r>
            <a:r>
              <a:rPr lang="en-US" altLang="zh-TW" dirty="0" err="1"/>
              <a:t>iptables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sz="1600" dirty="0" err="1"/>
              <a:t>iptables</a:t>
            </a:r>
            <a:r>
              <a:rPr lang="en-US" altLang="zh-TW" sz="1600" dirty="0"/>
              <a:t>       </a:t>
            </a:r>
            <a:r>
              <a:rPr lang="en-US" altLang="zh-TW" sz="1600" dirty="0" smtClean="0"/>
              <a:t>0:off</a:t>
            </a:r>
            <a:r>
              <a:rPr lang="en-US" altLang="zh-TW" sz="1600" dirty="0"/>
              <a:t>	1:off	2:on	3:on	4:on	5:off	</a:t>
            </a:r>
            <a:r>
              <a:rPr lang="en-US" altLang="zh-TW" sz="1600" dirty="0" smtClean="0"/>
              <a:t>6:off</a:t>
            </a:r>
          </a:p>
          <a:p>
            <a:pPr lvl="1"/>
            <a:r>
              <a:rPr lang="en-US" altLang="zh-TW" dirty="0"/>
              <a:t># </a:t>
            </a:r>
            <a:r>
              <a:rPr lang="en-US" altLang="zh-TW" dirty="0" err="1"/>
              <a:t>chkconfig</a:t>
            </a:r>
            <a:r>
              <a:rPr lang="en-US" altLang="zh-TW" dirty="0"/>
              <a:t> --level 234 </a:t>
            </a:r>
            <a:r>
              <a:rPr lang="en-US" altLang="zh-TW" dirty="0" err="1"/>
              <a:t>iptables</a:t>
            </a:r>
            <a:r>
              <a:rPr lang="en-US" altLang="zh-TW" dirty="0"/>
              <a:t> off</a:t>
            </a:r>
            <a:endParaRPr lang="en-US" altLang="zh-TW" dirty="0" smtClean="0"/>
          </a:p>
          <a:p>
            <a:r>
              <a:rPr lang="en-US" altLang="zh-TW" dirty="0" smtClean="0"/>
              <a:t>Start scsi target service</a:t>
            </a:r>
          </a:p>
          <a:p>
            <a:pPr lvl="1"/>
            <a:r>
              <a:rPr lang="en-US" altLang="zh-TW" dirty="0"/>
              <a:t># service </a:t>
            </a:r>
            <a:r>
              <a:rPr lang="en-US" altLang="zh-TW" dirty="0" err="1"/>
              <a:t>tgtd</a:t>
            </a:r>
            <a:r>
              <a:rPr lang="en-US" altLang="zh-TW" dirty="0"/>
              <a:t> </a:t>
            </a:r>
            <a:r>
              <a:rPr lang="en-US" altLang="zh-TW" dirty="0" smtClean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125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</a:t>
            </a:r>
            <a:r>
              <a:rPr lang="en-US" altLang="zh-TW" dirty="0" smtClean="0"/>
              <a:t>Linux iSCSI Target,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altLang="zh-TW" dirty="0"/>
              <a:t>Create target </a:t>
            </a:r>
            <a:r>
              <a:rPr lang="en-US" altLang="zh-TW" dirty="0" smtClean="0"/>
              <a:t>device name</a:t>
            </a:r>
            <a:endParaRPr lang="en-US" altLang="zh-TW" dirty="0"/>
          </a:p>
          <a:p>
            <a:pPr lvl="1"/>
            <a:r>
              <a:rPr lang="en-US" altLang="zh-TW" dirty="0" err="1"/>
              <a:t>tgtadm</a:t>
            </a:r>
            <a:r>
              <a:rPr lang="en-US" altLang="zh-TW" dirty="0"/>
              <a:t> --</a:t>
            </a:r>
            <a:r>
              <a:rPr lang="en-US" altLang="zh-TW" dirty="0" err="1"/>
              <a:t>lld</a:t>
            </a:r>
            <a:r>
              <a:rPr lang="en-US" altLang="zh-TW" dirty="0"/>
              <a:t> iscsi --mode target --op new --</a:t>
            </a:r>
            <a:r>
              <a:rPr lang="en-US" altLang="zh-TW" dirty="0" err="1"/>
              <a:t>tid</a:t>
            </a:r>
            <a:r>
              <a:rPr lang="en-US" altLang="zh-TW" dirty="0"/>
              <a:t>=1 --</a:t>
            </a:r>
            <a:r>
              <a:rPr lang="en-US" altLang="zh-TW" dirty="0" err="1"/>
              <a:t>targetname</a:t>
            </a:r>
            <a:r>
              <a:rPr lang="en-US" altLang="zh-TW" dirty="0"/>
              <a:t> iqn.2014-05.com.example:for.all</a:t>
            </a:r>
          </a:p>
          <a:p>
            <a:r>
              <a:rPr lang="en-US" altLang="zh-TW" dirty="0" smtClean="0"/>
              <a:t>iSCSI Qualified Name (IQN)</a:t>
            </a:r>
          </a:p>
          <a:p>
            <a:pPr lvl="1"/>
            <a:r>
              <a:rPr lang="en-US" altLang="zh-TW" dirty="0" err="1" smtClean="0"/>
              <a:t>iqn.date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yyyy</a:t>
            </a:r>
            <a:r>
              <a:rPr lang="en-US" altLang="zh-TW" dirty="0" smtClean="0"/>
              <a:t>-mm).domain </a:t>
            </a:r>
            <a:r>
              <a:rPr lang="en-US" altLang="zh-TW" dirty="0" err="1" smtClean="0"/>
              <a:t>name:naming</a:t>
            </a:r>
            <a:r>
              <a:rPr lang="en-US" altLang="zh-TW" dirty="0" smtClean="0"/>
              <a:t> authority </a:t>
            </a:r>
          </a:p>
          <a:p>
            <a:r>
              <a:rPr lang="en-US" altLang="zh-TW" dirty="0" smtClean="0"/>
              <a:t>Add a logical unit (LUN)</a:t>
            </a:r>
          </a:p>
          <a:p>
            <a:pPr lvl="1"/>
            <a:r>
              <a:rPr lang="en-US" altLang="zh-TW" dirty="0" err="1"/>
              <a:t>tgtadm</a:t>
            </a:r>
            <a:r>
              <a:rPr lang="en-US" altLang="zh-TW" dirty="0"/>
              <a:t> --</a:t>
            </a:r>
            <a:r>
              <a:rPr lang="en-US" altLang="zh-TW" dirty="0" err="1"/>
              <a:t>lld</a:t>
            </a:r>
            <a:r>
              <a:rPr lang="en-US" altLang="zh-TW" dirty="0"/>
              <a:t> iscsi --mode </a:t>
            </a:r>
            <a:r>
              <a:rPr lang="en-US" altLang="zh-TW" dirty="0" err="1"/>
              <a:t>logicalunit</a:t>
            </a:r>
            <a:r>
              <a:rPr lang="en-US" altLang="zh-TW" dirty="0"/>
              <a:t> --op new --</a:t>
            </a:r>
            <a:r>
              <a:rPr lang="en-US" altLang="zh-TW" dirty="0" err="1"/>
              <a:t>tid</a:t>
            </a:r>
            <a:r>
              <a:rPr lang="en-US" altLang="zh-TW" dirty="0"/>
              <a:t> 1 --</a:t>
            </a:r>
            <a:r>
              <a:rPr lang="en-US" altLang="zh-TW" dirty="0" err="1"/>
              <a:t>lun</a:t>
            </a:r>
            <a:r>
              <a:rPr lang="en-US" altLang="zh-TW" dirty="0"/>
              <a:t> 1 -b /dev/</a:t>
            </a:r>
            <a:r>
              <a:rPr lang="en-US" altLang="zh-TW" dirty="0" err="1"/>
              <a:t>sdg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29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Linux </a:t>
            </a:r>
            <a:r>
              <a:rPr lang="en-US" altLang="zh-TW" dirty="0"/>
              <a:t>iSCSI Target,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929411"/>
          </a:xfrm>
        </p:spPr>
        <p:txBody>
          <a:bodyPr/>
          <a:lstStyle/>
          <a:p>
            <a:r>
              <a:rPr lang="en-US" altLang="zh-TW" dirty="0" smtClean="0"/>
              <a:t>Allow all initiators</a:t>
            </a:r>
          </a:p>
          <a:p>
            <a:pPr lvl="1"/>
            <a:r>
              <a:rPr lang="en-US" altLang="zh-TW" dirty="0"/>
              <a:t># </a:t>
            </a:r>
            <a:r>
              <a:rPr lang="en-US" altLang="zh-TW" dirty="0" err="1"/>
              <a:t>tgtadm</a:t>
            </a:r>
            <a:r>
              <a:rPr lang="en-US" altLang="zh-TW" dirty="0"/>
              <a:t> --</a:t>
            </a:r>
            <a:r>
              <a:rPr lang="en-US" altLang="zh-TW" dirty="0" err="1"/>
              <a:t>lld</a:t>
            </a:r>
            <a:r>
              <a:rPr lang="en-US" altLang="zh-TW" dirty="0"/>
              <a:t> iscsi --mode target --op bind --</a:t>
            </a:r>
            <a:r>
              <a:rPr lang="en-US" altLang="zh-TW" dirty="0" err="1"/>
              <a:t>tid</a:t>
            </a:r>
            <a:r>
              <a:rPr lang="en-US" altLang="zh-TW" dirty="0"/>
              <a:t> 1 -I ALL</a:t>
            </a:r>
            <a:endParaRPr lang="en-US" altLang="zh-TW" dirty="0" smtClean="0"/>
          </a:p>
          <a:p>
            <a:r>
              <a:rPr lang="en-US" altLang="zh-TW" dirty="0" smtClean="0"/>
              <a:t>IP-based restrictions</a:t>
            </a:r>
          </a:p>
          <a:p>
            <a:pPr lvl="1"/>
            <a:r>
              <a:rPr lang="en-US" altLang="zh-TW" dirty="0"/>
              <a:t># </a:t>
            </a:r>
            <a:r>
              <a:rPr lang="en-US" altLang="zh-TW" dirty="0" err="1"/>
              <a:t>tgtadm</a:t>
            </a:r>
            <a:r>
              <a:rPr lang="en-US" altLang="zh-TW" dirty="0"/>
              <a:t> --</a:t>
            </a:r>
            <a:r>
              <a:rPr lang="en-US" altLang="zh-TW" dirty="0" err="1"/>
              <a:t>lld</a:t>
            </a:r>
            <a:r>
              <a:rPr lang="en-US" altLang="zh-TW" dirty="0"/>
              <a:t> iscsi --mode target --op unbind --</a:t>
            </a:r>
            <a:r>
              <a:rPr lang="en-US" altLang="zh-TW" dirty="0" err="1"/>
              <a:t>tid</a:t>
            </a:r>
            <a:r>
              <a:rPr lang="en-US" altLang="zh-TW" dirty="0"/>
              <a:t> 1 -I </a:t>
            </a:r>
            <a:r>
              <a:rPr lang="en-US" altLang="zh-TW" dirty="0" smtClean="0"/>
              <a:t>ALL</a:t>
            </a:r>
          </a:p>
          <a:p>
            <a:pPr lvl="1"/>
            <a:r>
              <a:rPr lang="da-DK" altLang="zh-TW" dirty="0"/>
              <a:t># tgtadm --lld iscsi --mode target --op bind --tid 1 -I </a:t>
            </a:r>
            <a:r>
              <a:rPr lang="da-DK" altLang="zh-TW" dirty="0" smtClean="0"/>
              <a:t>10.10.0.24</a:t>
            </a:r>
          </a:p>
          <a:p>
            <a:pPr lvl="1"/>
            <a:r>
              <a:rPr lang="da-DK" altLang="zh-TW" dirty="0"/>
              <a:t># tgtadm --lld iscsi --mode target --op bind --tid 1 -I 10.10.0.0/24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52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iSCSI Initiator, Windows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3143"/>
            <a:ext cx="46005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64" y="1523779"/>
            <a:ext cx="4343524" cy="533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09822" y="1124744"/>
            <a:ext cx="8122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Download: http</a:t>
            </a:r>
            <a:r>
              <a:rPr lang="en-US" altLang="zh-TW" dirty="0"/>
              <a:t>://www.microsoft.com/en-us/download/details.aspx?id=18986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70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lconStor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FalconStor</Template>
  <TotalTime>783</TotalTime>
  <Words>885</Words>
  <Application>Microsoft Office PowerPoint</Application>
  <PresentationFormat>On-screen Show (4:3)</PresentationFormat>
  <Paragraphs>149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FalconStor</vt:lpstr>
      <vt:lpstr>Visio</vt:lpstr>
      <vt:lpstr>Linux Storage and Backup Tutorials</vt:lpstr>
      <vt:lpstr>Syllabus</vt:lpstr>
      <vt:lpstr>Install Linux iSCSI Target </vt:lpstr>
      <vt:lpstr>Package dependency error</vt:lpstr>
      <vt:lpstr>Search and download RPM packages</vt:lpstr>
      <vt:lpstr>Setup Linux iSCSI Target</vt:lpstr>
      <vt:lpstr>Setup Linux iSCSI Target, cont.</vt:lpstr>
      <vt:lpstr>Setup Linux iSCSI Target, cont.</vt:lpstr>
      <vt:lpstr>Setup iSCSI Initiator, Windows</vt:lpstr>
      <vt:lpstr>Setup iSCSI Initiator, Windows cont.</vt:lpstr>
      <vt:lpstr>Setup iSCSI Initiator, Windows cont.</vt:lpstr>
      <vt:lpstr>Setup iSCSI Initiator, Windows cont.</vt:lpstr>
      <vt:lpstr>Setup iSCSI Initiator, Windows cont.</vt:lpstr>
      <vt:lpstr>Show iSCSI Target Info, Windows</vt:lpstr>
      <vt:lpstr>Setup iSCSI Initiator, Linux</vt:lpstr>
      <vt:lpstr>Setup iSCSI Initiator, Linux cont.</vt:lpstr>
      <vt:lpstr>Setup iSCSI Initiator, Linux cont.</vt:lpstr>
      <vt:lpstr>Setup iSCSI Initiator, Linux cont.</vt:lpstr>
      <vt:lpstr>Show iSCSI Target Info, Linux</vt:lpstr>
      <vt:lpstr>Linux File Tools – gzip, bzip, find</vt:lpstr>
      <vt:lpstr>Linux Backup Tools – dd, tar</vt:lpstr>
      <vt:lpstr>Linux Backup Tools – cp, scp, cpio</vt:lpstr>
      <vt:lpstr>Linux Backup Tool – rsync</vt:lpstr>
      <vt:lpstr>ssh 免密碼登入 – ssh-keygen</vt:lpstr>
      <vt:lpstr>How iSCSI Boot Works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實務上的應用</dc:title>
  <dc:creator>chiounan</dc:creator>
  <cp:lastModifiedBy>chiounan</cp:lastModifiedBy>
  <cp:revision>65</cp:revision>
  <dcterms:created xsi:type="dcterms:W3CDTF">2014-05-04T09:57:21Z</dcterms:created>
  <dcterms:modified xsi:type="dcterms:W3CDTF">2014-07-17T02:22:45Z</dcterms:modified>
</cp:coreProperties>
</file>