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81" r:id="rId3"/>
    <p:sldMasterId id="2147483692" r:id="rId4"/>
  </p:sldMasterIdLst>
  <p:sldIdLst>
    <p:sldId id="256" r:id="rId5"/>
    <p:sldId id="257" r:id="rId6"/>
    <p:sldId id="267" r:id="rId7"/>
    <p:sldId id="258" r:id="rId8"/>
    <p:sldId id="259" r:id="rId9"/>
    <p:sldId id="279" r:id="rId10"/>
    <p:sldId id="260" r:id="rId11"/>
    <p:sldId id="265" r:id="rId12"/>
    <p:sldId id="261" r:id="rId13"/>
    <p:sldId id="262" r:id="rId14"/>
    <p:sldId id="263" r:id="rId15"/>
    <p:sldId id="264" r:id="rId16"/>
    <p:sldId id="275" r:id="rId17"/>
    <p:sldId id="271" r:id="rId18"/>
    <p:sldId id="270" r:id="rId19"/>
    <p:sldId id="272" r:id="rId20"/>
    <p:sldId id="273" r:id="rId21"/>
    <p:sldId id="266" r:id="rId22"/>
    <p:sldId id="277" r:id="rId23"/>
    <p:sldId id="276" r:id="rId24"/>
    <p:sldId id="278" r:id="rId25"/>
    <p:sldId id="268" r:id="rId26"/>
    <p:sldId id="269" r:id="rId27"/>
    <p:sldId id="280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8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97035"/>
            <a:ext cx="5837820" cy="2803416"/>
          </a:xfrm>
        </p:spPr>
        <p:txBody>
          <a:bodyPr>
            <a:noAutofit/>
          </a:bodyPr>
          <a:lstStyle>
            <a:lvl1pPr>
              <a:defRPr lang="en-US" sz="8000" b="1" kern="1200" dirty="0">
                <a:solidFill>
                  <a:srgbClr val="972947"/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79182"/>
            <a:ext cx="5837820" cy="1298903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BFBFB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17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419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9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97035"/>
            <a:ext cx="5837820" cy="2803416"/>
          </a:xfrm>
        </p:spPr>
        <p:txBody>
          <a:bodyPr>
            <a:noAutofit/>
          </a:bodyPr>
          <a:lstStyle>
            <a:lvl1pPr>
              <a:defRPr sz="8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79182"/>
            <a:ext cx="5837820" cy="1298903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BFBFB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09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7145"/>
            <a:ext cx="8229600" cy="71508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7654"/>
            <a:ext cx="8229600" cy="36873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7200" y="364854"/>
            <a:ext cx="4040188" cy="432180"/>
          </a:xfrm>
        </p:spPr>
        <p:txBody>
          <a:bodyPr anchor="t">
            <a:normAutofit/>
          </a:bodyPr>
          <a:lstStyle>
            <a:lvl1pPr marL="0" indent="0">
              <a:buNone/>
              <a:defRPr sz="1400" b="1" i="0" cap="all">
                <a:solidFill>
                  <a:srgbClr val="80000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796478" y="6266240"/>
            <a:ext cx="1347521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i="0" kern="120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0430FF-B0B0-2D4C-B725-444791AD468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>
                    <a:lumMod val="85000"/>
                  </a:prstClr>
                </a:solidFill>
              </a:rPr>
              <a:t>FalconStor Confidential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7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7145"/>
            <a:ext cx="8229600" cy="71508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12610"/>
            <a:ext cx="8229600" cy="3654975"/>
          </a:xfrm>
        </p:spPr>
        <p:txBody>
          <a:bodyPr numCol="2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30FF-B0B0-2D4C-B725-444791AD468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7200" y="364854"/>
            <a:ext cx="4040188" cy="432180"/>
          </a:xfrm>
        </p:spPr>
        <p:txBody>
          <a:bodyPr anchor="t">
            <a:normAutofit/>
          </a:bodyPr>
          <a:lstStyle>
            <a:lvl1pPr marL="0" indent="0">
              <a:buNone/>
              <a:defRPr sz="1400" b="1" i="0" cap="all">
                <a:solidFill>
                  <a:srgbClr val="80000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Click to edit text styles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>
                    <a:lumMod val="85000"/>
                  </a:prstClr>
                </a:solidFill>
              </a:rPr>
              <a:t>FalconStor Confidential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44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7145"/>
            <a:ext cx="8229600" cy="71508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47523"/>
            <a:ext cx="4040188" cy="639762"/>
          </a:xfrm>
        </p:spPr>
        <p:txBody>
          <a:bodyPr anchor="t">
            <a:normAutofit/>
          </a:bodyPr>
          <a:lstStyle>
            <a:lvl1pPr marL="0" indent="0">
              <a:buNone/>
              <a:defRPr sz="1800" b="1" i="0"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87286"/>
            <a:ext cx="4040188" cy="30802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87285"/>
            <a:ext cx="4041775" cy="30802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30FF-B0B0-2D4C-B725-444791AD468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46612" y="1447523"/>
            <a:ext cx="4040188" cy="639762"/>
          </a:xfrm>
        </p:spPr>
        <p:txBody>
          <a:bodyPr anchor="t">
            <a:normAutofit/>
          </a:bodyPr>
          <a:lstStyle>
            <a:lvl1pPr marL="0" indent="0">
              <a:buNone/>
              <a:defRPr sz="1800" b="1" i="0"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7200" y="364854"/>
            <a:ext cx="4040188" cy="432180"/>
          </a:xfrm>
        </p:spPr>
        <p:txBody>
          <a:bodyPr anchor="t">
            <a:normAutofit/>
          </a:bodyPr>
          <a:lstStyle>
            <a:lvl1pPr marL="0" indent="0">
              <a:buNone/>
              <a:defRPr sz="1400" b="1" i="0" cap="all">
                <a:solidFill>
                  <a:srgbClr val="80000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>
                    <a:lumMod val="85000"/>
                  </a:prstClr>
                </a:solidFill>
              </a:rPr>
              <a:t>FalconStor Confidential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57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,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7145"/>
            <a:ext cx="8229600" cy="71508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447523"/>
            <a:ext cx="4040188" cy="3720059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523"/>
            <a:ext cx="4041775" cy="37200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30FF-B0B0-2D4C-B725-444791AD468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7200" y="364854"/>
            <a:ext cx="4040188" cy="432180"/>
          </a:xfrm>
        </p:spPr>
        <p:txBody>
          <a:bodyPr anchor="t">
            <a:normAutofit/>
          </a:bodyPr>
          <a:lstStyle>
            <a:lvl1pPr marL="0" indent="0">
              <a:buNone/>
              <a:defRPr sz="1400" b="1" i="0" cap="all">
                <a:solidFill>
                  <a:srgbClr val="80000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>
                    <a:lumMod val="85000"/>
                  </a:prstClr>
                </a:solidFill>
              </a:rPr>
              <a:t>FalconStor Confidential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99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430838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7145"/>
            <a:ext cx="8229600" cy="71508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30FF-B0B0-2D4C-B725-444791AD468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7200" y="364854"/>
            <a:ext cx="4040188" cy="432180"/>
          </a:xfrm>
        </p:spPr>
        <p:txBody>
          <a:bodyPr anchor="t">
            <a:normAutofit/>
          </a:bodyPr>
          <a:lstStyle>
            <a:lvl1pPr marL="0" indent="0">
              <a:buNone/>
              <a:defRPr sz="1400" b="1" i="0" cap="all">
                <a:solidFill>
                  <a:srgbClr val="80000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>
                    <a:lumMod val="85000"/>
                  </a:prstClr>
                </a:solidFill>
              </a:rPr>
              <a:t>FalconStor Confidential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53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430FF-B0B0-2D4C-B725-444791AD468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>
                    <a:lumMod val="85000"/>
                  </a:prstClr>
                </a:solidFill>
              </a:rPr>
              <a:t>FalconStor Confidential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73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erato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6237"/>
            <a:ext cx="8229600" cy="71508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430FF-B0B0-2D4C-B725-444791AD468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>
                    <a:lumMod val="85000"/>
                  </a:prstClr>
                </a:solidFill>
              </a:rPr>
              <a:t>Company Confidential - NDA Required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66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430FF-B0B0-2D4C-B725-444791AD468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>
                    <a:lumMod val="85000"/>
                  </a:prstClr>
                </a:solidFill>
              </a:rPr>
              <a:t>FalconStor Confidential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794419" y="2722814"/>
            <a:ext cx="2455971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  <a:defRPr sz="1400">
                <a:solidFill>
                  <a:prstClr val="white">
                    <a:lumMod val="50000"/>
                  </a:prstClr>
                </a:solidFill>
                <a:latin typeface="Arial" charset="0"/>
                <a:ea typeface="PMingLiU" pitchFamily="18" charset="-120"/>
                <a:cs typeface="Arial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TW" dirty="0" smtClean="0">
                <a:solidFill>
                  <a:srgbClr val="000000"/>
                </a:solidFill>
                <a:latin typeface="TitilliumMaps26L 750 wt"/>
                <a:cs typeface="TitilliumMaps26L 750 wt"/>
              </a:rPr>
              <a:t>APAC Headquarters</a:t>
            </a:r>
            <a:endParaRPr lang="en-US" altLang="zh-TW" dirty="0">
              <a:solidFill>
                <a:srgbClr val="000000"/>
              </a:solidFill>
              <a:latin typeface="TitilliumMaps26L 750 wt"/>
              <a:cs typeface="TitilliumMaps26L 750 wt"/>
            </a:endParaRPr>
          </a:p>
          <a:p>
            <a:pPr algn="l">
              <a:lnSpc>
                <a:spcPct val="100000"/>
              </a:lnSpc>
              <a:defRPr/>
            </a:pPr>
            <a:r>
              <a:rPr lang="en-US" altLang="zh-TW" dirty="0" smtClean="0">
                <a:latin typeface="TitilliumMaps26L 250 wt"/>
                <a:cs typeface="TitilliumMaps26L 250 wt"/>
              </a:rPr>
              <a:t>FalconStor Software, Inc.</a:t>
            </a:r>
          </a:p>
          <a:p>
            <a:pPr algn="l">
              <a:lnSpc>
                <a:spcPct val="100000"/>
              </a:lnSpc>
            </a:pPr>
            <a:r>
              <a:rPr lang="en-US" altLang="zh-TW" dirty="0" smtClean="0">
                <a:latin typeface="TitilliumMaps26L 250 wt"/>
                <a:cs typeface="TitilliumMaps26L 250 wt"/>
              </a:rPr>
              <a:t>20 </a:t>
            </a:r>
            <a:r>
              <a:rPr lang="en-US" altLang="zh-TW" dirty="0">
                <a:latin typeface="TitilliumMaps26L 250 wt"/>
                <a:cs typeface="TitilliumMaps26L 250 wt"/>
              </a:rPr>
              <a:t>Science Park Road</a:t>
            </a:r>
            <a:br>
              <a:rPr lang="en-US" altLang="zh-TW" dirty="0">
                <a:latin typeface="TitilliumMaps26L 250 wt"/>
                <a:cs typeface="TitilliumMaps26L 250 wt"/>
              </a:rPr>
            </a:br>
            <a:r>
              <a:rPr lang="en-US" altLang="zh-TW" dirty="0">
                <a:latin typeface="TitilliumMaps26L 250 wt"/>
                <a:cs typeface="TitilliumMaps26L 250 wt"/>
              </a:rPr>
              <a:t>#02-04A/5, Teletech Park</a:t>
            </a:r>
            <a:br>
              <a:rPr lang="en-US" altLang="zh-TW" dirty="0">
                <a:latin typeface="TitilliumMaps26L 250 wt"/>
                <a:cs typeface="TitilliumMaps26L 250 wt"/>
              </a:rPr>
            </a:br>
            <a:r>
              <a:rPr lang="en-US" altLang="zh-TW" dirty="0">
                <a:latin typeface="TitilliumMaps26L 250 wt"/>
                <a:cs typeface="TitilliumMaps26L 250 wt"/>
              </a:rPr>
              <a:t>Singapore Science Park 2</a:t>
            </a:r>
            <a:br>
              <a:rPr lang="en-US" altLang="zh-TW" dirty="0">
                <a:latin typeface="TitilliumMaps26L 250 wt"/>
                <a:cs typeface="TitilliumMaps26L 250 wt"/>
              </a:rPr>
            </a:br>
            <a:r>
              <a:rPr lang="en-US" altLang="zh-TW" dirty="0">
                <a:latin typeface="TitilliumMaps26L 250 wt"/>
                <a:cs typeface="TitilliumMaps26L 250 wt"/>
              </a:rPr>
              <a:t>Singapore, 117674</a:t>
            </a:r>
          </a:p>
          <a:p>
            <a:pPr algn="l">
              <a:lnSpc>
                <a:spcPct val="100000"/>
              </a:lnSpc>
            </a:pPr>
            <a:r>
              <a:rPr lang="de-DE" dirty="0">
                <a:latin typeface="TitilliumMaps26L 250 wt"/>
                <a:cs typeface="TitilliumMaps26L 250 wt"/>
              </a:rPr>
              <a:t>Tel: +</a:t>
            </a:r>
            <a:r>
              <a:rPr lang="en-US" altLang="zh-TW" dirty="0" smtClean="0">
                <a:latin typeface="TitilliumMaps26L 250 wt"/>
                <a:cs typeface="TitilliumMaps26L 250 wt"/>
              </a:rPr>
              <a:t>65.6361.2450</a:t>
            </a:r>
            <a:endParaRPr lang="de-DE" altLang="zh-TW" dirty="0">
              <a:latin typeface="TitilliumMaps26L 250 wt"/>
              <a:cs typeface="TitilliumMaps26L 250 wt"/>
            </a:endParaRPr>
          </a:p>
          <a:p>
            <a:pPr algn="l">
              <a:lnSpc>
                <a:spcPct val="100000"/>
              </a:lnSpc>
            </a:pPr>
            <a:r>
              <a:rPr lang="de-DE" dirty="0">
                <a:latin typeface="TitilliumMaps26L 250 wt"/>
                <a:cs typeface="TitilliumMaps26L 250 wt"/>
                <a:hlinkClick r:id=""/>
              </a:rPr>
              <a:t>salesasia@falconstor.com</a:t>
            </a:r>
            <a:endParaRPr lang="de-DE" dirty="0">
              <a:latin typeface="TitilliumMaps26L 250 wt"/>
              <a:cs typeface="TitilliumMaps26L 250 w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100410" y="2717979"/>
            <a:ext cx="24559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fr-FR" sz="1400" dirty="0" smtClean="0">
                <a:solidFill>
                  <a:prstClr val="black"/>
                </a:solidFill>
                <a:latin typeface="TitilliumMaps26L 750 wt"/>
                <a:cs typeface="TitilliumMaps26L 750 wt"/>
              </a:rPr>
              <a:t>EMEA Headquarters</a:t>
            </a:r>
            <a:endParaRPr lang="fr-FR" sz="1400" dirty="0">
              <a:solidFill>
                <a:prstClr val="black"/>
              </a:solidFill>
              <a:latin typeface="TitilliumMaps26L 750 wt"/>
              <a:cs typeface="TitilliumMaps26L 7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FalconStor Software, GmbH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Landsberger </a:t>
            </a:r>
            <a:r>
              <a:rPr lang="en-US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Str. 312 80687 </a:t>
            </a: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Munich, Germany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Tel</a:t>
            </a:r>
            <a:r>
              <a:rPr lang="en-US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: +49 (0</a:t>
            </a: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) 89.41615321.10</a:t>
            </a:r>
            <a:endParaRPr lang="fr-FR" sz="1400" dirty="0">
              <a:solidFill>
                <a:prstClr val="white">
                  <a:lumMod val="50000"/>
                </a:prstClr>
              </a:solidFill>
              <a:latin typeface="TitilliumMaps26L 250 wt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fr-FR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  <a:hlinkClick r:id=""/>
              </a:rPr>
              <a:t>salesemea@falconstor.com</a:t>
            </a:r>
            <a:endParaRPr lang="fr-FR" sz="1400" dirty="0">
              <a:solidFill>
                <a:prstClr val="white">
                  <a:lumMod val="50000"/>
                </a:prstClr>
              </a:solidFill>
              <a:latin typeface="TitilliumMaps26L 250 wt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endParaRPr lang="en-US" sz="1400" dirty="0">
              <a:solidFill>
                <a:prstClr val="white">
                  <a:lumMod val="50000"/>
                </a:prstClr>
              </a:solidFill>
              <a:latin typeface="TitilliumMaps26L 250 wt"/>
              <a:cs typeface="TitilliumMaps26L 250 wt"/>
            </a:endParaRPr>
          </a:p>
          <a:p>
            <a:endParaRPr lang="en-US" sz="1400" dirty="0">
              <a:solidFill>
                <a:prstClr val="black"/>
              </a:solidFill>
              <a:latin typeface="TitilliumMaps26L 250 wt"/>
              <a:cs typeface="TitilliumMaps26L 250 wt"/>
            </a:endParaRPr>
          </a:p>
        </p:txBody>
      </p:sp>
      <p:sp>
        <p:nvSpPr>
          <p:cNvPr id="11" name="Subtitle 5"/>
          <p:cNvSpPr>
            <a:spLocks noGrp="1"/>
          </p:cNvSpPr>
          <p:nvPr>
            <p:ph type="subTitle" idx="1"/>
          </p:nvPr>
        </p:nvSpPr>
        <p:spPr>
          <a:xfrm>
            <a:off x="406400" y="2069719"/>
            <a:ext cx="7086600" cy="595574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06400" y="2722814"/>
            <a:ext cx="2455971" cy="185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>
                <a:solidFill>
                  <a:srgbClr val="000000"/>
                </a:solidFill>
                <a:latin typeface="TitilliumMaps26L 750 wt"/>
                <a:cs typeface="TitilliumMaps26L 750 wt"/>
              </a:rPr>
              <a:t>Corporate </a:t>
            </a:r>
            <a:r>
              <a:rPr lang="en-US" altLang="zh-TW" sz="1400" dirty="0" smtClean="0">
                <a:solidFill>
                  <a:srgbClr val="000000"/>
                </a:solidFill>
                <a:latin typeface="TitilliumMaps26L 750 wt"/>
                <a:cs typeface="TitilliumMaps26L 750 wt"/>
              </a:rPr>
              <a:t>Headquarters</a:t>
            </a:r>
            <a:endParaRPr lang="en-US" altLang="zh-TW" sz="1400" dirty="0" smtClean="0">
              <a:solidFill>
                <a:prstClr val="white">
                  <a:lumMod val="50000"/>
                </a:prstClr>
              </a:solidFill>
              <a:latin typeface="TitilliumMaps26L 250 wt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</a:rPr>
              <a:t>FalconStor Software, Inc.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</a:rPr>
              <a:t>2 </a:t>
            </a: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</a:rPr>
              <a:t>Huntington Quadrangle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</a:rPr>
              <a:t>Melville, NY </a:t>
            </a: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</a:rPr>
              <a:t>11747 USA</a:t>
            </a:r>
            <a:endParaRPr lang="en-US" altLang="zh-TW" sz="1400" dirty="0">
              <a:solidFill>
                <a:prstClr val="white">
                  <a:lumMod val="50000"/>
                </a:prstClr>
              </a:solidFill>
              <a:latin typeface="TitilliumMaps26L 250 wt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</a:rPr>
              <a:t>Tel: +1 631.777.5188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</a:rPr>
              <a:t>Support: +1 </a:t>
            </a: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</a:rPr>
              <a:t>631.777.3332</a:t>
            </a:r>
            <a:endParaRPr lang="en-US" altLang="zh-TW" sz="600" dirty="0">
              <a:solidFill>
                <a:prstClr val="white">
                  <a:lumMod val="50000"/>
                </a:prstClr>
              </a:solidFill>
              <a:latin typeface="TitilliumMaps26L 250 wt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  <a:hlinkClick r:id=""/>
              </a:rPr>
              <a:t>salesinfo@</a:t>
            </a: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  <a:hlinkClick r:id=""/>
              </a:rPr>
              <a:t>falconstor.com</a:t>
            </a:r>
            <a:endParaRPr lang="en-US" altLang="zh-TW" sz="1400" dirty="0">
              <a:solidFill>
                <a:prstClr val="white">
                  <a:lumMod val="50000"/>
                </a:prstClr>
              </a:solidFill>
              <a:latin typeface="TitilliumMaps26L 250 wt"/>
              <a:cs typeface="TitilliumMaps26L 250 wt"/>
            </a:endParaRPr>
          </a:p>
        </p:txBody>
      </p:sp>
    </p:spTree>
    <p:extLst>
      <p:ext uri="{BB962C8B-B14F-4D97-AF65-F5344CB8AC3E}">
        <p14:creationId xmlns:p14="http://schemas.microsoft.com/office/powerpoint/2010/main" val="118241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15086"/>
          </a:xfrm>
        </p:spPr>
        <p:txBody>
          <a:bodyPr>
            <a:noAutofit/>
          </a:bodyPr>
          <a:lstStyle>
            <a:lvl1pPr>
              <a:defRPr lang="zh-TW" altLang="en-US" sz="4400" b="1" kern="1200" dirty="0" smtClean="0">
                <a:solidFill>
                  <a:srgbClr val="972947"/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7654"/>
            <a:ext cx="8229600" cy="368737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7796478" y="6266240"/>
            <a:ext cx="1347521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i="0" kern="120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0430FF-B0B0-2D4C-B725-444791AD46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8500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97035"/>
            <a:ext cx="5837820" cy="2803416"/>
          </a:xfrm>
        </p:spPr>
        <p:txBody>
          <a:bodyPr>
            <a:noAutofit/>
          </a:bodyPr>
          <a:lstStyle>
            <a:lvl1pPr>
              <a:defRPr sz="8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79182"/>
            <a:ext cx="5837820" cy="1298903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BFBFB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17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7145"/>
            <a:ext cx="8229600" cy="71508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7654"/>
            <a:ext cx="8229600" cy="36873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7200" y="364854"/>
            <a:ext cx="4040188" cy="432180"/>
          </a:xfrm>
        </p:spPr>
        <p:txBody>
          <a:bodyPr anchor="t">
            <a:normAutofit/>
          </a:bodyPr>
          <a:lstStyle>
            <a:lvl1pPr marL="0" indent="0">
              <a:buNone/>
              <a:defRPr sz="1400" b="1" i="0" cap="all">
                <a:solidFill>
                  <a:srgbClr val="80000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7796478" y="6266240"/>
            <a:ext cx="1347521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i="0" kern="120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0430FF-B0B0-2D4C-B725-444791AD46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500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7145"/>
            <a:ext cx="8229600" cy="71508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12610"/>
            <a:ext cx="8229600" cy="3654975"/>
          </a:xfrm>
        </p:spPr>
        <p:txBody>
          <a:bodyPr numCol="2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8DC4-BA36-4C0F-81A1-0299B58832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7200" y="364854"/>
            <a:ext cx="4040188" cy="432180"/>
          </a:xfrm>
        </p:spPr>
        <p:txBody>
          <a:bodyPr anchor="t">
            <a:normAutofit/>
          </a:bodyPr>
          <a:lstStyle>
            <a:lvl1pPr marL="0" indent="0">
              <a:buNone/>
              <a:defRPr sz="1400" b="1" i="0" cap="all">
                <a:solidFill>
                  <a:srgbClr val="80000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Click to edit text styles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5959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7145"/>
            <a:ext cx="8229600" cy="71508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47523"/>
            <a:ext cx="4040188" cy="639762"/>
          </a:xfrm>
        </p:spPr>
        <p:txBody>
          <a:bodyPr anchor="t">
            <a:normAutofit/>
          </a:bodyPr>
          <a:lstStyle>
            <a:lvl1pPr marL="0" indent="0">
              <a:buNone/>
              <a:defRPr sz="1800" b="1" i="0"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87286"/>
            <a:ext cx="4040188" cy="30802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87285"/>
            <a:ext cx="4041775" cy="30802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8DC4-BA36-4C0F-81A1-0299B58832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46612" y="1447523"/>
            <a:ext cx="4040188" cy="639762"/>
          </a:xfrm>
        </p:spPr>
        <p:txBody>
          <a:bodyPr anchor="t">
            <a:normAutofit/>
          </a:bodyPr>
          <a:lstStyle>
            <a:lvl1pPr marL="0" indent="0">
              <a:buNone/>
              <a:defRPr sz="1800" b="1" i="0"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7200" y="364854"/>
            <a:ext cx="4040188" cy="432180"/>
          </a:xfrm>
        </p:spPr>
        <p:txBody>
          <a:bodyPr anchor="t">
            <a:normAutofit/>
          </a:bodyPr>
          <a:lstStyle>
            <a:lvl1pPr marL="0" indent="0">
              <a:buNone/>
              <a:defRPr sz="1400" b="1" i="0" cap="all">
                <a:solidFill>
                  <a:srgbClr val="80000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535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icture,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7145"/>
            <a:ext cx="8229600" cy="71508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447523"/>
            <a:ext cx="4040188" cy="3720059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523"/>
            <a:ext cx="4041775" cy="37200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8DC4-BA36-4C0F-81A1-0299B58832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7200" y="364854"/>
            <a:ext cx="4040188" cy="432180"/>
          </a:xfrm>
        </p:spPr>
        <p:txBody>
          <a:bodyPr anchor="t">
            <a:normAutofit/>
          </a:bodyPr>
          <a:lstStyle>
            <a:lvl1pPr marL="0" indent="0">
              <a:buNone/>
              <a:defRPr sz="1400" b="1" i="0" cap="all">
                <a:solidFill>
                  <a:srgbClr val="80000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090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ictur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430838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7145"/>
            <a:ext cx="8229600" cy="71508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8DC4-BA36-4C0F-81A1-0299B58832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7200" y="364854"/>
            <a:ext cx="4040188" cy="432180"/>
          </a:xfrm>
        </p:spPr>
        <p:txBody>
          <a:bodyPr anchor="t">
            <a:normAutofit/>
          </a:bodyPr>
          <a:lstStyle>
            <a:lvl1pPr marL="0" indent="0">
              <a:buNone/>
              <a:defRPr sz="1400" b="1" i="0" cap="all">
                <a:solidFill>
                  <a:srgbClr val="80000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451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8DC4-BA36-4C0F-81A1-0299B58832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7579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erato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6237"/>
            <a:ext cx="8229600" cy="71508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8DC4-BA36-4C0F-81A1-0299B58832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0912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8DC4-BA36-4C0F-81A1-0299B58832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94419" y="2722814"/>
            <a:ext cx="2455971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  <a:defRPr sz="1400">
                <a:solidFill>
                  <a:prstClr val="white">
                    <a:lumMod val="50000"/>
                  </a:prstClr>
                </a:solidFill>
                <a:latin typeface="Arial" charset="0"/>
                <a:ea typeface="PMingLiU" pitchFamily="18" charset="-120"/>
                <a:cs typeface="Arial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TW" dirty="0" smtClean="0">
                <a:solidFill>
                  <a:srgbClr val="000000"/>
                </a:solidFill>
                <a:latin typeface="TitilliumMaps26L 750 wt"/>
                <a:cs typeface="TitilliumMaps26L 750 wt"/>
              </a:rPr>
              <a:t>APAC</a:t>
            </a:r>
            <a:r>
              <a:rPr lang="en-US" altLang="zh-TW" baseline="0" dirty="0" smtClean="0">
                <a:solidFill>
                  <a:srgbClr val="000000"/>
                </a:solidFill>
                <a:latin typeface="TitilliumMaps26L 750 wt"/>
                <a:cs typeface="TitilliumMaps26L 750 wt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tilliumMaps26L 750 wt"/>
                <a:cs typeface="TitilliumMaps26L 750 wt"/>
              </a:rPr>
              <a:t>Headquarters</a:t>
            </a:r>
            <a:endParaRPr lang="en-US" altLang="zh-TW" dirty="0">
              <a:solidFill>
                <a:srgbClr val="000000"/>
              </a:solidFill>
              <a:latin typeface="TitilliumMaps26L 750 wt"/>
              <a:cs typeface="TitilliumMaps26L 750 w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SzTx/>
              <a:buFont typeface="Times" pitchFamily="2" charset="0"/>
              <a:buNone/>
              <a:tabLst/>
              <a:defRPr/>
            </a:pP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FalconStor Software,</a:t>
            </a:r>
            <a:r>
              <a:rPr lang="en-US" altLang="zh-TW" sz="1400" baseline="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 Inc.</a:t>
            </a:r>
            <a:endParaRPr lang="en-US" altLang="zh-TW" dirty="0" smtClean="0">
              <a:latin typeface="TitilliumMaps26L 250 wt"/>
              <a:cs typeface="TitilliumMaps26L 250 wt"/>
            </a:endParaRPr>
          </a:p>
          <a:p>
            <a:pPr algn="l">
              <a:lnSpc>
                <a:spcPct val="100000"/>
              </a:lnSpc>
            </a:pPr>
            <a:r>
              <a:rPr lang="en-US" altLang="zh-TW" dirty="0" smtClean="0">
                <a:latin typeface="TitilliumMaps26L 250 wt"/>
                <a:cs typeface="TitilliumMaps26L 250 wt"/>
              </a:rPr>
              <a:t>20 </a:t>
            </a:r>
            <a:r>
              <a:rPr lang="en-US" altLang="zh-TW" dirty="0">
                <a:latin typeface="TitilliumMaps26L 250 wt"/>
                <a:cs typeface="TitilliumMaps26L 250 wt"/>
              </a:rPr>
              <a:t>Science Park Road</a:t>
            </a:r>
            <a:br>
              <a:rPr lang="en-US" altLang="zh-TW" dirty="0">
                <a:latin typeface="TitilliumMaps26L 250 wt"/>
                <a:cs typeface="TitilliumMaps26L 250 wt"/>
              </a:rPr>
            </a:br>
            <a:r>
              <a:rPr lang="en-US" altLang="zh-TW" dirty="0">
                <a:latin typeface="TitilliumMaps26L 250 wt"/>
                <a:cs typeface="TitilliumMaps26L 250 wt"/>
              </a:rPr>
              <a:t>#02-04A/5, Teletech Park</a:t>
            </a:r>
            <a:br>
              <a:rPr lang="en-US" altLang="zh-TW" dirty="0">
                <a:latin typeface="TitilliumMaps26L 250 wt"/>
                <a:cs typeface="TitilliumMaps26L 250 wt"/>
              </a:rPr>
            </a:br>
            <a:r>
              <a:rPr lang="en-US" altLang="zh-TW" dirty="0">
                <a:latin typeface="TitilliumMaps26L 250 wt"/>
                <a:cs typeface="TitilliumMaps26L 250 wt"/>
              </a:rPr>
              <a:t>Singapore Science Park 2</a:t>
            </a:r>
            <a:br>
              <a:rPr lang="en-US" altLang="zh-TW" dirty="0">
                <a:latin typeface="TitilliumMaps26L 250 wt"/>
                <a:cs typeface="TitilliumMaps26L 250 wt"/>
              </a:rPr>
            </a:br>
            <a:r>
              <a:rPr lang="en-US" altLang="zh-TW" dirty="0">
                <a:latin typeface="TitilliumMaps26L 250 wt"/>
                <a:cs typeface="TitilliumMaps26L 250 wt"/>
              </a:rPr>
              <a:t>Singapore, 117674</a:t>
            </a:r>
          </a:p>
          <a:p>
            <a:pPr algn="l">
              <a:lnSpc>
                <a:spcPct val="100000"/>
              </a:lnSpc>
            </a:pPr>
            <a:r>
              <a:rPr lang="de-DE" dirty="0">
                <a:latin typeface="TitilliumMaps26L 250 wt"/>
                <a:cs typeface="TitilliumMaps26L 250 wt"/>
              </a:rPr>
              <a:t>Tel: +</a:t>
            </a:r>
            <a:r>
              <a:rPr lang="en-US" altLang="zh-TW" dirty="0" smtClean="0">
                <a:latin typeface="TitilliumMaps26L 250 wt"/>
                <a:cs typeface="TitilliumMaps26L 250 wt"/>
              </a:rPr>
              <a:t>65.6361.2450</a:t>
            </a:r>
            <a:endParaRPr lang="de-DE" altLang="zh-TW" dirty="0">
              <a:latin typeface="TitilliumMaps26L 250 wt"/>
              <a:cs typeface="TitilliumMaps26L 250 wt"/>
            </a:endParaRPr>
          </a:p>
          <a:p>
            <a:pPr algn="l">
              <a:lnSpc>
                <a:spcPct val="100000"/>
              </a:lnSpc>
            </a:pPr>
            <a:r>
              <a:rPr lang="de-DE" dirty="0">
                <a:latin typeface="TitilliumMaps26L 250 wt"/>
                <a:cs typeface="TitilliumMaps26L 250 wt"/>
                <a:hlinkClick r:id=""/>
              </a:rPr>
              <a:t>salesasia@falconstor.com</a:t>
            </a:r>
            <a:endParaRPr lang="de-DE" dirty="0">
              <a:latin typeface="TitilliumMaps26L 250 wt"/>
              <a:cs typeface="TitilliumMaps26L 250 w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0410" y="2717979"/>
            <a:ext cx="24559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fr-FR" sz="1400" dirty="0" smtClean="0">
                <a:solidFill>
                  <a:prstClr val="black"/>
                </a:solidFill>
                <a:latin typeface="TitilliumMaps26L 750 wt"/>
                <a:cs typeface="TitilliumMaps26L 750 wt"/>
              </a:rPr>
              <a:t>EMEA</a:t>
            </a:r>
            <a:r>
              <a:rPr lang="fr-FR" sz="1400" baseline="0" dirty="0" smtClean="0">
                <a:solidFill>
                  <a:prstClr val="black"/>
                </a:solidFill>
                <a:latin typeface="TitilliumMaps26L 750 wt"/>
                <a:cs typeface="TitilliumMaps26L 750 wt"/>
              </a:rPr>
              <a:t> </a:t>
            </a:r>
            <a:r>
              <a:rPr lang="fr-FR" sz="1400" dirty="0" smtClean="0">
                <a:solidFill>
                  <a:prstClr val="black"/>
                </a:solidFill>
                <a:latin typeface="TitilliumMaps26L 750 wt"/>
                <a:cs typeface="TitilliumMaps26L 750 wt"/>
              </a:rPr>
              <a:t>Headquarters</a:t>
            </a:r>
            <a:endParaRPr lang="fr-FR" sz="1400" dirty="0">
              <a:solidFill>
                <a:prstClr val="black"/>
              </a:solidFill>
              <a:latin typeface="TitilliumMaps26L 750 wt"/>
              <a:cs typeface="TitilliumMaps26L 7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FalconStor Software,</a:t>
            </a:r>
            <a:r>
              <a:rPr lang="en-US" sz="1400" baseline="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 GmbH</a:t>
            </a:r>
            <a:endParaRPr lang="en-US" sz="1400" dirty="0" smtClean="0">
              <a:solidFill>
                <a:prstClr val="white">
                  <a:lumMod val="50000"/>
                </a:prstClr>
              </a:solidFill>
              <a:latin typeface="TitilliumMaps26L 250 wt"/>
              <a:ea typeface="PMingLiU" pitchFamily="18" charset="-120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Landsberger </a:t>
            </a:r>
            <a:r>
              <a:rPr lang="en-US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Str. 312 80687 </a:t>
            </a: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Munich, Germany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Tel</a:t>
            </a:r>
            <a:r>
              <a:rPr lang="en-US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: +49 (0</a:t>
            </a: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) 89.41615321.10</a:t>
            </a:r>
            <a:endParaRPr lang="fr-FR" sz="1400" dirty="0">
              <a:solidFill>
                <a:prstClr val="white">
                  <a:lumMod val="50000"/>
                </a:prstClr>
              </a:solidFill>
              <a:latin typeface="TitilliumMaps26L 250 wt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fr-FR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  <a:hlinkClick r:id=""/>
              </a:rPr>
              <a:t>salesemea@falconstor.com</a:t>
            </a:r>
            <a:endParaRPr lang="fr-FR" sz="1400" dirty="0">
              <a:solidFill>
                <a:prstClr val="white">
                  <a:lumMod val="50000"/>
                </a:prstClr>
              </a:solidFill>
              <a:latin typeface="TitilliumMaps26L 250 wt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endParaRPr lang="en-US" sz="1400" dirty="0">
              <a:solidFill>
                <a:prstClr val="white">
                  <a:lumMod val="50000"/>
                </a:prstClr>
              </a:solidFill>
              <a:latin typeface="TitilliumMaps26L 250 wt"/>
              <a:cs typeface="TitilliumMaps26L 250 wt"/>
            </a:endParaRPr>
          </a:p>
          <a:p>
            <a:endParaRPr lang="en-US" sz="1400" dirty="0">
              <a:solidFill>
                <a:prstClr val="black"/>
              </a:solidFill>
              <a:latin typeface="TitilliumMaps26L 250 wt"/>
              <a:cs typeface="TitilliumMaps26L 250 wt"/>
            </a:endParaRPr>
          </a:p>
        </p:txBody>
      </p:sp>
      <p:sp>
        <p:nvSpPr>
          <p:cNvPr id="11" name="Subtitle 5"/>
          <p:cNvSpPr>
            <a:spLocks noGrp="1"/>
          </p:cNvSpPr>
          <p:nvPr>
            <p:ph type="subTitle" idx="1"/>
          </p:nvPr>
        </p:nvSpPr>
        <p:spPr>
          <a:xfrm>
            <a:off x="406400" y="2069719"/>
            <a:ext cx="7086600" cy="595574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6400" y="2722814"/>
            <a:ext cx="2455971" cy="185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>
                <a:solidFill>
                  <a:srgbClr val="000000"/>
                </a:solidFill>
                <a:latin typeface="TitilliumMaps26L 750 wt"/>
                <a:ea typeface="PMingLiU" pitchFamily="18" charset="-120"/>
                <a:cs typeface="TitilliumMaps26L 750 wt"/>
              </a:rPr>
              <a:t>Corporate </a:t>
            </a:r>
            <a:r>
              <a:rPr lang="en-US" altLang="zh-TW" sz="1400" dirty="0" smtClean="0">
                <a:solidFill>
                  <a:srgbClr val="000000"/>
                </a:solidFill>
                <a:latin typeface="TitilliumMaps26L 750 wt"/>
                <a:ea typeface="PMingLiU" pitchFamily="18" charset="-120"/>
                <a:cs typeface="TitilliumMaps26L 750 wt"/>
              </a:rPr>
              <a:t>Headquarters</a:t>
            </a:r>
            <a:endParaRPr lang="en-US" altLang="zh-TW" sz="1400" dirty="0" smtClean="0">
              <a:solidFill>
                <a:prstClr val="white">
                  <a:lumMod val="50000"/>
                </a:prstClr>
              </a:solidFill>
              <a:latin typeface="TitilliumMaps26L 250 wt"/>
              <a:ea typeface="PMingLiU" pitchFamily="18" charset="-120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FalconStor Software,</a:t>
            </a:r>
            <a:r>
              <a:rPr lang="en-US" altLang="zh-TW" sz="1400" baseline="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 Inc.</a:t>
            </a:r>
            <a:endParaRPr lang="en-US" altLang="zh-TW" sz="1400" dirty="0" smtClean="0">
              <a:solidFill>
                <a:prstClr val="white">
                  <a:lumMod val="50000"/>
                </a:prstClr>
              </a:solidFill>
              <a:latin typeface="TitilliumMaps26L 250 wt"/>
              <a:ea typeface="PMingLiU" pitchFamily="18" charset="-120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2 </a:t>
            </a: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Huntington Quadrangle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Melville, NY </a:t>
            </a: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11747 USA</a:t>
            </a:r>
            <a:endParaRPr lang="en-US" altLang="zh-TW" sz="1400" dirty="0">
              <a:solidFill>
                <a:prstClr val="white">
                  <a:lumMod val="50000"/>
                </a:prstClr>
              </a:solidFill>
              <a:latin typeface="TitilliumMaps26L 250 wt"/>
              <a:ea typeface="PMingLiU" pitchFamily="18" charset="-120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Tel: +1 631.777.5188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Support: +1 </a:t>
            </a: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631.777.3332</a:t>
            </a:r>
            <a:endParaRPr lang="en-US" altLang="zh-TW" sz="600" dirty="0">
              <a:solidFill>
                <a:prstClr val="white">
                  <a:lumMod val="50000"/>
                </a:prstClr>
              </a:solidFill>
              <a:latin typeface="TitilliumMaps26L 250 wt"/>
              <a:ea typeface="PMingLiU" pitchFamily="18" charset="-120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  <a:hlinkClick r:id=""/>
              </a:rPr>
              <a:t>salesinfo@</a:t>
            </a: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  <a:hlinkClick r:id=""/>
              </a:rPr>
              <a:t>falconstor.com</a:t>
            </a:r>
            <a:endParaRPr lang="en-US" altLang="zh-TW" sz="1400" dirty="0">
              <a:solidFill>
                <a:prstClr val="white">
                  <a:lumMod val="50000"/>
                </a:prstClr>
              </a:solidFill>
              <a:latin typeface="TitilliumMaps26L 250 wt"/>
              <a:ea typeface="PMingLiU" pitchFamily="18" charset="-120"/>
              <a:cs typeface="TitilliumMaps26L 250 wt"/>
            </a:endParaRPr>
          </a:p>
        </p:txBody>
      </p:sp>
    </p:spTree>
    <p:extLst>
      <p:ext uri="{BB962C8B-B14F-4D97-AF65-F5344CB8AC3E}">
        <p14:creationId xmlns:p14="http://schemas.microsoft.com/office/powerpoint/2010/main" val="10947879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419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9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7145"/>
            <a:ext cx="8229600" cy="71508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12610"/>
            <a:ext cx="8229600" cy="3654975"/>
          </a:xfrm>
        </p:spPr>
        <p:txBody>
          <a:bodyPr numCol="2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8DC4-BA36-4C0F-81A1-0299B58832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595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97035"/>
            <a:ext cx="5837820" cy="2803416"/>
          </a:xfrm>
        </p:spPr>
        <p:txBody>
          <a:bodyPr>
            <a:noAutofit/>
          </a:bodyPr>
          <a:lstStyle>
            <a:lvl1pPr>
              <a:defRPr sz="8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79182"/>
            <a:ext cx="5837820" cy="1298903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BFBFB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09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7145"/>
            <a:ext cx="8229600" cy="71508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7654"/>
            <a:ext cx="8229600" cy="36873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7200" y="364854"/>
            <a:ext cx="4040188" cy="432180"/>
          </a:xfrm>
        </p:spPr>
        <p:txBody>
          <a:bodyPr anchor="t">
            <a:normAutofit/>
          </a:bodyPr>
          <a:lstStyle>
            <a:lvl1pPr marL="0" indent="0">
              <a:buNone/>
              <a:defRPr sz="1400" b="1" i="0" cap="all">
                <a:solidFill>
                  <a:srgbClr val="80000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796478" y="6266240"/>
            <a:ext cx="1347521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i="0" kern="120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0430FF-B0B0-2D4C-B725-444791AD468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>
                    <a:lumMod val="85000"/>
                  </a:prstClr>
                </a:solidFill>
              </a:rPr>
              <a:t>FalconStor Confidential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719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7145"/>
            <a:ext cx="8229600" cy="71508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12610"/>
            <a:ext cx="8229600" cy="3654975"/>
          </a:xfrm>
        </p:spPr>
        <p:txBody>
          <a:bodyPr numCol="2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30FF-B0B0-2D4C-B725-444791AD468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7200" y="364854"/>
            <a:ext cx="4040188" cy="432180"/>
          </a:xfrm>
        </p:spPr>
        <p:txBody>
          <a:bodyPr anchor="t">
            <a:normAutofit/>
          </a:bodyPr>
          <a:lstStyle>
            <a:lvl1pPr marL="0" indent="0">
              <a:buNone/>
              <a:defRPr sz="1400" b="1" i="0" cap="all">
                <a:solidFill>
                  <a:srgbClr val="80000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Click to edit text styles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>
                    <a:lumMod val="85000"/>
                  </a:prstClr>
                </a:solidFill>
              </a:rPr>
              <a:t>FalconStor Confidential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445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7145"/>
            <a:ext cx="8229600" cy="71508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47523"/>
            <a:ext cx="4040188" cy="639762"/>
          </a:xfrm>
        </p:spPr>
        <p:txBody>
          <a:bodyPr anchor="t">
            <a:normAutofit/>
          </a:bodyPr>
          <a:lstStyle>
            <a:lvl1pPr marL="0" indent="0">
              <a:buNone/>
              <a:defRPr sz="1800" b="1" i="0"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87286"/>
            <a:ext cx="4040188" cy="30802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87285"/>
            <a:ext cx="4041775" cy="30802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30FF-B0B0-2D4C-B725-444791AD468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46612" y="1447523"/>
            <a:ext cx="4040188" cy="639762"/>
          </a:xfrm>
        </p:spPr>
        <p:txBody>
          <a:bodyPr anchor="t">
            <a:normAutofit/>
          </a:bodyPr>
          <a:lstStyle>
            <a:lvl1pPr marL="0" indent="0">
              <a:buNone/>
              <a:defRPr sz="1800" b="1" i="0"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7200" y="364854"/>
            <a:ext cx="4040188" cy="432180"/>
          </a:xfrm>
        </p:spPr>
        <p:txBody>
          <a:bodyPr anchor="t">
            <a:normAutofit/>
          </a:bodyPr>
          <a:lstStyle>
            <a:lvl1pPr marL="0" indent="0">
              <a:buNone/>
              <a:defRPr sz="1400" b="1" i="0" cap="all">
                <a:solidFill>
                  <a:srgbClr val="80000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>
                    <a:lumMod val="85000"/>
                  </a:prstClr>
                </a:solidFill>
              </a:rPr>
              <a:t>FalconStor Confidential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57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,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7145"/>
            <a:ext cx="8229600" cy="71508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447523"/>
            <a:ext cx="4040188" cy="3720059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523"/>
            <a:ext cx="4041775" cy="37200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30FF-B0B0-2D4C-B725-444791AD468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7200" y="364854"/>
            <a:ext cx="4040188" cy="432180"/>
          </a:xfrm>
        </p:spPr>
        <p:txBody>
          <a:bodyPr anchor="t">
            <a:normAutofit/>
          </a:bodyPr>
          <a:lstStyle>
            <a:lvl1pPr marL="0" indent="0">
              <a:buNone/>
              <a:defRPr sz="1400" b="1" i="0" cap="all">
                <a:solidFill>
                  <a:srgbClr val="80000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>
                    <a:lumMod val="85000"/>
                  </a:prstClr>
                </a:solidFill>
              </a:rPr>
              <a:t>FalconStor Confidential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996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430838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7145"/>
            <a:ext cx="8229600" cy="71508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30FF-B0B0-2D4C-B725-444791AD468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7200" y="364854"/>
            <a:ext cx="4040188" cy="432180"/>
          </a:xfrm>
        </p:spPr>
        <p:txBody>
          <a:bodyPr anchor="t">
            <a:normAutofit/>
          </a:bodyPr>
          <a:lstStyle>
            <a:lvl1pPr marL="0" indent="0">
              <a:buNone/>
              <a:defRPr sz="1400" b="1" i="0" cap="all">
                <a:solidFill>
                  <a:srgbClr val="80000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>
                    <a:lumMod val="85000"/>
                  </a:prstClr>
                </a:solidFill>
              </a:rPr>
              <a:t>FalconStor Confidential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535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430FF-B0B0-2D4C-B725-444791AD468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>
                    <a:lumMod val="85000"/>
                  </a:prstClr>
                </a:solidFill>
              </a:rPr>
              <a:t>FalconStor Confidential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738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erato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6237"/>
            <a:ext cx="8229600" cy="71508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430FF-B0B0-2D4C-B725-444791AD468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>
                    <a:lumMod val="85000"/>
                  </a:prstClr>
                </a:solidFill>
              </a:rPr>
              <a:t>Company Confidential - NDA Required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661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430FF-B0B0-2D4C-B725-444791AD468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>
                    <a:lumMod val="85000"/>
                  </a:prstClr>
                </a:solidFill>
              </a:rPr>
              <a:t>FalconStor Confidential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794419" y="2722814"/>
            <a:ext cx="2455971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  <a:defRPr sz="1400">
                <a:solidFill>
                  <a:prstClr val="white">
                    <a:lumMod val="50000"/>
                  </a:prstClr>
                </a:solidFill>
                <a:latin typeface="Arial" charset="0"/>
                <a:ea typeface="PMingLiU" pitchFamily="18" charset="-120"/>
                <a:cs typeface="Arial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TW" dirty="0" smtClean="0">
                <a:solidFill>
                  <a:srgbClr val="000000"/>
                </a:solidFill>
                <a:latin typeface="TitilliumMaps26L 750 wt"/>
                <a:cs typeface="TitilliumMaps26L 750 wt"/>
              </a:rPr>
              <a:t>APAC Headquarters</a:t>
            </a:r>
            <a:endParaRPr lang="en-US" altLang="zh-TW" dirty="0">
              <a:solidFill>
                <a:srgbClr val="000000"/>
              </a:solidFill>
              <a:latin typeface="TitilliumMaps26L 750 wt"/>
              <a:cs typeface="TitilliumMaps26L 750 wt"/>
            </a:endParaRPr>
          </a:p>
          <a:p>
            <a:pPr algn="l">
              <a:lnSpc>
                <a:spcPct val="100000"/>
              </a:lnSpc>
              <a:defRPr/>
            </a:pPr>
            <a:r>
              <a:rPr lang="en-US" altLang="zh-TW" dirty="0" smtClean="0">
                <a:latin typeface="TitilliumMaps26L 250 wt"/>
                <a:cs typeface="TitilliumMaps26L 250 wt"/>
              </a:rPr>
              <a:t>FalconStor Software, Inc.</a:t>
            </a:r>
          </a:p>
          <a:p>
            <a:pPr algn="l">
              <a:lnSpc>
                <a:spcPct val="100000"/>
              </a:lnSpc>
            </a:pPr>
            <a:r>
              <a:rPr lang="en-US" altLang="zh-TW" dirty="0" smtClean="0">
                <a:latin typeface="TitilliumMaps26L 250 wt"/>
                <a:cs typeface="TitilliumMaps26L 250 wt"/>
              </a:rPr>
              <a:t>20 </a:t>
            </a:r>
            <a:r>
              <a:rPr lang="en-US" altLang="zh-TW" dirty="0">
                <a:latin typeface="TitilliumMaps26L 250 wt"/>
                <a:cs typeface="TitilliumMaps26L 250 wt"/>
              </a:rPr>
              <a:t>Science Park Road</a:t>
            </a:r>
            <a:br>
              <a:rPr lang="en-US" altLang="zh-TW" dirty="0">
                <a:latin typeface="TitilliumMaps26L 250 wt"/>
                <a:cs typeface="TitilliumMaps26L 250 wt"/>
              </a:rPr>
            </a:br>
            <a:r>
              <a:rPr lang="en-US" altLang="zh-TW" dirty="0">
                <a:latin typeface="TitilliumMaps26L 250 wt"/>
                <a:cs typeface="TitilliumMaps26L 250 wt"/>
              </a:rPr>
              <a:t>#02-04A/5, Teletech Park</a:t>
            </a:r>
            <a:br>
              <a:rPr lang="en-US" altLang="zh-TW" dirty="0">
                <a:latin typeface="TitilliumMaps26L 250 wt"/>
                <a:cs typeface="TitilliumMaps26L 250 wt"/>
              </a:rPr>
            </a:br>
            <a:r>
              <a:rPr lang="en-US" altLang="zh-TW" dirty="0">
                <a:latin typeface="TitilliumMaps26L 250 wt"/>
                <a:cs typeface="TitilliumMaps26L 250 wt"/>
              </a:rPr>
              <a:t>Singapore Science Park 2</a:t>
            </a:r>
            <a:br>
              <a:rPr lang="en-US" altLang="zh-TW" dirty="0">
                <a:latin typeface="TitilliumMaps26L 250 wt"/>
                <a:cs typeface="TitilliumMaps26L 250 wt"/>
              </a:rPr>
            </a:br>
            <a:r>
              <a:rPr lang="en-US" altLang="zh-TW" dirty="0">
                <a:latin typeface="TitilliumMaps26L 250 wt"/>
                <a:cs typeface="TitilliumMaps26L 250 wt"/>
              </a:rPr>
              <a:t>Singapore, 117674</a:t>
            </a:r>
          </a:p>
          <a:p>
            <a:pPr algn="l">
              <a:lnSpc>
                <a:spcPct val="100000"/>
              </a:lnSpc>
            </a:pPr>
            <a:r>
              <a:rPr lang="de-DE" dirty="0">
                <a:latin typeface="TitilliumMaps26L 250 wt"/>
                <a:cs typeface="TitilliumMaps26L 250 wt"/>
              </a:rPr>
              <a:t>Tel: +</a:t>
            </a:r>
            <a:r>
              <a:rPr lang="en-US" altLang="zh-TW" dirty="0" smtClean="0">
                <a:latin typeface="TitilliumMaps26L 250 wt"/>
                <a:cs typeface="TitilliumMaps26L 250 wt"/>
              </a:rPr>
              <a:t>65.6361.2450</a:t>
            </a:r>
            <a:endParaRPr lang="de-DE" altLang="zh-TW" dirty="0">
              <a:latin typeface="TitilliumMaps26L 250 wt"/>
              <a:cs typeface="TitilliumMaps26L 250 wt"/>
            </a:endParaRPr>
          </a:p>
          <a:p>
            <a:pPr algn="l">
              <a:lnSpc>
                <a:spcPct val="100000"/>
              </a:lnSpc>
            </a:pPr>
            <a:r>
              <a:rPr lang="de-DE" dirty="0">
                <a:latin typeface="TitilliumMaps26L 250 wt"/>
                <a:cs typeface="TitilliumMaps26L 250 wt"/>
                <a:hlinkClick r:id=""/>
              </a:rPr>
              <a:t>salesasia@falconstor.com</a:t>
            </a:r>
            <a:endParaRPr lang="de-DE" dirty="0">
              <a:latin typeface="TitilliumMaps26L 250 wt"/>
              <a:cs typeface="TitilliumMaps26L 250 w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100410" y="2717979"/>
            <a:ext cx="24559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fr-FR" sz="1400" dirty="0" smtClean="0">
                <a:solidFill>
                  <a:prstClr val="black"/>
                </a:solidFill>
                <a:latin typeface="TitilliumMaps26L 750 wt"/>
                <a:cs typeface="TitilliumMaps26L 750 wt"/>
              </a:rPr>
              <a:t>EMEA Headquarters</a:t>
            </a:r>
            <a:endParaRPr lang="fr-FR" sz="1400" dirty="0">
              <a:solidFill>
                <a:prstClr val="black"/>
              </a:solidFill>
              <a:latin typeface="TitilliumMaps26L 750 wt"/>
              <a:cs typeface="TitilliumMaps26L 7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FalconStor Software, GmbH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Landsberger </a:t>
            </a:r>
            <a:r>
              <a:rPr lang="en-US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Str. 312 80687 </a:t>
            </a: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Munich, Germany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Tel</a:t>
            </a:r>
            <a:r>
              <a:rPr lang="en-US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: +49 (0</a:t>
            </a: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) 89.41615321.10</a:t>
            </a:r>
            <a:endParaRPr lang="fr-FR" sz="1400" dirty="0">
              <a:solidFill>
                <a:prstClr val="white">
                  <a:lumMod val="50000"/>
                </a:prstClr>
              </a:solidFill>
              <a:latin typeface="TitilliumMaps26L 250 wt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fr-FR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  <a:hlinkClick r:id=""/>
              </a:rPr>
              <a:t>salesemea@falconstor.com</a:t>
            </a:r>
            <a:endParaRPr lang="fr-FR" sz="1400" dirty="0">
              <a:solidFill>
                <a:prstClr val="white">
                  <a:lumMod val="50000"/>
                </a:prstClr>
              </a:solidFill>
              <a:latin typeface="TitilliumMaps26L 250 wt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endParaRPr lang="en-US" sz="1400" dirty="0">
              <a:solidFill>
                <a:prstClr val="white">
                  <a:lumMod val="50000"/>
                </a:prstClr>
              </a:solidFill>
              <a:latin typeface="TitilliumMaps26L 250 wt"/>
              <a:cs typeface="TitilliumMaps26L 250 wt"/>
            </a:endParaRPr>
          </a:p>
          <a:p>
            <a:endParaRPr lang="en-US" sz="1400" dirty="0">
              <a:solidFill>
                <a:prstClr val="black"/>
              </a:solidFill>
              <a:latin typeface="TitilliumMaps26L 250 wt"/>
              <a:cs typeface="TitilliumMaps26L 250 wt"/>
            </a:endParaRPr>
          </a:p>
        </p:txBody>
      </p:sp>
      <p:sp>
        <p:nvSpPr>
          <p:cNvPr id="11" name="Subtitle 5"/>
          <p:cNvSpPr>
            <a:spLocks noGrp="1"/>
          </p:cNvSpPr>
          <p:nvPr>
            <p:ph type="subTitle" idx="1"/>
          </p:nvPr>
        </p:nvSpPr>
        <p:spPr>
          <a:xfrm>
            <a:off x="406400" y="2069719"/>
            <a:ext cx="7086600" cy="595574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06400" y="2722814"/>
            <a:ext cx="2455971" cy="185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>
                <a:solidFill>
                  <a:srgbClr val="000000"/>
                </a:solidFill>
                <a:latin typeface="TitilliumMaps26L 750 wt"/>
                <a:cs typeface="TitilliumMaps26L 750 wt"/>
              </a:rPr>
              <a:t>Corporate </a:t>
            </a:r>
            <a:r>
              <a:rPr lang="en-US" altLang="zh-TW" sz="1400" dirty="0" smtClean="0">
                <a:solidFill>
                  <a:srgbClr val="000000"/>
                </a:solidFill>
                <a:latin typeface="TitilliumMaps26L 750 wt"/>
                <a:cs typeface="TitilliumMaps26L 750 wt"/>
              </a:rPr>
              <a:t>Headquarters</a:t>
            </a:r>
            <a:endParaRPr lang="en-US" altLang="zh-TW" sz="1400" dirty="0" smtClean="0">
              <a:solidFill>
                <a:prstClr val="white">
                  <a:lumMod val="50000"/>
                </a:prstClr>
              </a:solidFill>
              <a:latin typeface="TitilliumMaps26L 250 wt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</a:rPr>
              <a:t>FalconStor Software, Inc.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</a:rPr>
              <a:t>2 </a:t>
            </a: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</a:rPr>
              <a:t>Huntington Quadrangle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</a:rPr>
              <a:t>Melville, NY </a:t>
            </a: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</a:rPr>
              <a:t>11747 USA</a:t>
            </a:r>
            <a:endParaRPr lang="en-US" altLang="zh-TW" sz="1400" dirty="0">
              <a:solidFill>
                <a:prstClr val="white">
                  <a:lumMod val="50000"/>
                </a:prstClr>
              </a:solidFill>
              <a:latin typeface="TitilliumMaps26L 250 wt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</a:rPr>
              <a:t>Tel: +1 631.777.5188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</a:rPr>
              <a:t>Support: +1 </a:t>
            </a: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</a:rPr>
              <a:t>631.777.3332</a:t>
            </a:r>
            <a:endParaRPr lang="en-US" altLang="zh-TW" sz="600" dirty="0">
              <a:solidFill>
                <a:prstClr val="white">
                  <a:lumMod val="50000"/>
                </a:prstClr>
              </a:solidFill>
              <a:latin typeface="TitilliumMaps26L 250 wt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  <a:hlinkClick r:id=""/>
              </a:rPr>
              <a:t>salesinfo@</a:t>
            </a: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  <a:hlinkClick r:id=""/>
              </a:rPr>
              <a:t>falconstor.com</a:t>
            </a:r>
            <a:endParaRPr lang="en-US" altLang="zh-TW" sz="1400" dirty="0">
              <a:solidFill>
                <a:prstClr val="white">
                  <a:lumMod val="50000"/>
                </a:prstClr>
              </a:solidFill>
              <a:latin typeface="TitilliumMaps26L 250 wt"/>
              <a:cs typeface="TitilliumMaps26L 250 wt"/>
            </a:endParaRPr>
          </a:p>
        </p:txBody>
      </p:sp>
    </p:spTree>
    <p:extLst>
      <p:ext uri="{BB962C8B-B14F-4D97-AF65-F5344CB8AC3E}">
        <p14:creationId xmlns:p14="http://schemas.microsoft.com/office/powerpoint/2010/main" val="118241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15086"/>
          </a:xfrm>
        </p:spPr>
        <p:txBody>
          <a:bodyPr/>
          <a:lstStyle>
            <a:lvl1pPr>
              <a:defRPr lang="zh-TW" altLang="en-US" sz="4400" b="1" kern="1200" smtClean="0">
                <a:solidFill>
                  <a:srgbClr val="972947"/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12776"/>
            <a:ext cx="4040188" cy="375480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dirty="0" smtClean="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lang="zh-TW" altLang="en-US" dirty="0" smtClean="0"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 lang="zh-TW" altLang="en-US" dirty="0" smtClean="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lang="zh-TW" altLang="en-US" dirty="0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dirty="0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87285"/>
            <a:ext cx="4041775" cy="30802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8DC4-BA36-4C0F-81A1-0299B58832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46612" y="1447523"/>
            <a:ext cx="4040188" cy="639762"/>
          </a:xfrm>
        </p:spPr>
        <p:txBody>
          <a:bodyPr anchor="t">
            <a:normAutofit/>
          </a:bodyPr>
          <a:lstStyle>
            <a:lvl1pPr marL="0" indent="0">
              <a:buNone/>
              <a:defRPr sz="1800" b="1" i="0"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53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,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7145"/>
            <a:ext cx="8229600" cy="71508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447523"/>
            <a:ext cx="4040188" cy="3720059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523"/>
            <a:ext cx="4041775" cy="37200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8DC4-BA36-4C0F-81A1-0299B58832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09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ictur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430838"/>
          </a:xfrm>
        </p:spPr>
        <p:txBody>
          <a:bodyPr/>
          <a:lstStyle/>
          <a:p>
            <a:r>
              <a:rPr lang="zh-TW" altLang="en-US" dirty="0" smtClean="0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7145"/>
            <a:ext cx="8229600" cy="71508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8DC4-BA36-4C0F-81A1-0299B58832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7200" y="364854"/>
            <a:ext cx="4040188" cy="432180"/>
          </a:xfrm>
        </p:spPr>
        <p:txBody>
          <a:bodyPr anchor="t">
            <a:normAutofit/>
          </a:bodyPr>
          <a:lstStyle>
            <a:lvl1pPr marL="0" indent="0">
              <a:buNone/>
              <a:defRPr sz="1400" b="1" i="0" cap="all">
                <a:solidFill>
                  <a:srgbClr val="80000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45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8DC4-BA36-4C0F-81A1-0299B58832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75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erato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6237"/>
            <a:ext cx="8229600" cy="71508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8DC4-BA36-4C0F-81A1-0299B58832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09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8DC4-BA36-4C0F-81A1-0299B58832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94419" y="2722814"/>
            <a:ext cx="2455971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  <a:defRPr sz="1400">
                <a:solidFill>
                  <a:prstClr val="white">
                    <a:lumMod val="50000"/>
                  </a:prstClr>
                </a:solidFill>
                <a:latin typeface="Arial" charset="0"/>
                <a:ea typeface="PMingLiU" pitchFamily="18" charset="-120"/>
                <a:cs typeface="Arial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TW" dirty="0" smtClean="0">
                <a:solidFill>
                  <a:srgbClr val="000000"/>
                </a:solidFill>
                <a:latin typeface="TitilliumMaps26L 750 wt"/>
                <a:cs typeface="TitilliumMaps26L 750 wt"/>
              </a:rPr>
              <a:t>APAC</a:t>
            </a:r>
            <a:r>
              <a:rPr lang="en-US" altLang="zh-TW" baseline="0" dirty="0" smtClean="0">
                <a:solidFill>
                  <a:srgbClr val="000000"/>
                </a:solidFill>
                <a:latin typeface="TitilliumMaps26L 750 wt"/>
                <a:cs typeface="TitilliumMaps26L 750 wt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tilliumMaps26L 750 wt"/>
                <a:cs typeface="TitilliumMaps26L 750 wt"/>
              </a:rPr>
              <a:t>Headquarters</a:t>
            </a:r>
            <a:endParaRPr lang="en-US" altLang="zh-TW" dirty="0">
              <a:solidFill>
                <a:srgbClr val="000000"/>
              </a:solidFill>
              <a:latin typeface="TitilliumMaps26L 750 wt"/>
              <a:cs typeface="TitilliumMaps26L 750 w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SzTx/>
              <a:buFont typeface="Times" pitchFamily="2" charset="0"/>
              <a:buNone/>
              <a:tabLst/>
              <a:defRPr/>
            </a:pP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FalconStor Software,</a:t>
            </a:r>
            <a:r>
              <a:rPr lang="en-US" altLang="zh-TW" sz="1400" baseline="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 Inc.</a:t>
            </a:r>
            <a:endParaRPr lang="en-US" altLang="zh-TW" dirty="0" smtClean="0">
              <a:latin typeface="TitilliumMaps26L 250 wt"/>
              <a:cs typeface="TitilliumMaps26L 250 wt"/>
            </a:endParaRPr>
          </a:p>
          <a:p>
            <a:pPr algn="l">
              <a:lnSpc>
                <a:spcPct val="100000"/>
              </a:lnSpc>
            </a:pPr>
            <a:r>
              <a:rPr lang="en-US" altLang="zh-TW" dirty="0" smtClean="0">
                <a:latin typeface="TitilliumMaps26L 250 wt"/>
                <a:cs typeface="TitilliumMaps26L 250 wt"/>
              </a:rPr>
              <a:t>20 </a:t>
            </a:r>
            <a:r>
              <a:rPr lang="en-US" altLang="zh-TW" dirty="0">
                <a:latin typeface="TitilliumMaps26L 250 wt"/>
                <a:cs typeface="TitilliumMaps26L 250 wt"/>
              </a:rPr>
              <a:t>Science Park Road</a:t>
            </a:r>
            <a:br>
              <a:rPr lang="en-US" altLang="zh-TW" dirty="0">
                <a:latin typeface="TitilliumMaps26L 250 wt"/>
                <a:cs typeface="TitilliumMaps26L 250 wt"/>
              </a:rPr>
            </a:br>
            <a:r>
              <a:rPr lang="en-US" altLang="zh-TW" dirty="0">
                <a:latin typeface="TitilliumMaps26L 250 wt"/>
                <a:cs typeface="TitilliumMaps26L 250 wt"/>
              </a:rPr>
              <a:t>#02-04A/5, Teletech Park</a:t>
            </a:r>
            <a:br>
              <a:rPr lang="en-US" altLang="zh-TW" dirty="0">
                <a:latin typeface="TitilliumMaps26L 250 wt"/>
                <a:cs typeface="TitilliumMaps26L 250 wt"/>
              </a:rPr>
            </a:br>
            <a:r>
              <a:rPr lang="en-US" altLang="zh-TW" dirty="0">
                <a:latin typeface="TitilliumMaps26L 250 wt"/>
                <a:cs typeface="TitilliumMaps26L 250 wt"/>
              </a:rPr>
              <a:t>Singapore Science Park 2</a:t>
            </a:r>
            <a:br>
              <a:rPr lang="en-US" altLang="zh-TW" dirty="0">
                <a:latin typeface="TitilliumMaps26L 250 wt"/>
                <a:cs typeface="TitilliumMaps26L 250 wt"/>
              </a:rPr>
            </a:br>
            <a:r>
              <a:rPr lang="en-US" altLang="zh-TW" dirty="0">
                <a:latin typeface="TitilliumMaps26L 250 wt"/>
                <a:cs typeface="TitilliumMaps26L 250 wt"/>
              </a:rPr>
              <a:t>Singapore, 117674</a:t>
            </a:r>
          </a:p>
          <a:p>
            <a:pPr algn="l">
              <a:lnSpc>
                <a:spcPct val="100000"/>
              </a:lnSpc>
            </a:pPr>
            <a:r>
              <a:rPr lang="de-DE" dirty="0">
                <a:latin typeface="TitilliumMaps26L 250 wt"/>
                <a:cs typeface="TitilliumMaps26L 250 wt"/>
              </a:rPr>
              <a:t>Tel: +</a:t>
            </a:r>
            <a:r>
              <a:rPr lang="en-US" altLang="zh-TW" dirty="0" smtClean="0">
                <a:latin typeface="TitilliumMaps26L 250 wt"/>
                <a:cs typeface="TitilliumMaps26L 250 wt"/>
              </a:rPr>
              <a:t>65.6361.2450</a:t>
            </a:r>
            <a:endParaRPr lang="de-DE" altLang="zh-TW" dirty="0">
              <a:latin typeface="TitilliumMaps26L 250 wt"/>
              <a:cs typeface="TitilliumMaps26L 250 wt"/>
            </a:endParaRPr>
          </a:p>
          <a:p>
            <a:pPr algn="l">
              <a:lnSpc>
                <a:spcPct val="100000"/>
              </a:lnSpc>
            </a:pPr>
            <a:r>
              <a:rPr lang="de-DE" dirty="0">
                <a:latin typeface="TitilliumMaps26L 250 wt"/>
                <a:cs typeface="TitilliumMaps26L 250 wt"/>
                <a:hlinkClick r:id=""/>
              </a:rPr>
              <a:t>salesasia@falconstor.com</a:t>
            </a:r>
            <a:endParaRPr lang="de-DE" dirty="0">
              <a:latin typeface="TitilliumMaps26L 250 wt"/>
              <a:cs typeface="TitilliumMaps26L 250 w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0410" y="2717979"/>
            <a:ext cx="24559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fr-FR" sz="1400" dirty="0" smtClean="0">
                <a:solidFill>
                  <a:prstClr val="black"/>
                </a:solidFill>
                <a:latin typeface="TitilliumMaps26L 750 wt"/>
                <a:cs typeface="TitilliumMaps26L 750 wt"/>
              </a:rPr>
              <a:t>EMEA</a:t>
            </a:r>
            <a:r>
              <a:rPr lang="fr-FR" sz="1400" baseline="0" dirty="0" smtClean="0">
                <a:solidFill>
                  <a:prstClr val="black"/>
                </a:solidFill>
                <a:latin typeface="TitilliumMaps26L 750 wt"/>
                <a:cs typeface="TitilliumMaps26L 750 wt"/>
              </a:rPr>
              <a:t> </a:t>
            </a:r>
            <a:r>
              <a:rPr lang="fr-FR" sz="1400" dirty="0" smtClean="0">
                <a:solidFill>
                  <a:prstClr val="black"/>
                </a:solidFill>
                <a:latin typeface="TitilliumMaps26L 750 wt"/>
                <a:cs typeface="TitilliumMaps26L 750 wt"/>
              </a:rPr>
              <a:t>Headquarters</a:t>
            </a:r>
            <a:endParaRPr lang="fr-FR" sz="1400" dirty="0">
              <a:solidFill>
                <a:prstClr val="black"/>
              </a:solidFill>
              <a:latin typeface="TitilliumMaps26L 750 wt"/>
              <a:cs typeface="TitilliumMaps26L 7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FalconStor Software,</a:t>
            </a:r>
            <a:r>
              <a:rPr lang="en-US" sz="1400" baseline="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 GmbH</a:t>
            </a:r>
            <a:endParaRPr lang="en-US" sz="1400" dirty="0" smtClean="0">
              <a:solidFill>
                <a:prstClr val="white">
                  <a:lumMod val="50000"/>
                </a:prstClr>
              </a:solidFill>
              <a:latin typeface="TitilliumMaps26L 250 wt"/>
              <a:ea typeface="PMingLiU" pitchFamily="18" charset="-120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Landsberger </a:t>
            </a:r>
            <a:r>
              <a:rPr lang="en-US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Str. 312 80687 </a:t>
            </a: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Munich, Germany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Tel</a:t>
            </a:r>
            <a:r>
              <a:rPr lang="en-US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: +49 (0</a:t>
            </a: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) 89.41615321.10</a:t>
            </a:r>
            <a:endParaRPr lang="fr-FR" sz="1400" dirty="0">
              <a:solidFill>
                <a:prstClr val="white">
                  <a:lumMod val="50000"/>
                </a:prstClr>
              </a:solidFill>
              <a:latin typeface="TitilliumMaps26L 250 wt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fr-FR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cs typeface="TitilliumMaps26L 250 wt"/>
                <a:hlinkClick r:id=""/>
              </a:rPr>
              <a:t>salesemea@falconstor.com</a:t>
            </a:r>
            <a:endParaRPr lang="fr-FR" sz="1400" dirty="0">
              <a:solidFill>
                <a:prstClr val="white">
                  <a:lumMod val="50000"/>
                </a:prstClr>
              </a:solidFill>
              <a:latin typeface="TitilliumMaps26L 250 wt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endParaRPr lang="en-US" sz="1400" dirty="0">
              <a:solidFill>
                <a:prstClr val="white">
                  <a:lumMod val="50000"/>
                </a:prstClr>
              </a:solidFill>
              <a:latin typeface="TitilliumMaps26L 250 wt"/>
              <a:cs typeface="TitilliumMaps26L 250 wt"/>
            </a:endParaRPr>
          </a:p>
          <a:p>
            <a:endParaRPr lang="en-US" sz="1400" dirty="0">
              <a:solidFill>
                <a:prstClr val="black"/>
              </a:solidFill>
              <a:latin typeface="TitilliumMaps26L 250 wt"/>
              <a:cs typeface="TitilliumMaps26L 250 wt"/>
            </a:endParaRPr>
          </a:p>
        </p:txBody>
      </p:sp>
      <p:sp>
        <p:nvSpPr>
          <p:cNvPr id="11" name="Subtitle 5"/>
          <p:cNvSpPr>
            <a:spLocks noGrp="1"/>
          </p:cNvSpPr>
          <p:nvPr>
            <p:ph type="subTitle" idx="1"/>
          </p:nvPr>
        </p:nvSpPr>
        <p:spPr>
          <a:xfrm>
            <a:off x="406400" y="2069719"/>
            <a:ext cx="7086600" cy="595574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6400" y="2722814"/>
            <a:ext cx="2455971" cy="185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>
                <a:solidFill>
                  <a:srgbClr val="000000"/>
                </a:solidFill>
                <a:latin typeface="TitilliumMaps26L 750 wt"/>
                <a:ea typeface="PMingLiU" pitchFamily="18" charset="-120"/>
                <a:cs typeface="TitilliumMaps26L 750 wt"/>
              </a:rPr>
              <a:t>Corporate </a:t>
            </a:r>
            <a:r>
              <a:rPr lang="en-US" altLang="zh-TW" sz="1400" dirty="0" smtClean="0">
                <a:solidFill>
                  <a:srgbClr val="000000"/>
                </a:solidFill>
                <a:latin typeface="TitilliumMaps26L 750 wt"/>
                <a:ea typeface="PMingLiU" pitchFamily="18" charset="-120"/>
                <a:cs typeface="TitilliumMaps26L 750 wt"/>
              </a:rPr>
              <a:t>Headquarters</a:t>
            </a:r>
            <a:endParaRPr lang="en-US" altLang="zh-TW" sz="1400" dirty="0" smtClean="0">
              <a:solidFill>
                <a:prstClr val="white">
                  <a:lumMod val="50000"/>
                </a:prstClr>
              </a:solidFill>
              <a:latin typeface="TitilliumMaps26L 250 wt"/>
              <a:ea typeface="PMingLiU" pitchFamily="18" charset="-120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FalconStor Software,</a:t>
            </a:r>
            <a:r>
              <a:rPr lang="en-US" altLang="zh-TW" sz="1400" baseline="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 Inc.</a:t>
            </a:r>
            <a:endParaRPr lang="en-US" altLang="zh-TW" sz="1400" dirty="0" smtClean="0">
              <a:solidFill>
                <a:prstClr val="white">
                  <a:lumMod val="50000"/>
                </a:prstClr>
              </a:solidFill>
              <a:latin typeface="TitilliumMaps26L 250 wt"/>
              <a:ea typeface="PMingLiU" pitchFamily="18" charset="-120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2 </a:t>
            </a: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Huntington Quadrangle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Melville, NY </a:t>
            </a: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11747 USA</a:t>
            </a:r>
            <a:endParaRPr lang="en-US" altLang="zh-TW" sz="1400" dirty="0">
              <a:solidFill>
                <a:prstClr val="white">
                  <a:lumMod val="50000"/>
                </a:prstClr>
              </a:solidFill>
              <a:latin typeface="TitilliumMaps26L 250 wt"/>
              <a:ea typeface="PMingLiU" pitchFamily="18" charset="-120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Tel: +1 631.777.5188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Support: +1 </a:t>
            </a: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</a:rPr>
              <a:t>631.777.3332</a:t>
            </a:r>
            <a:endParaRPr lang="en-US" altLang="zh-TW" sz="600" dirty="0">
              <a:solidFill>
                <a:prstClr val="white">
                  <a:lumMod val="50000"/>
                </a:prstClr>
              </a:solidFill>
              <a:latin typeface="TitilliumMaps26L 250 wt"/>
              <a:ea typeface="PMingLiU" pitchFamily="18" charset="-120"/>
              <a:cs typeface="TitilliumMaps26L 250 wt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Font typeface="Times" pitchFamily="2" charset="0"/>
              <a:buNone/>
            </a:pP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  <a:hlinkClick r:id=""/>
              </a:rPr>
              <a:t>salesinfo@</a:t>
            </a: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TitilliumMaps26L 250 wt"/>
                <a:ea typeface="PMingLiU" pitchFamily="18" charset="-120"/>
                <a:cs typeface="TitilliumMaps26L 250 wt"/>
                <a:hlinkClick r:id=""/>
              </a:rPr>
              <a:t>falconstor.com</a:t>
            </a:r>
            <a:endParaRPr lang="en-US" altLang="zh-TW" sz="1400" dirty="0">
              <a:solidFill>
                <a:prstClr val="white">
                  <a:lumMod val="50000"/>
                </a:prstClr>
              </a:solidFill>
              <a:latin typeface="TitilliumMaps26L 250 wt"/>
              <a:ea typeface="PMingLiU" pitchFamily="18" charset="-120"/>
              <a:cs typeface="TitilliumMaps26L 250 wt"/>
            </a:endParaRPr>
          </a:p>
        </p:txBody>
      </p:sp>
    </p:spTree>
    <p:extLst>
      <p:ext uri="{BB962C8B-B14F-4D97-AF65-F5344CB8AC3E}">
        <p14:creationId xmlns:p14="http://schemas.microsoft.com/office/powerpoint/2010/main" val="109478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4735"/>
            <a:ext cx="8229600" cy="715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5245"/>
            <a:ext cx="8229600" cy="334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96478" y="6266240"/>
            <a:ext cx="1347521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DA7F8DC4-BA36-4C0F-81A1-0299B58832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262887" y="6556709"/>
            <a:ext cx="7549473" cy="25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494" tIns="36749" rIns="73494" bIns="3674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1200" i="1" kern="1200" dirty="0" smtClean="0"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FreeStor continues to win global awards for software defined storage. </a:t>
            </a:r>
            <a:r>
              <a:rPr lang="en-US" altLang="zh-TW" sz="1100" i="1" kern="1200" dirty="0" smtClean="0"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Learn more at </a:t>
            </a:r>
            <a:r>
              <a:rPr lang="en-US" altLang="zh-TW" sz="1100" i="1" u="sng" kern="1200" dirty="0" smtClean="0"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falconstor.com/</a:t>
            </a:r>
            <a:r>
              <a:rPr lang="en-US" altLang="zh-TW" sz="1100" i="1" u="sng" kern="1200" dirty="0" err="1" smtClean="0"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awards_list</a:t>
            </a:r>
            <a:endParaRPr lang="en-US" sz="1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47864" y="6075628"/>
            <a:ext cx="2895600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>
              <a:defRPr sz="110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236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Wingdings" charset="2"/>
        <a:buChar char="§"/>
        <a:defRPr sz="2400" kern="1200">
          <a:solidFill>
            <a:schemeClr val="tx1">
              <a:lumMod val="50000"/>
              <a:lumOff val="50000"/>
            </a:schemeClr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Wingdings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Wingdings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Wingdings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Wingdings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4735"/>
            <a:ext cx="8229600" cy="715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5245"/>
            <a:ext cx="8229600" cy="334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96478" y="6266240"/>
            <a:ext cx="1347521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D50430FF-B0B0-2D4C-B725-444791AD468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262887" y="6602878"/>
            <a:ext cx="2523175" cy="16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494" tIns="36749" rIns="73494" bIns="3674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FFFFFF"/>
                </a:solidFill>
                <a:latin typeface="Verdana"/>
                <a:cs typeface="Verdana"/>
              </a:rPr>
              <a:t>Copyright © </a:t>
            </a:r>
            <a:r>
              <a:rPr lang="en-US" sz="600" dirty="0" smtClean="0">
                <a:solidFill>
                  <a:srgbClr val="FFFFFF"/>
                </a:solidFill>
                <a:latin typeface="Verdana"/>
                <a:cs typeface="Verdana"/>
              </a:rPr>
              <a:t>2014 </a:t>
            </a:r>
            <a:r>
              <a:rPr lang="en-US" sz="600" dirty="0" err="1" smtClean="0">
                <a:solidFill>
                  <a:srgbClr val="FFFFFF"/>
                </a:solidFill>
                <a:latin typeface="Verdana"/>
                <a:cs typeface="Verdana"/>
              </a:rPr>
              <a:t>FalconStor</a:t>
            </a:r>
            <a:r>
              <a:rPr lang="en-US" sz="6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600" dirty="0">
                <a:solidFill>
                  <a:srgbClr val="FFFFFF"/>
                </a:solidFill>
                <a:latin typeface="Verdana"/>
                <a:cs typeface="Verdana"/>
              </a:rPr>
              <a:t>Software </a:t>
            </a:r>
            <a:r>
              <a:rPr lang="en-US" sz="600" dirty="0" smtClean="0">
                <a:solidFill>
                  <a:srgbClr val="FFFFFF"/>
                </a:solidFill>
                <a:latin typeface="Verdana"/>
                <a:cs typeface="Verdana"/>
              </a:rPr>
              <a:t>· </a:t>
            </a:r>
            <a:r>
              <a:rPr lang="en-US" sz="600" dirty="0">
                <a:solidFill>
                  <a:srgbClr val="FFFFFF"/>
                </a:solidFill>
                <a:latin typeface="Verdana"/>
                <a:cs typeface="Verdana"/>
              </a:rPr>
              <a:t>All Rights Reserved 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>
              <a:defRPr sz="110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smtClean="0">
                <a:solidFill>
                  <a:prstClr val="white">
                    <a:lumMod val="85000"/>
                  </a:prstClr>
                </a:solidFill>
              </a:rPr>
              <a:t>FalconStor Confidential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1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Wingdings" charset="2"/>
        <a:buChar char="§"/>
        <a:defRPr sz="2400" kern="1200">
          <a:solidFill>
            <a:schemeClr val="tx1">
              <a:lumMod val="50000"/>
              <a:lumOff val="50000"/>
            </a:schemeClr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Wingdings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Wingdings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Wingdings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Wingdings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4735"/>
            <a:ext cx="8229600" cy="715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5245"/>
            <a:ext cx="8229600" cy="334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96478" y="6266240"/>
            <a:ext cx="1347521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DA7F8DC4-BA36-4C0F-81A1-0299B58832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262887" y="6602878"/>
            <a:ext cx="2523175" cy="16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494" tIns="36749" rIns="73494" bIns="3674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FFFFFF"/>
                </a:solidFill>
                <a:latin typeface="Verdana"/>
                <a:cs typeface="Verdana"/>
              </a:rPr>
              <a:t>Copyright © </a:t>
            </a:r>
            <a:r>
              <a:rPr lang="en-US" sz="600" dirty="0" smtClean="0">
                <a:solidFill>
                  <a:srgbClr val="FFFFFF"/>
                </a:solidFill>
                <a:latin typeface="Verdana"/>
                <a:cs typeface="Verdana"/>
              </a:rPr>
              <a:t>2014 </a:t>
            </a:r>
            <a:r>
              <a:rPr lang="en-US" sz="600" dirty="0" err="1" smtClean="0">
                <a:solidFill>
                  <a:srgbClr val="FFFFFF"/>
                </a:solidFill>
                <a:latin typeface="Verdana"/>
                <a:cs typeface="Verdana"/>
              </a:rPr>
              <a:t>FalconStor</a:t>
            </a:r>
            <a:r>
              <a:rPr lang="en-US" sz="6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600" dirty="0">
                <a:solidFill>
                  <a:srgbClr val="FFFFFF"/>
                </a:solidFill>
                <a:latin typeface="Verdana"/>
                <a:cs typeface="Verdana"/>
              </a:rPr>
              <a:t>Software </a:t>
            </a:r>
            <a:r>
              <a:rPr lang="en-US" sz="600" dirty="0" smtClean="0">
                <a:solidFill>
                  <a:srgbClr val="FFFFFF"/>
                </a:solidFill>
                <a:latin typeface="Verdana"/>
                <a:cs typeface="Verdana"/>
              </a:rPr>
              <a:t>· </a:t>
            </a:r>
            <a:r>
              <a:rPr lang="en-US" sz="600" dirty="0">
                <a:solidFill>
                  <a:srgbClr val="FFFFFF"/>
                </a:solidFill>
                <a:latin typeface="Verdana"/>
                <a:cs typeface="Verdana"/>
              </a:rPr>
              <a:t>All Rights Reserved 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>
              <a:defRPr sz="110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36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Wingdings" charset="2"/>
        <a:buChar char="§"/>
        <a:defRPr sz="2400" kern="1200">
          <a:solidFill>
            <a:schemeClr val="tx1">
              <a:lumMod val="50000"/>
              <a:lumOff val="50000"/>
            </a:schemeClr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Wingdings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Wingdings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Wingdings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Wingdings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4735"/>
            <a:ext cx="8229600" cy="715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5245"/>
            <a:ext cx="8229600" cy="334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96478" y="6266240"/>
            <a:ext cx="1347521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D50430FF-B0B0-2D4C-B725-444791AD468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262887" y="6602878"/>
            <a:ext cx="2523175" cy="16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494" tIns="36749" rIns="73494" bIns="3674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FFFFFF"/>
                </a:solidFill>
                <a:latin typeface="Verdana"/>
                <a:cs typeface="Verdana"/>
              </a:rPr>
              <a:t>Copyright © </a:t>
            </a:r>
            <a:r>
              <a:rPr lang="en-US" sz="600" dirty="0" smtClean="0">
                <a:solidFill>
                  <a:srgbClr val="FFFFFF"/>
                </a:solidFill>
                <a:latin typeface="Verdana"/>
                <a:cs typeface="Verdana"/>
              </a:rPr>
              <a:t>2014 </a:t>
            </a:r>
            <a:r>
              <a:rPr lang="en-US" sz="600" dirty="0" err="1" smtClean="0">
                <a:solidFill>
                  <a:srgbClr val="FFFFFF"/>
                </a:solidFill>
                <a:latin typeface="Verdana"/>
                <a:cs typeface="Verdana"/>
              </a:rPr>
              <a:t>FalconStor</a:t>
            </a:r>
            <a:r>
              <a:rPr lang="en-US" sz="6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600" dirty="0">
                <a:solidFill>
                  <a:srgbClr val="FFFFFF"/>
                </a:solidFill>
                <a:latin typeface="Verdana"/>
                <a:cs typeface="Verdana"/>
              </a:rPr>
              <a:t>Software </a:t>
            </a:r>
            <a:r>
              <a:rPr lang="en-US" sz="600" dirty="0" smtClean="0">
                <a:solidFill>
                  <a:srgbClr val="FFFFFF"/>
                </a:solidFill>
                <a:latin typeface="Verdana"/>
                <a:cs typeface="Verdana"/>
              </a:rPr>
              <a:t>· </a:t>
            </a:r>
            <a:r>
              <a:rPr lang="en-US" sz="600" dirty="0">
                <a:solidFill>
                  <a:srgbClr val="FFFFFF"/>
                </a:solidFill>
                <a:latin typeface="Verdana"/>
                <a:cs typeface="Verdana"/>
              </a:rPr>
              <a:t>All Rights Reserved 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266240"/>
            <a:ext cx="2895600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>
              <a:defRPr sz="110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smtClean="0">
                <a:solidFill>
                  <a:prstClr val="white">
                    <a:lumMod val="85000"/>
                  </a:prstClr>
                </a:solidFill>
              </a:rPr>
              <a:t>FalconStor Confidential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1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Wingdings" charset="2"/>
        <a:buChar char="§"/>
        <a:defRPr sz="2400" kern="1200">
          <a:solidFill>
            <a:schemeClr val="tx1">
              <a:lumMod val="50000"/>
              <a:lumOff val="50000"/>
            </a:schemeClr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Wingdings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Wingdings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Wingdings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Wingdings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gif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972947"/>
                </a:solidFill>
                <a:ea typeface="+mn-ea"/>
              </a:rPr>
              <a:t>Storage </a:t>
            </a:r>
            <a:r>
              <a:rPr lang="en-US" altLang="zh-TW" dirty="0" smtClean="0">
                <a:solidFill>
                  <a:srgbClr val="972947"/>
                </a:solidFill>
                <a:ea typeface="+mn-ea"/>
              </a:rPr>
              <a:t>Talk</a:t>
            </a:r>
            <a:endParaRPr lang="zh-TW" altLang="en-US" dirty="0">
              <a:solidFill>
                <a:srgbClr val="972947"/>
              </a:solidFill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23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Storage </a:t>
            </a:r>
            <a:r>
              <a:rPr lang="en-US" altLang="zh-TW" dirty="0">
                <a:ea typeface="新細明體" pitchFamily="18" charset="-120"/>
              </a:rPr>
              <a:t>Area Network</a:t>
            </a:r>
            <a:endParaRPr lang="zh-TW" altLang="en-US" dirty="0"/>
          </a:p>
        </p:txBody>
      </p:sp>
      <p:sp>
        <p:nvSpPr>
          <p:cNvPr id="4" name="tower"/>
          <p:cNvSpPr>
            <a:spLocks noEditPoints="1" noChangeArrowheads="1"/>
          </p:cNvSpPr>
          <p:nvPr/>
        </p:nvSpPr>
        <p:spPr bwMode="auto">
          <a:xfrm>
            <a:off x="900311" y="2996902"/>
            <a:ext cx="922337" cy="14382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180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5" name="Cloud"/>
          <p:cNvSpPr>
            <a:spLocks noChangeAspect="1" noEditPoints="1" noChangeArrowheads="1"/>
          </p:cNvSpPr>
          <p:nvPr/>
        </p:nvSpPr>
        <p:spPr bwMode="auto">
          <a:xfrm>
            <a:off x="2555776" y="2060848"/>
            <a:ext cx="3817144" cy="255802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en-US" altLang="zh-TW" sz="6800" b="1" dirty="0">
                <a:solidFill>
                  <a:schemeClr val="tx1"/>
                </a:solidFill>
              </a:rPr>
              <a:t>  </a:t>
            </a:r>
            <a:r>
              <a:rPr lang="en-US" altLang="zh-TW" sz="6800" b="1" dirty="0" smtClean="0">
                <a:solidFill>
                  <a:schemeClr val="tx1"/>
                </a:solidFill>
              </a:rPr>
              <a:t>SAN</a:t>
            </a:r>
          </a:p>
          <a:p>
            <a:r>
              <a:rPr lang="en-US" altLang="zh-TW" sz="4400" b="1" dirty="0" smtClean="0"/>
              <a:t>   iSCSI/FC</a:t>
            </a:r>
            <a:endParaRPr lang="en-US" altLang="zh-TW" sz="6800" b="1" dirty="0">
              <a:solidFill>
                <a:schemeClr val="tx1"/>
              </a:solidFill>
            </a:endParaRPr>
          </a:p>
        </p:txBody>
      </p:sp>
      <p:sp>
        <p:nvSpPr>
          <p:cNvPr id="6" name="tower"/>
          <p:cNvSpPr>
            <a:spLocks noEditPoints="1" noChangeArrowheads="1"/>
          </p:cNvSpPr>
          <p:nvPr/>
        </p:nvSpPr>
        <p:spPr bwMode="auto">
          <a:xfrm>
            <a:off x="1979811" y="4077990"/>
            <a:ext cx="1066800" cy="17970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00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236023" y="2565102"/>
            <a:ext cx="1368425" cy="1081088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372423" y="3862090"/>
            <a:ext cx="1655763" cy="12954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1763910" y="3789065"/>
            <a:ext cx="863873" cy="217487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3059311" y="4509790"/>
            <a:ext cx="1152525" cy="936625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6443861" y="3214390"/>
            <a:ext cx="792162" cy="71437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5291336" y="4295477"/>
            <a:ext cx="1081087" cy="430213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83"/>
          <a:stretch/>
        </p:blipFill>
        <p:spPr bwMode="auto">
          <a:xfrm>
            <a:off x="0" y="0"/>
            <a:ext cx="9144000" cy="596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05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t="2644" r="7957" b="2223"/>
          <a:stretch/>
        </p:blipFill>
        <p:spPr bwMode="auto">
          <a:xfrm>
            <a:off x="4572000" y="1268760"/>
            <a:ext cx="4343401" cy="455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1508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Storage Virtualization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>
          <a:xfrm>
            <a:off x="457200" y="1484784"/>
            <a:ext cx="4040188" cy="4343944"/>
          </a:xfrm>
        </p:spPr>
        <p:txBody>
          <a:bodyPr/>
          <a:lstStyle/>
          <a:p>
            <a:r>
              <a:rPr lang="en-US" altLang="zh-TW" dirty="0" smtClean="0"/>
              <a:t>Mapping </a:t>
            </a:r>
          </a:p>
          <a:p>
            <a:r>
              <a:rPr lang="en-US" altLang="zh-TW" dirty="0" smtClean="0"/>
              <a:t>Thin Provision</a:t>
            </a:r>
          </a:p>
          <a:p>
            <a:r>
              <a:rPr lang="en-US" altLang="zh-TW" dirty="0" smtClean="0"/>
              <a:t>Storage Pool</a:t>
            </a:r>
          </a:p>
          <a:p>
            <a:pPr lvl="1"/>
            <a:r>
              <a:rPr lang="en-US" altLang="zh-TW" dirty="0"/>
              <a:t>Heterogeneous storage</a:t>
            </a:r>
          </a:p>
          <a:p>
            <a:pPr lvl="1"/>
            <a:r>
              <a:rPr lang="en-US" altLang="zh-TW" dirty="0" smtClean="0"/>
              <a:t>Enhanced storage utilization</a:t>
            </a:r>
          </a:p>
          <a:p>
            <a:r>
              <a:rPr lang="en-US" altLang="zh-TW" dirty="0" smtClean="0"/>
              <a:t>Central management</a:t>
            </a:r>
          </a:p>
          <a:p>
            <a:r>
              <a:rPr lang="en-US" altLang="zh-TW" dirty="0" smtClean="0"/>
              <a:t>Easy for backup &amp; restore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81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VTL &amp; </a:t>
            </a:r>
            <a:r>
              <a:rPr lang="en-US" altLang="zh-TW" dirty="0" err="1" smtClean="0"/>
              <a:t>Dedupe</a:t>
            </a:r>
            <a:endParaRPr lang="zh-TW" altLang="en-US" dirty="0"/>
          </a:p>
        </p:txBody>
      </p:sp>
      <p:pic>
        <p:nvPicPr>
          <p:cNvPr id="1028" name="Picture 4" descr="http://www.ukingdom.com.tw/Ukingdom/UserFiles/Falconstor%20VTL%20%E8%9E%8D%E5%90%88%E7%A3%81%E7%A2%9F%20%E7%A3%81%E5%B8%B6%E5%82%99%E4%BB%BD%E8%88%87%E9%87%8D%E8%A4%87%E8%B3%87%E6%96%99%E5%88%AA%E9%99%A4%E6%8A%80%E8%A1%9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" t="22345" r="4887" b="13598"/>
          <a:stretch/>
        </p:blipFill>
        <p:spPr bwMode="auto">
          <a:xfrm>
            <a:off x="755576" y="1340768"/>
            <a:ext cx="7795812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839311"/>
            <a:ext cx="8229600" cy="1037961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Compress</a:t>
            </a:r>
          </a:p>
          <a:p>
            <a:pPr lvl="1"/>
            <a:r>
              <a:rPr lang="en-US" altLang="zh-TW" dirty="0"/>
              <a:t>File level</a:t>
            </a:r>
          </a:p>
          <a:p>
            <a:r>
              <a:rPr lang="en-US" altLang="zh-TW" dirty="0" err="1"/>
              <a:t>Dedupe</a:t>
            </a:r>
            <a:endParaRPr lang="en-US" altLang="zh-TW" dirty="0"/>
          </a:p>
          <a:p>
            <a:pPr lvl="1"/>
            <a:r>
              <a:rPr lang="en-US" altLang="zh-TW" dirty="0"/>
              <a:t>Block level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888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Local Data Protection and Recovery</a:t>
            </a:r>
            <a:endParaRPr lang="zh-TW" altLang="en-US" sz="2800" dirty="0"/>
          </a:p>
        </p:txBody>
      </p:sp>
      <p:pic>
        <p:nvPicPr>
          <p:cNvPr id="4" name="Picture 57" descr="Email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6883" y="1862226"/>
            <a:ext cx="849118" cy="1252537"/>
          </a:xfrm>
          <a:prstGeom prst="rect">
            <a:avLst/>
          </a:prstGeom>
        </p:spPr>
      </p:pic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3937000" y="3007360"/>
            <a:ext cx="381000" cy="338141"/>
          </a:xfrm>
          <a:prstGeom prst="can">
            <a:avLst>
              <a:gd name="adj" fmla="val 25000"/>
            </a:avLst>
          </a:prstGeom>
          <a:solidFill>
            <a:srgbClr val="FFFF00">
              <a:alpha val="52940"/>
            </a:srgbClr>
          </a:solidFill>
          <a:ln w="158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DB</a:t>
            </a: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4345432" y="3007360"/>
            <a:ext cx="381000" cy="338141"/>
          </a:xfrm>
          <a:prstGeom prst="can">
            <a:avLst>
              <a:gd name="adj" fmla="val 25000"/>
            </a:avLst>
          </a:prstGeom>
          <a:solidFill>
            <a:schemeClr val="accent6">
              <a:lumMod val="60000"/>
              <a:lumOff val="40000"/>
              <a:alpha val="53000"/>
            </a:schemeClr>
          </a:solidFill>
          <a:ln w="158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/>
              <a:t>LOG</a:t>
            </a:r>
            <a:endParaRPr lang="en-US" sz="1000" b="1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324600" y="990600"/>
            <a:ext cx="2667000" cy="5029200"/>
          </a:xfrm>
        </p:spPr>
        <p:txBody>
          <a:bodyPr>
            <a:normAutofit fontScale="40000" lnSpcReduction="20000"/>
          </a:bodyPr>
          <a:lstStyle/>
          <a:p>
            <a:pPr marL="182563" indent="-182563"/>
            <a:r>
              <a:rPr lang="en-US" dirty="0" smtClean="0"/>
              <a:t>Snapshots agents are triggered to create consistent recovery points</a:t>
            </a:r>
          </a:p>
          <a:p>
            <a:pPr marL="355600" lvl="1" indent="-173038"/>
            <a:r>
              <a:rPr lang="en-US" dirty="0" smtClean="0"/>
              <a:t>Application Data integrity check points</a:t>
            </a:r>
          </a:p>
          <a:p>
            <a:pPr marL="182562" lvl="1" indent="0">
              <a:buNone/>
            </a:pPr>
            <a:endParaRPr lang="en-US" dirty="0" smtClean="0"/>
          </a:p>
          <a:p>
            <a:pPr marL="182563" indent="-182563"/>
            <a:r>
              <a:rPr lang="en-US" b="1" dirty="0" smtClean="0"/>
              <a:t>TimeView</a:t>
            </a:r>
          </a:p>
          <a:p>
            <a:pPr marL="355600" lvl="1" indent="-173038"/>
            <a:r>
              <a:rPr lang="en-US" dirty="0" smtClean="0"/>
              <a:t>TimeView provides a Point-in-Time view of a previous version of a vDev</a:t>
            </a:r>
          </a:p>
          <a:p>
            <a:pPr marL="355600" lvl="1" indent="-173038"/>
            <a:r>
              <a:rPr lang="en-US" dirty="0" smtClean="0"/>
              <a:t>The resource is available almost immediately</a:t>
            </a:r>
          </a:p>
          <a:p>
            <a:pPr marL="355600" lvl="1" indent="-173038"/>
            <a:r>
              <a:rPr lang="en-US" dirty="0" smtClean="0"/>
              <a:t>Minimal storage allocation is required only to temporarily store writes sent to the TimeView</a:t>
            </a:r>
            <a:r>
              <a:rPr lang="en-US" sz="2500" dirty="0" smtClean="0"/>
              <a:t>*</a:t>
            </a:r>
          </a:p>
          <a:p>
            <a:pPr marL="182562" lvl="1" indent="0">
              <a:buNone/>
            </a:pPr>
            <a:endParaRPr lang="en-US" sz="2500" dirty="0" smtClean="0"/>
          </a:p>
          <a:p>
            <a:pPr marL="182563" indent="-182563"/>
            <a:r>
              <a:rPr lang="en-US" b="1" dirty="0" smtClean="0"/>
              <a:t>TimeMark Copy</a:t>
            </a:r>
          </a:p>
          <a:p>
            <a:pPr marL="355600" lvl="1" indent="-173038"/>
            <a:r>
              <a:rPr lang="en-US" dirty="0" smtClean="0"/>
              <a:t>A full-size copy of the vDev as it existed at the time of the snapshot used.  Because a full and complete copy id being made, </a:t>
            </a:r>
            <a:r>
              <a:rPr lang="en-US" dirty="0"/>
              <a:t>t</a:t>
            </a:r>
            <a:r>
              <a:rPr lang="en-US" dirty="0" smtClean="0"/>
              <a:t>he TM Copy vDev is available at the end of the copy process</a:t>
            </a:r>
          </a:p>
          <a:p>
            <a:pPr marL="355600" lvl="1" indent="-173038"/>
            <a:r>
              <a:rPr lang="en-US" dirty="0" smtClean="0"/>
              <a:t>Once mounted, the TimeMark Copy vDev is a totally independent vDev</a:t>
            </a:r>
          </a:p>
          <a:p>
            <a:pPr marL="182562" lvl="1" indent="0">
              <a:buNone/>
            </a:pPr>
            <a:endParaRPr lang="en-US" dirty="0" smtClean="0"/>
          </a:p>
          <a:p>
            <a:pPr marL="182563" indent="-182563"/>
            <a:r>
              <a:rPr lang="en-US" b="1" dirty="0" smtClean="0"/>
              <a:t>Rollback</a:t>
            </a:r>
          </a:p>
          <a:p>
            <a:pPr marL="355600" lvl="1" indent="-173038"/>
            <a:r>
              <a:rPr lang="en-US" dirty="0" smtClean="0"/>
              <a:t>Use a selected snapshot to completely revert the primary vDev to its state at the date and time of the snapshot </a:t>
            </a:r>
          </a:p>
          <a:p>
            <a:pPr marL="355600" lvl="1" indent="-173038"/>
            <a:r>
              <a:rPr lang="en-US" dirty="0" smtClean="0"/>
              <a:t>Requires vDev dismount until rollback is complete</a:t>
            </a:r>
          </a:p>
          <a:p>
            <a:pPr marL="355600" lvl="1" indent="-173038"/>
            <a:r>
              <a:rPr lang="en-US" dirty="0" smtClean="0"/>
              <a:t>vDev is available to be mounted again at the end of the process</a:t>
            </a:r>
            <a:endParaRPr 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60120" y="4792980"/>
            <a:ext cx="381000" cy="338138"/>
          </a:xfrm>
          <a:prstGeom prst="can">
            <a:avLst>
              <a:gd name="adj" fmla="val 25000"/>
            </a:avLst>
          </a:prstGeom>
          <a:solidFill>
            <a:srgbClr val="0000FF">
              <a:alpha val="52940"/>
            </a:srgbClr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DB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371600" y="4792980"/>
            <a:ext cx="381000" cy="338138"/>
          </a:xfrm>
          <a:prstGeom prst="can">
            <a:avLst>
              <a:gd name="adj" fmla="val 25000"/>
            </a:avLst>
          </a:prstGeom>
          <a:solidFill>
            <a:srgbClr val="666699">
              <a:alpha val="52940"/>
            </a:srgbClr>
          </a:solidFill>
          <a:ln w="15875">
            <a:solidFill>
              <a:srgbClr val="666699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LOG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4724400"/>
            <a:ext cx="883920" cy="75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5181600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vDev's</a:t>
            </a:r>
            <a:endParaRPr lang="en-US" sz="1100" b="1" dirty="0"/>
          </a:p>
        </p:txBody>
      </p:sp>
      <p:sp>
        <p:nvSpPr>
          <p:cNvPr id="12" name="Down Arrow 11"/>
          <p:cNvSpPr/>
          <p:nvPr/>
        </p:nvSpPr>
        <p:spPr>
          <a:xfrm>
            <a:off x="1135380" y="3215640"/>
            <a:ext cx="484632" cy="1359408"/>
          </a:xfrm>
          <a:prstGeom prst="downArrow">
            <a:avLst/>
          </a:prstGeom>
          <a:solidFill>
            <a:schemeClr val="accent6">
              <a:lumMod val="75000"/>
              <a:alpha val="5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I/O Transactions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891284" y="2090826"/>
            <a:ext cx="1371600" cy="27698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r>
              <a:rPr lang="en-US" sz="1200" b="1" dirty="0" smtClean="0"/>
              <a:t>Application Server</a:t>
            </a:r>
          </a:p>
        </p:txBody>
      </p:sp>
      <p:sp>
        <p:nvSpPr>
          <p:cNvPr id="14" name="Rectangle 20"/>
          <p:cNvSpPr/>
          <p:nvPr/>
        </p:nvSpPr>
        <p:spPr>
          <a:xfrm>
            <a:off x="689107" y="1143000"/>
            <a:ext cx="1920240" cy="513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r>
              <a:rPr lang="en-US" sz="900" b="1" dirty="0" smtClean="0">
                <a:solidFill>
                  <a:srgbClr val="003366"/>
                </a:solidFill>
              </a:rPr>
              <a:t>SAN Disk Manager</a:t>
            </a:r>
          </a:p>
          <a:p>
            <a:pPr marL="447675"/>
            <a:r>
              <a:rPr lang="en-US" sz="900" b="1" dirty="0" smtClean="0">
                <a:solidFill>
                  <a:srgbClr val="003366"/>
                </a:solidFill>
              </a:rPr>
              <a:t>Snapshot Agent</a:t>
            </a:r>
          </a:p>
          <a:p>
            <a:pPr marL="447675"/>
            <a:r>
              <a:rPr lang="en-US" sz="900" b="1" dirty="0" smtClean="0">
                <a:solidFill>
                  <a:srgbClr val="003366"/>
                </a:solidFill>
              </a:rPr>
              <a:t>File System Agent</a:t>
            </a:r>
            <a:endParaRPr lang="en-US" sz="900" b="1" dirty="0">
              <a:solidFill>
                <a:srgbClr val="003366"/>
              </a:solidFill>
            </a:endParaRPr>
          </a:p>
        </p:txBody>
      </p:sp>
      <p:sp>
        <p:nvSpPr>
          <p:cNvPr id="15" name="Rectangle 21"/>
          <p:cNvSpPr/>
          <p:nvPr/>
        </p:nvSpPr>
        <p:spPr>
          <a:xfrm>
            <a:off x="2438400" y="4724400"/>
            <a:ext cx="990600" cy="75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lus 22"/>
          <p:cNvSpPr/>
          <p:nvPr/>
        </p:nvSpPr>
        <p:spPr>
          <a:xfrm>
            <a:off x="1981200" y="4953000"/>
            <a:ext cx="360000" cy="360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532888" y="4798568"/>
            <a:ext cx="381000" cy="338138"/>
          </a:xfrm>
          <a:prstGeom prst="can">
            <a:avLst>
              <a:gd name="adj" fmla="val 25000"/>
            </a:avLst>
          </a:prstGeom>
          <a:solidFill>
            <a:schemeClr val="accent3">
              <a:lumMod val="75000"/>
              <a:alpha val="53000"/>
            </a:schemeClr>
          </a:solidFill>
          <a:ln w="15875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 smtClean="0"/>
              <a:t>SRA</a:t>
            </a:r>
            <a:endParaRPr lang="en-US" sz="1000" b="1" dirty="0"/>
          </a:p>
        </p:txBody>
      </p:sp>
      <p:sp>
        <p:nvSpPr>
          <p:cNvPr id="18" name="TextBox 24"/>
          <p:cNvSpPr txBox="1"/>
          <p:nvPr/>
        </p:nvSpPr>
        <p:spPr>
          <a:xfrm>
            <a:off x="2418080" y="508508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Snapshot Resource Area</a:t>
            </a:r>
            <a:endParaRPr lang="en-US" sz="1100" b="1" dirty="0"/>
          </a:p>
        </p:txBody>
      </p:sp>
      <p:grpSp>
        <p:nvGrpSpPr>
          <p:cNvPr id="19" name="Group 30"/>
          <p:cNvGrpSpPr/>
          <p:nvPr/>
        </p:nvGrpSpPr>
        <p:grpSpPr>
          <a:xfrm>
            <a:off x="4114800" y="5181600"/>
            <a:ext cx="1447800" cy="338141"/>
            <a:chOff x="4267200" y="4648200"/>
            <a:chExt cx="1447800" cy="338141"/>
          </a:xfrm>
        </p:grpSpPr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4876800" y="4648200"/>
              <a:ext cx="381000" cy="338141"/>
            </a:xfrm>
            <a:prstGeom prst="can">
              <a:avLst>
                <a:gd name="adj" fmla="val 25000"/>
              </a:avLst>
            </a:prstGeom>
            <a:solidFill>
              <a:srgbClr val="FFFF00">
                <a:alpha val="52940"/>
              </a:srgbClr>
            </a:solidFill>
            <a:ln w="158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DB</a:t>
              </a:r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5334000" y="4648200"/>
              <a:ext cx="381000" cy="338141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60000"/>
                <a:lumOff val="40000"/>
                <a:alpha val="53000"/>
              </a:schemeClr>
            </a:solidFill>
            <a:ln w="158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/>
                <a:t>LOG</a:t>
              </a:r>
              <a:endParaRPr lang="en-US" sz="1000" b="1" dirty="0"/>
            </a:p>
          </p:txBody>
        </p:sp>
        <p:sp>
          <p:nvSpPr>
            <p:cNvPr id="22" name="TextBox 26"/>
            <p:cNvSpPr txBox="1"/>
            <p:nvPr/>
          </p:nvSpPr>
          <p:spPr>
            <a:xfrm>
              <a:off x="4267200" y="4724400"/>
              <a:ext cx="5709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10:00AM</a:t>
              </a:r>
              <a:endParaRPr lang="en-US" sz="800" dirty="0"/>
            </a:p>
          </p:txBody>
        </p:sp>
      </p:grpSp>
      <p:grpSp>
        <p:nvGrpSpPr>
          <p:cNvPr id="23" name="Group 31"/>
          <p:cNvGrpSpPr/>
          <p:nvPr/>
        </p:nvGrpSpPr>
        <p:grpSpPr>
          <a:xfrm>
            <a:off x="4114800" y="4876800"/>
            <a:ext cx="1447800" cy="338141"/>
            <a:chOff x="4267200" y="4648200"/>
            <a:chExt cx="1447800" cy="338141"/>
          </a:xfrm>
        </p:grpSpPr>
        <p:sp>
          <p:nvSpPr>
            <p:cNvPr id="24" name="AutoShape 16"/>
            <p:cNvSpPr>
              <a:spLocks noChangeArrowheads="1"/>
            </p:cNvSpPr>
            <p:nvPr/>
          </p:nvSpPr>
          <p:spPr bwMode="auto">
            <a:xfrm>
              <a:off x="4876800" y="4648200"/>
              <a:ext cx="381000" cy="338141"/>
            </a:xfrm>
            <a:prstGeom prst="can">
              <a:avLst>
                <a:gd name="adj" fmla="val 25000"/>
              </a:avLst>
            </a:prstGeom>
            <a:solidFill>
              <a:srgbClr val="FFFF00">
                <a:alpha val="52940"/>
              </a:srgbClr>
            </a:solidFill>
            <a:ln w="158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DB</a:t>
              </a:r>
            </a:p>
          </p:txBody>
        </p:sp>
        <p:sp>
          <p:nvSpPr>
            <p:cNvPr id="25" name="AutoShape 16"/>
            <p:cNvSpPr>
              <a:spLocks noChangeArrowheads="1"/>
            </p:cNvSpPr>
            <p:nvPr/>
          </p:nvSpPr>
          <p:spPr bwMode="auto">
            <a:xfrm>
              <a:off x="5334000" y="4648200"/>
              <a:ext cx="381000" cy="338141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60000"/>
                <a:lumOff val="40000"/>
                <a:alpha val="53000"/>
              </a:schemeClr>
            </a:solidFill>
            <a:ln w="158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/>
                <a:t>LOG</a:t>
              </a:r>
              <a:endParaRPr lang="en-US" sz="1000" b="1" dirty="0"/>
            </a:p>
          </p:txBody>
        </p:sp>
        <p:sp>
          <p:nvSpPr>
            <p:cNvPr id="26" name="TextBox 34"/>
            <p:cNvSpPr txBox="1"/>
            <p:nvPr/>
          </p:nvSpPr>
          <p:spPr>
            <a:xfrm>
              <a:off x="4267200" y="4724400"/>
              <a:ext cx="580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   9:00AM</a:t>
              </a:r>
              <a:endParaRPr lang="en-US" sz="800" dirty="0"/>
            </a:p>
          </p:txBody>
        </p:sp>
      </p:grpSp>
      <p:grpSp>
        <p:nvGrpSpPr>
          <p:cNvPr id="27" name="Group 35"/>
          <p:cNvGrpSpPr/>
          <p:nvPr/>
        </p:nvGrpSpPr>
        <p:grpSpPr>
          <a:xfrm>
            <a:off x="4114800" y="4572000"/>
            <a:ext cx="1447800" cy="338141"/>
            <a:chOff x="4267200" y="4648200"/>
            <a:chExt cx="1447800" cy="338141"/>
          </a:xfrm>
        </p:grpSpPr>
        <p:sp>
          <p:nvSpPr>
            <p:cNvPr id="28" name="AutoShape 16"/>
            <p:cNvSpPr>
              <a:spLocks noChangeArrowheads="1"/>
            </p:cNvSpPr>
            <p:nvPr/>
          </p:nvSpPr>
          <p:spPr bwMode="auto">
            <a:xfrm>
              <a:off x="4876800" y="4648200"/>
              <a:ext cx="381000" cy="338141"/>
            </a:xfrm>
            <a:prstGeom prst="can">
              <a:avLst>
                <a:gd name="adj" fmla="val 25000"/>
              </a:avLst>
            </a:prstGeom>
            <a:solidFill>
              <a:srgbClr val="FFFF00">
                <a:alpha val="52940"/>
              </a:srgbClr>
            </a:solidFill>
            <a:ln w="158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DB</a:t>
              </a:r>
            </a:p>
          </p:txBody>
        </p:sp>
        <p:sp>
          <p:nvSpPr>
            <p:cNvPr id="29" name="AutoShape 16"/>
            <p:cNvSpPr>
              <a:spLocks noChangeArrowheads="1"/>
            </p:cNvSpPr>
            <p:nvPr/>
          </p:nvSpPr>
          <p:spPr bwMode="auto">
            <a:xfrm>
              <a:off x="5334000" y="4648200"/>
              <a:ext cx="381000" cy="338141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60000"/>
                <a:lumOff val="40000"/>
                <a:alpha val="53000"/>
              </a:schemeClr>
            </a:solidFill>
            <a:ln w="158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/>
                <a:t>LOG</a:t>
              </a:r>
              <a:endParaRPr lang="en-US" sz="1000" b="1" dirty="0"/>
            </a:p>
          </p:txBody>
        </p:sp>
        <p:sp>
          <p:nvSpPr>
            <p:cNvPr id="30" name="TextBox 38"/>
            <p:cNvSpPr txBox="1"/>
            <p:nvPr/>
          </p:nvSpPr>
          <p:spPr>
            <a:xfrm>
              <a:off x="4267200" y="4724400"/>
              <a:ext cx="580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   8:00AM</a:t>
              </a:r>
              <a:endParaRPr lang="en-US" sz="800" dirty="0"/>
            </a:p>
          </p:txBody>
        </p:sp>
      </p:grpSp>
      <p:sp>
        <p:nvSpPr>
          <p:cNvPr id="31" name="Rectangle 39"/>
          <p:cNvSpPr/>
          <p:nvPr/>
        </p:nvSpPr>
        <p:spPr>
          <a:xfrm>
            <a:off x="4114800" y="4267200"/>
            <a:ext cx="1524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40"/>
          <p:cNvSpPr txBox="1"/>
          <p:nvPr/>
        </p:nvSpPr>
        <p:spPr>
          <a:xfrm>
            <a:off x="4724400" y="5562600"/>
            <a:ext cx="9220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Preserved Images</a:t>
            </a:r>
            <a:endParaRPr lang="en-US" sz="800" dirty="0"/>
          </a:p>
        </p:txBody>
      </p:sp>
      <p:sp>
        <p:nvSpPr>
          <p:cNvPr id="33" name="TextBox 41"/>
          <p:cNvSpPr txBox="1"/>
          <p:nvPr/>
        </p:nvSpPr>
        <p:spPr>
          <a:xfrm>
            <a:off x="4114800" y="4267201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TimeMark (Snapshot)</a:t>
            </a:r>
            <a:endParaRPr lang="en-US" sz="1100" b="1" dirty="0"/>
          </a:p>
        </p:txBody>
      </p:sp>
      <p:sp>
        <p:nvSpPr>
          <p:cNvPr id="34" name="Equal 42"/>
          <p:cNvSpPr/>
          <p:nvPr/>
        </p:nvSpPr>
        <p:spPr>
          <a:xfrm>
            <a:off x="3581400" y="4953000"/>
            <a:ext cx="360000" cy="360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Curved Up Arrow 43"/>
          <p:cNvSpPr/>
          <p:nvPr/>
        </p:nvSpPr>
        <p:spPr>
          <a:xfrm>
            <a:off x="1524000" y="5562600"/>
            <a:ext cx="1216152" cy="304800"/>
          </a:xfrm>
          <a:prstGeom prst="curvedUpArrow">
            <a:avLst>
              <a:gd name="adj1" fmla="val 40652"/>
              <a:gd name="adj2" fmla="val 93086"/>
              <a:gd name="adj3" fmla="val 30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COFW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Rectangle 49"/>
          <p:cNvSpPr/>
          <p:nvPr/>
        </p:nvSpPr>
        <p:spPr>
          <a:xfrm>
            <a:off x="3733800" y="2514600"/>
            <a:ext cx="1133856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50"/>
          <p:cNvSpPr txBox="1"/>
          <p:nvPr/>
        </p:nvSpPr>
        <p:spPr>
          <a:xfrm>
            <a:off x="3733800" y="2514600"/>
            <a:ext cx="11112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TimeMark Copy</a:t>
            </a:r>
          </a:p>
          <a:p>
            <a:pPr algn="ctr"/>
            <a:r>
              <a:rPr lang="en-US" sz="1100" b="1" dirty="0" smtClean="0"/>
              <a:t>(Cloning)</a:t>
            </a:r>
            <a:endParaRPr lang="en-US" sz="1100" b="1" dirty="0"/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2983992" y="4807712"/>
            <a:ext cx="381000" cy="338138"/>
          </a:xfrm>
          <a:prstGeom prst="can">
            <a:avLst>
              <a:gd name="adj" fmla="val 25000"/>
            </a:avLst>
          </a:prstGeom>
          <a:solidFill>
            <a:schemeClr val="accent3">
              <a:lumMod val="75000"/>
              <a:alpha val="53000"/>
            </a:schemeClr>
          </a:solidFill>
          <a:ln w="15875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 smtClean="0"/>
              <a:t>SRA</a:t>
            </a:r>
            <a:endParaRPr lang="en-US" sz="1000" b="1" dirty="0"/>
          </a:p>
        </p:txBody>
      </p:sp>
      <p:sp>
        <p:nvSpPr>
          <p:cNvPr id="39" name="Curved Down Arrow 53"/>
          <p:cNvSpPr/>
          <p:nvPr/>
        </p:nvSpPr>
        <p:spPr>
          <a:xfrm flipH="1">
            <a:off x="1524000" y="4267200"/>
            <a:ext cx="1524000" cy="426720"/>
          </a:xfrm>
          <a:prstGeom prst="curvedDownArrow">
            <a:avLst>
              <a:gd name="adj1" fmla="val 30846"/>
              <a:gd name="adj2" fmla="val 70512"/>
              <a:gd name="adj3" fmla="val 435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Rollback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0" name="TextBox 58"/>
          <p:cNvSpPr txBox="1"/>
          <p:nvPr/>
        </p:nvSpPr>
        <p:spPr>
          <a:xfrm>
            <a:off x="3891280" y="3388360"/>
            <a:ext cx="914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 smtClean="0"/>
              <a:t>Independent Image</a:t>
            </a:r>
            <a:endParaRPr lang="en-US" sz="800" dirty="0"/>
          </a:p>
        </p:txBody>
      </p:sp>
      <p:sp>
        <p:nvSpPr>
          <p:cNvPr id="41" name="AutoShape 16"/>
          <p:cNvSpPr>
            <a:spLocks noChangeArrowheads="1"/>
          </p:cNvSpPr>
          <p:nvPr/>
        </p:nvSpPr>
        <p:spPr bwMode="auto">
          <a:xfrm>
            <a:off x="5191760" y="3027680"/>
            <a:ext cx="381000" cy="338141"/>
          </a:xfrm>
          <a:prstGeom prst="can">
            <a:avLst>
              <a:gd name="adj" fmla="val 25000"/>
            </a:avLst>
          </a:prstGeom>
          <a:solidFill>
            <a:srgbClr val="FFFF00">
              <a:alpha val="52940"/>
            </a:srgbClr>
          </a:solidFill>
          <a:ln w="158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DB</a:t>
            </a:r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5600192" y="3027680"/>
            <a:ext cx="381000" cy="338141"/>
          </a:xfrm>
          <a:prstGeom prst="can">
            <a:avLst>
              <a:gd name="adj" fmla="val 25000"/>
            </a:avLst>
          </a:prstGeom>
          <a:solidFill>
            <a:schemeClr val="accent6">
              <a:lumMod val="60000"/>
              <a:lumOff val="40000"/>
              <a:alpha val="53000"/>
            </a:schemeClr>
          </a:solidFill>
          <a:ln w="158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/>
              <a:t>LOG</a:t>
            </a:r>
            <a:endParaRPr lang="en-US" sz="1000" b="1" dirty="0"/>
          </a:p>
        </p:txBody>
      </p:sp>
      <p:sp>
        <p:nvSpPr>
          <p:cNvPr id="43" name="Rectangle 61"/>
          <p:cNvSpPr/>
          <p:nvPr/>
        </p:nvSpPr>
        <p:spPr>
          <a:xfrm>
            <a:off x="5029200" y="2514600"/>
            <a:ext cx="1134000" cy="106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62"/>
          <p:cNvSpPr txBox="1"/>
          <p:nvPr/>
        </p:nvSpPr>
        <p:spPr>
          <a:xfrm>
            <a:off x="5209595" y="2514600"/>
            <a:ext cx="7809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TimeView</a:t>
            </a:r>
          </a:p>
          <a:p>
            <a:pPr algn="ctr"/>
            <a:r>
              <a:rPr lang="en-US" sz="1100" b="1" dirty="0" smtClean="0"/>
              <a:t>(PiT View)</a:t>
            </a:r>
            <a:endParaRPr lang="en-US" sz="1100" b="1" dirty="0"/>
          </a:p>
        </p:txBody>
      </p:sp>
      <p:sp>
        <p:nvSpPr>
          <p:cNvPr id="45" name="TextBox 63"/>
          <p:cNvSpPr txBox="1"/>
          <p:nvPr/>
        </p:nvSpPr>
        <p:spPr>
          <a:xfrm>
            <a:off x="5146040" y="3408680"/>
            <a:ext cx="914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 smtClean="0"/>
              <a:t>Temporary Image</a:t>
            </a:r>
            <a:endParaRPr lang="en-US" sz="800" dirty="0"/>
          </a:p>
        </p:txBody>
      </p:sp>
      <p:sp>
        <p:nvSpPr>
          <p:cNvPr id="46" name="Down Arrow 64"/>
          <p:cNvSpPr/>
          <p:nvPr/>
        </p:nvSpPr>
        <p:spPr>
          <a:xfrm rot="9000000">
            <a:off x="4423490" y="3574761"/>
            <a:ext cx="209382" cy="657413"/>
          </a:xfrm>
          <a:prstGeom prst="downArrow">
            <a:avLst>
              <a:gd name="adj1" fmla="val 50000"/>
              <a:gd name="adj2" fmla="val 603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7" name="Down Arrow 67"/>
          <p:cNvSpPr/>
          <p:nvPr/>
        </p:nvSpPr>
        <p:spPr>
          <a:xfrm rot="12600000">
            <a:off x="5245567" y="3604948"/>
            <a:ext cx="209382" cy="657413"/>
          </a:xfrm>
          <a:prstGeom prst="downArrow">
            <a:avLst>
              <a:gd name="adj1" fmla="val 50000"/>
              <a:gd name="adj2" fmla="val 603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8" name="Rectangle 68"/>
          <p:cNvSpPr/>
          <p:nvPr/>
        </p:nvSpPr>
        <p:spPr>
          <a:xfrm>
            <a:off x="2743200" y="1143000"/>
            <a:ext cx="1920240" cy="513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algn="ctr"/>
            <a:r>
              <a:rPr lang="en-US" sz="900" b="1" dirty="0" smtClean="0">
                <a:solidFill>
                  <a:srgbClr val="003366"/>
                </a:solidFill>
              </a:rPr>
              <a:t>Host based applications</a:t>
            </a:r>
          </a:p>
          <a:p>
            <a:pPr marL="92075" algn="ctr"/>
            <a:r>
              <a:rPr lang="en-US" sz="900" b="1" dirty="0" smtClean="0">
                <a:solidFill>
                  <a:srgbClr val="003366"/>
                </a:solidFill>
              </a:rPr>
              <a:t>Message Recovery</a:t>
            </a:r>
          </a:p>
          <a:p>
            <a:pPr marL="92075" algn="ctr"/>
            <a:r>
              <a:rPr lang="en-US" sz="900" b="1" dirty="0" smtClean="0">
                <a:solidFill>
                  <a:srgbClr val="003366"/>
                </a:solidFill>
              </a:rPr>
              <a:t>HyperTrac</a:t>
            </a:r>
          </a:p>
        </p:txBody>
      </p:sp>
      <p:sp>
        <p:nvSpPr>
          <p:cNvPr id="49" name="Bent Arrow 69"/>
          <p:cNvSpPr/>
          <p:nvPr/>
        </p:nvSpPr>
        <p:spPr>
          <a:xfrm flipH="1">
            <a:off x="4800600" y="1300480"/>
            <a:ext cx="899160" cy="1168400"/>
          </a:xfrm>
          <a:prstGeom prst="bentArrow">
            <a:avLst>
              <a:gd name="adj1" fmla="val 8272"/>
              <a:gd name="adj2" fmla="val 17127"/>
              <a:gd name="adj3" fmla="val 18939"/>
              <a:gd name="adj4" fmla="val 39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0" name="Picture 61" descr="C:\Users\Andy.Abbas\Documents\1_DAG\_FalconStor\Training\_IPStor 6 Training\artwork\Standard Icons\DiskSafe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4960" y="1986280"/>
            <a:ext cx="317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2983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Replication</a:t>
            </a:r>
            <a:endParaRPr lang="zh-TW" altLang="en-US" dirty="0"/>
          </a:p>
        </p:txBody>
      </p:sp>
      <p:pic>
        <p:nvPicPr>
          <p:cNvPr id="4" name="Picture 63" descr="Email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09936"/>
            <a:ext cx="745803" cy="1100137"/>
          </a:xfrm>
          <a:prstGeom prst="rect">
            <a:avLst/>
          </a:prstGeom>
        </p:spPr>
      </p:pic>
      <p:pic>
        <p:nvPicPr>
          <p:cNvPr id="6" name="Picture 62" descr="Email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433736"/>
            <a:ext cx="745803" cy="1100137"/>
          </a:xfrm>
          <a:prstGeom prst="rect">
            <a:avLst/>
          </a:prstGeom>
        </p:spPr>
      </p:pic>
      <p:sp>
        <p:nvSpPr>
          <p:cNvPr id="7" name="Curved Down Arrow 56"/>
          <p:cNvSpPr/>
          <p:nvPr/>
        </p:nvSpPr>
        <p:spPr>
          <a:xfrm>
            <a:off x="2286000" y="2576736"/>
            <a:ext cx="5791200" cy="690880"/>
          </a:xfrm>
          <a:prstGeom prst="curvedDownArrow">
            <a:avLst>
              <a:gd name="adj1" fmla="val 30846"/>
              <a:gd name="adj2" fmla="val 70512"/>
              <a:gd name="adj3" fmla="val 435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</p:txBody>
      </p:sp>
      <p:grpSp>
        <p:nvGrpSpPr>
          <p:cNvPr id="8" name="Group 53"/>
          <p:cNvGrpSpPr/>
          <p:nvPr/>
        </p:nvGrpSpPr>
        <p:grpSpPr>
          <a:xfrm>
            <a:off x="609600" y="3338736"/>
            <a:ext cx="883920" cy="754380"/>
            <a:chOff x="944880" y="4503420"/>
            <a:chExt cx="883920" cy="754380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990600" y="4572000"/>
              <a:ext cx="381000" cy="338138"/>
            </a:xfrm>
            <a:prstGeom prst="can">
              <a:avLst>
                <a:gd name="adj" fmla="val 25000"/>
              </a:avLst>
            </a:prstGeom>
            <a:solidFill>
              <a:srgbClr val="0000FF">
                <a:alpha val="52940"/>
              </a:srgbClr>
            </a:solidFill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1000" b="1" dirty="0">
                  <a:latin typeface="+mn-lt"/>
                </a:rPr>
                <a:t>DB</a:t>
              </a: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1402080" y="4572000"/>
              <a:ext cx="381000" cy="338138"/>
            </a:xfrm>
            <a:prstGeom prst="can">
              <a:avLst>
                <a:gd name="adj" fmla="val 25000"/>
              </a:avLst>
            </a:prstGeom>
            <a:solidFill>
              <a:srgbClr val="666699">
                <a:alpha val="52940"/>
              </a:srgbClr>
            </a:solidFill>
            <a:ln w="15875">
              <a:solidFill>
                <a:srgbClr val="666699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1000" b="1" dirty="0">
                  <a:latin typeface="+mn-lt"/>
                </a:rPr>
                <a:t>LOG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880" y="4503420"/>
              <a:ext cx="883920" cy="7543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97280" y="4960620"/>
              <a:ext cx="4780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+mn-lt"/>
                </a:rPr>
                <a:t>vDev</a:t>
              </a:r>
              <a:endParaRPr lang="en-US" sz="1100" b="1" dirty="0">
                <a:latin typeface="+mn-lt"/>
              </a:endParaRPr>
            </a:p>
          </p:txBody>
        </p:sp>
      </p:grpSp>
      <p:sp>
        <p:nvSpPr>
          <p:cNvPr id="13" name="Down Arrow 12"/>
          <p:cNvSpPr/>
          <p:nvPr/>
        </p:nvSpPr>
        <p:spPr>
          <a:xfrm>
            <a:off x="838200" y="2424336"/>
            <a:ext cx="484632" cy="685800"/>
          </a:xfrm>
          <a:prstGeom prst="downArrow">
            <a:avLst/>
          </a:prstGeom>
          <a:solidFill>
            <a:schemeClr val="accent6">
              <a:lumMod val="75000"/>
              <a:alpha val="5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447800" y="1738536"/>
            <a:ext cx="1371600" cy="27698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r>
              <a:rPr lang="en-US" sz="1200" b="1" dirty="0" smtClean="0">
                <a:latin typeface="+mn-lt"/>
              </a:rPr>
              <a:t>Application Server</a:t>
            </a:r>
          </a:p>
        </p:txBody>
      </p:sp>
      <p:grpSp>
        <p:nvGrpSpPr>
          <p:cNvPr id="16" name="Group 20"/>
          <p:cNvGrpSpPr/>
          <p:nvPr/>
        </p:nvGrpSpPr>
        <p:grpSpPr>
          <a:xfrm>
            <a:off x="914400" y="4405536"/>
            <a:ext cx="1447800" cy="338141"/>
            <a:chOff x="4267200" y="3962400"/>
            <a:chExt cx="1447800" cy="338141"/>
          </a:xfrm>
        </p:grpSpPr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4876800" y="3962400"/>
              <a:ext cx="381000" cy="338141"/>
            </a:xfrm>
            <a:prstGeom prst="can">
              <a:avLst>
                <a:gd name="adj" fmla="val 25000"/>
              </a:avLst>
            </a:prstGeom>
            <a:solidFill>
              <a:srgbClr val="FFFF00">
                <a:alpha val="52940"/>
              </a:srgbClr>
            </a:solidFill>
            <a:ln w="158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>
                  <a:latin typeface="+mn-lt"/>
                </a:rPr>
                <a:t>DB</a:t>
              </a:r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>
              <a:off x="5334000" y="3962400"/>
              <a:ext cx="381000" cy="338141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60000"/>
                <a:lumOff val="40000"/>
                <a:alpha val="53000"/>
              </a:schemeClr>
            </a:solidFill>
            <a:ln w="158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latin typeface="+mn-lt"/>
                </a:rPr>
                <a:t>LOG</a:t>
              </a:r>
              <a:endParaRPr lang="en-US" sz="1000" b="1" dirty="0">
                <a:latin typeface="+mn-lt"/>
              </a:endParaRPr>
            </a:p>
          </p:txBody>
        </p:sp>
        <p:sp>
          <p:nvSpPr>
            <p:cNvPr id="19" name="TextBox 23"/>
            <p:cNvSpPr txBox="1"/>
            <p:nvPr/>
          </p:nvSpPr>
          <p:spPr>
            <a:xfrm>
              <a:off x="4267200" y="4038600"/>
              <a:ext cx="5709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+mn-lt"/>
                </a:rPr>
                <a:t>10:00AM</a:t>
              </a:r>
              <a:endParaRPr lang="en-US" sz="800" dirty="0">
                <a:latin typeface="+mn-lt"/>
              </a:endParaRPr>
            </a:p>
          </p:txBody>
        </p:sp>
      </p:grpSp>
      <p:sp>
        <p:nvSpPr>
          <p:cNvPr id="20" name="Rectangle 32"/>
          <p:cNvSpPr/>
          <p:nvPr/>
        </p:nvSpPr>
        <p:spPr>
          <a:xfrm>
            <a:off x="914400" y="4176936"/>
            <a:ext cx="1524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33"/>
          <p:cNvSpPr txBox="1"/>
          <p:nvPr/>
        </p:nvSpPr>
        <p:spPr>
          <a:xfrm>
            <a:off x="1517588" y="4786536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lt"/>
              </a:rPr>
              <a:t>Preserved Image</a:t>
            </a:r>
            <a:endParaRPr lang="en-US" sz="800" dirty="0">
              <a:latin typeface="+mn-lt"/>
            </a:endParaRPr>
          </a:p>
        </p:txBody>
      </p:sp>
      <p:sp>
        <p:nvSpPr>
          <p:cNvPr id="22" name="TextBox 34"/>
          <p:cNvSpPr txBox="1"/>
          <p:nvPr/>
        </p:nvSpPr>
        <p:spPr>
          <a:xfrm>
            <a:off x="914400" y="4176937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+mn-lt"/>
              </a:rPr>
              <a:t>Snapshot Area</a:t>
            </a:r>
            <a:endParaRPr lang="en-US" sz="1100" b="1" dirty="0">
              <a:latin typeface="+mn-lt"/>
            </a:endParaRPr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auto">
          <a:xfrm>
            <a:off x="1953768" y="3719736"/>
            <a:ext cx="381000" cy="338141"/>
          </a:xfrm>
          <a:prstGeom prst="can">
            <a:avLst>
              <a:gd name="adj" fmla="val 25000"/>
            </a:avLst>
          </a:prstGeom>
          <a:solidFill>
            <a:srgbClr val="FFFF00">
              <a:alpha val="52940"/>
            </a:srgbClr>
          </a:solidFill>
          <a:ln w="158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latin typeface="+mn-lt"/>
              </a:rPr>
              <a:t>DB</a:t>
            </a: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>
            <a:off x="2362200" y="3719736"/>
            <a:ext cx="381000" cy="338141"/>
          </a:xfrm>
          <a:prstGeom prst="can">
            <a:avLst>
              <a:gd name="adj" fmla="val 25000"/>
            </a:avLst>
          </a:prstGeom>
          <a:solidFill>
            <a:schemeClr val="accent6">
              <a:lumMod val="60000"/>
              <a:lumOff val="40000"/>
              <a:alpha val="53000"/>
            </a:schemeClr>
          </a:solidFill>
          <a:ln w="158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latin typeface="+mn-lt"/>
              </a:rPr>
              <a:t>LOG</a:t>
            </a:r>
            <a:endParaRPr lang="en-US" sz="1000" b="1" dirty="0">
              <a:latin typeface="+mn-lt"/>
            </a:endParaRPr>
          </a:p>
        </p:txBody>
      </p:sp>
      <p:sp>
        <p:nvSpPr>
          <p:cNvPr id="25" name="Rectangle 44"/>
          <p:cNvSpPr/>
          <p:nvPr/>
        </p:nvSpPr>
        <p:spPr>
          <a:xfrm>
            <a:off x="1877568" y="3338736"/>
            <a:ext cx="914400" cy="76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45"/>
          <p:cNvSpPr txBox="1"/>
          <p:nvPr/>
        </p:nvSpPr>
        <p:spPr>
          <a:xfrm>
            <a:off x="1877568" y="3338736"/>
            <a:ext cx="89703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 smtClean="0">
                <a:latin typeface="+mn-lt"/>
              </a:rPr>
              <a:t>Internal TimeView</a:t>
            </a:r>
            <a:endParaRPr lang="en-US" sz="1100" b="1" dirty="0">
              <a:latin typeface="+mn-lt"/>
            </a:endParaRPr>
          </a:p>
        </p:txBody>
      </p:sp>
      <p:sp>
        <p:nvSpPr>
          <p:cNvPr id="27" name="Down Arrow 48"/>
          <p:cNvSpPr/>
          <p:nvPr/>
        </p:nvSpPr>
        <p:spPr>
          <a:xfrm rot="16200000">
            <a:off x="1600203" y="3567336"/>
            <a:ext cx="228600" cy="228600"/>
          </a:xfrm>
          <a:prstGeom prst="downArrow">
            <a:avLst>
              <a:gd name="adj1" fmla="val 50000"/>
              <a:gd name="adj2" fmla="val 603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8" name="Rectangle 55"/>
          <p:cNvSpPr/>
          <p:nvPr/>
        </p:nvSpPr>
        <p:spPr>
          <a:xfrm>
            <a:off x="533400" y="3262536"/>
            <a:ext cx="2362200" cy="2057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rved Down Arrow 57"/>
          <p:cNvSpPr/>
          <p:nvPr/>
        </p:nvSpPr>
        <p:spPr>
          <a:xfrm rot="5400000" flipH="1">
            <a:off x="7833360" y="4192176"/>
            <a:ext cx="1905000" cy="502920"/>
          </a:xfrm>
          <a:prstGeom prst="curvedDownArrow">
            <a:avLst>
              <a:gd name="adj1" fmla="val 30846"/>
              <a:gd name="adj2" fmla="val 70512"/>
              <a:gd name="adj3" fmla="val 3267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Rollback if 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Replication fails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7665720" y="3483516"/>
            <a:ext cx="381000" cy="338138"/>
          </a:xfrm>
          <a:prstGeom prst="can">
            <a:avLst>
              <a:gd name="adj" fmla="val 25000"/>
            </a:avLst>
          </a:prstGeom>
          <a:solidFill>
            <a:srgbClr val="0000FF">
              <a:alpha val="52940"/>
            </a:srgbClr>
          </a:solidFill>
          <a:ln w="15875">
            <a:solidFill>
              <a:srgbClr val="0000FF"/>
            </a:solidFill>
            <a:prstDash val="sysDash"/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 smtClean="0">
                <a:latin typeface="+mn-lt"/>
              </a:rPr>
              <a:t>DB'</a:t>
            </a:r>
            <a:endParaRPr lang="en-US" sz="1000" b="1" dirty="0">
              <a:latin typeface="+mn-lt"/>
            </a:endParaRP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8077200" y="3483516"/>
            <a:ext cx="381000" cy="338138"/>
          </a:xfrm>
          <a:prstGeom prst="can">
            <a:avLst>
              <a:gd name="adj" fmla="val 25000"/>
            </a:avLst>
          </a:prstGeom>
          <a:solidFill>
            <a:srgbClr val="666699">
              <a:alpha val="52940"/>
            </a:srgbClr>
          </a:solidFill>
          <a:ln w="15875">
            <a:solidFill>
              <a:srgbClr val="666699"/>
            </a:solidFill>
            <a:prstDash val="sysDash"/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 smtClean="0">
                <a:latin typeface="+mn-lt"/>
              </a:rPr>
              <a:t>LOG'</a:t>
            </a:r>
            <a:endParaRPr lang="en-US" sz="1000" b="1" dirty="0">
              <a:latin typeface="+mn-lt"/>
            </a:endParaRPr>
          </a:p>
        </p:txBody>
      </p:sp>
      <p:sp>
        <p:nvSpPr>
          <p:cNvPr id="32" name="Rectangle 88"/>
          <p:cNvSpPr/>
          <p:nvPr/>
        </p:nvSpPr>
        <p:spPr>
          <a:xfrm>
            <a:off x="7620000" y="3414936"/>
            <a:ext cx="883920" cy="75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89"/>
          <p:cNvSpPr txBox="1"/>
          <p:nvPr/>
        </p:nvSpPr>
        <p:spPr>
          <a:xfrm>
            <a:off x="7584440" y="3935459"/>
            <a:ext cx="91440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 smtClean="0">
                <a:latin typeface="+mn-lt"/>
              </a:rPr>
              <a:t>Replica Disk</a:t>
            </a:r>
            <a:endParaRPr lang="en-US" sz="1100" b="1" dirty="0">
              <a:latin typeface="+mn-lt"/>
            </a:endParaRPr>
          </a:p>
        </p:txBody>
      </p:sp>
      <p:grpSp>
        <p:nvGrpSpPr>
          <p:cNvPr id="34" name="Group 90"/>
          <p:cNvGrpSpPr/>
          <p:nvPr/>
        </p:nvGrpSpPr>
        <p:grpSpPr>
          <a:xfrm>
            <a:off x="7007194" y="4253136"/>
            <a:ext cx="1542067" cy="1524000"/>
            <a:chOff x="1673194" y="4419600"/>
            <a:chExt cx="1542067" cy="1524000"/>
          </a:xfrm>
        </p:grpSpPr>
        <p:grpSp>
          <p:nvGrpSpPr>
            <p:cNvPr id="35" name="Group 20"/>
            <p:cNvGrpSpPr/>
            <p:nvPr/>
          </p:nvGrpSpPr>
          <p:grpSpPr>
            <a:xfrm>
              <a:off x="1676400" y="5334000"/>
              <a:ext cx="1447800" cy="338141"/>
              <a:chOff x="4267200" y="4648200"/>
              <a:chExt cx="1447800" cy="338141"/>
            </a:xfrm>
          </p:grpSpPr>
          <p:sp>
            <p:nvSpPr>
              <p:cNvPr id="47" name="AutoShape 16"/>
              <p:cNvSpPr>
                <a:spLocks noChangeArrowheads="1"/>
              </p:cNvSpPr>
              <p:nvPr/>
            </p:nvSpPr>
            <p:spPr bwMode="auto">
              <a:xfrm>
                <a:off x="4876800" y="4648200"/>
                <a:ext cx="381000" cy="338141"/>
              </a:xfrm>
              <a:prstGeom prst="can">
                <a:avLst>
                  <a:gd name="adj" fmla="val 25000"/>
                </a:avLst>
              </a:prstGeom>
              <a:solidFill>
                <a:srgbClr val="FFFF00">
                  <a:alpha val="52940"/>
                </a:srgbClr>
              </a:solidFill>
              <a:ln w="158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>
                    <a:latin typeface="+mn-lt"/>
                  </a:rPr>
                  <a:t>DB</a:t>
                </a:r>
              </a:p>
            </p:txBody>
          </p:sp>
          <p:sp>
            <p:nvSpPr>
              <p:cNvPr id="48" name="AutoShape 16"/>
              <p:cNvSpPr>
                <a:spLocks noChangeArrowheads="1"/>
              </p:cNvSpPr>
              <p:nvPr/>
            </p:nvSpPr>
            <p:spPr bwMode="auto">
              <a:xfrm>
                <a:off x="5334000" y="4648200"/>
                <a:ext cx="381000" cy="338141"/>
              </a:xfrm>
              <a:prstGeom prst="can">
                <a:avLst>
                  <a:gd name="adj" fmla="val 25000"/>
                </a:avLst>
              </a:prstGeom>
              <a:solidFill>
                <a:schemeClr val="accent6">
                  <a:lumMod val="60000"/>
                  <a:lumOff val="40000"/>
                  <a:alpha val="53000"/>
                </a:schemeClr>
              </a:solidFill>
              <a:ln w="158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 smtClean="0">
                    <a:latin typeface="+mn-lt"/>
                  </a:rPr>
                  <a:t>LOG</a:t>
                </a:r>
                <a:endParaRPr lang="en-US" sz="1000" b="1" dirty="0">
                  <a:latin typeface="+mn-lt"/>
                </a:endParaRPr>
              </a:p>
            </p:txBody>
          </p:sp>
          <p:sp>
            <p:nvSpPr>
              <p:cNvPr id="49" name="TextBox 105"/>
              <p:cNvSpPr txBox="1"/>
              <p:nvPr/>
            </p:nvSpPr>
            <p:spPr>
              <a:xfrm>
                <a:off x="4267200" y="4724400"/>
                <a:ext cx="5709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+mn-lt"/>
                  </a:rPr>
                  <a:t>10:00AM</a:t>
                </a:r>
                <a:endParaRPr lang="en-US" sz="800" dirty="0">
                  <a:latin typeface="+mn-lt"/>
                </a:endParaRPr>
              </a:p>
            </p:txBody>
          </p:sp>
        </p:grpSp>
        <p:grpSp>
          <p:nvGrpSpPr>
            <p:cNvPr id="36" name="Group 24"/>
            <p:cNvGrpSpPr/>
            <p:nvPr/>
          </p:nvGrpSpPr>
          <p:grpSpPr>
            <a:xfrm>
              <a:off x="1673194" y="5029200"/>
              <a:ext cx="1451006" cy="338141"/>
              <a:chOff x="4263994" y="4648200"/>
              <a:chExt cx="1451006" cy="338141"/>
            </a:xfrm>
          </p:grpSpPr>
          <p:sp>
            <p:nvSpPr>
              <p:cNvPr id="44" name="AutoShape 16"/>
              <p:cNvSpPr>
                <a:spLocks noChangeArrowheads="1"/>
              </p:cNvSpPr>
              <p:nvPr/>
            </p:nvSpPr>
            <p:spPr bwMode="auto">
              <a:xfrm>
                <a:off x="4876800" y="4648200"/>
                <a:ext cx="381000" cy="338141"/>
              </a:xfrm>
              <a:prstGeom prst="can">
                <a:avLst>
                  <a:gd name="adj" fmla="val 25000"/>
                </a:avLst>
              </a:prstGeom>
              <a:solidFill>
                <a:srgbClr val="FFFF00">
                  <a:alpha val="52940"/>
                </a:srgbClr>
              </a:solidFill>
              <a:ln w="158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>
                    <a:latin typeface="+mn-lt"/>
                  </a:rPr>
                  <a:t>DB</a:t>
                </a:r>
              </a:p>
            </p:txBody>
          </p:sp>
          <p:sp>
            <p:nvSpPr>
              <p:cNvPr id="45" name="AutoShape 16"/>
              <p:cNvSpPr>
                <a:spLocks noChangeArrowheads="1"/>
              </p:cNvSpPr>
              <p:nvPr/>
            </p:nvSpPr>
            <p:spPr bwMode="auto">
              <a:xfrm>
                <a:off x="5334000" y="4648200"/>
                <a:ext cx="381000" cy="338141"/>
              </a:xfrm>
              <a:prstGeom prst="can">
                <a:avLst>
                  <a:gd name="adj" fmla="val 25000"/>
                </a:avLst>
              </a:prstGeom>
              <a:solidFill>
                <a:schemeClr val="accent6">
                  <a:lumMod val="60000"/>
                  <a:lumOff val="40000"/>
                  <a:alpha val="53000"/>
                </a:schemeClr>
              </a:solidFill>
              <a:ln w="158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 smtClean="0">
                    <a:latin typeface="+mn-lt"/>
                  </a:rPr>
                  <a:t>LOG</a:t>
                </a:r>
                <a:endParaRPr lang="en-US" sz="1000" b="1" dirty="0">
                  <a:latin typeface="+mn-lt"/>
                </a:endParaRPr>
              </a:p>
            </p:txBody>
          </p:sp>
          <p:sp>
            <p:nvSpPr>
              <p:cNvPr id="46" name="TextBox 102"/>
              <p:cNvSpPr txBox="1"/>
              <p:nvPr/>
            </p:nvSpPr>
            <p:spPr>
              <a:xfrm>
                <a:off x="4263994" y="4724400"/>
                <a:ext cx="58702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+mn-lt"/>
                  </a:rPr>
                  <a:t>   9:00AM</a:t>
                </a:r>
                <a:endParaRPr lang="en-US" sz="800" dirty="0">
                  <a:latin typeface="+mn-lt"/>
                </a:endParaRPr>
              </a:p>
            </p:txBody>
          </p:sp>
        </p:grpSp>
        <p:grpSp>
          <p:nvGrpSpPr>
            <p:cNvPr id="37" name="Group 28"/>
            <p:cNvGrpSpPr/>
            <p:nvPr/>
          </p:nvGrpSpPr>
          <p:grpSpPr>
            <a:xfrm>
              <a:off x="1673194" y="4724400"/>
              <a:ext cx="1451006" cy="338141"/>
              <a:chOff x="4263994" y="4648200"/>
              <a:chExt cx="1451006" cy="338141"/>
            </a:xfrm>
          </p:grpSpPr>
          <p:sp>
            <p:nvSpPr>
              <p:cNvPr id="41" name="AutoShape 16"/>
              <p:cNvSpPr>
                <a:spLocks noChangeArrowheads="1"/>
              </p:cNvSpPr>
              <p:nvPr/>
            </p:nvSpPr>
            <p:spPr bwMode="auto">
              <a:xfrm>
                <a:off x="4876800" y="4648200"/>
                <a:ext cx="381000" cy="338141"/>
              </a:xfrm>
              <a:prstGeom prst="can">
                <a:avLst>
                  <a:gd name="adj" fmla="val 25000"/>
                </a:avLst>
              </a:prstGeom>
              <a:solidFill>
                <a:srgbClr val="FFFF00">
                  <a:alpha val="52940"/>
                </a:srgbClr>
              </a:solidFill>
              <a:ln w="158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>
                    <a:latin typeface="+mn-lt"/>
                  </a:rPr>
                  <a:t>DB</a:t>
                </a:r>
              </a:p>
            </p:txBody>
          </p:sp>
          <p:sp>
            <p:nvSpPr>
              <p:cNvPr id="42" name="AutoShape 16"/>
              <p:cNvSpPr>
                <a:spLocks noChangeArrowheads="1"/>
              </p:cNvSpPr>
              <p:nvPr/>
            </p:nvSpPr>
            <p:spPr bwMode="auto">
              <a:xfrm>
                <a:off x="5334000" y="4648200"/>
                <a:ext cx="381000" cy="338141"/>
              </a:xfrm>
              <a:prstGeom prst="can">
                <a:avLst>
                  <a:gd name="adj" fmla="val 25000"/>
                </a:avLst>
              </a:prstGeom>
              <a:solidFill>
                <a:schemeClr val="accent6">
                  <a:lumMod val="60000"/>
                  <a:lumOff val="40000"/>
                  <a:alpha val="53000"/>
                </a:schemeClr>
              </a:solidFill>
              <a:ln w="158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 smtClean="0">
                    <a:latin typeface="+mn-lt"/>
                  </a:rPr>
                  <a:t>LOG</a:t>
                </a:r>
                <a:endParaRPr lang="en-US" sz="1000" b="1" dirty="0">
                  <a:latin typeface="+mn-lt"/>
                </a:endParaRPr>
              </a:p>
            </p:txBody>
          </p:sp>
          <p:sp>
            <p:nvSpPr>
              <p:cNvPr id="43" name="TextBox 99"/>
              <p:cNvSpPr txBox="1"/>
              <p:nvPr/>
            </p:nvSpPr>
            <p:spPr>
              <a:xfrm>
                <a:off x="4263994" y="4724400"/>
                <a:ext cx="58702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+mn-lt"/>
                  </a:rPr>
                  <a:t>   8:00AM</a:t>
                </a:r>
                <a:endParaRPr lang="en-US" sz="800" dirty="0">
                  <a:latin typeface="+mn-lt"/>
                </a:endParaRPr>
              </a:p>
            </p:txBody>
          </p:sp>
        </p:grpSp>
        <p:sp>
          <p:nvSpPr>
            <p:cNvPr id="38" name="Rectangle 94"/>
            <p:cNvSpPr/>
            <p:nvPr/>
          </p:nvSpPr>
          <p:spPr>
            <a:xfrm>
              <a:off x="1676400" y="4419600"/>
              <a:ext cx="1524000" cy="152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95"/>
            <p:cNvSpPr txBox="1"/>
            <p:nvPr/>
          </p:nvSpPr>
          <p:spPr>
            <a:xfrm>
              <a:off x="2278786" y="5715000"/>
              <a:ext cx="9364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+mn-lt"/>
                </a:rPr>
                <a:t>Preserved Images</a:t>
              </a:r>
              <a:endParaRPr lang="en-US" sz="800" dirty="0">
                <a:latin typeface="+mn-lt"/>
              </a:endParaRPr>
            </a:p>
          </p:txBody>
        </p:sp>
        <p:sp>
          <p:nvSpPr>
            <p:cNvPr id="40" name="TextBox 96"/>
            <p:cNvSpPr txBox="1"/>
            <p:nvPr/>
          </p:nvSpPr>
          <p:spPr>
            <a:xfrm>
              <a:off x="1676400" y="4419601"/>
              <a:ext cx="1524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+mn-lt"/>
                </a:rPr>
                <a:t>Replication Snapshot</a:t>
              </a:r>
              <a:endParaRPr lang="en-US" sz="1100" b="1" dirty="0">
                <a:latin typeface="+mn-lt"/>
              </a:endParaRPr>
            </a:p>
          </p:txBody>
        </p:sp>
      </p:grpSp>
      <p:sp>
        <p:nvSpPr>
          <p:cNvPr id="50" name="Rectangle 111"/>
          <p:cNvSpPr/>
          <p:nvPr/>
        </p:nvSpPr>
        <p:spPr>
          <a:xfrm>
            <a:off x="6248400" y="3338736"/>
            <a:ext cx="2362200" cy="25146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ight Brace 113"/>
          <p:cNvSpPr/>
          <p:nvPr/>
        </p:nvSpPr>
        <p:spPr>
          <a:xfrm flipH="1">
            <a:off x="6934200" y="4634136"/>
            <a:ext cx="228600" cy="533400"/>
          </a:xfrm>
          <a:prstGeom prst="rightBrac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533400" y="5091336"/>
            <a:ext cx="2362200" cy="184666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1" dirty="0" smtClean="0">
                <a:latin typeface="+mn-lt"/>
              </a:rPr>
              <a:t>Primary NSS</a:t>
            </a:r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6248400" y="3338736"/>
            <a:ext cx="1181100" cy="27698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r>
              <a:rPr lang="en-US" sz="1200" b="1" dirty="0" smtClean="0">
                <a:latin typeface="+mn-lt"/>
              </a:rPr>
              <a:t>Target Site NSS</a:t>
            </a: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6248400" y="4481736"/>
            <a:ext cx="685800" cy="784818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algn="r"/>
            <a:r>
              <a:rPr lang="en-US" sz="900" b="1" dirty="0" smtClean="0">
                <a:latin typeface="+mn-lt"/>
              </a:rPr>
              <a:t>Available only is TimeMark is enabled on replica</a:t>
            </a:r>
          </a:p>
        </p:txBody>
      </p:sp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7391400" y="1052736"/>
            <a:ext cx="1371600" cy="46165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algn="r"/>
            <a:r>
              <a:rPr lang="en-US" sz="1200" b="1" dirty="0" smtClean="0">
                <a:latin typeface="+mn-lt"/>
              </a:rPr>
              <a:t>Standby Application Server</a:t>
            </a:r>
          </a:p>
        </p:txBody>
      </p:sp>
      <p:pic>
        <p:nvPicPr>
          <p:cNvPr id="56" name="Picture 61" descr="C:\Users\Andy.Abbas\Documents\1_DAG\_FalconStor\Training\_IPStor 6 Training\artwork\Standard Icons\DiskSafe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662336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Down Arrow 58"/>
          <p:cNvSpPr/>
          <p:nvPr/>
        </p:nvSpPr>
        <p:spPr>
          <a:xfrm rot="10800000">
            <a:off x="7924800" y="2576736"/>
            <a:ext cx="484632" cy="685800"/>
          </a:xfrm>
          <a:prstGeom prst="downArrow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Promote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tangle 59"/>
          <p:cNvSpPr/>
          <p:nvPr/>
        </p:nvSpPr>
        <p:spPr>
          <a:xfrm>
            <a:off x="4191000" y="2729136"/>
            <a:ext cx="1828800" cy="769441"/>
          </a:xfrm>
          <a:prstGeom prst="rect">
            <a:avLst/>
          </a:prstGeom>
          <a:solidFill>
            <a:schemeClr val="tx2">
              <a:lumMod val="60000"/>
              <a:lumOff val="40000"/>
              <a:alpha val="23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0" lvl="1" algn="l"/>
            <a:r>
              <a:rPr lang="en-US" sz="1000" b="1" dirty="0" smtClean="0">
                <a:latin typeface="+mn-lt"/>
              </a:rPr>
              <a:t>2 -</a:t>
            </a:r>
            <a:r>
              <a:rPr lang="en-US" sz="1000" dirty="0" smtClean="0">
                <a:latin typeface="+mn-lt"/>
              </a:rPr>
              <a:t>Frozen Data is read from the internal TimeView according to U-Map and differences are sequentially transferred to the replica</a:t>
            </a:r>
          </a:p>
        </p:txBody>
      </p:sp>
      <p:sp>
        <p:nvSpPr>
          <p:cNvPr id="59" name="Rectangle 60"/>
          <p:cNvSpPr/>
          <p:nvPr/>
        </p:nvSpPr>
        <p:spPr>
          <a:xfrm>
            <a:off x="6248400" y="1645084"/>
            <a:ext cx="1524000" cy="923330"/>
          </a:xfrm>
          <a:prstGeom prst="rect">
            <a:avLst/>
          </a:prstGeom>
          <a:solidFill>
            <a:schemeClr val="tx2">
              <a:lumMod val="60000"/>
              <a:lumOff val="40000"/>
              <a:alpha val="23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0" lvl="1" algn="l"/>
            <a:r>
              <a:rPr lang="en-US" sz="1000" b="1" dirty="0" smtClean="0">
                <a:latin typeface="+mn-lt"/>
              </a:rPr>
              <a:t>3 - </a:t>
            </a:r>
            <a:r>
              <a:rPr lang="en-US" sz="1000" dirty="0" smtClean="0">
                <a:latin typeface="+mn-lt"/>
              </a:rPr>
              <a:t>TimeMark protects data in the Replica Resource in case replication is interrupted before the stable image is completely transferred</a:t>
            </a:r>
          </a:p>
        </p:txBody>
      </p:sp>
      <p:sp>
        <p:nvSpPr>
          <p:cNvPr id="60" name="Rectangle 61"/>
          <p:cNvSpPr/>
          <p:nvPr/>
        </p:nvSpPr>
        <p:spPr>
          <a:xfrm>
            <a:off x="1524000" y="1993014"/>
            <a:ext cx="1447800" cy="923330"/>
          </a:xfrm>
          <a:prstGeom prst="rect">
            <a:avLst/>
          </a:prstGeom>
          <a:solidFill>
            <a:schemeClr val="tx2">
              <a:lumMod val="60000"/>
              <a:lumOff val="40000"/>
              <a:alpha val="23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000" b="0" dirty="0" smtClean="0">
                <a:latin typeface="+mn-lt"/>
              </a:rPr>
              <a:t>1 - When a replication is triggered a </a:t>
            </a:r>
            <a:r>
              <a:rPr lang="en-US" sz="1000" b="0" u="sng" dirty="0" smtClean="0">
                <a:latin typeface="+mn-lt"/>
              </a:rPr>
              <a:t>temporary TimeMark </a:t>
            </a:r>
            <a:r>
              <a:rPr lang="en-US" sz="1000" b="0" dirty="0" smtClean="0">
                <a:latin typeface="+mn-lt"/>
              </a:rPr>
              <a:t>is created on the </a:t>
            </a:r>
            <a:r>
              <a:rPr lang="en-US" sz="1000" b="0" i="1" dirty="0" smtClean="0">
                <a:latin typeface="+mn-lt"/>
              </a:rPr>
              <a:t>both</a:t>
            </a:r>
            <a:r>
              <a:rPr lang="en-US" sz="1000" b="0" dirty="0" smtClean="0">
                <a:latin typeface="+mn-lt"/>
              </a:rPr>
              <a:t> Primary &amp; Replica Disks and then an internal TimeView is created</a:t>
            </a:r>
          </a:p>
        </p:txBody>
      </p:sp>
    </p:spTree>
    <p:extLst>
      <p:ext uri="{BB962C8B-B14F-4D97-AF65-F5344CB8AC3E}">
        <p14:creationId xmlns:p14="http://schemas.microsoft.com/office/powerpoint/2010/main" val="283198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Disaster Recovery in VMware Environments</a:t>
            </a:r>
            <a:endParaRPr lang="zh-TW" altLang="en-US" sz="2400" dirty="0"/>
          </a:p>
        </p:txBody>
      </p:sp>
      <p:cxnSp>
        <p:nvCxnSpPr>
          <p:cNvPr id="5" name="Straight Connector 68"/>
          <p:cNvCxnSpPr/>
          <p:nvPr/>
        </p:nvCxnSpPr>
        <p:spPr>
          <a:xfrm flipH="1">
            <a:off x="2153999" y="4682169"/>
            <a:ext cx="19077" cy="918269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P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619398"/>
            <a:ext cx="1356360" cy="1465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26"/>
          <p:cNvSpPr/>
          <p:nvPr/>
        </p:nvSpPr>
        <p:spPr>
          <a:xfrm>
            <a:off x="2895601" y="1066800"/>
            <a:ext cx="3200400" cy="4114800"/>
          </a:xfrm>
          <a:prstGeom prst="rect">
            <a:avLst/>
          </a:prstGeom>
          <a:solidFill>
            <a:schemeClr val="bg1">
              <a:lumMod val="75000"/>
              <a:alpha val="64000"/>
            </a:schemeClr>
          </a:solidFill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P</a:t>
            </a:r>
            <a:r>
              <a:rPr lang="en-US" sz="1400" dirty="0" smtClean="0">
                <a:solidFill>
                  <a:srgbClr val="0000FF"/>
                </a:solidFill>
              </a:rPr>
              <a:t>2V Instant Recovery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8" name="Rectangle 125"/>
          <p:cNvSpPr/>
          <p:nvPr/>
        </p:nvSpPr>
        <p:spPr>
          <a:xfrm>
            <a:off x="457200" y="1066800"/>
            <a:ext cx="1905000" cy="2590800"/>
          </a:xfrm>
          <a:prstGeom prst="rect">
            <a:avLst/>
          </a:prstGeom>
          <a:solidFill>
            <a:schemeClr val="bg1">
              <a:lumMod val="75000"/>
              <a:alpha val="64000"/>
            </a:schemeClr>
          </a:solidFill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V2V Instant Recovery</a:t>
            </a:r>
            <a:endParaRPr lang="en-US" sz="1400" dirty="0">
              <a:solidFill>
                <a:srgbClr val="0000FF"/>
              </a:solidFill>
            </a:endParaRPr>
          </a:p>
        </p:txBody>
      </p:sp>
      <p:pic>
        <p:nvPicPr>
          <p:cNvPr id="10" name="Picture 206" descr="VMware Tray-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1397246">
            <a:off x="968867" y="2153501"/>
            <a:ext cx="3969415" cy="196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22"/>
          <p:cNvSpPr txBox="1"/>
          <p:nvPr/>
        </p:nvSpPr>
        <p:spPr>
          <a:xfrm>
            <a:off x="1903430" y="4343400"/>
            <a:ext cx="859522" cy="50359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400" b="1" dirty="0" smtClean="0"/>
              <a:t>VMWare</a:t>
            </a:r>
          </a:p>
          <a:p>
            <a:pPr algn="ctr"/>
            <a:r>
              <a:rPr lang="en-US" sz="1400" b="1" dirty="0" smtClean="0"/>
              <a:t>ESX Server</a:t>
            </a:r>
            <a:endParaRPr lang="en-US" sz="1400" b="1" dirty="0"/>
          </a:p>
        </p:txBody>
      </p:sp>
      <p:pic>
        <p:nvPicPr>
          <p:cNvPr id="12" name="Picture 2" descr="CP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1" y="1828800"/>
            <a:ext cx="978539" cy="105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25"/>
          <p:cNvSpPr txBox="1"/>
          <p:nvPr/>
        </p:nvSpPr>
        <p:spPr>
          <a:xfrm>
            <a:off x="1130940" y="2144603"/>
            <a:ext cx="837381" cy="41125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100" b="1" dirty="0" smtClean="0"/>
              <a:t>Virtual Machine</a:t>
            </a:r>
            <a:endParaRPr lang="en-US" sz="1100" b="1" dirty="0"/>
          </a:p>
        </p:txBody>
      </p:sp>
      <p:grpSp>
        <p:nvGrpSpPr>
          <p:cNvPr id="14" name="Group 56"/>
          <p:cNvGrpSpPr/>
          <p:nvPr/>
        </p:nvGrpSpPr>
        <p:grpSpPr>
          <a:xfrm>
            <a:off x="1828801" y="1371600"/>
            <a:ext cx="490728" cy="801624"/>
            <a:chOff x="3844290" y="1059180"/>
            <a:chExt cx="490728" cy="801624"/>
          </a:xfrm>
        </p:grpSpPr>
        <p:sp>
          <p:nvSpPr>
            <p:cNvPr id="15" name="Rounded Rectangle 40"/>
            <p:cNvSpPr/>
            <p:nvPr/>
          </p:nvSpPr>
          <p:spPr>
            <a:xfrm>
              <a:off x="3844290" y="1059180"/>
              <a:ext cx="490728" cy="801624"/>
            </a:xfrm>
            <a:prstGeom prst="roundRect">
              <a:avLst>
                <a:gd name="adj" fmla="val 12223"/>
              </a:avLst>
            </a:prstGeom>
            <a:noFill/>
            <a:ln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pPr algn="ctr"/>
              <a:endParaRPr lang="en-US" sz="1000" b="1" dirty="0"/>
            </a:p>
          </p:txBody>
        </p:sp>
        <p:sp>
          <p:nvSpPr>
            <p:cNvPr id="16" name="Rounded Rectangle 41"/>
            <p:cNvSpPr/>
            <p:nvPr/>
          </p:nvSpPr>
          <p:spPr>
            <a:xfrm>
              <a:off x="3886200" y="1353312"/>
              <a:ext cx="414000" cy="219600"/>
            </a:xfrm>
            <a:prstGeom prst="roundRect">
              <a:avLst/>
            </a:prstGeom>
            <a:solidFill>
              <a:schemeClr val="bg1">
                <a:lumMod val="50000"/>
                <a:alpha val="52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OS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44"/>
            <p:cNvSpPr/>
            <p:nvPr/>
          </p:nvSpPr>
          <p:spPr>
            <a:xfrm>
              <a:off x="3878580" y="1606296"/>
              <a:ext cx="414000" cy="219600"/>
            </a:xfrm>
            <a:prstGeom prst="roundRect">
              <a:avLst/>
            </a:prstGeom>
            <a:solidFill>
              <a:schemeClr val="accent1">
                <a:lumMod val="50000"/>
                <a:alpha val="52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VMDK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55"/>
            <p:cNvSpPr/>
            <p:nvPr/>
          </p:nvSpPr>
          <p:spPr>
            <a:xfrm>
              <a:off x="3878580" y="1104900"/>
              <a:ext cx="414000" cy="219600"/>
            </a:xfrm>
            <a:prstGeom prst="roundRect">
              <a:avLst/>
            </a:prstGeom>
            <a:solidFill>
              <a:srgbClr val="FFC000">
                <a:alpha val="52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APP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6" name="Picture 2" descr="CP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971800"/>
            <a:ext cx="978539" cy="105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70"/>
          <p:cNvSpPr txBox="1"/>
          <p:nvPr/>
        </p:nvSpPr>
        <p:spPr>
          <a:xfrm>
            <a:off x="3416939" y="3287603"/>
            <a:ext cx="837381" cy="41125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100" b="1" dirty="0" smtClean="0"/>
              <a:t>Virtual Machine</a:t>
            </a:r>
            <a:endParaRPr lang="en-US" sz="1100" b="1" dirty="0"/>
          </a:p>
        </p:txBody>
      </p:sp>
      <p:grpSp>
        <p:nvGrpSpPr>
          <p:cNvPr id="28" name="Group 71"/>
          <p:cNvGrpSpPr/>
          <p:nvPr/>
        </p:nvGrpSpPr>
        <p:grpSpPr>
          <a:xfrm>
            <a:off x="3733800" y="2209800"/>
            <a:ext cx="490728" cy="801624"/>
            <a:chOff x="3844290" y="1059180"/>
            <a:chExt cx="490728" cy="801624"/>
          </a:xfrm>
        </p:grpSpPr>
        <p:sp>
          <p:nvSpPr>
            <p:cNvPr id="29" name="Rounded Rectangle 74"/>
            <p:cNvSpPr/>
            <p:nvPr/>
          </p:nvSpPr>
          <p:spPr>
            <a:xfrm>
              <a:off x="3844290" y="1059180"/>
              <a:ext cx="490728" cy="801624"/>
            </a:xfrm>
            <a:prstGeom prst="roundRect">
              <a:avLst>
                <a:gd name="adj" fmla="val 12223"/>
              </a:avLst>
            </a:prstGeom>
            <a:noFill/>
            <a:ln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pPr algn="ctr"/>
              <a:endParaRPr lang="en-US" sz="1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3886200" y="1353312"/>
              <a:ext cx="414000" cy="219600"/>
            </a:xfrm>
            <a:prstGeom prst="roundRect">
              <a:avLst/>
            </a:prstGeom>
            <a:solidFill>
              <a:schemeClr val="bg1">
                <a:lumMod val="50000"/>
                <a:alpha val="52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OS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77"/>
            <p:cNvSpPr/>
            <p:nvPr/>
          </p:nvSpPr>
          <p:spPr>
            <a:xfrm>
              <a:off x="3878580" y="1606296"/>
              <a:ext cx="414000" cy="219600"/>
            </a:xfrm>
            <a:prstGeom prst="roundRect">
              <a:avLst/>
            </a:prstGeom>
            <a:solidFill>
              <a:schemeClr val="accent1">
                <a:lumMod val="50000"/>
                <a:alpha val="52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RDM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78"/>
            <p:cNvSpPr/>
            <p:nvPr/>
          </p:nvSpPr>
          <p:spPr>
            <a:xfrm>
              <a:off x="3878580" y="1104900"/>
              <a:ext cx="414000" cy="219600"/>
            </a:xfrm>
            <a:prstGeom prst="roundRect">
              <a:avLst/>
            </a:prstGeom>
            <a:solidFill>
              <a:srgbClr val="FFC000">
                <a:alpha val="52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APP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8" name="Picture 25" descr="DiskSaf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9317" y="1557170"/>
            <a:ext cx="3365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50" descr="Disk-blue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1" y="2514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65" descr="Disk-blue2.gif"/>
          <p:cNvPicPr preferRelativeResize="0">
            <a:picLocks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6065" y="299950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66" descr="Disk-red.gif"/>
          <p:cNvPicPr preferRelativeResize="0">
            <a:picLocks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599" y="57332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65" descr="Disk-blue2.gif"/>
          <p:cNvPicPr preferRelativeResize="0">
            <a:picLocks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3200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2" descr="CP-1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724401" y="3939988"/>
            <a:ext cx="1003803" cy="108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50" descr="Disk-blue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3509" y="466971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5" descr="DiskSaf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114800"/>
            <a:ext cx="3365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66" descr="Disk-red.gif"/>
          <p:cNvPicPr preferRelativeResize="0">
            <a:picLocks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4999" y="57332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66" descr="Disk-red.gif"/>
          <p:cNvPicPr preferRelativeResize="0">
            <a:picLocks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8399" y="57332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Left Arrow Callout 99"/>
          <p:cNvSpPr/>
          <p:nvPr/>
        </p:nvSpPr>
        <p:spPr>
          <a:xfrm>
            <a:off x="4267200" y="2286000"/>
            <a:ext cx="990600" cy="457200"/>
          </a:xfrm>
          <a:prstGeom prst="leftArrowCallout">
            <a:avLst>
              <a:gd name="adj1" fmla="val 36667"/>
              <a:gd name="adj2" fmla="val 34804"/>
              <a:gd name="adj3" fmla="val 38726"/>
              <a:gd name="adj4" fmla="val 703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 smtClean="0"/>
              <a:t>VMWare Converter</a:t>
            </a:r>
            <a:endParaRPr lang="en-US" sz="1100" b="1" dirty="0"/>
          </a:p>
        </p:txBody>
      </p:sp>
      <p:sp>
        <p:nvSpPr>
          <p:cNvPr id="49" name="Rectangle 103"/>
          <p:cNvSpPr/>
          <p:nvPr/>
        </p:nvSpPr>
        <p:spPr>
          <a:xfrm>
            <a:off x="4495800" y="3508796"/>
            <a:ext cx="1371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r>
              <a:rPr lang="en-US" sz="800" b="1" dirty="0" smtClean="0">
                <a:solidFill>
                  <a:srgbClr val="003366"/>
                </a:solidFill>
              </a:rPr>
              <a:t>SAN Disk Manager</a:t>
            </a:r>
          </a:p>
          <a:p>
            <a:pPr marL="360363"/>
            <a:r>
              <a:rPr lang="en-US" sz="800" b="1" dirty="0" smtClean="0">
                <a:solidFill>
                  <a:srgbClr val="003366"/>
                </a:solidFill>
              </a:rPr>
              <a:t>Snapshot Agent</a:t>
            </a:r>
          </a:p>
          <a:p>
            <a:pPr marL="360363"/>
            <a:r>
              <a:rPr lang="en-US" sz="800" b="1" dirty="0" smtClean="0">
                <a:solidFill>
                  <a:srgbClr val="003366"/>
                </a:solidFill>
              </a:rPr>
              <a:t>File System Agent</a:t>
            </a:r>
            <a:endParaRPr lang="en-US" sz="800" b="1" dirty="0">
              <a:solidFill>
                <a:srgbClr val="003366"/>
              </a:solidFill>
            </a:endParaRPr>
          </a:p>
        </p:txBody>
      </p:sp>
      <p:sp>
        <p:nvSpPr>
          <p:cNvPr id="50" name="TextBox 104"/>
          <p:cNvSpPr txBox="1"/>
          <p:nvPr/>
        </p:nvSpPr>
        <p:spPr>
          <a:xfrm>
            <a:off x="4724400" y="4191000"/>
            <a:ext cx="849882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400" b="1" dirty="0" smtClean="0"/>
              <a:t>Physical Server</a:t>
            </a:r>
            <a:endParaRPr lang="en-US" sz="1400" b="1" dirty="0"/>
          </a:p>
        </p:txBody>
      </p:sp>
      <p:cxnSp>
        <p:nvCxnSpPr>
          <p:cNvPr id="51" name="Curved Connector 106"/>
          <p:cNvCxnSpPr>
            <a:stCxn id="39" idx="2"/>
            <a:endCxn id="40" idx="2"/>
          </p:cNvCxnSpPr>
          <p:nvPr/>
        </p:nvCxnSpPr>
        <p:spPr>
          <a:xfrm rot="16200000" flipH="1">
            <a:off x="1207079" y="2679122"/>
            <a:ext cx="484908" cy="1070264"/>
          </a:xfrm>
          <a:prstGeom prst="curvedConnector3">
            <a:avLst>
              <a:gd name="adj1" fmla="val 189295"/>
            </a:avLst>
          </a:prstGeom>
          <a:ln w="63500">
            <a:solidFill>
              <a:schemeClr val="accent3">
                <a:lumMod val="50000"/>
              </a:schemeClr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110"/>
          <p:cNvCxnSpPr>
            <a:stCxn id="44" idx="1"/>
            <a:endCxn id="42" idx="2"/>
          </p:cNvCxnSpPr>
          <p:nvPr/>
        </p:nvCxnSpPr>
        <p:spPr>
          <a:xfrm rot="10800000">
            <a:off x="3048001" y="3657601"/>
            <a:ext cx="2385509" cy="1240715"/>
          </a:xfrm>
          <a:prstGeom prst="curvedConnector2">
            <a:avLst/>
          </a:prstGeom>
          <a:ln w="63500">
            <a:solidFill>
              <a:schemeClr val="accent3">
                <a:lumMod val="50000"/>
              </a:schemeClr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114"/>
          <p:cNvCxnSpPr>
            <a:stCxn id="40" idx="0"/>
            <a:endCxn id="15" idx="2"/>
          </p:cNvCxnSpPr>
          <p:nvPr/>
        </p:nvCxnSpPr>
        <p:spPr>
          <a:xfrm rot="5400000" flipH="1" flipV="1">
            <a:off x="1616273" y="2541616"/>
            <a:ext cx="826284" cy="89500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119"/>
          <p:cNvCxnSpPr>
            <a:stCxn id="42" idx="0"/>
            <a:endCxn id="30" idx="1"/>
          </p:cNvCxnSpPr>
          <p:nvPr/>
        </p:nvCxnSpPr>
        <p:spPr>
          <a:xfrm rot="5400000" flipH="1" flipV="1">
            <a:off x="3118521" y="2543211"/>
            <a:ext cx="586668" cy="727710"/>
          </a:xfrm>
          <a:prstGeom prst="curvedConnector2">
            <a:avLst/>
          </a:prstGeom>
          <a:ln w="63500">
            <a:solidFill>
              <a:srgbClr val="FF0000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ultiply 122"/>
          <p:cNvSpPr/>
          <p:nvPr/>
        </p:nvSpPr>
        <p:spPr>
          <a:xfrm>
            <a:off x="588484" y="2286000"/>
            <a:ext cx="609600" cy="685800"/>
          </a:xfrm>
          <a:prstGeom prst="mathMultiply">
            <a:avLst>
              <a:gd name="adj1" fmla="val 7857"/>
            </a:avLst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Multiply 123"/>
          <p:cNvSpPr/>
          <p:nvPr/>
        </p:nvSpPr>
        <p:spPr>
          <a:xfrm>
            <a:off x="5334000" y="4419600"/>
            <a:ext cx="609600" cy="685800"/>
          </a:xfrm>
          <a:prstGeom prst="mathMultiply">
            <a:avLst>
              <a:gd name="adj1" fmla="val 7857"/>
            </a:avLst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66"/>
          <p:cNvCxnSpPr/>
          <p:nvPr/>
        </p:nvCxnSpPr>
        <p:spPr>
          <a:xfrm>
            <a:off x="2784514" y="4450814"/>
            <a:ext cx="1941722" cy="1101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66" descr="Disk-red.gif"/>
          <p:cNvPicPr preferRelativeResize="0">
            <a:picLocks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93169" y="5540202"/>
            <a:ext cx="318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50" descr="Disk-blue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5425" y="5278532"/>
            <a:ext cx="31648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65" descr="Disk-blue2.gif"/>
          <p:cNvPicPr preferRelativeResize="0">
            <a:picLocks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129" y="5000285"/>
            <a:ext cx="317730" cy="31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TextBox 71"/>
          <p:cNvSpPr txBox="1"/>
          <p:nvPr/>
        </p:nvSpPr>
        <p:spPr>
          <a:xfrm>
            <a:off x="6673222" y="5580687"/>
            <a:ext cx="1977809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100" b="1" dirty="0" smtClean="0"/>
              <a:t>= ESX Datastores on NSS vDev’s</a:t>
            </a:r>
            <a:endParaRPr lang="en-US" sz="1100" b="1" dirty="0"/>
          </a:p>
        </p:txBody>
      </p:sp>
      <p:sp>
        <p:nvSpPr>
          <p:cNvPr id="64" name="TextBox 72"/>
          <p:cNvSpPr txBox="1"/>
          <p:nvPr/>
        </p:nvSpPr>
        <p:spPr>
          <a:xfrm>
            <a:off x="6538097" y="5325933"/>
            <a:ext cx="2130234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100" b="1" dirty="0" smtClean="0"/>
              <a:t>= OS Virtual/Physical Volume</a:t>
            </a:r>
            <a:endParaRPr lang="en-US" sz="1100" b="1" dirty="0"/>
          </a:p>
        </p:txBody>
      </p:sp>
      <p:sp>
        <p:nvSpPr>
          <p:cNvPr id="65" name="TextBox 73"/>
          <p:cNvSpPr txBox="1"/>
          <p:nvPr/>
        </p:nvSpPr>
        <p:spPr>
          <a:xfrm>
            <a:off x="6372200" y="5060610"/>
            <a:ext cx="1777044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100" b="1" dirty="0" smtClean="0"/>
              <a:t>= TimeView vDev</a:t>
            </a:r>
            <a:endParaRPr lang="en-US" sz="1100" b="1" dirty="0"/>
          </a:p>
        </p:txBody>
      </p:sp>
      <p:pic>
        <p:nvPicPr>
          <p:cNvPr id="72" name="Picture 100" descr="NSS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80180" y="5229272"/>
            <a:ext cx="1282719" cy="4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32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Failover</a:t>
            </a:r>
            <a:endParaRPr lang="zh-TW" alt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4788024" y="1268760"/>
            <a:ext cx="3911600" cy="3228975"/>
            <a:chOff x="4953000" y="885824"/>
            <a:chExt cx="3911600" cy="3228975"/>
          </a:xfrm>
        </p:grpSpPr>
        <p:sp>
          <p:nvSpPr>
            <p:cNvPr id="5" name="Rounded Rectangle 97"/>
            <p:cNvSpPr/>
            <p:nvPr/>
          </p:nvSpPr>
          <p:spPr>
            <a:xfrm>
              <a:off x="5105400" y="885824"/>
              <a:ext cx="3657600" cy="3228975"/>
            </a:xfrm>
            <a:prstGeom prst="roundRect">
              <a:avLst>
                <a:gd name="adj" fmla="val 8667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100"/>
            <p:cNvSpPr/>
            <p:nvPr/>
          </p:nvSpPr>
          <p:spPr>
            <a:xfrm>
              <a:off x="6309360" y="3810000"/>
              <a:ext cx="121920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 smtClean="0"/>
                <a:t>Shared Storage</a:t>
              </a:r>
              <a:endParaRPr lang="en-US" sz="1100" b="1" dirty="0"/>
            </a:p>
          </p:txBody>
        </p:sp>
        <p:pic>
          <p:nvPicPr>
            <p:cNvPr id="7" name="Picture 3" descr="CP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13120" y="1005840"/>
              <a:ext cx="682625" cy="738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103"/>
            <p:cNvSpPr/>
            <p:nvPr/>
          </p:nvSpPr>
          <p:spPr>
            <a:xfrm>
              <a:off x="4953000" y="914400"/>
              <a:ext cx="9906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 smtClean="0"/>
                <a:t>Application Server</a:t>
              </a:r>
              <a:endParaRPr lang="en-US" sz="1100" b="1" dirty="0"/>
            </a:p>
          </p:txBody>
        </p:sp>
        <p:pic>
          <p:nvPicPr>
            <p:cNvPr id="9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8400" y="3352800"/>
              <a:ext cx="1260000" cy="460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Can 106"/>
            <p:cNvSpPr/>
            <p:nvPr/>
          </p:nvSpPr>
          <p:spPr>
            <a:xfrm>
              <a:off x="6096000" y="3124200"/>
              <a:ext cx="381000" cy="304800"/>
            </a:xfrm>
            <a:prstGeom prst="can">
              <a:avLst>
                <a:gd name="adj" fmla="val 23709"/>
              </a:avLst>
            </a:prstGeom>
            <a:solidFill>
              <a:schemeClr val="accent1">
                <a:lumMod val="75000"/>
                <a:alpha val="22000"/>
              </a:schemeClr>
            </a:solidFill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P1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3" descr="CP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86320" y="1046480"/>
              <a:ext cx="682625" cy="738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0"/>
            <p:cNvSpPr/>
            <p:nvPr/>
          </p:nvSpPr>
          <p:spPr>
            <a:xfrm>
              <a:off x="7945120" y="970280"/>
              <a:ext cx="91948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 smtClean="0"/>
                <a:t>Application Server</a:t>
              </a:r>
              <a:endParaRPr lang="en-US" sz="1100" b="1" dirty="0"/>
            </a:p>
          </p:txBody>
        </p:sp>
        <p:sp>
          <p:nvSpPr>
            <p:cNvPr id="13" name="Can 112"/>
            <p:cNvSpPr/>
            <p:nvPr/>
          </p:nvSpPr>
          <p:spPr>
            <a:xfrm>
              <a:off x="7254240" y="3124200"/>
              <a:ext cx="381000" cy="304800"/>
            </a:xfrm>
            <a:prstGeom prst="can">
              <a:avLst>
                <a:gd name="adj" fmla="val 23709"/>
              </a:avLst>
            </a:prstGeom>
            <a:solidFill>
              <a:schemeClr val="accent2">
                <a:lumMod val="75000"/>
                <a:alpha val="22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P2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Can 113"/>
            <p:cNvSpPr/>
            <p:nvPr/>
          </p:nvSpPr>
          <p:spPr>
            <a:xfrm>
              <a:off x="8224525" y="2201589"/>
              <a:ext cx="381000" cy="325120"/>
            </a:xfrm>
            <a:prstGeom prst="can">
              <a:avLst>
                <a:gd name="adj" fmla="val 23709"/>
              </a:avLst>
            </a:prstGeom>
            <a:solidFill>
              <a:schemeClr val="accent1">
                <a:lumMod val="75000"/>
                <a:alpha val="22000"/>
              </a:schemeClr>
            </a:solidFill>
            <a:ln>
              <a:solidFill>
                <a:srgbClr val="FF0000"/>
              </a:solidFill>
            </a:ln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Disk1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Can 114"/>
            <p:cNvSpPr/>
            <p:nvPr/>
          </p:nvSpPr>
          <p:spPr>
            <a:xfrm>
              <a:off x="7782565" y="2206669"/>
              <a:ext cx="381000" cy="304800"/>
            </a:xfrm>
            <a:prstGeom prst="can">
              <a:avLst>
                <a:gd name="adj" fmla="val 23709"/>
              </a:avLst>
            </a:prstGeom>
            <a:solidFill>
              <a:schemeClr val="accent2">
                <a:lumMod val="75000"/>
                <a:alpha val="22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Disk2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Can 115"/>
            <p:cNvSpPr/>
            <p:nvPr/>
          </p:nvSpPr>
          <p:spPr>
            <a:xfrm>
              <a:off x="5410200" y="1371600"/>
              <a:ext cx="381000" cy="325120"/>
            </a:xfrm>
            <a:prstGeom prst="can">
              <a:avLst>
                <a:gd name="adj" fmla="val 23709"/>
              </a:avLst>
            </a:prstGeom>
            <a:solidFill>
              <a:schemeClr val="accent1">
                <a:lumMod val="75000"/>
                <a:alpha val="22000"/>
              </a:schemeClr>
            </a:solidFill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Disk1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Can 122"/>
            <p:cNvSpPr/>
            <p:nvPr/>
          </p:nvSpPr>
          <p:spPr>
            <a:xfrm>
              <a:off x="8112760" y="1427480"/>
              <a:ext cx="381000" cy="304800"/>
            </a:xfrm>
            <a:prstGeom prst="can">
              <a:avLst>
                <a:gd name="adj" fmla="val 23709"/>
              </a:avLst>
            </a:prstGeom>
            <a:solidFill>
              <a:schemeClr val="accent2">
                <a:lumMod val="75000"/>
                <a:alpha val="22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Disk2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29"/>
            <p:cNvCxnSpPr>
              <a:endCxn id="9" idx="0"/>
            </p:cNvCxnSpPr>
            <p:nvPr/>
          </p:nvCxnSpPr>
          <p:spPr>
            <a:xfrm rot="5400000">
              <a:off x="7017587" y="2806186"/>
              <a:ext cx="407427" cy="6858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22"/>
            <p:cNvGrpSpPr/>
            <p:nvPr/>
          </p:nvGrpSpPr>
          <p:grpSpPr>
            <a:xfrm>
              <a:off x="6019800" y="1752600"/>
              <a:ext cx="1752600" cy="838200"/>
              <a:chOff x="1524000" y="3886200"/>
              <a:chExt cx="3505200" cy="457200"/>
            </a:xfrm>
          </p:grpSpPr>
          <p:sp>
            <p:nvSpPr>
              <p:cNvPr id="22" name="Rectangle 145"/>
              <p:cNvSpPr/>
              <p:nvPr/>
            </p:nvSpPr>
            <p:spPr>
              <a:xfrm>
                <a:off x="1524000" y="3886200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146"/>
              <p:cNvSpPr/>
              <p:nvPr/>
            </p:nvSpPr>
            <p:spPr>
              <a:xfrm>
                <a:off x="4495800" y="3886200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" name="Straight Connector 147"/>
              <p:cNvCxnSpPr>
                <a:stCxn id="23" idx="0"/>
                <a:endCxn id="23" idx="2"/>
              </p:cNvCxnSpPr>
              <p:nvPr/>
            </p:nvCxnSpPr>
            <p:spPr>
              <a:xfrm rot="16200000" flipH="1">
                <a:off x="4533900" y="4114800"/>
                <a:ext cx="457200" cy="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56" descr="NSS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7691" y="2586394"/>
              <a:ext cx="1282719" cy="431976"/>
            </a:xfrm>
            <a:prstGeom prst="rect">
              <a:avLst/>
            </a:prstGeom>
          </p:spPr>
        </p:pic>
        <p:pic>
          <p:nvPicPr>
            <p:cNvPr id="21" name="Picture 57" descr="NSS.gif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18427" y="2573209"/>
              <a:ext cx="1282719" cy="431976"/>
            </a:xfrm>
            <a:prstGeom prst="rect">
              <a:avLst/>
            </a:prstGeom>
          </p:spPr>
        </p:pic>
      </p:grpSp>
      <p:grpSp>
        <p:nvGrpSpPr>
          <p:cNvPr id="25" name="Group 7"/>
          <p:cNvGrpSpPr/>
          <p:nvPr/>
        </p:nvGrpSpPr>
        <p:grpSpPr>
          <a:xfrm>
            <a:off x="489806" y="1268761"/>
            <a:ext cx="3938178" cy="3246120"/>
            <a:chOff x="506822" y="868680"/>
            <a:chExt cx="3938178" cy="3246120"/>
          </a:xfrm>
        </p:grpSpPr>
        <p:sp>
          <p:nvSpPr>
            <p:cNvPr id="26" name="Rounded Rectangle 136"/>
            <p:cNvSpPr/>
            <p:nvPr/>
          </p:nvSpPr>
          <p:spPr>
            <a:xfrm>
              <a:off x="685800" y="868680"/>
              <a:ext cx="3657600" cy="3246120"/>
            </a:xfrm>
            <a:prstGeom prst="roundRect">
              <a:avLst>
                <a:gd name="adj" fmla="val 8667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6"/>
            <p:cNvSpPr/>
            <p:nvPr/>
          </p:nvSpPr>
          <p:spPr>
            <a:xfrm>
              <a:off x="1889760" y="3810000"/>
              <a:ext cx="121920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 smtClean="0"/>
                <a:t>Shared Storage</a:t>
              </a:r>
              <a:endParaRPr lang="en-US" sz="1100" b="1" dirty="0"/>
            </a:p>
          </p:txBody>
        </p:sp>
        <p:pic>
          <p:nvPicPr>
            <p:cNvPr id="28" name="Picture 3" descr="CP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93520" y="1005840"/>
              <a:ext cx="682625" cy="738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Can 21"/>
            <p:cNvSpPr/>
            <p:nvPr/>
          </p:nvSpPr>
          <p:spPr>
            <a:xfrm>
              <a:off x="1265556" y="2198524"/>
              <a:ext cx="381000" cy="304800"/>
            </a:xfrm>
            <a:prstGeom prst="can">
              <a:avLst>
                <a:gd name="adj" fmla="val 23709"/>
              </a:avLst>
            </a:prstGeom>
            <a:solidFill>
              <a:schemeClr val="accent2">
                <a:lumMod val="75000"/>
                <a:alpha val="22000"/>
              </a:schemeClr>
            </a:solidFill>
            <a:ln>
              <a:solidFill>
                <a:srgbClr val="FF0000"/>
              </a:solidFill>
              <a:prstDash val="sysDash"/>
            </a:ln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Stdb2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3"/>
            <p:cNvSpPr/>
            <p:nvPr/>
          </p:nvSpPr>
          <p:spPr>
            <a:xfrm>
              <a:off x="533400" y="914400"/>
              <a:ext cx="9906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 smtClean="0"/>
                <a:t>Application Server</a:t>
              </a:r>
              <a:endParaRPr lang="en-US" sz="1100" b="1" dirty="0"/>
            </a:p>
          </p:txBody>
        </p:sp>
        <p:pic>
          <p:nvPicPr>
            <p:cNvPr id="31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800" y="3352800"/>
              <a:ext cx="1260000" cy="460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Can 36"/>
            <p:cNvSpPr/>
            <p:nvPr/>
          </p:nvSpPr>
          <p:spPr>
            <a:xfrm>
              <a:off x="1752600" y="3124200"/>
              <a:ext cx="381000" cy="304800"/>
            </a:xfrm>
            <a:prstGeom prst="can">
              <a:avLst>
                <a:gd name="adj" fmla="val 23709"/>
              </a:avLst>
            </a:prstGeom>
            <a:solidFill>
              <a:schemeClr val="accent1">
                <a:lumMod val="75000"/>
                <a:alpha val="22000"/>
              </a:schemeClr>
            </a:solidFill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P1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33" name="Picture 3" descr="CP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66720" y="1046480"/>
              <a:ext cx="682625" cy="738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Can 40"/>
            <p:cNvSpPr/>
            <p:nvPr/>
          </p:nvSpPr>
          <p:spPr>
            <a:xfrm>
              <a:off x="3790951" y="2142944"/>
              <a:ext cx="381000" cy="379911"/>
            </a:xfrm>
            <a:prstGeom prst="can">
              <a:avLst>
                <a:gd name="adj" fmla="val 23709"/>
              </a:avLst>
            </a:prstGeom>
            <a:solidFill>
              <a:schemeClr val="accent1">
                <a:lumMod val="75000"/>
                <a:alpha val="22000"/>
              </a:schemeClr>
            </a:solidFill>
            <a:ln>
              <a:solidFill>
                <a:srgbClr val="FF0000"/>
              </a:solidFill>
              <a:prstDash val="sysDash"/>
            </a:ln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Stdb1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41"/>
            <p:cNvSpPr/>
            <p:nvPr/>
          </p:nvSpPr>
          <p:spPr>
            <a:xfrm>
              <a:off x="3525520" y="970280"/>
              <a:ext cx="91948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 smtClean="0"/>
                <a:t>Application Server</a:t>
              </a:r>
              <a:endParaRPr lang="en-US" sz="1100" b="1" dirty="0"/>
            </a:p>
          </p:txBody>
        </p:sp>
        <p:sp>
          <p:nvSpPr>
            <p:cNvPr id="36" name="Can 46"/>
            <p:cNvSpPr/>
            <p:nvPr/>
          </p:nvSpPr>
          <p:spPr>
            <a:xfrm>
              <a:off x="2834640" y="3124200"/>
              <a:ext cx="381000" cy="304800"/>
            </a:xfrm>
            <a:prstGeom prst="can">
              <a:avLst>
                <a:gd name="adj" fmla="val 23709"/>
              </a:avLst>
            </a:prstGeom>
            <a:solidFill>
              <a:schemeClr val="accent2">
                <a:lumMod val="75000"/>
                <a:alpha val="22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P2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Can 47"/>
            <p:cNvSpPr/>
            <p:nvPr/>
          </p:nvSpPr>
          <p:spPr>
            <a:xfrm>
              <a:off x="828676" y="2183284"/>
              <a:ext cx="381000" cy="325120"/>
            </a:xfrm>
            <a:prstGeom prst="can">
              <a:avLst>
                <a:gd name="adj" fmla="val 23709"/>
              </a:avLst>
            </a:prstGeom>
            <a:solidFill>
              <a:schemeClr val="accent1">
                <a:lumMod val="75000"/>
                <a:alpha val="22000"/>
              </a:schemeClr>
            </a:solidFill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Disk1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Can 48"/>
            <p:cNvSpPr/>
            <p:nvPr/>
          </p:nvSpPr>
          <p:spPr>
            <a:xfrm>
              <a:off x="3334521" y="2147042"/>
              <a:ext cx="381000" cy="379911"/>
            </a:xfrm>
            <a:prstGeom prst="can">
              <a:avLst>
                <a:gd name="adj" fmla="val 23709"/>
              </a:avLst>
            </a:prstGeom>
            <a:solidFill>
              <a:schemeClr val="accent2">
                <a:lumMod val="75000"/>
                <a:alpha val="22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Disk2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Can 49"/>
            <p:cNvSpPr/>
            <p:nvPr/>
          </p:nvSpPr>
          <p:spPr>
            <a:xfrm>
              <a:off x="990600" y="1371600"/>
              <a:ext cx="381000" cy="325120"/>
            </a:xfrm>
            <a:prstGeom prst="can">
              <a:avLst>
                <a:gd name="adj" fmla="val 23709"/>
              </a:avLst>
            </a:prstGeom>
            <a:solidFill>
              <a:schemeClr val="accent1">
                <a:lumMod val="75000"/>
                <a:alpha val="22000"/>
              </a:schemeClr>
            </a:solidFill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Disk1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Can 50"/>
            <p:cNvSpPr/>
            <p:nvPr/>
          </p:nvSpPr>
          <p:spPr>
            <a:xfrm>
              <a:off x="3693160" y="1427480"/>
              <a:ext cx="381000" cy="304800"/>
            </a:xfrm>
            <a:prstGeom prst="can">
              <a:avLst>
                <a:gd name="adj" fmla="val 23709"/>
              </a:avLst>
            </a:prstGeom>
            <a:solidFill>
              <a:schemeClr val="accent2">
                <a:lumMod val="75000"/>
                <a:alpha val="22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Disk2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61"/>
            <p:cNvCxnSpPr>
              <a:endCxn id="31" idx="0"/>
            </p:cNvCxnSpPr>
            <p:nvPr/>
          </p:nvCxnSpPr>
          <p:spPr>
            <a:xfrm rot="5400000">
              <a:off x="2597987" y="2806186"/>
              <a:ext cx="407427" cy="6858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62"/>
            <p:cNvCxnSpPr>
              <a:stCxn id="31" idx="0"/>
            </p:cNvCxnSpPr>
            <p:nvPr/>
          </p:nvCxnSpPr>
          <p:spPr>
            <a:xfrm rot="16200000" flipV="1">
              <a:off x="1912187" y="2806187"/>
              <a:ext cx="407427" cy="6858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122"/>
            <p:cNvGrpSpPr/>
            <p:nvPr/>
          </p:nvGrpSpPr>
          <p:grpSpPr>
            <a:xfrm>
              <a:off x="1600200" y="1752600"/>
              <a:ext cx="1752600" cy="838200"/>
              <a:chOff x="1524000" y="3886200"/>
              <a:chExt cx="3505200" cy="457200"/>
            </a:xfrm>
          </p:grpSpPr>
          <p:sp>
            <p:nvSpPr>
              <p:cNvPr id="51" name="Rectangle 123"/>
              <p:cNvSpPr/>
              <p:nvPr/>
            </p:nvSpPr>
            <p:spPr>
              <a:xfrm>
                <a:off x="1524000" y="3886200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124"/>
              <p:cNvSpPr/>
              <p:nvPr/>
            </p:nvSpPr>
            <p:spPr>
              <a:xfrm>
                <a:off x="4495800" y="3886200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125"/>
              <p:cNvCxnSpPr>
                <a:stCxn id="52" idx="0"/>
                <a:endCxn id="52" idx="2"/>
              </p:cNvCxnSpPr>
              <p:nvPr/>
            </p:nvCxnSpPr>
            <p:spPr>
              <a:xfrm rot="16200000" flipH="1">
                <a:off x="4533900" y="4114800"/>
                <a:ext cx="457200" cy="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128"/>
              <p:cNvCxnSpPr>
                <a:stCxn id="51" idx="0"/>
                <a:endCxn id="51" idx="2"/>
              </p:cNvCxnSpPr>
              <p:nvPr/>
            </p:nvCxnSpPr>
            <p:spPr>
              <a:xfrm rot="16200000" flipH="1">
                <a:off x="1562100" y="4114800"/>
                <a:ext cx="457200" cy="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Left-Right Arrow 138"/>
            <p:cNvSpPr/>
            <p:nvPr/>
          </p:nvSpPr>
          <p:spPr>
            <a:xfrm>
              <a:off x="1828800" y="2590800"/>
              <a:ext cx="1280160" cy="457200"/>
            </a:xfrm>
            <a:prstGeom prst="leftRightArrow">
              <a:avLst>
                <a:gd name="adj1" fmla="val 72857"/>
                <a:gd name="adj2" fmla="val 5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SCI ( Storage Cluster Interlink)</a:t>
              </a:r>
              <a:endParaRPr lang="en-US" sz="1000" dirty="0"/>
            </a:p>
          </p:txBody>
        </p:sp>
        <p:sp>
          <p:nvSpPr>
            <p:cNvPr id="45" name="Arc 140"/>
            <p:cNvSpPr/>
            <p:nvPr/>
          </p:nvSpPr>
          <p:spPr>
            <a:xfrm>
              <a:off x="1828800" y="2133600"/>
              <a:ext cx="1295400" cy="914400"/>
            </a:xfrm>
            <a:prstGeom prst="arc">
              <a:avLst>
                <a:gd name="adj1" fmla="val 10933870"/>
                <a:gd name="adj2" fmla="val 0"/>
              </a:avLst>
            </a:prstGeom>
            <a:ln w="381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Heart 141"/>
            <p:cNvSpPr/>
            <p:nvPr/>
          </p:nvSpPr>
          <p:spPr>
            <a:xfrm>
              <a:off x="1703816" y="2556064"/>
              <a:ext cx="152400" cy="152400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142"/>
            <p:cNvSpPr/>
            <p:nvPr/>
          </p:nvSpPr>
          <p:spPr>
            <a:xfrm>
              <a:off x="2108200" y="1935480"/>
              <a:ext cx="762000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200" dirty="0" smtClean="0"/>
                <a:t>Heartbeat</a:t>
              </a:r>
              <a:endParaRPr lang="en-US" sz="1200" dirty="0"/>
            </a:p>
          </p:txBody>
        </p:sp>
        <p:pic>
          <p:nvPicPr>
            <p:cNvPr id="48" name="Picture 54" descr="NSS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822" y="2567401"/>
              <a:ext cx="1282719" cy="431976"/>
            </a:xfrm>
            <a:prstGeom prst="rect">
              <a:avLst/>
            </a:prstGeom>
          </p:spPr>
        </p:pic>
        <p:pic>
          <p:nvPicPr>
            <p:cNvPr id="49" name="Picture 55" descr="NSS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2281" y="2580095"/>
              <a:ext cx="1282719" cy="431976"/>
            </a:xfrm>
            <a:prstGeom prst="rect">
              <a:avLst/>
            </a:prstGeom>
          </p:spPr>
        </p:pic>
        <p:sp>
          <p:nvSpPr>
            <p:cNvPr id="50" name="Heart 58"/>
            <p:cNvSpPr/>
            <p:nvPr/>
          </p:nvSpPr>
          <p:spPr>
            <a:xfrm>
              <a:off x="3154751" y="2586394"/>
              <a:ext cx="152400" cy="152400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5" name="Straight Connector 59"/>
          <p:cNvCxnSpPr>
            <a:endCxn id="23" idx="2"/>
          </p:cNvCxnSpPr>
          <p:nvPr/>
        </p:nvCxnSpPr>
        <p:spPr>
          <a:xfrm>
            <a:off x="6312024" y="2070447"/>
            <a:ext cx="1162050" cy="9032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67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Tech Engineers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7654"/>
            <a:ext cx="8229600" cy="452162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Systematical thinking</a:t>
            </a:r>
          </a:p>
          <a:p>
            <a:r>
              <a:rPr lang="en-US" altLang="zh-TW" dirty="0" smtClean="0"/>
              <a:t>Tech &amp; product </a:t>
            </a:r>
            <a:r>
              <a:rPr lang="en-US" altLang="zh-TW" dirty="0" smtClean="0"/>
              <a:t>knowledge</a:t>
            </a:r>
          </a:p>
          <a:p>
            <a:r>
              <a:rPr lang="en-US" altLang="zh-TW" dirty="0" smtClean="0"/>
              <a:t>Team work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RD	</a:t>
            </a:r>
          </a:p>
          <a:p>
            <a:pPr lvl="2"/>
            <a:r>
              <a:rPr lang="en-US" altLang="zh-TW" dirty="0" smtClean="0"/>
              <a:t>Programming / Debug</a:t>
            </a:r>
          </a:p>
          <a:p>
            <a:pPr lvl="2"/>
            <a:r>
              <a:rPr lang="en-US" altLang="zh-TW" dirty="0" smtClean="0"/>
              <a:t>Improve performance</a:t>
            </a:r>
          </a:p>
          <a:p>
            <a:pPr lvl="1"/>
            <a:r>
              <a:rPr lang="en-US" altLang="zh-TW" dirty="0" smtClean="0"/>
              <a:t>QA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Test Cases / Automation</a:t>
            </a:r>
          </a:p>
          <a:p>
            <a:pPr lvl="2"/>
            <a:r>
              <a:rPr lang="en-US" altLang="zh-TW" dirty="0" smtClean="0"/>
              <a:t>Heterogeneous test environments</a:t>
            </a:r>
          </a:p>
          <a:p>
            <a:pPr lvl="1"/>
            <a:r>
              <a:rPr lang="en-US" altLang="zh-TW" dirty="0" smtClean="0"/>
              <a:t>Support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Communication</a:t>
            </a:r>
          </a:p>
          <a:p>
            <a:pPr lvl="2"/>
            <a:r>
              <a:rPr lang="en-US" altLang="zh-TW" dirty="0" smtClean="0"/>
              <a:t>Storage </a:t>
            </a:r>
            <a:r>
              <a:rPr lang="en-US" altLang="zh-TW" dirty="0" smtClean="0"/>
              <a:t>Architect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66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 activities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7654"/>
            <a:ext cx="8229600" cy="4377610"/>
          </a:xfrm>
        </p:spPr>
        <p:txBody>
          <a:bodyPr/>
          <a:lstStyle/>
          <a:p>
            <a:r>
              <a:rPr lang="en-US" altLang="zh-TW" dirty="0" smtClean="0"/>
              <a:t>Research and development.</a:t>
            </a:r>
          </a:p>
          <a:p>
            <a:r>
              <a:rPr lang="en-US" altLang="zh-TW" dirty="0" smtClean="0"/>
              <a:t>Document specification. </a:t>
            </a:r>
          </a:p>
          <a:p>
            <a:r>
              <a:rPr lang="en-US" altLang="zh-TW" dirty="0" smtClean="0"/>
              <a:t>Code review.</a:t>
            </a:r>
          </a:p>
          <a:p>
            <a:r>
              <a:rPr lang="en-US" altLang="zh-TW" dirty="0" smtClean="0"/>
              <a:t>Testable code.</a:t>
            </a:r>
          </a:p>
          <a:p>
            <a:pPr lvl="1"/>
            <a:r>
              <a:rPr lang="en-US" altLang="zh-TW" dirty="0" smtClean="0"/>
              <a:t>Event logs.</a:t>
            </a:r>
          </a:p>
          <a:p>
            <a:pPr lvl="1"/>
            <a:r>
              <a:rPr lang="en-US" altLang="zh-TW" dirty="0" smtClean="0"/>
              <a:t>Debug messages.</a:t>
            </a:r>
          </a:p>
          <a:p>
            <a:r>
              <a:rPr lang="en-US" altLang="zh-TW" dirty="0" smtClean="0"/>
              <a:t>Bug fix.</a:t>
            </a:r>
          </a:p>
          <a:p>
            <a:endParaRPr lang="en-US" altLang="zh-TW" dirty="0"/>
          </a:p>
          <a:p>
            <a:pPr marL="342900" lvl="2" indent="-342900"/>
            <a:r>
              <a:rPr lang="en-US" altLang="zh-TW" sz="2400" dirty="0" smtClean="0"/>
              <a:t>Tools: IDE / GCC / </a:t>
            </a:r>
            <a:r>
              <a:rPr lang="en-US" altLang="zh-TW" sz="2400" dirty="0"/>
              <a:t>GDB / Git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45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Topics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/>
              <a:t>介紹儲存產業</a:t>
            </a:r>
            <a:endParaRPr lang="en-US" altLang="zh-TW" sz="3200" b="1" dirty="0"/>
          </a:p>
          <a:p>
            <a:r>
              <a:rPr lang="zh-TW" altLang="en-US" sz="3200" b="1" dirty="0"/>
              <a:t>介紹工作類型</a:t>
            </a:r>
            <a:endParaRPr lang="en-US" altLang="zh-TW" sz="3200" b="1" dirty="0"/>
          </a:p>
          <a:p>
            <a:r>
              <a:rPr lang="zh-TW" altLang="en-US" sz="3200" b="1" dirty="0"/>
              <a:t>可加強的科目</a:t>
            </a:r>
            <a:endParaRPr lang="en-US" altLang="zh-TW" sz="3200" b="1" dirty="0"/>
          </a:p>
          <a:p>
            <a:r>
              <a:rPr lang="zh-TW" altLang="en-US" sz="3200" b="1" dirty="0"/>
              <a:t>可研究的主題</a:t>
            </a:r>
            <a:endParaRPr lang="en-US" altLang="zh-TW" sz="3200" b="1" dirty="0"/>
          </a:p>
          <a:p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648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QA activities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7654"/>
            <a:ext cx="8229600" cy="4377610"/>
          </a:xfrm>
        </p:spPr>
        <p:txBody>
          <a:bodyPr/>
          <a:lstStyle/>
          <a:p>
            <a:r>
              <a:rPr lang="en-US" altLang="zh-TW" dirty="0" smtClean="0"/>
              <a:t>Review and reproduce incoming bug reports.</a:t>
            </a:r>
          </a:p>
          <a:p>
            <a:r>
              <a:rPr lang="en-US" altLang="zh-TW" dirty="0" smtClean="0"/>
              <a:t>Verify bugs that RD fixed.</a:t>
            </a:r>
          </a:p>
          <a:p>
            <a:r>
              <a:rPr lang="en-US" altLang="zh-TW" dirty="0" smtClean="0"/>
              <a:t>Setup test environment and test new builds.</a:t>
            </a:r>
          </a:p>
          <a:p>
            <a:r>
              <a:rPr lang="en-US" altLang="zh-TW" dirty="0" smtClean="0"/>
              <a:t>Define test cases.</a:t>
            </a:r>
          </a:p>
          <a:p>
            <a:r>
              <a:rPr lang="en-US" altLang="zh-TW" dirty="0" smtClean="0"/>
              <a:t>Automatic regression tests.</a:t>
            </a:r>
          </a:p>
          <a:p>
            <a:r>
              <a:rPr lang="en-US" altLang="zh-TW" dirty="0" smtClean="0"/>
              <a:t>Report defects.</a:t>
            </a:r>
          </a:p>
          <a:p>
            <a:r>
              <a:rPr lang="en-US" altLang="zh-TW" dirty="0" smtClean="0"/>
              <a:t>Analyze defect report to provide quality level (defect find and fix rates), also make recommendations for improve product quality.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6297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Support activities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Follow up customer’s issue.</a:t>
            </a:r>
          </a:p>
          <a:p>
            <a:r>
              <a:rPr lang="en-US" altLang="zh-TW" dirty="0" smtClean="0"/>
              <a:t>Investigate customer’s issue and reproduce it if needed.</a:t>
            </a:r>
          </a:p>
          <a:p>
            <a:r>
              <a:rPr lang="en-US" altLang="zh-TW" dirty="0" smtClean="0"/>
              <a:t>Escalate issue if suspect the issue is a bug.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Skill: Second foreign language.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15293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Fundamental Courses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7654"/>
            <a:ext cx="8229600" cy="4449618"/>
          </a:xfrm>
        </p:spPr>
        <p:txBody>
          <a:bodyPr/>
          <a:lstStyle/>
          <a:p>
            <a:r>
              <a:rPr lang="en-US" altLang="zh-TW" dirty="0" smtClean="0"/>
              <a:t>Operating System</a:t>
            </a:r>
          </a:p>
          <a:p>
            <a:r>
              <a:rPr lang="en-US" altLang="zh-TW" dirty="0" smtClean="0"/>
              <a:t>System Programming</a:t>
            </a:r>
          </a:p>
          <a:p>
            <a:r>
              <a:rPr lang="en-US" altLang="zh-TW" dirty="0" smtClean="0"/>
              <a:t>Computer Networking</a:t>
            </a:r>
          </a:p>
          <a:p>
            <a:r>
              <a:rPr lang="en-US" altLang="zh-TW" dirty="0" smtClean="0"/>
              <a:t>Programming Languages</a:t>
            </a:r>
          </a:p>
          <a:p>
            <a:pPr lvl="1"/>
            <a:r>
              <a:rPr lang="en-US" altLang="zh-TW" dirty="0" smtClean="0"/>
              <a:t>C/C++, Java, Scripts</a:t>
            </a:r>
          </a:p>
          <a:p>
            <a:r>
              <a:rPr lang="en-US" altLang="zh-TW" dirty="0" smtClean="0"/>
              <a:t>Object Oriented Analysis and 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86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Interesting Topics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7654"/>
            <a:ext cx="8229600" cy="4377610"/>
          </a:xfrm>
        </p:spPr>
        <p:txBody>
          <a:bodyPr>
            <a:norm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ystem administrator</a:t>
            </a:r>
          </a:p>
          <a:p>
            <a:pPr lvl="1"/>
            <a:r>
              <a:rPr lang="en-US" altLang="zh-TW" dirty="0" smtClean="0"/>
              <a:t>Linux</a:t>
            </a:r>
          </a:p>
          <a:p>
            <a:pPr lvl="1"/>
            <a:r>
              <a:rPr lang="en-US" altLang="zh-TW" dirty="0" smtClean="0"/>
              <a:t>Windows</a:t>
            </a:r>
          </a:p>
          <a:p>
            <a:pPr lvl="1"/>
            <a:r>
              <a:rPr lang="en-US" altLang="zh-TW" dirty="0" smtClean="0"/>
              <a:t>Cluster</a:t>
            </a:r>
            <a:endParaRPr lang="en-US" altLang="zh-TW" dirty="0"/>
          </a:p>
          <a:p>
            <a:r>
              <a:rPr lang="en-US" altLang="zh-TW" dirty="0" smtClean="0"/>
              <a:t>Virtualization</a:t>
            </a:r>
            <a:endParaRPr lang="en-US" altLang="zh-TW" dirty="0"/>
          </a:p>
          <a:p>
            <a:pPr lvl="1"/>
            <a:r>
              <a:rPr lang="en-US" altLang="zh-TW" dirty="0" smtClean="0"/>
              <a:t>VMWare</a:t>
            </a:r>
          </a:p>
          <a:p>
            <a:pPr lvl="1"/>
            <a:r>
              <a:rPr lang="en-US" altLang="zh-TW" dirty="0" smtClean="0"/>
              <a:t>Hyper-V</a:t>
            </a:r>
            <a:endParaRPr lang="en-US" altLang="zh-TW" dirty="0"/>
          </a:p>
          <a:p>
            <a:r>
              <a:rPr lang="en-US" altLang="zh-TW" dirty="0" smtClean="0"/>
              <a:t>Programming</a:t>
            </a:r>
          </a:p>
          <a:p>
            <a:pPr lvl="1"/>
            <a:r>
              <a:rPr lang="en-US" altLang="zh-TW" dirty="0" smtClean="0"/>
              <a:t>Driver, Networking, REST API, </a:t>
            </a:r>
            <a:r>
              <a:rPr lang="en-US" altLang="zh-TW" dirty="0" err="1" smtClean="0"/>
              <a:t>ZeroMQ</a:t>
            </a:r>
            <a:r>
              <a:rPr lang="en-US" altLang="zh-TW" dirty="0" smtClean="0"/>
              <a:t>, JSON,…</a:t>
            </a:r>
            <a:endParaRPr lang="en-US" altLang="zh-TW" dirty="0" smtClean="0"/>
          </a:p>
          <a:p>
            <a:r>
              <a:rPr lang="en-US" altLang="zh-TW" dirty="0" err="1" smtClean="0"/>
              <a:t>OpenStack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979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Sourceforge</a:t>
            </a:r>
            <a:r>
              <a:rPr lang="en-US" altLang="zh-TW" dirty="0"/>
              <a:t> (sourceforge.net)</a:t>
            </a:r>
            <a:endParaRPr lang="en-US" altLang="zh-TW" dirty="0" smtClean="0"/>
          </a:p>
          <a:p>
            <a:r>
              <a:rPr lang="en-US" altLang="zh-TW" dirty="0" err="1" smtClean="0"/>
              <a:t>Github</a:t>
            </a:r>
            <a:r>
              <a:rPr lang="en-US" altLang="zh-TW" dirty="0"/>
              <a:t> </a:t>
            </a:r>
            <a:r>
              <a:rPr lang="en-US" altLang="zh-TW" dirty="0" smtClean="0"/>
              <a:t>(github.com)</a:t>
            </a:r>
          </a:p>
          <a:p>
            <a:r>
              <a:rPr lang="en-US" altLang="zh-TW" dirty="0"/>
              <a:t>Stack overflow </a:t>
            </a:r>
            <a:r>
              <a:rPr lang="en-US" altLang="zh-TW" dirty="0" smtClean="0"/>
              <a:t>(stackoverflow.com)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9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FalconStor Inc.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7654"/>
            <a:ext cx="8229600" cy="4449618"/>
          </a:xfrm>
        </p:spPr>
        <p:txBody>
          <a:bodyPr/>
          <a:lstStyle/>
          <a:p>
            <a:r>
              <a:rPr lang="en-US" altLang="zh-TW" dirty="0" smtClean="0"/>
              <a:t>Founded: 2000 @ New York, U.S.</a:t>
            </a:r>
          </a:p>
          <a:p>
            <a:r>
              <a:rPr lang="en-US" altLang="zh-TW" dirty="0" smtClean="0"/>
              <a:t>Nasdaq: FALC</a:t>
            </a:r>
          </a:p>
          <a:p>
            <a:r>
              <a:rPr lang="en-US" altLang="zh-TW" dirty="0" smtClean="0"/>
              <a:t>Products: VTL, NSS, CDP, FDS and </a:t>
            </a:r>
            <a:r>
              <a:rPr lang="en-US" altLang="zh-TW" dirty="0" err="1" smtClean="0"/>
              <a:t>FreeStore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Awards:</a:t>
            </a:r>
          </a:p>
          <a:p>
            <a:pPr lvl="1"/>
            <a:r>
              <a:rPr lang="en-US" altLang="zh-TW" dirty="0" smtClean="0"/>
              <a:t>2008, #5 </a:t>
            </a:r>
            <a:r>
              <a:rPr lang="en-US" altLang="zh-TW" dirty="0"/>
              <a:t>in the Forbes </a:t>
            </a:r>
            <a:r>
              <a:rPr lang="en-US" altLang="zh-TW" dirty="0" smtClean="0"/>
              <a:t>list </a:t>
            </a:r>
            <a:r>
              <a:rPr lang="en-US" altLang="zh-TW" dirty="0"/>
              <a:t>of 25 fastest growing technology </a:t>
            </a:r>
            <a:r>
              <a:rPr lang="en-US" altLang="zh-TW" dirty="0" smtClean="0"/>
              <a:t>companies.</a:t>
            </a:r>
          </a:p>
          <a:p>
            <a:pPr lvl="1"/>
            <a:r>
              <a:rPr lang="en-US" altLang="zh-TW" dirty="0" smtClean="0"/>
              <a:t>2011, CRN: </a:t>
            </a:r>
            <a:r>
              <a:rPr lang="en-US" altLang="zh-TW" dirty="0"/>
              <a:t>List of 25 “Need to Know: Storage Vendors</a:t>
            </a:r>
            <a:r>
              <a:rPr lang="en-US" altLang="zh-TW" dirty="0" smtClean="0"/>
              <a:t>”.</a:t>
            </a:r>
          </a:p>
          <a:p>
            <a:pPr lvl="1"/>
            <a:r>
              <a:rPr lang="en-US" altLang="zh-TW" dirty="0" smtClean="0"/>
              <a:t>2015, </a:t>
            </a:r>
            <a:r>
              <a:rPr lang="en-US" altLang="zh-TW" dirty="0"/>
              <a:t>SVC </a:t>
            </a:r>
            <a:r>
              <a:rPr lang="en-US" altLang="zh-TW" dirty="0" smtClean="0"/>
              <a:t>Awards: </a:t>
            </a:r>
            <a:r>
              <a:rPr lang="en-US" altLang="zh-TW" dirty="0" err="1" smtClean="0"/>
              <a:t>Virtualisation</a:t>
            </a:r>
            <a:r>
              <a:rPr lang="en-US" altLang="zh-TW" dirty="0" smtClean="0"/>
              <a:t>/Software </a:t>
            </a:r>
            <a:r>
              <a:rPr lang="en-US" altLang="zh-TW" dirty="0"/>
              <a:t>Defined Storage Product of the </a:t>
            </a:r>
            <a:r>
              <a:rPr lang="en-US" altLang="zh-TW" dirty="0" smtClean="0"/>
              <a:t>Year.</a:t>
            </a:r>
          </a:p>
          <a:p>
            <a:pPr lvl="1"/>
            <a:r>
              <a:rPr lang="en-US" altLang="zh-TW" dirty="0" smtClean="0"/>
              <a:t>2016</a:t>
            </a:r>
            <a:r>
              <a:rPr lang="en-US" altLang="zh-TW" dirty="0"/>
              <a:t>, FINALIST: Storage Product of the </a:t>
            </a:r>
            <a:r>
              <a:rPr lang="en-US" altLang="zh-TW" dirty="0" smtClean="0"/>
              <a:t>Year.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63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2174">
            <a:off x="2123728" y="1516006"/>
            <a:ext cx="2005396" cy="130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4" b="9757"/>
          <a:stretch/>
        </p:blipFill>
        <p:spPr bwMode="auto">
          <a:xfrm>
            <a:off x="6352419" y="1916832"/>
            <a:ext cx="1531949" cy="12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Storage</a:t>
            </a:r>
            <a:endParaRPr lang="zh-TW" altLang="en-US" dirty="0"/>
          </a:p>
        </p:txBody>
      </p:sp>
      <p:pic>
        <p:nvPicPr>
          <p:cNvPr id="1026" name="Picture 2" descr="http://news.pchome.com.tw/magazine/li/iThome/5396/131342400049794075007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6"/>
          <a:stretch/>
        </p:blipFill>
        <p:spPr bwMode="auto">
          <a:xfrm>
            <a:off x="205121" y="2816998"/>
            <a:ext cx="3574791" cy="314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272" y="1196752"/>
            <a:ext cx="2103134" cy="178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iconsdb.com/icons/preview/gray/clouds-xx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4624"/>
            <a:ext cx="2222376" cy="22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上-下雙向箭號 14"/>
          <p:cNvSpPr/>
          <p:nvPr/>
        </p:nvSpPr>
        <p:spPr>
          <a:xfrm>
            <a:off x="7596336" y="836712"/>
            <a:ext cx="360040" cy="720080"/>
          </a:xfrm>
          <a:prstGeom prst="upDownArrow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0" name="Picture 6" descr="http://cdn.bgr.com/2012/10/google-data-center-street-view.jpg?w=645&amp;h=36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196230"/>
            <a:ext cx="4799805" cy="267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1" y="1340768"/>
            <a:ext cx="2052063" cy="147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25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http://vinfrastructure.it/wp-content/uploads/2015/02/FreeStor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789017" cy="537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79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Availability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Backup / Restore / Recovery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Mirror, Replication and Failover</a:t>
            </a:r>
          </a:p>
          <a:p>
            <a:r>
              <a:rPr lang="en-US" altLang="zh-TW" dirty="0" smtClean="0"/>
              <a:t>RPO</a:t>
            </a:r>
            <a:r>
              <a:rPr lang="zh-TW" altLang="en-US" dirty="0" smtClean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 smtClean="0"/>
              <a:t>RTO</a:t>
            </a:r>
          </a:p>
          <a:p>
            <a:pPr lvl="1"/>
            <a:r>
              <a:rPr lang="zh-TW" altLang="en-US" dirty="0"/>
              <a:t>能承受的資料</a:t>
            </a:r>
            <a:r>
              <a:rPr lang="zh-TW" altLang="en-US" dirty="0" smtClean="0"/>
              <a:t>損失 </a:t>
            </a:r>
            <a:r>
              <a:rPr lang="en-US" altLang="zh-TW" dirty="0" smtClean="0"/>
              <a:t>&amp;</a:t>
            </a:r>
            <a:r>
              <a:rPr lang="zh-TW" altLang="en-US" dirty="0"/>
              <a:t>能承受的停機時間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3" b="16543"/>
          <a:stretch/>
        </p:blipFill>
        <p:spPr bwMode="auto">
          <a:xfrm>
            <a:off x="899592" y="3184173"/>
            <a:ext cx="7344816" cy="2693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14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>
                <a:ea typeface="新細明體" pitchFamily="18" charset="-120"/>
              </a:rPr>
              <a:t>Backup </a:t>
            </a:r>
            <a:r>
              <a:rPr lang="en-US" altLang="zh-TW" sz="3600" dirty="0">
                <a:ea typeface="新細明體" pitchFamily="18" charset="-120"/>
              </a:rPr>
              <a:t>&amp;</a:t>
            </a:r>
            <a:r>
              <a:rPr lang="en-US" altLang="zh-TW" sz="3600" dirty="0" smtClean="0">
                <a:ea typeface="新細明體" pitchFamily="18" charset="-120"/>
              </a:rPr>
              <a:t> Restore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7654"/>
            <a:ext cx="8229600" cy="4089578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File copy / Disk clone</a:t>
            </a:r>
          </a:p>
          <a:p>
            <a:r>
              <a:rPr lang="en-US" altLang="zh-TW" dirty="0" smtClean="0">
                <a:ea typeface="新細明體" pitchFamily="18" charset="-120"/>
              </a:rPr>
              <a:t>Backup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Fully / Incremental / Differential</a:t>
            </a:r>
          </a:p>
          <a:p>
            <a:r>
              <a:rPr lang="en-US" altLang="zh-TW" dirty="0" smtClean="0">
                <a:ea typeface="新細明體" pitchFamily="18" charset="-120"/>
              </a:rPr>
              <a:t>RAID</a:t>
            </a:r>
            <a:endParaRPr lang="zh-TW" altLang="en-US" dirty="0"/>
          </a:p>
        </p:txBody>
      </p:sp>
      <p:pic>
        <p:nvPicPr>
          <p:cNvPr id="4" name="Picture 5" descr="raid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2" t="6179" r="24139" b="4312"/>
          <a:stretch/>
        </p:blipFill>
        <p:spPr bwMode="auto">
          <a:xfrm>
            <a:off x="323528" y="3374522"/>
            <a:ext cx="2141621" cy="257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raid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3" t="5867" r="24530" b="4326"/>
          <a:stretch/>
        </p:blipFill>
        <p:spPr bwMode="auto">
          <a:xfrm>
            <a:off x="2555776" y="3356992"/>
            <a:ext cx="2105526" cy="257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raid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4" b="9412"/>
          <a:stretch/>
        </p:blipFill>
        <p:spPr bwMode="auto">
          <a:xfrm>
            <a:off x="4739923" y="3374522"/>
            <a:ext cx="4152900" cy="240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072996" y="5744289"/>
            <a:ext cx="4071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sz="1200" dirty="0" smtClean="0">
                <a:solidFill>
                  <a:schemeClr val="accent3"/>
                </a:solidFill>
              </a:rPr>
              <a:t>REF: http://www.prepressure.com/library/technology/raid</a:t>
            </a:r>
            <a:endParaRPr kumimoji="1" lang="en-US" altLang="zh-TW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Snapshot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" t="2778" r="1872" b="2122"/>
          <a:stretch/>
        </p:blipFill>
        <p:spPr bwMode="auto">
          <a:xfrm>
            <a:off x="1331640" y="1268760"/>
            <a:ext cx="6800800" cy="462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1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Network-Attached Storage</a:t>
            </a:r>
            <a:endParaRPr lang="zh-TW" altLang="en-US" dirty="0"/>
          </a:p>
        </p:txBody>
      </p:sp>
      <p:sp>
        <p:nvSpPr>
          <p:cNvPr id="4" name="tower"/>
          <p:cNvSpPr>
            <a:spLocks noEditPoints="1" noChangeArrowheads="1"/>
          </p:cNvSpPr>
          <p:nvPr/>
        </p:nvSpPr>
        <p:spPr bwMode="auto">
          <a:xfrm>
            <a:off x="827584" y="2708920"/>
            <a:ext cx="1512887" cy="2519363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000">
                <a:solidFill>
                  <a:schemeClr val="tx1"/>
                </a:solidFill>
              </a:rPr>
              <a:t>NFS/CIFS</a:t>
            </a:r>
          </a:p>
          <a:p>
            <a:r>
              <a:rPr lang="en-US" altLang="zh-TW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2338884" y="4148138"/>
            <a:ext cx="720948" cy="28957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>
            <a:off x="2555776" y="2586942"/>
            <a:ext cx="2605607" cy="1634146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en-US" altLang="zh-TW" sz="4800" b="1" dirty="0" smtClean="0">
                <a:solidFill>
                  <a:schemeClr val="tx1"/>
                </a:solidFill>
              </a:rPr>
              <a:t>  LAN</a:t>
            </a:r>
            <a:endParaRPr lang="en-US" altLang="zh-TW" sz="4800" b="1" dirty="0">
              <a:solidFill>
                <a:schemeClr val="tx1"/>
              </a:solidFill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 flipV="1">
            <a:off x="4786734" y="3787775"/>
            <a:ext cx="504825" cy="360363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" name="tower"/>
          <p:cNvSpPr>
            <a:spLocks noEditPoints="1" noChangeArrowheads="1"/>
          </p:cNvSpPr>
          <p:nvPr/>
        </p:nvSpPr>
        <p:spPr bwMode="auto">
          <a:xfrm>
            <a:off x="5291559" y="3643313"/>
            <a:ext cx="1225550" cy="2160587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NAS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507459" y="4651375"/>
            <a:ext cx="803275" cy="890588"/>
          </a:xfrm>
          <a:prstGeom prst="can">
            <a:avLst>
              <a:gd name="adj" fmla="val 27717"/>
            </a:avLst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ower"/>
          <p:cNvSpPr>
            <a:spLocks noEditPoints="1" noChangeArrowheads="1"/>
          </p:cNvSpPr>
          <p:nvPr/>
        </p:nvSpPr>
        <p:spPr bwMode="auto">
          <a:xfrm>
            <a:off x="6083722" y="1268413"/>
            <a:ext cx="1009650" cy="1801812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NAS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7523584" y="2276475"/>
            <a:ext cx="661988" cy="742950"/>
          </a:xfrm>
          <a:prstGeom prst="can">
            <a:avLst>
              <a:gd name="adj" fmla="val 28058"/>
            </a:avLst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7091784" y="2563813"/>
            <a:ext cx="4318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4931197" y="2779713"/>
            <a:ext cx="1152525" cy="288925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lconStor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FalconStor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FalconStor</Template>
  <TotalTime>766</TotalTime>
  <Words>805</Words>
  <Application>Microsoft Office PowerPoint</Application>
  <PresentationFormat>如螢幕大小 (4:3)</PresentationFormat>
  <Paragraphs>248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24</vt:i4>
      </vt:variant>
    </vt:vector>
  </HeadingPairs>
  <TitlesOfParts>
    <vt:vector size="28" baseType="lpstr">
      <vt:lpstr>FalconStor</vt:lpstr>
      <vt:lpstr>1_Office Theme</vt:lpstr>
      <vt:lpstr>1_FalconStor</vt:lpstr>
      <vt:lpstr>2_Office Theme</vt:lpstr>
      <vt:lpstr>Storage Talk</vt:lpstr>
      <vt:lpstr>Topics</vt:lpstr>
      <vt:lpstr>FalconStor Inc.</vt:lpstr>
      <vt:lpstr>Storage</vt:lpstr>
      <vt:lpstr>PowerPoint 簡報</vt:lpstr>
      <vt:lpstr>Data Availability</vt:lpstr>
      <vt:lpstr>Backup &amp; Restore</vt:lpstr>
      <vt:lpstr>Snapshot</vt:lpstr>
      <vt:lpstr>NAS</vt:lpstr>
      <vt:lpstr>SAN</vt:lpstr>
      <vt:lpstr>PowerPoint 簡報</vt:lpstr>
      <vt:lpstr>Storage Virtualization</vt:lpstr>
      <vt:lpstr>VTL &amp; Dedupe</vt:lpstr>
      <vt:lpstr>Local Data Protection and Recovery</vt:lpstr>
      <vt:lpstr>Replication</vt:lpstr>
      <vt:lpstr>Disaster Recovery in VMware Environments</vt:lpstr>
      <vt:lpstr>Failover</vt:lpstr>
      <vt:lpstr>Tech Engineers</vt:lpstr>
      <vt:lpstr>RD activities</vt:lpstr>
      <vt:lpstr>QA activities</vt:lpstr>
      <vt:lpstr>Support activities</vt:lpstr>
      <vt:lpstr>Fundamental Courses</vt:lpstr>
      <vt:lpstr>Interesting Topics</vt:lpstr>
      <vt:lpstr>Resources</vt:lpstr>
    </vt:vector>
  </TitlesOfParts>
  <Company>FalconStor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Talk</dc:title>
  <dc:creator>Chiou-Nan Chen</dc:creator>
  <cp:lastModifiedBy>Chiou-Nan Chen</cp:lastModifiedBy>
  <cp:revision>53</cp:revision>
  <dcterms:created xsi:type="dcterms:W3CDTF">2016-05-03T02:34:16Z</dcterms:created>
  <dcterms:modified xsi:type="dcterms:W3CDTF">2016-05-04T07:37:45Z</dcterms:modified>
</cp:coreProperties>
</file>