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76" r:id="rId4"/>
    <p:sldId id="277" r:id="rId5"/>
    <p:sldId id="300" r:id="rId6"/>
    <p:sldId id="283" r:id="rId7"/>
    <p:sldId id="285" r:id="rId8"/>
    <p:sldId id="280" r:id="rId9"/>
    <p:sldId id="284" r:id="rId10"/>
    <p:sldId id="287" r:id="rId11"/>
    <p:sldId id="286" r:id="rId12"/>
    <p:sldId id="258" r:id="rId13"/>
    <p:sldId id="262" r:id="rId14"/>
    <p:sldId id="263" r:id="rId15"/>
    <p:sldId id="264" r:id="rId16"/>
    <p:sldId id="301" r:id="rId17"/>
    <p:sldId id="279" r:id="rId18"/>
    <p:sldId id="296" r:id="rId19"/>
    <p:sldId id="297" r:id="rId20"/>
    <p:sldId id="299" r:id="rId21"/>
    <p:sldId id="298" r:id="rId22"/>
    <p:sldId id="309" r:id="rId23"/>
    <p:sldId id="310" r:id="rId24"/>
    <p:sldId id="311" r:id="rId25"/>
    <p:sldId id="313" r:id="rId26"/>
    <p:sldId id="289" r:id="rId27"/>
    <p:sldId id="305" r:id="rId28"/>
    <p:sldId id="290" r:id="rId29"/>
    <p:sldId id="294" r:id="rId30"/>
    <p:sldId id="302" r:id="rId31"/>
    <p:sldId id="303" r:id="rId32"/>
    <p:sldId id="304" r:id="rId33"/>
    <p:sldId id="312" r:id="rId34"/>
    <p:sldId id="295" r:id="rId35"/>
    <p:sldId id="292" r:id="rId36"/>
    <p:sldId id="306" r:id="rId37"/>
    <p:sldId id="307" r:id="rId38"/>
    <p:sldId id="308" r:id="rId39"/>
    <p:sldId id="288" r:id="rId40"/>
    <p:sldId id="259" r:id="rId41"/>
    <p:sldId id="260" r:id="rId42"/>
    <p:sldId id="261" r:id="rId43"/>
    <p:sldId id="267" r:id="rId44"/>
    <p:sldId id="29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71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CBAD-268A-46DF-9C91-C5341BD2341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91BA7-DC92-4678-8ADD-93987C8A6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6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Front_Cover_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6425" y="1131888"/>
            <a:ext cx="5311775" cy="2468562"/>
          </a:xfrm>
        </p:spPr>
        <p:txBody>
          <a:bodyPr/>
          <a:lstStyle>
            <a:lvl1pPr>
              <a:defRPr sz="3400" b="1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5063" y="3886200"/>
            <a:ext cx="3476625" cy="17526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1941AD49-D2C3-4AF1-8BA7-C36518F280CF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27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1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351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7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Top_Bar_Graphi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按一下以編輯母片標題樣式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</a:t>
            </a:r>
          </a:p>
          <a:p>
            <a:pPr lvl="1"/>
            <a:r>
              <a:rPr lang="en-US" smtClean="0"/>
              <a:t>第二層</a:t>
            </a:r>
          </a:p>
          <a:p>
            <a:pPr lvl="2"/>
            <a:r>
              <a:rPr lang="en-US" smtClean="0"/>
              <a:t>第三層</a:t>
            </a:r>
          </a:p>
          <a:p>
            <a:pPr lvl="3"/>
            <a:r>
              <a:rPr lang="en-US" smtClean="0"/>
              <a:t>第四層</a:t>
            </a:r>
          </a:p>
          <a:p>
            <a:pPr lvl="4"/>
            <a:r>
              <a:rPr lang="en-US" smtClean="0"/>
              <a:t>第五層</a:t>
            </a:r>
          </a:p>
        </p:txBody>
      </p:sp>
      <p:pic>
        <p:nvPicPr>
          <p:cNvPr id="4101" name="Picture 8" descr="Falconstor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6380163"/>
            <a:ext cx="1409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70A729E7-F83E-4300-9FA1-19A2AAA3B409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orage_area_network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05200" y="1131888"/>
            <a:ext cx="4953000" cy="2468562"/>
          </a:xfrm>
        </p:spPr>
        <p:txBody>
          <a:bodyPr/>
          <a:lstStyle/>
          <a:p>
            <a:pPr algn="just"/>
            <a:r>
              <a:rPr lang="zh-TW" altLang="en-US" sz="4000" dirty="0" smtClean="0"/>
              <a:t>網路儲存產業介紹與職場經驗分享</a:t>
            </a:r>
            <a:endParaRPr 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7201" y="3886200"/>
            <a:ext cx="4154488" cy="1752600"/>
          </a:xfrm>
        </p:spPr>
        <p:txBody>
          <a:bodyPr/>
          <a:lstStyle/>
          <a:p>
            <a:pPr algn="r"/>
            <a:r>
              <a:rPr lang="zh-TW" altLang="en-US" dirty="0" smtClean="0"/>
              <a:t>陳秋男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415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Replication</a:t>
            </a:r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295400" y="1052110"/>
            <a:ext cx="6818083" cy="5043890"/>
            <a:chOff x="1295400" y="1052110"/>
            <a:chExt cx="6818083" cy="504389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143000"/>
              <a:ext cx="6682619" cy="495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5317064" y="1052110"/>
              <a:ext cx="2796419" cy="21206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4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Failover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53" y="1143000"/>
            <a:ext cx="504030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06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儲存網路的核心要素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87450" y="2514600"/>
            <a:ext cx="2232025" cy="1800225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4787900" y="2438400"/>
            <a:ext cx="3143250" cy="21066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00113" y="1295400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5600" b="1" dirty="0">
                <a:solidFill>
                  <a:schemeClr val="tx1"/>
                </a:solidFill>
              </a:rPr>
              <a:t>Storage + Networking</a:t>
            </a:r>
          </a:p>
        </p:txBody>
      </p:sp>
      <p:sp>
        <p:nvSpPr>
          <p:cNvPr id="3" name="矩形 2"/>
          <p:cNvSpPr/>
          <p:nvPr/>
        </p:nvSpPr>
        <p:spPr>
          <a:xfrm>
            <a:off x="1416159" y="5081657"/>
            <a:ext cx="65086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/>
              <a:t>Storage Virtualization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9025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NAS: Network-Attached Storage</a:t>
            </a:r>
          </a:p>
        </p:txBody>
      </p:sp>
      <p:sp>
        <p:nvSpPr>
          <p:cNvPr id="33796" name="tower"/>
          <p:cNvSpPr>
            <a:spLocks noEditPoints="1" noChangeArrowheads="1"/>
          </p:cNvSpPr>
          <p:nvPr/>
        </p:nvSpPr>
        <p:spPr bwMode="auto">
          <a:xfrm>
            <a:off x="1030288" y="2419350"/>
            <a:ext cx="1512887" cy="2519363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000">
                <a:solidFill>
                  <a:schemeClr val="tx1"/>
                </a:solidFill>
              </a:rPr>
              <a:t>NFS/CIFS</a:t>
            </a:r>
          </a:p>
          <a:p>
            <a:r>
              <a:rPr lang="en-US" altLang="zh-TW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2541588" y="3860800"/>
            <a:ext cx="576262" cy="28733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799" name="Cloud"/>
          <p:cNvSpPr>
            <a:spLocks noChangeAspect="1" noEditPoints="1" noChangeArrowheads="1"/>
          </p:cNvSpPr>
          <p:nvPr/>
        </p:nvSpPr>
        <p:spPr bwMode="auto">
          <a:xfrm>
            <a:off x="2830512" y="2924175"/>
            <a:ext cx="1741487" cy="1092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altLang="zh-TW" sz="3400" b="1" dirty="0">
                <a:solidFill>
                  <a:schemeClr val="tx1"/>
                </a:solidFill>
              </a:rPr>
              <a:t>LAN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 flipV="1">
            <a:off x="4197350" y="3787775"/>
            <a:ext cx="504825" cy="36036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1" name="tower"/>
          <p:cNvSpPr>
            <a:spLocks noEditPoints="1" noChangeArrowheads="1"/>
          </p:cNvSpPr>
          <p:nvPr/>
        </p:nvSpPr>
        <p:spPr bwMode="auto">
          <a:xfrm>
            <a:off x="4702175" y="3643313"/>
            <a:ext cx="1225550" cy="216058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NAS</a:t>
            </a: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4918075" y="4651375"/>
            <a:ext cx="803275" cy="890588"/>
          </a:xfrm>
          <a:prstGeom prst="can">
            <a:avLst>
              <a:gd name="adj" fmla="val 27717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ower"/>
          <p:cNvSpPr>
            <a:spLocks noEditPoints="1" noChangeArrowheads="1"/>
          </p:cNvSpPr>
          <p:nvPr/>
        </p:nvSpPr>
        <p:spPr bwMode="auto">
          <a:xfrm>
            <a:off x="5494338" y="1268413"/>
            <a:ext cx="1009650" cy="180181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NAS</a:t>
            </a: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6934200" y="2276475"/>
            <a:ext cx="661988" cy="742950"/>
          </a:xfrm>
          <a:prstGeom prst="can">
            <a:avLst>
              <a:gd name="adj" fmla="val 28058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6502400" y="2563813"/>
            <a:ext cx="4318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4341813" y="2779713"/>
            <a:ext cx="1152525" cy="2889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SAN: Storage Area Network</a:t>
            </a:r>
          </a:p>
        </p:txBody>
      </p:sp>
      <p:sp>
        <p:nvSpPr>
          <p:cNvPr id="34822" name="tower"/>
          <p:cNvSpPr>
            <a:spLocks noEditPoints="1" noChangeArrowheads="1"/>
          </p:cNvSpPr>
          <p:nvPr/>
        </p:nvSpPr>
        <p:spPr bwMode="auto">
          <a:xfrm>
            <a:off x="468313" y="2924175"/>
            <a:ext cx="922337" cy="14382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18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4823" name="Cloud"/>
          <p:cNvSpPr>
            <a:spLocks noChangeAspect="1" noEditPoints="1" noChangeArrowheads="1"/>
          </p:cNvSpPr>
          <p:nvPr/>
        </p:nvSpPr>
        <p:spPr bwMode="auto">
          <a:xfrm>
            <a:off x="2051050" y="1916113"/>
            <a:ext cx="3960813" cy="26543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altLang="zh-TW" sz="6800" b="1">
                <a:solidFill>
                  <a:schemeClr val="tx1"/>
                </a:solidFill>
              </a:rPr>
              <a:t>  SAN</a:t>
            </a:r>
          </a:p>
        </p:txBody>
      </p:sp>
      <p:sp>
        <p:nvSpPr>
          <p:cNvPr id="34821" name="tower"/>
          <p:cNvSpPr>
            <a:spLocks noEditPoints="1" noChangeArrowheads="1"/>
          </p:cNvSpPr>
          <p:nvPr/>
        </p:nvSpPr>
        <p:spPr bwMode="auto">
          <a:xfrm>
            <a:off x="1547813" y="4005263"/>
            <a:ext cx="1066800" cy="17970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0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6804025" y="2492375"/>
            <a:ext cx="1368425" cy="1081088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5940425" y="3789363"/>
            <a:ext cx="1655763" cy="12954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>
            <a:off x="1331913" y="3716338"/>
            <a:ext cx="792162" cy="21748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2627313" y="4437063"/>
            <a:ext cx="1152525" cy="936625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6011863" y="3141663"/>
            <a:ext cx="792162" cy="7143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 flipV="1">
            <a:off x="4859338" y="4222750"/>
            <a:ext cx="1081087" cy="430213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伺服器取得檔案系統的三個來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592222" cy="50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DAS, SAN &amp; NAS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5911" y="63246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http://en.wikipedia.org/wiki/Storage_area_network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05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Storage Virtualization</a:t>
            </a:r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06" y="1146106"/>
            <a:ext cx="6108794" cy="563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2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07" tIns="45704" rIns="91407" bIns="45704"/>
          <a:lstStyle/>
          <a:p>
            <a:endParaRPr lang="en-US">
              <a:ea typeface="新細明體" pitchFamily="18" charset="-12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07" tIns="45704" rIns="91407" bIns="45704"/>
          <a:lstStyle/>
          <a:p>
            <a:pPr marL="382588" indent="-382588" defTabSz="1019175"/>
            <a:endParaRPr lang="en-US">
              <a:ea typeface="新細明體" pitchFamily="18" charset="-120"/>
            </a:endParaRP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1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07" tIns="45704" rIns="91407" bIns="45704"/>
          <a:lstStyle/>
          <a:p>
            <a:endParaRPr lang="en-US">
              <a:ea typeface="新細明體" pitchFamily="18" charset="-12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07" tIns="45704" rIns="91407" bIns="45704"/>
          <a:lstStyle/>
          <a:p>
            <a:pPr marL="382588" indent="-382588" defTabSz="1019175"/>
            <a:endParaRPr lang="en-US">
              <a:ea typeface="新細明體" pitchFamily="18" charset="-120"/>
            </a:endParaRP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課程目標</a:t>
            </a:r>
            <a:endParaRPr lang="en-US" altLang="zh-TW" dirty="0" smtClean="0"/>
          </a:p>
          <a:p>
            <a:r>
              <a:rPr lang="zh-TW" altLang="en-US" dirty="0" smtClean="0"/>
              <a:t>介紹</a:t>
            </a:r>
            <a:r>
              <a:rPr lang="zh-TW" altLang="en-US" dirty="0"/>
              <a:t>儲存產業</a:t>
            </a:r>
            <a:endParaRPr lang="en-US" altLang="zh-TW" dirty="0" smtClean="0"/>
          </a:p>
          <a:p>
            <a:r>
              <a:rPr lang="zh-TW" altLang="en-US" dirty="0"/>
              <a:t>介紹工作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r>
              <a:rPr lang="zh-TW" altLang="en-US" dirty="0"/>
              <a:t>可加強的</a:t>
            </a:r>
            <a:r>
              <a:rPr lang="zh-TW" altLang="en-US" dirty="0" smtClean="0"/>
              <a:t>科目</a:t>
            </a:r>
            <a:endParaRPr lang="en-US" altLang="zh-TW" dirty="0" smtClean="0"/>
          </a:p>
          <a:p>
            <a:r>
              <a:rPr lang="zh-TW" altLang="en-US" dirty="0" smtClean="0"/>
              <a:t>可研究的主題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In-band / Out-of-band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Data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control</a:t>
            </a:r>
            <a:r>
              <a:rPr lang="zh-TW" altLang="en-US" dirty="0" smtClean="0"/>
              <a:t>是否在同一條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/>
              <a:t>架構簡易</a:t>
            </a:r>
            <a:r>
              <a:rPr lang="zh-TW" altLang="en-US" dirty="0" smtClean="0"/>
              <a:t>程度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</a:t>
            </a:r>
            <a:r>
              <a:rPr lang="en-US" altLang="zh-TW" dirty="0" smtClean="0"/>
              <a:t>appliance</a:t>
            </a:r>
            <a:r>
              <a:rPr lang="zh-TW" altLang="en-US" dirty="0" smtClean="0"/>
              <a:t>接手，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無須而外控制軟體</a:t>
            </a:r>
            <a:endParaRPr lang="en-US" altLang="zh-TW" dirty="0"/>
          </a:p>
          <a:p>
            <a:pPr lvl="1"/>
            <a:r>
              <a:rPr lang="en-US" altLang="zh-TW" dirty="0" smtClean="0"/>
              <a:t>Mapping</a:t>
            </a:r>
            <a:r>
              <a:rPr lang="zh-TW" altLang="en-US" dirty="0" smtClean="0"/>
              <a:t>與認證機制較複雜</a:t>
            </a:r>
            <a:endParaRPr lang="en-US" altLang="zh-TW" dirty="0" smtClean="0"/>
          </a:p>
          <a:p>
            <a:r>
              <a:rPr lang="zh-TW" altLang="en-US" dirty="0" smtClean="0"/>
              <a:t>效能最佳化</a:t>
            </a:r>
            <a:endParaRPr lang="en-US" altLang="zh-TW" dirty="0" smtClean="0"/>
          </a:p>
          <a:p>
            <a:pPr lvl="1"/>
            <a:r>
              <a:rPr lang="zh-TW" altLang="en-US" dirty="0"/>
              <a:t>同一條</a:t>
            </a:r>
            <a:r>
              <a:rPr lang="en-US" altLang="zh-TW" dirty="0"/>
              <a:t>path</a:t>
            </a:r>
            <a:r>
              <a:rPr lang="zh-TW" altLang="en-US" dirty="0"/>
              <a:t>較易最佳化</a:t>
            </a:r>
            <a:endParaRPr lang="en-US" altLang="zh-TW" dirty="0" smtClean="0"/>
          </a:p>
          <a:p>
            <a:r>
              <a:rPr lang="zh-TW" altLang="en-US" dirty="0"/>
              <a:t>擴充</a:t>
            </a:r>
            <a:r>
              <a:rPr lang="zh-TW" altLang="en-US" dirty="0" smtClean="0"/>
              <a:t>彈性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增減</a:t>
            </a:r>
            <a:r>
              <a:rPr lang="en-US" altLang="zh-TW" dirty="0" smtClean="0"/>
              <a:t>storage</a:t>
            </a:r>
            <a:r>
              <a:rPr lang="zh-TW" altLang="en-US" dirty="0" smtClean="0"/>
              <a:t>只須更新</a:t>
            </a:r>
            <a:r>
              <a:rPr lang="en-US" altLang="zh-TW" dirty="0" smtClean="0"/>
              <a:t>mapping</a:t>
            </a:r>
            <a:r>
              <a:rPr lang="zh-TW" altLang="en-US" dirty="0" smtClean="0"/>
              <a:t>內容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4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07" tIns="45704" rIns="91407" bIns="45704"/>
          <a:lstStyle/>
          <a:p>
            <a:endParaRPr lang="en-US">
              <a:ea typeface="新細明體" pitchFamily="18" charset="-12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07" tIns="45704" rIns="91407" bIns="45704"/>
          <a:lstStyle/>
          <a:p>
            <a:pPr marL="382588" indent="-382588" defTabSz="1019175"/>
            <a:endParaRPr lang="en-US">
              <a:ea typeface="新細明體" pitchFamily="18" charset="-120"/>
            </a:endParaRP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4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96" y="1052736"/>
            <a:ext cx="8229600" cy="5073427"/>
          </a:xfrm>
        </p:spPr>
        <p:txBody>
          <a:bodyPr/>
          <a:lstStyle/>
          <a:p>
            <a:r>
              <a:rPr lang="en-US" altLang="zh-TW" sz="2800" dirty="0" smtClean="0"/>
              <a:t>Backup server</a:t>
            </a:r>
          </a:p>
          <a:p>
            <a:pPr lvl="1"/>
            <a:r>
              <a:rPr lang="zh-TW" altLang="en-US" sz="2400" dirty="0"/>
              <a:t>執行</a:t>
            </a:r>
            <a:r>
              <a:rPr lang="en-US" altLang="zh-TW" sz="2400" dirty="0" smtClean="0"/>
              <a:t>backup/restore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動</a:t>
            </a:r>
            <a:r>
              <a:rPr lang="zh-TW" altLang="en-US" sz="2400" dirty="0" smtClean="0"/>
              <a:t>作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設定週期性的</a:t>
            </a:r>
            <a:r>
              <a:rPr lang="en-US" altLang="zh-TW" sz="2400" dirty="0" smtClean="0"/>
              <a:t>backup</a:t>
            </a:r>
            <a:r>
              <a:rPr lang="zh-TW" altLang="en-US" sz="2400" dirty="0" smtClean="0"/>
              <a:t>動作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設定要</a:t>
            </a:r>
            <a:r>
              <a:rPr lang="en-US" altLang="zh-TW" sz="2400" dirty="0"/>
              <a:t>backup</a:t>
            </a:r>
            <a:r>
              <a:rPr lang="zh-TW" altLang="en-US" sz="2400" dirty="0"/>
              <a:t>哪些檔</a:t>
            </a:r>
            <a:r>
              <a:rPr lang="zh-TW" altLang="en-US" sz="2400" dirty="0" smtClean="0"/>
              <a:t>案</a:t>
            </a:r>
            <a:r>
              <a:rPr lang="en-US" altLang="zh-TW" sz="2400" dirty="0" smtClean="0"/>
              <a:t>…</a:t>
            </a:r>
          </a:p>
          <a:p>
            <a:r>
              <a:rPr lang="en-US" altLang="zh-TW" sz="2800" dirty="0" smtClean="0"/>
              <a:t>Backup device</a:t>
            </a:r>
          </a:p>
          <a:p>
            <a:pPr lvl="1"/>
            <a:r>
              <a:rPr lang="zh-TW" altLang="en-US" sz="2400" dirty="0" smtClean="0"/>
              <a:t>儲存備份的資料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硬碟或磁帶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800" dirty="0" smtClean="0"/>
              <a:t>Metadata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(in the backup server)</a:t>
            </a:r>
          </a:p>
          <a:p>
            <a:pPr lvl="1"/>
            <a:r>
              <a:rPr lang="zh-TW" altLang="en-US" sz="2400" dirty="0" smtClean="0"/>
              <a:t>紀錄備份動作的相關資訊</a:t>
            </a:r>
            <a:r>
              <a:rPr lang="en-US" altLang="zh-TW" sz="2400" dirty="0" smtClean="0"/>
              <a:t>: log, time, range, type…</a:t>
            </a:r>
            <a:endParaRPr lang="en-US" altLang="zh-TW" sz="2400" dirty="0"/>
          </a:p>
          <a:p>
            <a:r>
              <a:rPr lang="en-US" altLang="zh-TW" sz="2800" dirty="0" smtClean="0"/>
              <a:t>Application server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/ backup client (with agent)</a:t>
            </a:r>
          </a:p>
          <a:p>
            <a:pPr lvl="1"/>
            <a:r>
              <a:rPr lang="zh-TW" altLang="en-US" sz="2400" dirty="0"/>
              <a:t>應用伺服器</a:t>
            </a:r>
            <a:r>
              <a:rPr lang="en-US" altLang="zh-TW" sz="2400" dirty="0"/>
              <a:t>: </a:t>
            </a:r>
            <a:r>
              <a:rPr lang="zh-TW" altLang="en-US" sz="2400" dirty="0" smtClean="0"/>
              <a:t>需要</a:t>
            </a:r>
            <a:r>
              <a:rPr lang="zh-TW" altLang="en-US" sz="2400" dirty="0"/>
              <a:t>備份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對象</a:t>
            </a:r>
            <a:endParaRPr lang="en-US" altLang="zh-TW" sz="2400" dirty="0" smtClean="0"/>
          </a:p>
          <a:p>
            <a:r>
              <a:rPr lang="en-US" altLang="zh-TW" sz="2800" dirty="0" smtClean="0"/>
              <a:t>Storage node</a:t>
            </a:r>
          </a:p>
          <a:p>
            <a:pPr lvl="1"/>
            <a:r>
              <a:rPr lang="zh-TW" altLang="en-US" sz="2400" dirty="0"/>
              <a:t>提供資料運算與儲存的空間</a:t>
            </a:r>
            <a:r>
              <a:rPr lang="en-US" altLang="zh-TW" sz="2400" dirty="0"/>
              <a:t>(</a:t>
            </a:r>
            <a:r>
              <a:rPr lang="zh-TW" altLang="en-US" sz="2400" dirty="0"/>
              <a:t>硬碟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716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3002"/>
            <a:ext cx="7200800" cy="573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SAN-based Backup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897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LAN-based Backup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480720" cy="576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27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CDP,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Continuous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Write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splitter.</a:t>
            </a:r>
          </a:p>
          <a:p>
            <a:pPr lvl="1"/>
            <a:r>
              <a:rPr lang="en-US" altLang="zh-TW" dirty="0" smtClean="0"/>
              <a:t>Agent,</a:t>
            </a:r>
            <a:r>
              <a:rPr lang="zh-TW" altLang="en-US" dirty="0" smtClean="0"/>
              <a:t> </a:t>
            </a:r>
            <a:r>
              <a:rPr lang="en-US" altLang="zh-TW" dirty="0" smtClean="0"/>
              <a:t>duplicate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data.</a:t>
            </a:r>
          </a:p>
          <a:p>
            <a:r>
              <a:rPr lang="en-US" altLang="zh-TW" dirty="0" smtClean="0"/>
              <a:t>CDP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appliance.</a:t>
            </a:r>
          </a:p>
          <a:p>
            <a:pPr lvl="1"/>
            <a:r>
              <a:rPr lang="en-US" altLang="zh-TW" dirty="0" smtClean="0"/>
              <a:t>Manages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replication.</a:t>
            </a:r>
          </a:p>
          <a:p>
            <a:r>
              <a:rPr lang="en-US" altLang="zh-TW" dirty="0" smtClean="0"/>
              <a:t>CDP</a:t>
            </a:r>
            <a:r>
              <a:rPr lang="zh-TW" altLang="en-US" dirty="0" smtClean="0"/>
              <a:t> </a:t>
            </a:r>
            <a:r>
              <a:rPr lang="en-US" altLang="zh-TW" dirty="0" smtClean="0"/>
              <a:t>Journal.</a:t>
            </a:r>
          </a:p>
          <a:p>
            <a:pPr lvl="1"/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changes.</a:t>
            </a:r>
          </a:p>
          <a:p>
            <a:r>
              <a:rPr lang="en-US" altLang="zh-TW" dirty="0" smtClean="0"/>
              <a:t>Local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replication.</a:t>
            </a:r>
          </a:p>
          <a:p>
            <a:pPr lvl="1"/>
            <a:r>
              <a:rPr lang="en-US" altLang="zh-TW" dirty="0" smtClean="0"/>
              <a:t>Sync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production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volume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replica.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744416" cy="501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937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CDP: Continuous Data Protection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24400" y="1202264"/>
            <a:ext cx="4191000" cy="4830763"/>
          </a:xfrm>
        </p:spPr>
        <p:txBody>
          <a:bodyPr/>
          <a:lstStyle/>
          <a:p>
            <a:r>
              <a:rPr lang="zh-TW" altLang="en-US" dirty="0"/>
              <a:t>保留所有</a:t>
            </a:r>
            <a:r>
              <a:rPr lang="zh-TW" altLang="en-US" dirty="0" smtClean="0"/>
              <a:t>更動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CDP Journal</a:t>
            </a:r>
          </a:p>
          <a:p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point-in-time image</a:t>
            </a:r>
          </a:p>
          <a:p>
            <a:r>
              <a:rPr lang="en-US" dirty="0" err="1" smtClean="0"/>
              <a:t>TimeMark</a:t>
            </a:r>
            <a:endParaRPr lang="en-US" dirty="0" smtClean="0"/>
          </a:p>
          <a:p>
            <a:pPr lvl="1"/>
            <a:r>
              <a:rPr lang="en-US" dirty="0" smtClean="0"/>
              <a:t>Virtualized snapshot for recovery</a:t>
            </a:r>
          </a:p>
          <a:p>
            <a:r>
              <a:rPr lang="en-US" dirty="0" smtClean="0"/>
              <a:t>In-band / Side-band</a:t>
            </a:r>
          </a:p>
          <a:p>
            <a:pPr lvl="1"/>
            <a:r>
              <a:rPr lang="en-US" dirty="0" smtClean="0"/>
              <a:t>Mirror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0" y="1143000"/>
            <a:ext cx="3380698" cy="570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4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Snapshot and Replication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0" y="1268760"/>
            <a:ext cx="7453918" cy="513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331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Host-based: Side-band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29174"/>
            <a:ext cx="6858000" cy="507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6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Dedupe</a:t>
            </a:r>
            <a:r>
              <a:rPr lang="en-US" dirty="0"/>
              <a:t>: Data de-duplication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比對原始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刪除共有部分，僅保留索引與</a:t>
            </a:r>
            <a:r>
              <a:rPr lang="zh-TW" altLang="en-US" dirty="0" smtClean="0"/>
              <a:t>差異</a:t>
            </a:r>
            <a:endParaRPr lang="en-US" altLang="zh-TW" dirty="0" smtClean="0"/>
          </a:p>
          <a:p>
            <a:r>
              <a:rPr lang="en-US" altLang="zh-TW" dirty="0" err="1" smtClean="0"/>
              <a:t>Dedupe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Block level</a:t>
            </a:r>
          </a:p>
          <a:p>
            <a:r>
              <a:rPr lang="en-US" dirty="0" smtClean="0"/>
              <a:t>Compress</a:t>
            </a:r>
          </a:p>
          <a:p>
            <a:pPr lvl="1"/>
            <a:r>
              <a:rPr lang="en-US" dirty="0" smtClean="0"/>
              <a:t>File level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962400"/>
            <a:ext cx="536379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19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Storage</a:t>
            </a:r>
            <a:endParaRPr lang="zh-TW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066800"/>
            <a:ext cx="18383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438400"/>
            <a:ext cx="23241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61" y="1102858"/>
            <a:ext cx="2058652" cy="133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5908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6" y="4495800"/>
            <a:ext cx="3588884" cy="225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209800"/>
            <a:ext cx="24765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20859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19431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02859"/>
            <a:ext cx="2192622" cy="147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02859"/>
            <a:ext cx="2280190" cy="164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5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Deduplication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368"/>
            <a:ext cx="8229600" cy="4916795"/>
          </a:xfrm>
        </p:spPr>
        <p:txBody>
          <a:bodyPr/>
          <a:lstStyle/>
          <a:p>
            <a:r>
              <a:rPr lang="en-US" altLang="zh-TW" dirty="0" smtClean="0"/>
              <a:t>File-level deduplication (single-instance repository)</a:t>
            </a:r>
          </a:p>
          <a:p>
            <a:pPr lvl="1"/>
            <a:r>
              <a:rPr lang="zh-TW" altLang="en-US" dirty="0" smtClean="0"/>
              <a:t>如果檔案的差異不大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即無法</a:t>
            </a:r>
            <a:r>
              <a:rPr lang="en-US" altLang="zh-TW" dirty="0" smtClean="0"/>
              <a:t>dedupe, </a:t>
            </a:r>
            <a:r>
              <a:rPr lang="zh-TW" altLang="en-US" dirty="0" smtClean="0"/>
              <a:t>無</a:t>
            </a:r>
            <a:r>
              <a:rPr lang="zh-TW" altLang="en-US" dirty="0"/>
              <a:t>法節省很多空</a:t>
            </a:r>
            <a:r>
              <a:rPr lang="zh-TW" altLang="en-US" dirty="0" smtClean="0"/>
              <a:t>間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Sub-file deduplication</a:t>
            </a:r>
          </a:p>
          <a:p>
            <a:pPr lvl="1"/>
            <a:r>
              <a:rPr lang="en-US" altLang="zh-TW" dirty="0" smtClean="0"/>
              <a:t>Fixed-length block</a:t>
            </a:r>
          </a:p>
          <a:p>
            <a:pPr lvl="1"/>
            <a:r>
              <a:rPr lang="en-US" altLang="zh-TW" dirty="0" smtClean="0"/>
              <a:t>Variable-length segment</a:t>
            </a:r>
            <a:endParaRPr lang="en-US" altLang="zh-TW" dirty="0"/>
          </a:p>
          <a:p>
            <a:r>
              <a:rPr lang="en-US" altLang="zh-TW" dirty="0" smtClean="0"/>
              <a:t>Dedupe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Types:</a:t>
            </a:r>
            <a:r>
              <a:rPr lang="zh-TW" altLang="en-US" dirty="0" smtClean="0"/>
              <a:t> 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target-based</a:t>
            </a:r>
          </a:p>
          <a:p>
            <a:pPr lvl="1"/>
            <a:r>
              <a:rPr lang="en-US" altLang="zh-TW" dirty="0" smtClean="0"/>
              <a:t>Bandwidth, server loading, backup loading…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36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Source-based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Dedupe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0" y="1484784"/>
            <a:ext cx="843544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4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Target-based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Dedupe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0614"/>
            <a:ext cx="8346963" cy="453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324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Replication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614"/>
            <a:ext cx="8229600" cy="4872550"/>
          </a:xfrm>
        </p:spPr>
        <p:txBody>
          <a:bodyPr/>
          <a:lstStyle/>
          <a:p>
            <a:r>
              <a:rPr lang="zh-TW" altLang="en-US" dirty="0" smtClean="0"/>
              <a:t>同步 </a:t>
            </a:r>
            <a:r>
              <a:rPr lang="en-US" altLang="zh-TW" dirty="0" smtClean="0"/>
              <a:t>/</a:t>
            </a:r>
            <a:r>
              <a:rPr lang="zh-TW" altLang="en-US" dirty="0" smtClean="0"/>
              <a:t> 非同步 </a:t>
            </a:r>
            <a:r>
              <a:rPr lang="en-US" altLang="zh-TW" dirty="0" smtClean="0"/>
              <a:t>replication.</a:t>
            </a:r>
          </a:p>
          <a:p>
            <a:r>
              <a:rPr lang="en-US" altLang="zh-TW" dirty="0" smtClean="0"/>
              <a:t>Point-in-time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(snapshot)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replication.</a:t>
            </a:r>
            <a:endParaRPr lang="zh-TW" altLang="en-US" dirty="0"/>
          </a:p>
        </p:txBody>
      </p:sp>
      <p:pic>
        <p:nvPicPr>
          <p:cNvPr id="4100" name="Picture 4" descr="http://upload.wikimedia.org/wikipedia/commons/3/3b/Storage_re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43719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52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023938"/>
          </a:xfrm>
        </p:spPr>
        <p:txBody>
          <a:bodyPr/>
          <a:lstStyle/>
          <a:p>
            <a:r>
              <a:rPr lang="en-US" dirty="0" smtClean="0"/>
              <a:t>VTL (</a:t>
            </a:r>
            <a:r>
              <a:rPr lang="en-US" dirty="0"/>
              <a:t>Virtual Tape </a:t>
            </a:r>
            <a:r>
              <a:rPr lang="en-US" dirty="0" smtClean="0"/>
              <a:t>Library) &amp; </a:t>
            </a:r>
            <a:r>
              <a:rPr lang="en-US" dirty="0" err="1" smtClean="0"/>
              <a:t>Dedupe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zh-TW" altLang="en-US" dirty="0"/>
              <a:t>將磁帶也虛擬化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98133"/>
            <a:ext cx="8077200" cy="433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426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67"/>
            <a:ext cx="9144000" cy="686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444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Backup agent runs on each VM.</a:t>
            </a:r>
          </a:p>
          <a:p>
            <a:r>
              <a:rPr lang="en-US" altLang="zh-TW" dirty="0" smtClean="0"/>
              <a:t>Backup agent runs on hypervisor.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5"/>
            <a:ext cx="7056784" cy="340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829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 Backup, agent runs on each VM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97" y="134076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每一部</a:t>
            </a:r>
            <a:r>
              <a:rPr lang="en-US" altLang="zh-TW" dirty="0" smtClean="0"/>
              <a:t>VM</a:t>
            </a:r>
            <a:r>
              <a:rPr lang="zh-TW" altLang="en-US" dirty="0" smtClean="0"/>
              <a:t>都要安裝</a:t>
            </a:r>
            <a:r>
              <a:rPr lang="en-US" altLang="zh-TW" dirty="0" smtClean="0"/>
              <a:t>agent.</a:t>
            </a:r>
          </a:p>
          <a:p>
            <a:r>
              <a:rPr lang="zh-TW" altLang="en-US" dirty="0" smtClean="0"/>
              <a:t>就</a:t>
            </a:r>
            <a:r>
              <a:rPr lang="zh-TW" altLang="en-US" dirty="0"/>
              <a:t>像是在傳統實體機器上的備份環</a:t>
            </a:r>
            <a:r>
              <a:rPr lang="zh-TW" altLang="en-US" dirty="0" smtClean="0"/>
              <a:t>境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Dedupe VM</a:t>
            </a:r>
            <a:r>
              <a:rPr lang="zh-TW" altLang="en-US" dirty="0" smtClean="0"/>
              <a:t>上的資料</a:t>
            </a:r>
            <a:endParaRPr lang="en-US" altLang="zh-TW" dirty="0" smtClean="0"/>
          </a:p>
          <a:p>
            <a:r>
              <a:rPr lang="zh-TW" altLang="en-US" dirty="0"/>
              <a:t>無法備份</a:t>
            </a:r>
            <a:r>
              <a:rPr lang="en-US" altLang="zh-TW" dirty="0"/>
              <a:t>VM file: </a:t>
            </a:r>
            <a:r>
              <a:rPr lang="en-US" altLang="zh-TW" dirty="0" smtClean="0"/>
              <a:t>BIOS,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configuration…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53" y="3984285"/>
            <a:ext cx="3443724" cy="225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138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Backup,</a:t>
            </a:r>
            <a:r>
              <a:rPr lang="zh-TW" altLang="en-US" dirty="0" smtClean="0"/>
              <a:t> 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runs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hypervisor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929411"/>
          </a:xfrm>
        </p:spPr>
        <p:txBody>
          <a:bodyPr/>
          <a:lstStyle/>
          <a:p>
            <a:r>
              <a:rPr lang="en-US" altLang="zh-TW" dirty="0" smtClean="0"/>
              <a:t>Agent</a:t>
            </a:r>
            <a:r>
              <a:rPr lang="zh-TW" altLang="en-US" dirty="0" smtClean="0"/>
              <a:t>只需安裝在</a:t>
            </a:r>
            <a:r>
              <a:rPr lang="en-US" altLang="zh-TW" dirty="0" smtClean="0"/>
              <a:t>hypervisor server</a:t>
            </a:r>
            <a:r>
              <a:rPr lang="zh-TW" altLang="en-US" dirty="0" smtClean="0"/>
              <a:t>上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不是備</a:t>
            </a:r>
            <a:r>
              <a:rPr lang="zh-TW" altLang="en-US" dirty="0"/>
              <a:t>份整</a:t>
            </a:r>
            <a:r>
              <a:rPr lang="zh-TW" altLang="en-US" dirty="0" smtClean="0"/>
              <a:t>部 </a:t>
            </a:r>
            <a:r>
              <a:rPr lang="en-US" altLang="zh-TW" dirty="0" smtClean="0"/>
              <a:t>hypervisor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server.</a:t>
            </a:r>
          </a:p>
          <a:p>
            <a:r>
              <a:rPr lang="zh-TW" altLang="en-US" dirty="0" smtClean="0"/>
              <a:t>對</a:t>
            </a:r>
            <a:r>
              <a:rPr lang="en-US" altLang="zh-TW" dirty="0" smtClean="0"/>
              <a:t>hypervisor</a:t>
            </a:r>
            <a:r>
              <a:rPr lang="zh-TW" altLang="en-US" dirty="0" smtClean="0"/>
              <a:t>而言</a:t>
            </a:r>
            <a:r>
              <a:rPr lang="en-US" altLang="zh-TW" dirty="0" smtClean="0"/>
              <a:t>, VM</a:t>
            </a:r>
            <a:r>
              <a:rPr lang="zh-TW" altLang="en-US" dirty="0" smtClean="0"/>
              <a:t>就</a:t>
            </a:r>
            <a:r>
              <a:rPr lang="zh-TW" altLang="en-US" dirty="0"/>
              <a:t>只</a:t>
            </a:r>
            <a:r>
              <a:rPr lang="zh-TW" altLang="en-US" dirty="0" smtClean="0"/>
              <a:t>是一堆檔案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Dedupe</a:t>
            </a:r>
            <a:r>
              <a:rPr lang="zh-TW" altLang="en-US" dirty="0" smtClean="0"/>
              <a:t>可以發揮最大功效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VM</a:t>
            </a:r>
            <a:r>
              <a:rPr lang="zh-TW" altLang="en-US" dirty="0" smtClean="0"/>
              <a:t>間的差異不大時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36" y="4095522"/>
            <a:ext cx="2329892" cy="213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62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Provision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34005"/>
            <a:ext cx="9170677" cy="564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0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Availability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備份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以備不時之需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Backup / Restore / Recovery </a:t>
            </a:r>
          </a:p>
          <a:p>
            <a:r>
              <a:rPr lang="zh-TW" altLang="en-US" dirty="0" smtClean="0"/>
              <a:t>分身 </a:t>
            </a:r>
            <a:r>
              <a:rPr lang="en-US" altLang="zh-TW" dirty="0" smtClean="0"/>
              <a:t>(</a:t>
            </a:r>
            <a:r>
              <a:rPr lang="zh-TW" altLang="en-US" dirty="0" smtClean="0"/>
              <a:t>隨時取而代之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Mirror</a:t>
            </a:r>
          </a:p>
          <a:p>
            <a:pPr lvl="1"/>
            <a:r>
              <a:rPr lang="en-US" altLang="zh-TW" dirty="0" smtClean="0"/>
              <a:t>Replication / DR / HA</a:t>
            </a:r>
          </a:p>
          <a:p>
            <a:r>
              <a:rPr lang="zh-TW" altLang="en-US" dirty="0" smtClean="0"/>
              <a:t>其他備</a:t>
            </a:r>
            <a:r>
              <a:rPr lang="zh-TW" altLang="en-US" dirty="0"/>
              <a:t>份的策略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CDP / Snapshot</a:t>
            </a:r>
          </a:p>
          <a:p>
            <a:pPr lvl="1"/>
            <a:r>
              <a:rPr lang="en-US" altLang="zh-TW" dirty="0" smtClean="0"/>
              <a:t>Storage Virtualization</a:t>
            </a:r>
          </a:p>
          <a:p>
            <a:endParaRPr lang="zh-TW" altLang="en-US" dirty="0"/>
          </a:p>
        </p:txBody>
      </p:sp>
      <p:pic>
        <p:nvPicPr>
          <p:cNvPr id="1026" name="Picture 2" descr="https://encrypted-tbn0.gstatic.com/images?q=tbn:ANd9GcQ43WlAi9s__VIj__zcQt7qaF6sdsAcs1_PCWLLhAj0T_sou6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2200"/>
            <a:ext cx="27432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工程師類型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zh-TW" dirty="0" smtClean="0"/>
              <a:t>RD</a:t>
            </a:r>
          </a:p>
          <a:p>
            <a:pPr lvl="1"/>
            <a:r>
              <a:rPr lang="en-US" altLang="zh-TW" dirty="0" smtClean="0"/>
              <a:t>Programming</a:t>
            </a:r>
          </a:p>
          <a:p>
            <a:pPr lvl="1"/>
            <a:r>
              <a:rPr lang="zh-TW" altLang="en-US" dirty="0"/>
              <a:t>坐得</a:t>
            </a:r>
            <a:r>
              <a:rPr lang="zh-TW" altLang="en-US" dirty="0" smtClean="0"/>
              <a:t>住 </a:t>
            </a:r>
            <a:r>
              <a:rPr lang="en-US" altLang="zh-TW" dirty="0" smtClean="0"/>
              <a:t>/ </a:t>
            </a:r>
            <a:r>
              <a:rPr lang="zh-TW" altLang="en-US" dirty="0" smtClean="0"/>
              <a:t>擅長系統化分析</a:t>
            </a:r>
            <a:endParaRPr lang="en-US" altLang="zh-TW" dirty="0" smtClean="0"/>
          </a:p>
          <a:p>
            <a:r>
              <a:rPr lang="en-US" altLang="zh-TW" dirty="0" smtClean="0"/>
              <a:t>QA</a:t>
            </a:r>
          </a:p>
          <a:p>
            <a:pPr lvl="1"/>
            <a:r>
              <a:rPr lang="en-US" altLang="zh-TW" dirty="0" smtClean="0"/>
              <a:t>System integration</a:t>
            </a:r>
          </a:p>
          <a:p>
            <a:pPr lvl="1"/>
            <a:r>
              <a:rPr lang="zh-TW" altLang="en-US" dirty="0" smtClean="0"/>
              <a:t>追根究柢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偵探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喜歡找碴</a:t>
            </a:r>
            <a:endParaRPr lang="en-US" altLang="zh-TW" dirty="0" smtClean="0"/>
          </a:p>
          <a:p>
            <a:r>
              <a:rPr lang="en-US" altLang="zh-TW" dirty="0" smtClean="0"/>
              <a:t>Support</a:t>
            </a:r>
          </a:p>
          <a:p>
            <a:pPr lvl="1"/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zh-TW" altLang="en-US" dirty="0"/>
              <a:t>愛講話也會講話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可加強的科目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作業系統</a:t>
            </a:r>
            <a:endParaRPr lang="en-US" altLang="zh-TW" dirty="0" smtClean="0"/>
          </a:p>
          <a:p>
            <a:r>
              <a:rPr lang="zh-TW" altLang="en-US" dirty="0"/>
              <a:t>系統分析與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</a:t>
            </a:r>
            <a:endParaRPr lang="en-US" altLang="zh-TW" dirty="0" smtClean="0"/>
          </a:p>
          <a:p>
            <a:r>
              <a:rPr lang="zh-TW" altLang="en-US" dirty="0" smtClean="0"/>
              <a:t>英語 </a:t>
            </a:r>
            <a:r>
              <a:rPr lang="en-US" altLang="zh-TW" dirty="0" smtClean="0"/>
              <a:t>/ </a:t>
            </a:r>
            <a:r>
              <a:rPr lang="zh-TW" altLang="en-US" dirty="0" smtClean="0"/>
              <a:t>英文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86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可研究的主題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系統管理</a:t>
            </a:r>
            <a:endParaRPr lang="en-US" altLang="zh-TW" dirty="0" smtClean="0"/>
          </a:p>
          <a:p>
            <a:r>
              <a:rPr lang="zh-TW" altLang="en-US" dirty="0" smtClean="0"/>
              <a:t>虛擬化技術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VMWare</a:t>
            </a:r>
            <a:r>
              <a:rPr lang="en-US" altLang="zh-TW" dirty="0" smtClean="0"/>
              <a:t> / Xen / KVM</a:t>
            </a:r>
          </a:p>
          <a:p>
            <a:r>
              <a:rPr lang="zh-TW" altLang="en-US" dirty="0"/>
              <a:t>資料庫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Oracle database</a:t>
            </a:r>
          </a:p>
          <a:p>
            <a:r>
              <a:rPr lang="en-US" altLang="zh-TW" dirty="0"/>
              <a:t>Script programming</a:t>
            </a:r>
          </a:p>
          <a:p>
            <a:pPr lvl="1"/>
            <a:r>
              <a:rPr lang="en-US" dirty="0"/>
              <a:t>BASH / Perl / </a:t>
            </a:r>
            <a:r>
              <a:rPr lang="en-US" dirty="0" smtClean="0"/>
              <a:t>Python</a:t>
            </a:r>
            <a:endParaRPr lang="en-US" altLang="zh-TW" dirty="0" smtClean="0"/>
          </a:p>
          <a:p>
            <a:r>
              <a:rPr lang="en-US" dirty="0" smtClean="0"/>
              <a:t>HA/Cluster</a:t>
            </a:r>
          </a:p>
        </p:txBody>
      </p:sp>
    </p:spTree>
    <p:extLst>
      <p:ext uri="{BB962C8B-B14F-4D97-AF65-F5344CB8AC3E}">
        <p14:creationId xmlns:p14="http://schemas.microsoft.com/office/powerpoint/2010/main" val="258030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 Terms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Backup/Restore/Recovery</a:t>
            </a:r>
          </a:p>
          <a:p>
            <a:r>
              <a:rPr lang="en-US" altLang="zh-TW" dirty="0" smtClean="0"/>
              <a:t>RAID 0 / 1 / 5 / 10</a:t>
            </a:r>
          </a:p>
          <a:p>
            <a:r>
              <a:rPr lang="en-US" altLang="zh-TW" dirty="0" smtClean="0"/>
              <a:t>NAS/SAN</a:t>
            </a:r>
          </a:p>
          <a:p>
            <a:r>
              <a:rPr lang="en-US" altLang="zh-TW" dirty="0"/>
              <a:t>Storage </a:t>
            </a:r>
            <a:r>
              <a:rPr lang="en-US" altLang="zh-TW" dirty="0" smtClean="0"/>
              <a:t>Virtualization/In-band/Side-band</a:t>
            </a:r>
          </a:p>
          <a:p>
            <a:r>
              <a:rPr lang="en-US" altLang="zh-TW" dirty="0" smtClean="0"/>
              <a:t>CDP/Snapshot</a:t>
            </a:r>
          </a:p>
          <a:p>
            <a:r>
              <a:rPr lang="en-US" altLang="zh-TW" dirty="0" smtClean="0"/>
              <a:t>VTL/</a:t>
            </a:r>
            <a:r>
              <a:rPr lang="en-US" altLang="zh-TW" dirty="0" err="1" smtClean="0"/>
              <a:t>Dedupe</a:t>
            </a:r>
            <a:endParaRPr lang="en-US" altLang="zh-TW" dirty="0" smtClean="0"/>
          </a:p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39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RAID 0 / 1 / 5</a:t>
            </a:r>
          </a:p>
          <a:p>
            <a:pPr lvl="1"/>
            <a:r>
              <a:rPr lang="zh-TW" altLang="en-US" dirty="0"/>
              <a:t>何者</a:t>
            </a:r>
            <a:r>
              <a:rPr lang="zh-TW" altLang="en-US" dirty="0" smtClean="0"/>
              <a:t>的讀寫效能最好</a:t>
            </a:r>
            <a:endParaRPr lang="en-US" altLang="zh-TW" dirty="0" smtClean="0"/>
          </a:p>
          <a:p>
            <a:pPr lvl="1"/>
            <a:r>
              <a:rPr lang="zh-TW" altLang="en-US" dirty="0"/>
              <a:t>何</a:t>
            </a:r>
            <a:r>
              <a:rPr lang="zh-TW" altLang="en-US" dirty="0" smtClean="0"/>
              <a:t>者的磁碟利用率最高</a:t>
            </a:r>
            <a:endParaRPr lang="en-US" altLang="zh-TW" dirty="0" smtClean="0"/>
          </a:p>
          <a:p>
            <a:pPr lvl="1"/>
            <a:r>
              <a:rPr lang="zh-TW" altLang="en-US" dirty="0"/>
              <a:t>何</a:t>
            </a:r>
            <a:r>
              <a:rPr lang="zh-TW" altLang="en-US" dirty="0" smtClean="0"/>
              <a:t>者的可靠度最高但是利用率最低</a:t>
            </a:r>
            <a:endParaRPr lang="en-US" altLang="zh-TW" dirty="0" smtClean="0"/>
          </a:p>
          <a:p>
            <a:r>
              <a:rPr lang="en-US" altLang="zh-TW" dirty="0" smtClean="0"/>
              <a:t>In-band / Out-of-band</a:t>
            </a:r>
          </a:p>
          <a:p>
            <a:pPr lvl="1"/>
            <a:r>
              <a:rPr lang="zh-TW" altLang="en-US" dirty="0"/>
              <a:t>何者的效能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/>
              <a:t>何者的</a:t>
            </a:r>
            <a:r>
              <a:rPr lang="zh-TW" altLang="en-US" dirty="0" smtClean="0"/>
              <a:t>彈性較高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613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Storage Tech.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303206" y="6019800"/>
            <a:ext cx="4876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Source: Managing Storage: Trends, Challenges, and </a:t>
            </a:r>
            <a:r>
              <a:rPr lang="en-US" altLang="zh-TW" sz="1050" dirty="0" smtClean="0"/>
              <a:t>Options. </a:t>
            </a:r>
            <a:r>
              <a:rPr lang="en-US" altLang="zh-TW" sz="1050" dirty="0"/>
              <a:t>(EMC, </a:t>
            </a:r>
            <a:r>
              <a:rPr lang="en-US" altLang="zh-TW" sz="1050" dirty="0" smtClean="0"/>
              <a:t>2014)</a:t>
            </a:r>
            <a:endParaRPr lang="zh-TW" altLang="en-US" sz="105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3" y="1524000"/>
            <a:ext cx="867989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13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Backup / Restore / Recovery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799"/>
          </a:xfrm>
        </p:spPr>
        <p:txBody>
          <a:bodyPr/>
          <a:lstStyle/>
          <a:p>
            <a:r>
              <a:rPr lang="zh-TW" altLang="en-US" dirty="0" smtClean="0"/>
              <a:t>完整備份</a:t>
            </a:r>
            <a:r>
              <a:rPr lang="en-US" altLang="zh-TW" dirty="0" smtClean="0"/>
              <a:t>:</a:t>
            </a:r>
            <a:r>
              <a:rPr lang="zh-TW" altLang="en-US" dirty="0" smtClean="0"/>
              <a:t> 完全備份</a:t>
            </a:r>
            <a:endParaRPr lang="en-US" altLang="zh-TW" dirty="0" smtClean="0"/>
          </a:p>
          <a:p>
            <a:r>
              <a:rPr lang="zh-TW" altLang="en-US" dirty="0"/>
              <a:t>增量備份</a:t>
            </a:r>
            <a:r>
              <a:rPr lang="en-US" altLang="zh-TW" dirty="0"/>
              <a:t>:</a:t>
            </a:r>
            <a:r>
              <a:rPr lang="zh-TW" altLang="en-US" dirty="0"/>
              <a:t> 僅備份上次</a:t>
            </a:r>
            <a:r>
              <a:rPr lang="zh-TW" altLang="en-US" u="sng" dirty="0"/>
              <a:t>備份</a:t>
            </a:r>
            <a:r>
              <a:rPr lang="zh-TW" altLang="en-US" dirty="0"/>
              <a:t>後的異動</a:t>
            </a:r>
            <a:endParaRPr lang="en-US" altLang="zh-TW" dirty="0"/>
          </a:p>
          <a:p>
            <a:r>
              <a:rPr lang="zh-TW" altLang="en-US" dirty="0" smtClean="0"/>
              <a:t>差異備份</a:t>
            </a:r>
            <a:r>
              <a:rPr lang="en-US" altLang="zh-TW" dirty="0" smtClean="0"/>
              <a:t>:</a:t>
            </a:r>
            <a:r>
              <a:rPr lang="zh-TW" altLang="en-US" dirty="0" smtClean="0"/>
              <a:t> 僅備份上次</a:t>
            </a:r>
            <a:r>
              <a:rPr lang="zh-TW" altLang="en-US" u="sng" dirty="0" smtClean="0"/>
              <a:t>完全備份</a:t>
            </a:r>
            <a:r>
              <a:rPr lang="zh-TW" altLang="en-US" dirty="0" smtClean="0"/>
              <a:t>後的差異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備</a:t>
            </a:r>
            <a:r>
              <a:rPr lang="zh-TW" altLang="en-US" dirty="0"/>
              <a:t>份的</a:t>
            </a:r>
            <a:r>
              <a:rPr lang="zh-TW" altLang="en-US" dirty="0" smtClean="0"/>
              <a:t>資料量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還原</a:t>
            </a:r>
            <a:r>
              <a:rPr lang="zh-TW" altLang="en-US" dirty="0"/>
              <a:t>的</a:t>
            </a:r>
            <a:r>
              <a:rPr lang="zh-TW" altLang="en-US" dirty="0" smtClean="0"/>
              <a:t>時間</a:t>
            </a:r>
            <a:endParaRPr lang="en-US" altLang="zh-TW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47254"/>
              </p:ext>
            </p:extLst>
          </p:nvPr>
        </p:nvGraphicFramePr>
        <p:xfrm>
          <a:off x="228600" y="4953000"/>
          <a:ext cx="8610602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3"/>
                <a:gridCol w="1219200"/>
                <a:gridCol w="1524000"/>
                <a:gridCol w="1371600"/>
                <a:gridCol w="968827"/>
                <a:gridCol w="1230086"/>
                <a:gridCol w="1230086"/>
              </a:tblGrid>
              <a:tr h="1295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橢圓 10"/>
          <p:cNvSpPr/>
          <p:nvPr/>
        </p:nvSpPr>
        <p:spPr bwMode="auto">
          <a:xfrm>
            <a:off x="440267" y="5410200"/>
            <a:ext cx="685801" cy="609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爆炸 1 11"/>
          <p:cNvSpPr/>
          <p:nvPr/>
        </p:nvSpPr>
        <p:spPr bwMode="auto">
          <a:xfrm>
            <a:off x="5638800" y="5410200"/>
            <a:ext cx="609600" cy="6096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1905000" y="5797175"/>
            <a:ext cx="190500" cy="20818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200400" y="5811617"/>
            <a:ext cx="190500" cy="20818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686300" y="5811617"/>
            <a:ext cx="190500" cy="20818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6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評估指標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RTO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RPO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RPO(Recovery point objective</a:t>
            </a:r>
            <a:r>
              <a:rPr lang="en-US" dirty="0" smtClean="0"/>
              <a:t>)</a:t>
            </a:r>
          </a:p>
          <a:p>
            <a:pPr lvl="1"/>
            <a:r>
              <a:rPr lang="zh-TW" altLang="en-US" dirty="0" smtClean="0"/>
              <a:t>能承受的資料損失</a:t>
            </a:r>
            <a:endParaRPr lang="en-US" dirty="0"/>
          </a:p>
          <a:p>
            <a:r>
              <a:rPr lang="en-US" dirty="0"/>
              <a:t>RTO(Recovery time objective</a:t>
            </a:r>
            <a:r>
              <a:rPr lang="en-US" dirty="0" smtClean="0"/>
              <a:t>)</a:t>
            </a:r>
          </a:p>
          <a:p>
            <a:pPr lvl="1"/>
            <a:r>
              <a:rPr lang="zh-TW" altLang="en-US" dirty="0" smtClean="0"/>
              <a:t>能承受的停機時間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3" b="16543"/>
          <a:stretch/>
        </p:blipFill>
        <p:spPr bwMode="auto">
          <a:xfrm>
            <a:off x="0" y="3505200"/>
            <a:ext cx="9144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17" b="16543"/>
          <a:stretch/>
        </p:blipFill>
        <p:spPr bwMode="auto">
          <a:xfrm>
            <a:off x="0" y="5977466"/>
            <a:ext cx="9144000" cy="88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6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Mirror / Replication / DR / HA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zh-TW" altLang="en-US" dirty="0" smtClean="0"/>
              <a:t>同步更新，隨時有一模一樣的分身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Mirror / RAID 1</a:t>
            </a:r>
          </a:p>
          <a:p>
            <a:r>
              <a:rPr lang="zh-TW" altLang="en-US" dirty="0" smtClean="0"/>
              <a:t>遠端備份，分散地理風險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Replication / DR</a:t>
            </a:r>
          </a:p>
          <a:p>
            <a:r>
              <a:rPr lang="zh-TW" altLang="en-US" dirty="0"/>
              <a:t>副</a:t>
            </a:r>
            <a:r>
              <a:rPr lang="zh-TW" altLang="en-US" dirty="0" smtClean="0"/>
              <a:t>元首，</a:t>
            </a:r>
            <a:r>
              <a:rPr lang="zh-TW" altLang="en-US" dirty="0"/>
              <a:t>靜靜的</a:t>
            </a:r>
            <a:r>
              <a:rPr lang="zh-TW" altLang="en-US" dirty="0" smtClean="0"/>
              <a:t>伺機取而代之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High Available / Failover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0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19062"/>
            <a:ext cx="8686800" cy="1023938"/>
          </a:xfrm>
        </p:spPr>
        <p:txBody>
          <a:bodyPr/>
          <a:lstStyle/>
          <a:p>
            <a:r>
              <a:rPr lang="en-US" altLang="zh-TW" sz="3200" dirty="0">
                <a:ea typeface="新細明體" pitchFamily="18" charset="-120"/>
              </a:rPr>
              <a:t>RAID: Redundant Array of Independent Disks</a:t>
            </a:r>
          </a:p>
        </p:txBody>
      </p:sp>
      <p:pic>
        <p:nvPicPr>
          <p:cNvPr id="93189" name="Picture 5" descr="rai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/>
          <a:stretch>
            <a:fillRect/>
          </a:stretch>
        </p:blipFill>
        <p:spPr bwMode="auto">
          <a:xfrm>
            <a:off x="468313" y="1125538"/>
            <a:ext cx="3325812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1" name="Picture 7" descr="rai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125538"/>
            <a:ext cx="41433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rai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41529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5" name="Picture 11" descr="raid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412875"/>
            <a:ext cx="23431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79375" y="6354763"/>
            <a:ext cx="7235825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TW" sz="2200" dirty="0">
                <a:solidFill>
                  <a:schemeClr val="tx1"/>
                </a:solidFill>
              </a:rPr>
              <a:t>REF: http://www.prepressure.com/library/technology/raid</a:t>
            </a:r>
          </a:p>
        </p:txBody>
      </p:sp>
    </p:spTree>
    <p:extLst>
      <p:ext uri="{BB962C8B-B14F-4D97-AF65-F5344CB8AC3E}">
        <p14:creationId xmlns:p14="http://schemas.microsoft.com/office/powerpoint/2010/main" val="30312634"/>
      </p:ext>
    </p:extLst>
  </p:cSld>
  <p:clrMapOvr>
    <a:masterClrMapping/>
  </p:clrMapOvr>
</p:sld>
</file>

<file path=ppt/theme/theme1.xml><?xml version="1.0" encoding="utf-8"?>
<a:theme xmlns:a="http://schemas.openxmlformats.org/drawingml/2006/main" name="FalconStor_PPT_Template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765</Words>
  <Application>Microsoft Office PowerPoint</Application>
  <PresentationFormat>如螢幕大小 (4:3)</PresentationFormat>
  <Paragraphs>187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FalconStor_PPT_Template</vt:lpstr>
      <vt:lpstr>網路儲存產業介紹與職場經驗分享</vt:lpstr>
      <vt:lpstr>Topics</vt:lpstr>
      <vt:lpstr>Storage</vt:lpstr>
      <vt:lpstr>Data Availability</vt:lpstr>
      <vt:lpstr>Storage Tech.</vt:lpstr>
      <vt:lpstr>Backup / Restore / Recovery </vt:lpstr>
      <vt:lpstr>評估指標: RTO &amp; RPO</vt:lpstr>
      <vt:lpstr>Mirror / Replication / DR / HA</vt:lpstr>
      <vt:lpstr>RAID: Redundant Array of Independent Disks</vt:lpstr>
      <vt:lpstr>Replication</vt:lpstr>
      <vt:lpstr>Failover</vt:lpstr>
      <vt:lpstr>儲存網路的核心要素</vt:lpstr>
      <vt:lpstr>NAS: Network-Attached Storage</vt:lpstr>
      <vt:lpstr>SAN: Storage Area Network</vt:lpstr>
      <vt:lpstr>PowerPoint 簡報</vt:lpstr>
      <vt:lpstr>DAS, SAN &amp; NAS</vt:lpstr>
      <vt:lpstr>Storage Virtualization</vt:lpstr>
      <vt:lpstr>PowerPoint 簡報</vt:lpstr>
      <vt:lpstr>PowerPoint 簡報</vt:lpstr>
      <vt:lpstr>In-band / Out-of-band</vt:lpstr>
      <vt:lpstr>PowerPoint 簡報</vt:lpstr>
      <vt:lpstr>Backup</vt:lpstr>
      <vt:lpstr>SAN-based Backup</vt:lpstr>
      <vt:lpstr>LAN-based Backup</vt:lpstr>
      <vt:lpstr>CDP, Continuous Data Protection</vt:lpstr>
      <vt:lpstr>CDP: Continuous Data Protection</vt:lpstr>
      <vt:lpstr>Snapshot and Replication</vt:lpstr>
      <vt:lpstr>Host-based: Side-band</vt:lpstr>
      <vt:lpstr>Dedupe: Data de-duplication</vt:lpstr>
      <vt:lpstr>Deduplication</vt:lpstr>
      <vt:lpstr>Source-based Dedupe</vt:lpstr>
      <vt:lpstr>Target-based Dedupe</vt:lpstr>
      <vt:lpstr>Replication</vt:lpstr>
      <vt:lpstr>VTL (Virtual Tape Library) &amp; Dedupe</vt:lpstr>
      <vt:lpstr>PowerPoint 簡報</vt:lpstr>
      <vt:lpstr>VM Backup</vt:lpstr>
      <vt:lpstr>VM Backup, agent runs on each VM</vt:lpstr>
      <vt:lpstr>VM Backup, agent runs on hypervisor</vt:lpstr>
      <vt:lpstr>Storage Provision</vt:lpstr>
      <vt:lpstr>工程師類型</vt:lpstr>
      <vt:lpstr>可加強的科目</vt:lpstr>
      <vt:lpstr>可研究的主題</vt:lpstr>
      <vt:lpstr>Key Terms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Chiou-Nan Chen</dc:creator>
  <cp:lastModifiedBy>Chiou-Nan Chen</cp:lastModifiedBy>
  <cp:revision>90</cp:revision>
  <dcterms:created xsi:type="dcterms:W3CDTF">2012-03-21T14:36:14Z</dcterms:created>
  <dcterms:modified xsi:type="dcterms:W3CDTF">2016-11-27T23:33:01Z</dcterms:modified>
</cp:coreProperties>
</file>