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75" r:id="rId6"/>
    <p:sldId id="261" r:id="rId7"/>
    <p:sldId id="262" r:id="rId8"/>
    <p:sldId id="263" r:id="rId9"/>
    <p:sldId id="265" r:id="rId10"/>
    <p:sldId id="264" r:id="rId11"/>
    <p:sldId id="266" r:id="rId12"/>
    <p:sldId id="268" r:id="rId13"/>
    <p:sldId id="267" r:id="rId14"/>
    <p:sldId id="269" r:id="rId15"/>
    <p:sldId id="270" r:id="rId16"/>
    <p:sldId id="274" r:id="rId17"/>
    <p:sldId id="271" r:id="rId18"/>
    <p:sldId id="272" r:id="rId19"/>
    <p:sldId id="273" r:id="rId2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65" d="100"/>
          <a:sy n="65" d="100"/>
        </p:scale>
        <p:origin x="-648"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507226F1-3F56-44FE-AE5B-B6B2FF26C53C}" type="datetimeFigureOut">
              <a:rPr lang="zh-TW" altLang="en-US" smtClean="0"/>
              <a:t>2017/12/4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DDE307C-5A90-4B67-9DB3-F52C399FF727}" type="slidenum">
              <a:rPr lang="zh-TW" altLang="en-US" smtClean="0"/>
              <a:t>‹#›</a:t>
            </a:fld>
            <a:endParaRPr lang="zh-TW" altLang="en-US"/>
          </a:p>
        </p:txBody>
      </p:sp>
    </p:spTree>
    <p:extLst>
      <p:ext uri="{BB962C8B-B14F-4D97-AF65-F5344CB8AC3E}">
        <p14:creationId xmlns:p14="http://schemas.microsoft.com/office/powerpoint/2010/main" val="2457455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507226F1-3F56-44FE-AE5B-B6B2FF26C53C}" type="datetimeFigureOut">
              <a:rPr lang="zh-TW" altLang="en-US" smtClean="0"/>
              <a:t>2017/12/4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DDE307C-5A90-4B67-9DB3-F52C399FF727}" type="slidenum">
              <a:rPr lang="zh-TW" altLang="en-US" smtClean="0"/>
              <a:t>‹#›</a:t>
            </a:fld>
            <a:endParaRPr lang="zh-TW" altLang="en-US"/>
          </a:p>
        </p:txBody>
      </p:sp>
    </p:spTree>
    <p:extLst>
      <p:ext uri="{BB962C8B-B14F-4D97-AF65-F5344CB8AC3E}">
        <p14:creationId xmlns:p14="http://schemas.microsoft.com/office/powerpoint/2010/main" val="544157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507226F1-3F56-44FE-AE5B-B6B2FF26C53C}" type="datetimeFigureOut">
              <a:rPr lang="zh-TW" altLang="en-US" smtClean="0"/>
              <a:t>2017/12/4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DDE307C-5A90-4B67-9DB3-F52C399FF727}" type="slidenum">
              <a:rPr lang="zh-TW" altLang="en-US" smtClean="0"/>
              <a:t>‹#›</a:t>
            </a:fld>
            <a:endParaRPr lang="zh-TW" altLang="en-US"/>
          </a:p>
        </p:txBody>
      </p:sp>
    </p:spTree>
    <p:extLst>
      <p:ext uri="{BB962C8B-B14F-4D97-AF65-F5344CB8AC3E}">
        <p14:creationId xmlns:p14="http://schemas.microsoft.com/office/powerpoint/2010/main" val="3377497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TW" altLang="en-US" smtClean="0"/>
              <a:t>按一下以編輯母片標題樣式</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507226F1-3F56-44FE-AE5B-B6B2FF26C53C}" type="datetimeFigureOut">
              <a:rPr lang="zh-TW" altLang="en-US" smtClean="0"/>
              <a:t>2017/12/4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DDE307C-5A90-4B67-9DB3-F52C399FF727}" type="slidenum">
              <a:rPr lang="zh-TW" altLang="en-US" smtClean="0"/>
              <a:t>‹#›</a:t>
            </a:fld>
            <a:endParaRPr lang="zh-TW"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8083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507226F1-3F56-44FE-AE5B-B6B2FF26C53C}" type="datetimeFigureOut">
              <a:rPr lang="zh-TW" altLang="en-US" smtClean="0"/>
              <a:t>2017/12/4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DDE307C-5A90-4B67-9DB3-F52C399FF727}" type="slidenum">
              <a:rPr lang="zh-TW" altLang="en-US" smtClean="0"/>
              <a:t>‹#›</a:t>
            </a:fld>
            <a:endParaRPr lang="zh-TW" altLang="en-US"/>
          </a:p>
        </p:txBody>
      </p:sp>
    </p:spTree>
    <p:extLst>
      <p:ext uri="{BB962C8B-B14F-4D97-AF65-F5344CB8AC3E}">
        <p14:creationId xmlns:p14="http://schemas.microsoft.com/office/powerpoint/2010/main" val="3902069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zh-TW" altLang="en-US" smtClean="0"/>
              <a:t>按一下以編輯母片標題樣式</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3" name="Date Placeholder 2"/>
          <p:cNvSpPr>
            <a:spLocks noGrp="1"/>
          </p:cNvSpPr>
          <p:nvPr>
            <p:ph type="dt" sz="half" idx="10"/>
          </p:nvPr>
        </p:nvSpPr>
        <p:spPr/>
        <p:txBody>
          <a:bodyPr/>
          <a:lstStyle/>
          <a:p>
            <a:fld id="{507226F1-3F56-44FE-AE5B-B6B2FF26C53C}" type="datetimeFigureOut">
              <a:rPr lang="zh-TW" altLang="en-US" smtClean="0"/>
              <a:t>2017/12/4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DDE307C-5A90-4B67-9DB3-F52C399FF727}" type="slidenum">
              <a:rPr lang="zh-TW" altLang="en-US" smtClean="0"/>
              <a:t>‹#›</a:t>
            </a:fld>
            <a:endParaRPr lang="zh-TW" altLang="en-US"/>
          </a:p>
        </p:txBody>
      </p:sp>
    </p:spTree>
    <p:extLst>
      <p:ext uri="{BB962C8B-B14F-4D97-AF65-F5344CB8AC3E}">
        <p14:creationId xmlns:p14="http://schemas.microsoft.com/office/powerpoint/2010/main" val="1363919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zh-TW" altLang="en-US" smtClean="0"/>
              <a:t>按一下以編輯母片標題樣式</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3" name="Date Placeholder 2"/>
          <p:cNvSpPr>
            <a:spLocks noGrp="1"/>
          </p:cNvSpPr>
          <p:nvPr>
            <p:ph type="dt" sz="half" idx="10"/>
          </p:nvPr>
        </p:nvSpPr>
        <p:spPr/>
        <p:txBody>
          <a:bodyPr/>
          <a:lstStyle/>
          <a:p>
            <a:fld id="{507226F1-3F56-44FE-AE5B-B6B2FF26C53C}" type="datetimeFigureOut">
              <a:rPr lang="zh-TW" altLang="en-US" smtClean="0"/>
              <a:t>2017/12/4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DDE307C-5A90-4B67-9DB3-F52C399FF727}" type="slidenum">
              <a:rPr lang="zh-TW" altLang="en-US" smtClean="0"/>
              <a:t>‹#›</a:t>
            </a:fld>
            <a:endParaRPr lang="zh-TW" altLang="en-US"/>
          </a:p>
        </p:txBody>
      </p:sp>
    </p:spTree>
    <p:extLst>
      <p:ext uri="{BB962C8B-B14F-4D97-AF65-F5344CB8AC3E}">
        <p14:creationId xmlns:p14="http://schemas.microsoft.com/office/powerpoint/2010/main" val="1724956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07226F1-3F56-44FE-AE5B-B6B2FF26C53C}" type="datetimeFigureOut">
              <a:rPr lang="zh-TW" altLang="en-US" smtClean="0"/>
              <a:t>2017/12/4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DDE307C-5A90-4B67-9DB3-F52C399FF727}" type="slidenum">
              <a:rPr lang="zh-TW" altLang="en-US" smtClean="0"/>
              <a:t>‹#›</a:t>
            </a:fld>
            <a:endParaRPr lang="zh-TW" altLang="en-US"/>
          </a:p>
        </p:txBody>
      </p:sp>
    </p:spTree>
    <p:extLst>
      <p:ext uri="{BB962C8B-B14F-4D97-AF65-F5344CB8AC3E}">
        <p14:creationId xmlns:p14="http://schemas.microsoft.com/office/powerpoint/2010/main" val="1896120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07226F1-3F56-44FE-AE5B-B6B2FF26C53C}" type="datetimeFigureOut">
              <a:rPr lang="zh-TW" altLang="en-US" smtClean="0"/>
              <a:t>2017/12/4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DDE307C-5A90-4B67-9DB3-F52C399FF727}" type="slidenum">
              <a:rPr lang="zh-TW" altLang="en-US" smtClean="0"/>
              <a:t>‹#›</a:t>
            </a:fld>
            <a:endParaRPr lang="zh-TW" altLang="en-US"/>
          </a:p>
        </p:txBody>
      </p:sp>
    </p:spTree>
    <p:extLst>
      <p:ext uri="{BB962C8B-B14F-4D97-AF65-F5344CB8AC3E}">
        <p14:creationId xmlns:p14="http://schemas.microsoft.com/office/powerpoint/2010/main" val="2381175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507226F1-3F56-44FE-AE5B-B6B2FF26C53C}" type="datetimeFigureOut">
              <a:rPr lang="zh-TW" altLang="en-US" smtClean="0"/>
              <a:t>2017/12/4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DDE307C-5A90-4B67-9DB3-F52C399FF727}" type="slidenum">
              <a:rPr lang="zh-TW" altLang="en-US" smtClean="0"/>
              <a:t>‹#›</a:t>
            </a:fld>
            <a:endParaRPr lang="zh-TW" altLang="en-US"/>
          </a:p>
        </p:txBody>
      </p:sp>
    </p:spTree>
    <p:extLst>
      <p:ext uri="{BB962C8B-B14F-4D97-AF65-F5344CB8AC3E}">
        <p14:creationId xmlns:p14="http://schemas.microsoft.com/office/powerpoint/2010/main" val="61265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507226F1-3F56-44FE-AE5B-B6B2FF26C53C}" type="datetimeFigureOut">
              <a:rPr lang="zh-TW" altLang="en-US" smtClean="0"/>
              <a:t>2017/12/4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DDE307C-5A90-4B67-9DB3-F52C399FF727}" type="slidenum">
              <a:rPr lang="zh-TW" altLang="en-US" smtClean="0"/>
              <a:t>‹#›</a:t>
            </a:fld>
            <a:endParaRPr lang="zh-TW" altLang="en-US"/>
          </a:p>
        </p:txBody>
      </p:sp>
    </p:spTree>
    <p:extLst>
      <p:ext uri="{BB962C8B-B14F-4D97-AF65-F5344CB8AC3E}">
        <p14:creationId xmlns:p14="http://schemas.microsoft.com/office/powerpoint/2010/main" val="189176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507226F1-3F56-44FE-AE5B-B6B2FF26C53C}" type="datetimeFigureOut">
              <a:rPr lang="zh-TW" altLang="en-US" smtClean="0"/>
              <a:t>2017/12/4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DDE307C-5A90-4B67-9DB3-F52C399FF727}" type="slidenum">
              <a:rPr lang="zh-TW" altLang="en-US" smtClean="0"/>
              <a:t>‹#›</a:t>
            </a:fld>
            <a:endParaRPr lang="zh-TW" altLang="en-US"/>
          </a:p>
        </p:txBody>
      </p:sp>
    </p:spTree>
    <p:extLst>
      <p:ext uri="{BB962C8B-B14F-4D97-AF65-F5344CB8AC3E}">
        <p14:creationId xmlns:p14="http://schemas.microsoft.com/office/powerpoint/2010/main" val="3635751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507226F1-3F56-44FE-AE5B-B6B2FF26C53C}" type="datetimeFigureOut">
              <a:rPr lang="zh-TW" altLang="en-US" smtClean="0"/>
              <a:t>2017/12/4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DDE307C-5A90-4B67-9DB3-F52C399FF727}" type="slidenum">
              <a:rPr lang="zh-TW" altLang="en-US" smtClean="0"/>
              <a:t>‹#›</a:t>
            </a:fld>
            <a:endParaRPr lang="zh-TW" altLang="en-US"/>
          </a:p>
        </p:txBody>
      </p:sp>
    </p:spTree>
    <p:extLst>
      <p:ext uri="{BB962C8B-B14F-4D97-AF65-F5344CB8AC3E}">
        <p14:creationId xmlns:p14="http://schemas.microsoft.com/office/powerpoint/2010/main" val="2097180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507226F1-3F56-44FE-AE5B-B6B2FF26C53C}" type="datetimeFigureOut">
              <a:rPr lang="zh-TW" altLang="en-US" smtClean="0"/>
              <a:t>2017/12/4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DDE307C-5A90-4B67-9DB3-F52C399FF727}" type="slidenum">
              <a:rPr lang="zh-TW" altLang="en-US" smtClean="0"/>
              <a:t>‹#›</a:t>
            </a:fld>
            <a:endParaRPr lang="zh-TW" altLang="en-US"/>
          </a:p>
        </p:txBody>
      </p:sp>
    </p:spTree>
    <p:extLst>
      <p:ext uri="{BB962C8B-B14F-4D97-AF65-F5344CB8AC3E}">
        <p14:creationId xmlns:p14="http://schemas.microsoft.com/office/powerpoint/2010/main" val="3598487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7226F1-3F56-44FE-AE5B-B6B2FF26C53C}" type="datetimeFigureOut">
              <a:rPr lang="zh-TW" altLang="en-US" smtClean="0"/>
              <a:t>2017/12/4</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DDE307C-5A90-4B67-9DB3-F52C399FF727}" type="slidenum">
              <a:rPr lang="zh-TW" altLang="en-US" smtClean="0"/>
              <a:t>‹#›</a:t>
            </a:fld>
            <a:endParaRPr lang="zh-TW" altLang="en-US"/>
          </a:p>
        </p:txBody>
      </p:sp>
    </p:spTree>
    <p:extLst>
      <p:ext uri="{BB962C8B-B14F-4D97-AF65-F5344CB8AC3E}">
        <p14:creationId xmlns:p14="http://schemas.microsoft.com/office/powerpoint/2010/main" val="143817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507226F1-3F56-44FE-AE5B-B6B2FF26C53C}" type="datetimeFigureOut">
              <a:rPr lang="zh-TW" altLang="en-US" smtClean="0"/>
              <a:t>2017/12/4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DDE307C-5A90-4B67-9DB3-F52C399FF727}" type="slidenum">
              <a:rPr lang="zh-TW" altLang="en-US" smtClean="0"/>
              <a:t>‹#›</a:t>
            </a:fld>
            <a:endParaRPr lang="zh-TW" altLang="en-US"/>
          </a:p>
        </p:txBody>
      </p:sp>
    </p:spTree>
    <p:extLst>
      <p:ext uri="{BB962C8B-B14F-4D97-AF65-F5344CB8AC3E}">
        <p14:creationId xmlns:p14="http://schemas.microsoft.com/office/powerpoint/2010/main" val="3292216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507226F1-3F56-44FE-AE5B-B6B2FF26C53C}" type="datetimeFigureOut">
              <a:rPr lang="zh-TW" altLang="en-US" smtClean="0"/>
              <a:t>2017/12/4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DDE307C-5A90-4B67-9DB3-F52C399FF727}" type="slidenum">
              <a:rPr lang="zh-TW" altLang="en-US" smtClean="0"/>
              <a:t>‹#›</a:t>
            </a:fld>
            <a:endParaRPr lang="zh-TW" altLang="en-US"/>
          </a:p>
        </p:txBody>
      </p:sp>
    </p:spTree>
    <p:extLst>
      <p:ext uri="{BB962C8B-B14F-4D97-AF65-F5344CB8AC3E}">
        <p14:creationId xmlns:p14="http://schemas.microsoft.com/office/powerpoint/2010/main" val="2971929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07226F1-3F56-44FE-AE5B-B6B2FF26C53C}" type="datetimeFigureOut">
              <a:rPr lang="zh-TW" altLang="en-US" smtClean="0"/>
              <a:t>2017/12/4</a:t>
            </a:fld>
            <a:endParaRPr lang="zh-TW" alt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zh-TW"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DDE307C-5A90-4B67-9DB3-F52C399FF727}" type="slidenum">
              <a:rPr lang="zh-TW" altLang="en-US" smtClean="0"/>
              <a:t>‹#›</a:t>
            </a:fld>
            <a:endParaRPr lang="zh-TW" altLang="en-US"/>
          </a:p>
        </p:txBody>
      </p:sp>
    </p:spTree>
    <p:extLst>
      <p:ext uri="{BB962C8B-B14F-4D97-AF65-F5344CB8AC3E}">
        <p14:creationId xmlns:p14="http://schemas.microsoft.com/office/powerpoint/2010/main" val="338727743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在</a:t>
            </a:r>
            <a:r>
              <a:rPr lang="zh-TW" altLang="en-US" dirty="0" smtClean="0"/>
              <a:t>思維方式上抄</a:t>
            </a:r>
            <a:r>
              <a:rPr lang="zh-TW" altLang="en-US" dirty="0"/>
              <a:t>捷徑</a:t>
            </a:r>
          </a:p>
        </p:txBody>
      </p:sp>
      <p:sp>
        <p:nvSpPr>
          <p:cNvPr id="3" name="副標題 2"/>
          <p:cNvSpPr>
            <a:spLocks noGrp="1"/>
          </p:cNvSpPr>
          <p:nvPr>
            <p:ph type="subTitle" idx="1"/>
          </p:nvPr>
        </p:nvSpPr>
        <p:spPr/>
        <p:txBody>
          <a:bodyPr/>
          <a:lstStyle/>
          <a:p>
            <a:r>
              <a:rPr lang="zh-TW" altLang="en-US" dirty="0" smtClean="0"/>
              <a:t>大數據與人工智慧</a:t>
            </a:r>
            <a:endParaRPr lang="zh-TW" altLang="en-US" dirty="0"/>
          </a:p>
        </p:txBody>
      </p:sp>
    </p:spTree>
    <p:extLst>
      <p:ext uri="{BB962C8B-B14F-4D97-AF65-F5344CB8AC3E}">
        <p14:creationId xmlns:p14="http://schemas.microsoft.com/office/powerpoint/2010/main" val="2672777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文字版面配置區 2"/>
          <p:cNvSpPr>
            <a:spLocks noGrp="1"/>
          </p:cNvSpPr>
          <p:nvPr>
            <p:ph type="body" idx="1"/>
          </p:nvPr>
        </p:nvSpPr>
        <p:spPr/>
        <p:txBody>
          <a:bodyPr/>
          <a:lstStyle/>
          <a:p>
            <a:endParaRPr lang="zh-TW" altLang="en-US"/>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678" y="0"/>
            <a:ext cx="8864644" cy="6858000"/>
          </a:xfrm>
          <a:prstGeom prst="rect">
            <a:avLst/>
          </a:prstGeom>
        </p:spPr>
      </p:pic>
    </p:spTree>
    <p:extLst>
      <p:ext uri="{BB962C8B-B14F-4D97-AF65-F5344CB8AC3E}">
        <p14:creationId xmlns:p14="http://schemas.microsoft.com/office/powerpoint/2010/main" val="194288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 y="3059130"/>
            <a:ext cx="2013735" cy="739738"/>
          </a:xfrm>
        </p:spPr>
        <p:txBody>
          <a:bodyPr>
            <a:noAutofit/>
          </a:bodyPr>
          <a:lstStyle/>
          <a:p>
            <a:r>
              <a:rPr lang="en-US" altLang="zh-TW" sz="3600" dirty="0" smtClean="0"/>
              <a:t>On-line</a:t>
            </a:r>
            <a:endParaRPr lang="zh-TW" altLang="en-US" sz="3600" dirty="0"/>
          </a:p>
        </p:txBody>
      </p:sp>
      <p:pic>
        <p:nvPicPr>
          <p:cNvPr id="4" name="圖片 3"/>
          <p:cNvPicPr>
            <a:picLocks noChangeAspect="1"/>
          </p:cNvPicPr>
          <p:nvPr/>
        </p:nvPicPr>
        <p:blipFill>
          <a:blip r:embed="rId2"/>
          <a:stretch>
            <a:fillRect/>
          </a:stretch>
        </p:blipFill>
        <p:spPr>
          <a:xfrm>
            <a:off x="2013736" y="0"/>
            <a:ext cx="10178264" cy="6857999"/>
          </a:xfrm>
          <a:prstGeom prst="rect">
            <a:avLst/>
          </a:prstGeom>
        </p:spPr>
      </p:pic>
    </p:spTree>
    <p:extLst>
      <p:ext uri="{BB962C8B-B14F-4D97-AF65-F5344CB8AC3E}">
        <p14:creationId xmlns:p14="http://schemas.microsoft.com/office/powerpoint/2010/main" val="3407079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0381" y="2048744"/>
            <a:ext cx="2250040" cy="1828813"/>
          </a:xfrm>
        </p:spPr>
        <p:txBody>
          <a:bodyPr/>
          <a:lstStyle/>
          <a:p>
            <a:r>
              <a:rPr lang="en-US" altLang="zh-TW" dirty="0" smtClean="0"/>
              <a:t>Off-line</a:t>
            </a: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0421" y="0"/>
            <a:ext cx="9771579" cy="6858000"/>
          </a:xfrm>
          <a:prstGeom prst="rect">
            <a:avLst/>
          </a:prstGeom>
        </p:spPr>
      </p:pic>
    </p:spTree>
    <p:extLst>
      <p:ext uri="{BB962C8B-B14F-4D97-AF65-F5344CB8AC3E}">
        <p14:creationId xmlns:p14="http://schemas.microsoft.com/office/powerpoint/2010/main" val="65292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這種大數據思維並不像科學方法論所要求那般「大膽假設，小心求證」</a:t>
            </a:r>
            <a:r>
              <a:rPr lang="zh-TW" altLang="en-US" dirty="0" smtClean="0"/>
              <a:t>，事實上</a:t>
            </a:r>
            <a:r>
              <a:rPr lang="zh-TW" altLang="en-US" dirty="0"/>
              <a:t>，大數據思維不要求你找到事件中的因果關係，有時候你甚至不需要知道為什麼，你只需要</a:t>
            </a:r>
            <a:r>
              <a:rPr lang="zh-TW" altLang="en-US" dirty="0" smtClean="0"/>
              <a:t>找到高度相關就</a:t>
            </a:r>
            <a:r>
              <a:rPr lang="zh-TW" altLang="en-US" dirty="0"/>
              <a:t>可以了。</a:t>
            </a:r>
          </a:p>
        </p:txBody>
      </p:sp>
      <p:sp>
        <p:nvSpPr>
          <p:cNvPr id="3" name="文字版面配置區 2"/>
          <p:cNvSpPr>
            <a:spLocks noGrp="1"/>
          </p:cNvSpPr>
          <p:nvPr>
            <p:ph type="body" idx="1"/>
          </p:nvPr>
        </p:nvSpPr>
        <p:spPr/>
        <p:txBody>
          <a:bodyPr>
            <a:normAutofit/>
          </a:bodyPr>
          <a:lstStyle/>
          <a:p>
            <a:endParaRPr lang="en-US" altLang="zh-TW" sz="2400" dirty="0" smtClean="0"/>
          </a:p>
          <a:p>
            <a:r>
              <a:rPr lang="en-US" altLang="zh-TW" sz="2400" dirty="0" smtClean="0"/>
              <a:t>Prada </a:t>
            </a:r>
            <a:r>
              <a:rPr lang="zh-TW" altLang="en-US" sz="2400" dirty="0" smtClean="0"/>
              <a:t>的</a:t>
            </a:r>
            <a:r>
              <a:rPr lang="zh-TW" altLang="en-US" sz="2400" dirty="0"/>
              <a:t>數據分析師並沒有提出了假設之後，才收集數據，而是在盡可能多維度的收集數據之後，直接發現答案。</a:t>
            </a:r>
          </a:p>
        </p:txBody>
      </p:sp>
    </p:spTree>
    <p:extLst>
      <p:ext uri="{BB962C8B-B14F-4D97-AF65-F5344CB8AC3E}">
        <p14:creationId xmlns:p14="http://schemas.microsoft.com/office/powerpoint/2010/main" val="667776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10966" y="1761067"/>
            <a:ext cx="4890499" cy="1828813"/>
          </a:xfrm>
        </p:spPr>
        <p:txBody>
          <a:bodyPr>
            <a:normAutofit fontScale="90000"/>
          </a:bodyPr>
          <a:lstStyle/>
          <a:p>
            <a:r>
              <a:rPr lang="en-US" altLang="zh-TW" dirty="0" err="1" smtClean="0"/>
              <a:t>AlphaGo</a:t>
            </a:r>
            <a:r>
              <a:rPr lang="zh-TW" altLang="en-US" dirty="0" smtClean="0"/>
              <a:t>只是找出</a:t>
            </a:r>
            <a:r>
              <a:rPr lang="zh-TW" altLang="en-US" dirty="0"/>
              <a:t>當下勝算最高的那一步棋，沒有任何人知道那一步棋的作用是什麼。</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1609" y="323401"/>
            <a:ext cx="5876817" cy="6210727"/>
          </a:xfrm>
          <a:prstGeom prst="rect">
            <a:avLst/>
          </a:prstGeom>
        </p:spPr>
      </p:pic>
    </p:spTree>
    <p:extLst>
      <p:ext uri="{BB962C8B-B14F-4D97-AF65-F5344CB8AC3E}">
        <p14:creationId xmlns:p14="http://schemas.microsoft.com/office/powerpoint/2010/main" val="3091924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b="1" dirty="0">
                <a:effectLst/>
              </a:rPr>
              <a:t>大淘汰時代</a:t>
            </a:r>
            <a:br>
              <a:rPr lang="zh-TW" altLang="en-US" sz="4400" b="1" dirty="0">
                <a:effectLst/>
              </a:rPr>
            </a:br>
            <a:endParaRPr lang="zh-TW" altLang="en-US" sz="4400" dirty="0"/>
          </a:p>
        </p:txBody>
      </p:sp>
      <p:sp>
        <p:nvSpPr>
          <p:cNvPr id="3" name="文字版面配置區 2"/>
          <p:cNvSpPr>
            <a:spLocks noGrp="1"/>
          </p:cNvSpPr>
          <p:nvPr>
            <p:ph type="body" idx="1"/>
          </p:nvPr>
        </p:nvSpPr>
        <p:spPr/>
        <p:txBody>
          <a:bodyPr>
            <a:normAutofit/>
          </a:bodyPr>
          <a:lstStyle/>
          <a:p>
            <a:r>
              <a:rPr lang="zh-TW" altLang="en-US" sz="2400" dirty="0"/>
              <a:t>回顧從工業革命開始的前三次重大技術革命，首先受益的是和那些產業相關的人、善於利用新技術的</a:t>
            </a:r>
            <a:r>
              <a:rPr lang="zh-TW" altLang="en-US" sz="2400" dirty="0" smtClean="0"/>
              <a:t>人。</a:t>
            </a:r>
            <a:endParaRPr lang="zh-TW" altLang="en-US" sz="2400" dirty="0"/>
          </a:p>
        </p:txBody>
      </p:sp>
    </p:spTree>
    <p:extLst>
      <p:ext uri="{BB962C8B-B14F-4D97-AF65-F5344CB8AC3E}">
        <p14:creationId xmlns:p14="http://schemas.microsoft.com/office/powerpoint/2010/main" val="2051088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690733" y="1725561"/>
            <a:ext cx="4338193" cy="3371372"/>
          </a:xfrm>
        </p:spPr>
        <p:txBody>
          <a:bodyPr>
            <a:normAutofit fontScale="92500"/>
          </a:bodyPr>
          <a:lstStyle/>
          <a:p>
            <a:r>
              <a:rPr lang="en-US" altLang="zh-TW" dirty="0">
                <a:effectLst/>
              </a:rPr>
              <a:t>What: </a:t>
            </a:r>
            <a:r>
              <a:rPr lang="zh-TW" altLang="en-US" dirty="0">
                <a:effectLst/>
              </a:rPr>
              <a:t>描述發生什麼問題現象 </a:t>
            </a:r>
            <a:r>
              <a:rPr lang="en-US" altLang="zh-TW" dirty="0">
                <a:effectLst/>
              </a:rPr>
              <a:t>?</a:t>
            </a:r>
            <a:endParaRPr lang="zh-TW" altLang="en-US" dirty="0">
              <a:effectLst/>
            </a:endParaRPr>
          </a:p>
          <a:p>
            <a:r>
              <a:rPr lang="en-US" altLang="zh-TW" dirty="0">
                <a:effectLst/>
              </a:rPr>
              <a:t>Why:</a:t>
            </a:r>
            <a:r>
              <a:rPr lang="zh-TW" altLang="en-US" dirty="0">
                <a:effectLst/>
              </a:rPr>
              <a:t>我們為何要處理這問題，它可能造成什麼影響 </a:t>
            </a:r>
            <a:r>
              <a:rPr lang="en-US" altLang="zh-TW" dirty="0">
                <a:effectLst/>
              </a:rPr>
              <a:t>?</a:t>
            </a:r>
            <a:endParaRPr lang="zh-TW" altLang="en-US" dirty="0">
              <a:effectLst/>
            </a:endParaRPr>
          </a:p>
          <a:p>
            <a:r>
              <a:rPr lang="en-US" altLang="zh-TW" dirty="0">
                <a:effectLst/>
              </a:rPr>
              <a:t>Who :</a:t>
            </a:r>
            <a:r>
              <a:rPr lang="zh-TW" altLang="en-US" dirty="0">
                <a:effectLst/>
              </a:rPr>
              <a:t>釐清誰是此一工作負責處理的人 </a:t>
            </a:r>
            <a:r>
              <a:rPr lang="en-US" altLang="zh-TW" dirty="0">
                <a:effectLst/>
              </a:rPr>
              <a:t>?</a:t>
            </a:r>
            <a:endParaRPr lang="zh-TW" altLang="en-US" dirty="0">
              <a:effectLst/>
            </a:endParaRPr>
          </a:p>
          <a:p>
            <a:r>
              <a:rPr lang="en-US" altLang="zh-TW" dirty="0">
                <a:effectLst/>
              </a:rPr>
              <a:t>When :</a:t>
            </a:r>
            <a:r>
              <a:rPr lang="zh-TW" altLang="en-US" dirty="0">
                <a:effectLst/>
              </a:rPr>
              <a:t>估算預計可處理完成時間 </a:t>
            </a:r>
            <a:r>
              <a:rPr lang="en-US" altLang="zh-TW" dirty="0">
                <a:effectLst/>
              </a:rPr>
              <a:t>?</a:t>
            </a:r>
            <a:endParaRPr lang="zh-TW" altLang="en-US" dirty="0">
              <a:effectLst/>
            </a:endParaRPr>
          </a:p>
          <a:p>
            <a:r>
              <a:rPr lang="en-US" altLang="zh-TW" dirty="0">
                <a:effectLst/>
              </a:rPr>
              <a:t>Where :</a:t>
            </a:r>
            <a:r>
              <a:rPr lang="zh-TW" altLang="en-US" dirty="0">
                <a:effectLst/>
              </a:rPr>
              <a:t>在何地方或作業環節中</a:t>
            </a:r>
            <a:r>
              <a:rPr lang="zh-TW" altLang="en-US" dirty="0" smtClean="0">
                <a:effectLst/>
              </a:rPr>
              <a:t>處理 </a:t>
            </a:r>
            <a:r>
              <a:rPr lang="en-US" altLang="zh-TW" dirty="0" smtClean="0">
                <a:effectLst/>
              </a:rPr>
              <a:t>?</a:t>
            </a:r>
            <a:endParaRPr lang="zh-TW" altLang="en-US" dirty="0">
              <a:effectLst/>
            </a:endParaRPr>
          </a:p>
          <a:p>
            <a:r>
              <a:rPr lang="en-US" altLang="zh-TW" dirty="0">
                <a:effectLst/>
              </a:rPr>
              <a:t>How : </a:t>
            </a:r>
            <a:r>
              <a:rPr lang="zh-TW" altLang="en-US" dirty="0">
                <a:effectLst/>
              </a:rPr>
              <a:t>解決方案是什麼 </a:t>
            </a:r>
            <a:r>
              <a:rPr lang="en-US" altLang="zh-TW" dirty="0">
                <a:effectLst/>
              </a:rPr>
              <a:t>?</a:t>
            </a:r>
            <a:r>
              <a:rPr lang="zh-TW" altLang="en-US" dirty="0">
                <a:effectLst/>
              </a:rPr>
              <a:t>如何</a:t>
            </a:r>
            <a:r>
              <a:rPr lang="zh-TW" altLang="en-US" dirty="0" smtClean="0">
                <a:effectLst/>
              </a:rPr>
              <a:t>導入 </a:t>
            </a:r>
            <a:r>
              <a:rPr lang="en-US" altLang="zh-TW" dirty="0" smtClean="0">
                <a:effectLst/>
              </a:rPr>
              <a:t>?</a:t>
            </a:r>
            <a:endParaRPr lang="zh-TW" altLang="en-US" dirty="0">
              <a:effectLst/>
            </a:endParaRPr>
          </a:p>
          <a:p>
            <a:r>
              <a:rPr lang="en-US" altLang="zh-TW" dirty="0">
                <a:effectLst/>
              </a:rPr>
              <a:t>How much :</a:t>
            </a:r>
            <a:r>
              <a:rPr lang="zh-TW" altLang="en-US" dirty="0">
                <a:effectLst/>
              </a:rPr>
              <a:t>發生的成本與負擔</a:t>
            </a:r>
            <a:r>
              <a:rPr lang="zh-TW" altLang="en-US" dirty="0" smtClean="0">
                <a:effectLst/>
              </a:rPr>
              <a:t>歸屬？</a:t>
            </a:r>
            <a:endParaRPr lang="zh-TW" altLang="en-US" dirty="0">
              <a:effectLst/>
            </a:endParaRPr>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3594" y="622864"/>
            <a:ext cx="6104965" cy="5790839"/>
          </a:xfrm>
          <a:prstGeom prst="rect">
            <a:avLst/>
          </a:prstGeom>
        </p:spPr>
      </p:pic>
    </p:spTree>
    <p:extLst>
      <p:ext uri="{BB962C8B-B14F-4D97-AF65-F5344CB8AC3E}">
        <p14:creationId xmlns:p14="http://schemas.microsoft.com/office/powerpoint/2010/main" val="2083218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95401" y="2514593"/>
            <a:ext cx="9590550" cy="1828813"/>
          </a:xfrm>
        </p:spPr>
        <p:txBody>
          <a:bodyPr>
            <a:noAutofit/>
          </a:bodyPr>
          <a:lstStyle/>
          <a:p>
            <a:r>
              <a:rPr lang="en-US" altLang="zh-TW" sz="5400" dirty="0" smtClean="0"/>
              <a:t>Brainstorming</a:t>
            </a:r>
            <a:br>
              <a:rPr lang="en-US" altLang="zh-TW" sz="5400" dirty="0" smtClean="0"/>
            </a:br>
            <a:r>
              <a:rPr lang="en-US" altLang="zh-TW" sz="5400" dirty="0" err="1" smtClean="0"/>
              <a:t>v.s</a:t>
            </a:r>
            <a:r>
              <a:rPr lang="en-US" altLang="zh-TW" sz="5400" dirty="0" smtClean="0"/>
              <a:t>.</a:t>
            </a:r>
            <a:br>
              <a:rPr lang="en-US" altLang="zh-TW" sz="5400" dirty="0" smtClean="0"/>
            </a:br>
            <a:r>
              <a:rPr lang="en-US" altLang="zh-TW" sz="5400" dirty="0" err="1" smtClean="0"/>
              <a:t>Brainswarming</a:t>
            </a:r>
            <a:endParaRPr lang="zh-TW" altLang="en-US" sz="5400" dirty="0"/>
          </a:p>
        </p:txBody>
      </p:sp>
    </p:spTree>
    <p:extLst>
      <p:ext uri="{BB962C8B-B14F-4D97-AF65-F5344CB8AC3E}">
        <p14:creationId xmlns:p14="http://schemas.microsoft.com/office/powerpoint/2010/main" val="3035946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文字版面配置區 2"/>
          <p:cNvSpPr>
            <a:spLocks noGrp="1"/>
          </p:cNvSpPr>
          <p:nvPr>
            <p:ph type="body" idx="1"/>
          </p:nvPr>
        </p:nvSpPr>
        <p:spPr/>
        <p:txBody>
          <a:bodyPr/>
          <a:lstStyle/>
          <a:p>
            <a:endParaRPr lang="zh-TW" altLang="en-US"/>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825" y="669906"/>
            <a:ext cx="9874727" cy="5515741"/>
          </a:xfrm>
          <a:prstGeom prst="rect">
            <a:avLst/>
          </a:prstGeom>
        </p:spPr>
      </p:pic>
    </p:spTree>
    <p:extLst>
      <p:ext uri="{BB962C8B-B14F-4D97-AF65-F5344CB8AC3E}">
        <p14:creationId xmlns:p14="http://schemas.microsoft.com/office/powerpoint/2010/main" val="2163875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1859" y="598394"/>
            <a:ext cx="7575175" cy="5681381"/>
          </a:xfrm>
          <a:prstGeom prst="rect">
            <a:avLst/>
          </a:prstGeom>
        </p:spPr>
      </p:pic>
    </p:spTree>
    <p:extLst>
      <p:ext uri="{BB962C8B-B14F-4D97-AF65-F5344CB8AC3E}">
        <p14:creationId xmlns:p14="http://schemas.microsoft.com/office/powerpoint/2010/main" val="3446964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zh-TW" altLang="en-US" sz="4800" b="1" dirty="0">
                <a:effectLst/>
              </a:rPr>
              <a:t>數據是文明的</a:t>
            </a:r>
            <a:r>
              <a:rPr lang="zh-TW" altLang="en-US" sz="4800" b="1" dirty="0" smtClean="0">
                <a:effectLst/>
              </a:rPr>
              <a:t>基石</a:t>
            </a:r>
            <a:endParaRPr lang="zh-TW" altLang="en-US" sz="4800" dirty="0"/>
          </a:p>
        </p:txBody>
      </p:sp>
      <p:sp>
        <p:nvSpPr>
          <p:cNvPr id="5" name="文字版面配置區 4"/>
          <p:cNvSpPr>
            <a:spLocks noGrp="1"/>
          </p:cNvSpPr>
          <p:nvPr>
            <p:ph type="body" idx="1"/>
          </p:nvPr>
        </p:nvSpPr>
        <p:spPr/>
        <p:txBody>
          <a:bodyPr>
            <a:normAutofit/>
          </a:bodyPr>
          <a:lstStyle/>
          <a:p>
            <a:endParaRPr lang="en-US" altLang="zh-TW" sz="2800" dirty="0"/>
          </a:p>
        </p:txBody>
      </p:sp>
    </p:spTree>
    <p:extLst>
      <p:ext uri="{BB962C8B-B14F-4D97-AF65-F5344CB8AC3E}">
        <p14:creationId xmlns:p14="http://schemas.microsoft.com/office/powerpoint/2010/main" val="1966006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8950" y="411536"/>
            <a:ext cx="4562475" cy="5819775"/>
          </a:xfrm>
          <a:prstGeom prst="rect">
            <a:avLst/>
          </a:prstGeom>
        </p:spPr>
      </p:pic>
      <p:sp>
        <p:nvSpPr>
          <p:cNvPr id="4" name="標題 3"/>
          <p:cNvSpPr>
            <a:spLocks noGrp="1"/>
          </p:cNvSpPr>
          <p:nvPr>
            <p:ph type="title"/>
          </p:nvPr>
        </p:nvSpPr>
        <p:spPr>
          <a:xfrm>
            <a:off x="913795" y="609923"/>
            <a:ext cx="5934949" cy="4643396"/>
          </a:xfrm>
        </p:spPr>
        <p:txBody>
          <a:bodyPr/>
          <a:lstStyle/>
          <a:p>
            <a:pPr algn="l"/>
            <a:r>
              <a:rPr lang="zh-TW" altLang="en-US" dirty="0"/>
              <a:t>為了準確</a:t>
            </a:r>
            <a:r>
              <a:rPr lang="zh-TW" altLang="en-US" dirty="0" smtClean="0"/>
              <a:t>預測尼羅河洪水</a:t>
            </a:r>
            <a:r>
              <a:rPr lang="zh-TW" altLang="en-US" dirty="0"/>
              <a:t>到來和退去的時間，以及洪水的大小</a:t>
            </a:r>
            <a:r>
              <a:rPr lang="en-US" altLang="zh-TW" dirty="0"/>
              <a:t>,</a:t>
            </a:r>
            <a:r>
              <a:rPr lang="zh-TW" altLang="en-US" dirty="0"/>
              <a:t>當時的埃及人開始觀察天象，並且在觀察數據的基礎上開創了天文學。他們根據天狼星和太陽同時出現的位置來判斷一年中農耕的時間和節氣，然後準確地判斷洪水可能到達的邊界和時間。</a:t>
            </a:r>
          </a:p>
        </p:txBody>
      </p:sp>
    </p:spTree>
    <p:extLst>
      <p:ext uri="{BB962C8B-B14F-4D97-AF65-F5344CB8AC3E}">
        <p14:creationId xmlns:p14="http://schemas.microsoft.com/office/powerpoint/2010/main" val="396755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96" y="609922"/>
            <a:ext cx="4264380" cy="4599075"/>
          </a:xfrm>
        </p:spPr>
        <p:txBody>
          <a:bodyPr/>
          <a:lstStyle/>
          <a:p>
            <a:pPr algn="l"/>
            <a:r>
              <a:rPr lang="zh-TW" altLang="en-US" dirty="0"/>
              <a:t>蘇美爾人觀察到每年有四季之分，每過</a:t>
            </a:r>
            <a:r>
              <a:rPr lang="en-US" altLang="zh-TW" dirty="0"/>
              <a:t>12~13</a:t>
            </a:r>
            <a:r>
              <a:rPr lang="zh-TW" altLang="en-US" dirty="0"/>
              <a:t>個月亮的週期，太陽就回到原來的位置，這樣他們就發明了太陰曆。蘇美爾人還觀測到了五大行星運行的軌跡，並且能夠預測</a:t>
            </a:r>
            <a:r>
              <a:rPr lang="zh-TW" altLang="en-US" dirty="0" smtClean="0"/>
              <a:t>日蝕</a:t>
            </a:r>
            <a:r>
              <a:rPr lang="zh-TW" altLang="en-US" dirty="0"/>
              <a:t>和月蝕。</a:t>
            </a:r>
            <a:endParaRPr lang="zh-TW" altLang="en-US" dirty="0"/>
          </a:p>
        </p:txBody>
      </p:sp>
      <p:pic>
        <p:nvPicPr>
          <p:cNvPr id="5" name="圖片版面配置區 4"/>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5447380" y="763701"/>
            <a:ext cx="6620610" cy="5051693"/>
          </a:xfrm>
        </p:spPr>
      </p:pic>
    </p:spTree>
    <p:extLst>
      <p:ext uri="{BB962C8B-B14F-4D97-AF65-F5344CB8AC3E}">
        <p14:creationId xmlns:p14="http://schemas.microsoft.com/office/powerpoint/2010/main" val="2570261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a:xfrm>
            <a:off x="1061884" y="1761067"/>
            <a:ext cx="10294373" cy="1828813"/>
          </a:xfrm>
        </p:spPr>
        <p:txBody>
          <a:bodyPr>
            <a:normAutofit fontScale="90000"/>
          </a:bodyPr>
          <a:lstStyle/>
          <a:p>
            <a:r>
              <a:rPr lang="zh-TW" altLang="en-US" dirty="0"/>
              <a:t>獲取數據 </a:t>
            </a:r>
            <a:r>
              <a:rPr lang="en-US" altLang="zh-TW" dirty="0"/>
              <a:t>--&gt;</a:t>
            </a:r>
            <a:r>
              <a:rPr lang="zh-TW" altLang="en-US" dirty="0"/>
              <a:t> 分析數據 </a:t>
            </a:r>
            <a:r>
              <a:rPr lang="en-US" altLang="zh-TW" dirty="0"/>
              <a:t>--&gt;</a:t>
            </a:r>
            <a:r>
              <a:rPr lang="zh-TW" altLang="en-US" dirty="0"/>
              <a:t> 建立模型 </a:t>
            </a:r>
            <a:r>
              <a:rPr lang="en-US" altLang="zh-TW" dirty="0"/>
              <a:t>--&gt;</a:t>
            </a:r>
            <a:r>
              <a:rPr lang="zh-TW" altLang="en-US" dirty="0"/>
              <a:t> 預測未知</a:t>
            </a:r>
            <a:br>
              <a:rPr lang="zh-TW" altLang="en-US" dirty="0"/>
            </a:br>
            <a:endParaRPr lang="zh-TW" altLang="en-US" dirty="0"/>
          </a:p>
        </p:txBody>
      </p:sp>
      <p:sp>
        <p:nvSpPr>
          <p:cNvPr id="6" name="文字版面配置區 5"/>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37029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「使用數據解決問題」的能力隨著人類文明演進逐漸提升，並發展出科學、統計學之類的知識體系。</a:t>
            </a:r>
          </a:p>
        </p:txBody>
      </p:sp>
      <p:sp>
        <p:nvSpPr>
          <p:cNvPr id="6" name="文字版面配置區 5"/>
          <p:cNvSpPr>
            <a:spLocks noGrp="1"/>
          </p:cNvSpPr>
          <p:nvPr>
            <p:ph type="body" idx="1"/>
          </p:nvPr>
        </p:nvSpPr>
        <p:spPr/>
        <p:txBody>
          <a:bodyPr>
            <a:noAutofit/>
          </a:bodyPr>
          <a:lstStyle/>
          <a:p>
            <a:endParaRPr lang="en-US" altLang="zh-TW" sz="3200" dirty="0" smtClean="0"/>
          </a:p>
          <a:p>
            <a:r>
              <a:rPr lang="zh-TW" altLang="en-US" sz="3200" dirty="0"/>
              <a:t>數據量的湧現讓「使用數據解決問題」再次獲得了質的提升，這種新的「使用數據解決問題」的手段，就被稱為「大數據思維」</a:t>
            </a:r>
            <a:endParaRPr lang="en-US" altLang="zh-TW" sz="3200" dirty="0"/>
          </a:p>
        </p:txBody>
      </p:sp>
    </p:spTree>
    <p:extLst>
      <p:ext uri="{BB962C8B-B14F-4D97-AF65-F5344CB8AC3E}">
        <p14:creationId xmlns:p14="http://schemas.microsoft.com/office/powerpoint/2010/main" val="1154912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zh-TW" altLang="en-US" dirty="0" smtClean="0"/>
              <a:t>在美國，切斷毒品來源</a:t>
            </a:r>
            <a:r>
              <a:rPr lang="en-US" altLang="zh-TW" dirty="0" smtClean="0"/>
              <a:t>(</a:t>
            </a:r>
            <a:r>
              <a:rPr lang="zh-TW" altLang="en-US" dirty="0" smtClean="0"/>
              <a:t>主要是在中南美洲</a:t>
            </a:r>
            <a:r>
              <a:rPr lang="en-US" altLang="zh-TW" dirty="0" smtClean="0"/>
              <a:t>)</a:t>
            </a:r>
            <a:r>
              <a:rPr lang="zh-TW" altLang="en-US" dirty="0" smtClean="0"/>
              <a:t>的做法儘管獲得成效，但是毒品的氾濫問題仍舊沒有獲得大規模的改善。其中一項原因是在家裡大規模種植的毒品難以查緝。</a:t>
            </a:r>
            <a:endParaRPr lang="zh-TW" altLang="en-US" dirty="0"/>
          </a:p>
        </p:txBody>
      </p:sp>
      <p:sp>
        <p:nvSpPr>
          <p:cNvPr id="3" name="文字版面配置區 2"/>
          <p:cNvSpPr>
            <a:spLocks noGrp="1"/>
          </p:cNvSpPr>
          <p:nvPr>
            <p:ph type="body" idx="1"/>
          </p:nvPr>
        </p:nvSpPr>
        <p:spPr/>
        <p:txBody>
          <a:bodyPr>
            <a:noAutofit/>
          </a:bodyPr>
          <a:lstStyle/>
          <a:p>
            <a:endParaRPr lang="en-US" altLang="zh-TW" sz="2400" dirty="0" smtClean="0"/>
          </a:p>
          <a:p>
            <a:r>
              <a:rPr lang="zh-TW" altLang="en-US" sz="2400" dirty="0" smtClean="0"/>
              <a:t>美國</a:t>
            </a:r>
            <a:r>
              <a:rPr lang="zh-TW" altLang="en-US" sz="2400" dirty="0"/>
              <a:t>憲法的第四修正案規定「人人具有保障人身、</a:t>
            </a:r>
            <a:r>
              <a:rPr lang="zh-TW" altLang="en-US" sz="2400" dirty="0" smtClean="0"/>
              <a:t>住所及</a:t>
            </a:r>
            <a:r>
              <a:rPr lang="zh-TW" altLang="en-US" sz="2400" dirty="0"/>
              <a:t>財物的安全，不受無理之搜查和扣押的權利」，員警在沒有證據時不得隨便進入這些房屋進行搜查。</a:t>
            </a:r>
          </a:p>
        </p:txBody>
      </p:sp>
    </p:spTree>
    <p:extLst>
      <p:ext uri="{BB962C8B-B14F-4D97-AF65-F5344CB8AC3E}">
        <p14:creationId xmlns:p14="http://schemas.microsoft.com/office/powerpoint/2010/main" val="2615369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文字版面配置區 2"/>
          <p:cNvSpPr>
            <a:spLocks noGrp="1"/>
          </p:cNvSpPr>
          <p:nvPr>
            <p:ph type="body" idx="1"/>
          </p:nvPr>
        </p:nvSpPr>
        <p:spPr/>
        <p:txBody>
          <a:bodyPr/>
          <a:lstStyle/>
          <a:p>
            <a:endParaRPr lang="zh-TW" altLang="en-US"/>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938212"/>
            <a:ext cx="9144000" cy="4981575"/>
          </a:xfrm>
          <a:prstGeom prst="rect">
            <a:avLst/>
          </a:prstGeom>
        </p:spPr>
      </p:pic>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124" y="4412735"/>
            <a:ext cx="2895817" cy="1918479"/>
          </a:xfrm>
          <a:prstGeom prst="rect">
            <a:avLst/>
          </a:prstGeom>
        </p:spPr>
      </p:pic>
    </p:spTree>
    <p:extLst>
      <p:ext uri="{BB962C8B-B14F-4D97-AF65-F5344CB8AC3E}">
        <p14:creationId xmlns:p14="http://schemas.microsoft.com/office/powerpoint/2010/main" val="3641882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zh-TW" altLang="en-US" dirty="0"/>
              <a:t>種植大麻的房子用電模式和一般居家是不同的，只要把每家每戶的用電模式和典型的居家用電模式進行比對，就能圈定一些犯罪嫌疑人。</a:t>
            </a:r>
          </a:p>
        </p:txBody>
      </p:sp>
      <p:sp>
        <p:nvSpPr>
          <p:cNvPr id="3" name="文字版面配置區 2"/>
          <p:cNvSpPr>
            <a:spLocks noGrp="1"/>
          </p:cNvSpPr>
          <p:nvPr>
            <p:ph type="body" idx="1"/>
          </p:nvPr>
        </p:nvSpPr>
        <p:spPr>
          <a:xfrm>
            <a:off x="832207" y="3589879"/>
            <a:ext cx="10582382" cy="1507054"/>
          </a:xfrm>
        </p:spPr>
        <p:txBody>
          <a:bodyPr>
            <a:noAutofit/>
          </a:bodyPr>
          <a:lstStyle/>
          <a:p>
            <a:pPr algn="l"/>
            <a:endParaRPr lang="en-US" altLang="zh-TW" dirty="0" smtClean="0"/>
          </a:p>
          <a:p>
            <a:pPr algn="l"/>
            <a:r>
              <a:rPr lang="zh-TW" altLang="en-US" dirty="0"/>
              <a:t>大數據思維的三個亮點</a:t>
            </a:r>
            <a:r>
              <a:rPr lang="zh-TW" altLang="en-US" dirty="0" smtClean="0"/>
              <a:t>：</a:t>
            </a:r>
            <a:endParaRPr lang="en-US" altLang="zh-TW" dirty="0" smtClean="0"/>
          </a:p>
          <a:p>
            <a:pPr algn="l"/>
            <a:r>
              <a:rPr lang="zh-TW" altLang="en-US" dirty="0" smtClean="0"/>
              <a:t>第一</a:t>
            </a:r>
            <a:r>
              <a:rPr lang="zh-TW" altLang="en-US" dirty="0"/>
              <a:t>是用統計規律和個案對比，做到精准定位</a:t>
            </a:r>
            <a:r>
              <a:rPr lang="zh-TW" altLang="en-US" dirty="0" smtClean="0"/>
              <a:t>。</a:t>
            </a:r>
            <a:endParaRPr lang="en-US" altLang="zh-TW" dirty="0" smtClean="0"/>
          </a:p>
          <a:p>
            <a:pPr algn="l"/>
            <a:r>
              <a:rPr lang="zh-TW" altLang="en-US" dirty="0" smtClean="0"/>
              <a:t>第二</a:t>
            </a:r>
            <a:r>
              <a:rPr lang="zh-TW" altLang="en-US" dirty="0"/>
              <a:t>是社會其實已經默認了在取證時利用相關性代替直接證據</a:t>
            </a:r>
            <a:r>
              <a:rPr lang="zh-TW" altLang="en-US" dirty="0" smtClean="0"/>
              <a:t>。</a:t>
            </a:r>
            <a:endParaRPr lang="en-US" altLang="zh-TW" dirty="0" smtClean="0"/>
          </a:p>
          <a:p>
            <a:pPr algn="l"/>
            <a:r>
              <a:rPr lang="zh-TW" altLang="en-US" dirty="0" smtClean="0"/>
              <a:t>第三</a:t>
            </a:r>
            <a:r>
              <a:rPr lang="zh-TW" altLang="en-US" dirty="0"/>
              <a:t>是執法的成本，或者更廣泛地講，運營的成本，在大數據時代會大幅下降。</a:t>
            </a:r>
          </a:p>
        </p:txBody>
      </p:sp>
    </p:spTree>
    <p:extLst>
      <p:ext uri="{BB962C8B-B14F-4D97-AF65-F5344CB8AC3E}">
        <p14:creationId xmlns:p14="http://schemas.microsoft.com/office/powerpoint/2010/main" val="4238451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xmlns=""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TM04033929[[fn=石板]]</Template>
  <TotalTime>158</TotalTime>
  <Words>546</Words>
  <Application>Microsoft Office PowerPoint</Application>
  <PresentationFormat>自訂</PresentationFormat>
  <Paragraphs>34</Paragraphs>
  <Slides>19</Slides>
  <Notes>0</Notes>
  <HiddenSlides>0</HiddenSlides>
  <MMClips>0</MMClips>
  <ScaleCrop>false</ScaleCrop>
  <HeadingPairs>
    <vt:vector size="4" baseType="variant">
      <vt:variant>
        <vt:lpstr>佈景主題</vt:lpstr>
      </vt:variant>
      <vt:variant>
        <vt:i4>1</vt:i4>
      </vt:variant>
      <vt:variant>
        <vt:lpstr>投影片標題</vt:lpstr>
      </vt:variant>
      <vt:variant>
        <vt:i4>19</vt:i4>
      </vt:variant>
    </vt:vector>
  </HeadingPairs>
  <TitlesOfParts>
    <vt:vector size="20" baseType="lpstr">
      <vt:lpstr>石板</vt:lpstr>
      <vt:lpstr>在思維方式上抄捷徑</vt:lpstr>
      <vt:lpstr>數據是文明的基石</vt:lpstr>
      <vt:lpstr>為了準確預測尼羅河洪水到來和退去的時間，以及洪水的大小,當時的埃及人開始觀察天象，並且在觀察數據的基礎上開創了天文學。他們根據天狼星和太陽同時出現的位置來判斷一年中農耕的時間和節氣，然後準確地判斷洪水可能到達的邊界和時間。</vt:lpstr>
      <vt:lpstr>蘇美爾人觀察到每年有四季之分，每過12~13個月亮的週期，太陽就回到原來的位置，這樣他們就發明了太陰曆。蘇美爾人還觀測到了五大行星運行的軌跡，並且能夠預測日蝕和月蝕。</vt:lpstr>
      <vt:lpstr>獲取數據 --&gt; 分析數據 --&gt; 建立模型 --&gt; 預測未知 </vt:lpstr>
      <vt:lpstr>「使用數據解決問題」的能力隨著人類文明演進逐漸提升，並發展出科學、統計學之類的知識體系。</vt:lpstr>
      <vt:lpstr>在美國，切斷毒品來源(主要是在中南美洲)的做法儘管獲得成效，但是毒品的氾濫問題仍舊沒有獲得大規模的改善。其中一項原因是在家裡大規模種植的毒品難以查緝。</vt:lpstr>
      <vt:lpstr>PowerPoint 簡報</vt:lpstr>
      <vt:lpstr>種植大麻的房子用電模式和一般居家是不同的，只要把每家每戶的用電模式和典型的居家用電模式進行比對，就能圈定一些犯罪嫌疑人。</vt:lpstr>
      <vt:lpstr>PowerPoint 簡報</vt:lpstr>
      <vt:lpstr>On-line</vt:lpstr>
      <vt:lpstr>Off-line</vt:lpstr>
      <vt:lpstr>這種大數據思維並不像科學方法論所要求那般「大膽假設，小心求證」，事實上，大數據思維不要求你找到事件中的因果關係，有時候你甚至不需要知道為什麼，你只需要找到高度相關就可以了。</vt:lpstr>
      <vt:lpstr>AlphaGo只是找出當下勝算最高的那一步棋，沒有任何人知道那一步棋的作用是什麼。</vt:lpstr>
      <vt:lpstr>大淘汰時代 </vt:lpstr>
      <vt:lpstr>PowerPoint 簡報</vt:lpstr>
      <vt:lpstr>Brainstorming v.s. Brainswarming</vt:lpstr>
      <vt:lpstr>PowerPoint 簡報</vt:lpstr>
      <vt:lpstr>PowerPoint 簡報</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在思維方式上抄捷徑</dc:title>
  <dc:creator>A-Nan Chen</dc:creator>
  <cp:lastModifiedBy>user</cp:lastModifiedBy>
  <cp:revision>28</cp:revision>
  <dcterms:created xsi:type="dcterms:W3CDTF">2017-12-03T21:16:56Z</dcterms:created>
  <dcterms:modified xsi:type="dcterms:W3CDTF">2017-12-04T01:22:14Z</dcterms:modified>
</cp:coreProperties>
</file>