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4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E43C5-3E77-480C-869D-221F2776A16B}" type="datetimeFigureOut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ACCF5-F0F1-4E17-96C1-752983706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81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373-FF9D-4809-B0C4-27F740509D11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5EA7-1660-4071-B925-C7911AD4E8E1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CE8B-FA74-49FC-AA1A-C068F56633C2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7F87-C0BA-4741-8B75-86D6D2894158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FA52-47C7-49DE-9415-0D90107F81E2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5D1E-B6EE-4A7C-B9B8-853263E814B4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419A-6238-4C8E-8568-BCC617FA561F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4055-EAE4-4715-9136-8903107D37E6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91C5-7EC1-42A9-8F37-7214F8D79A65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F374-6D35-4A8E-BE01-58364E0CDD4C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B94EB85-6506-4B66-BCB3-17CF60CA9844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39EF63D-F2AC-4ED3-BD5C-34F03AAF375C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學習地圖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M.A.S.T.E.R</a:t>
            </a:r>
            <a:r>
              <a:rPr lang="en-US" altLang="zh-TW" dirty="0"/>
              <a:t>.</a:t>
            </a:r>
            <a:r>
              <a:rPr lang="zh-TW" altLang="en-US" dirty="0"/>
              <a:t>加速學習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r>
              <a:rPr lang="zh-TW" altLang="en-US" dirty="0"/>
              <a:t>四個層次的閱讀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022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閱讀的第二個層次：檢視閱讀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97152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在一定的時間內閱讀完一定份量的內容，此層級要問的是：這份媒材談的是什麼？內容結構與重點？</a:t>
            </a:r>
          </a:p>
          <a:p>
            <a:r>
              <a:rPr lang="zh-TW" altLang="en-US" dirty="0"/>
              <a:t>檢視閱讀：有系統的略讀或預讀→確認該</a:t>
            </a:r>
            <a:r>
              <a:rPr lang="en-US" altLang="zh-TW" dirty="0"/>
              <a:t>(</a:t>
            </a:r>
            <a:r>
              <a:rPr lang="zh-TW" altLang="en-US" dirty="0"/>
              <a:t>書</a:t>
            </a:r>
            <a:r>
              <a:rPr lang="en-US" altLang="zh-TW" dirty="0"/>
              <a:t>)</a:t>
            </a:r>
            <a:r>
              <a:rPr lang="zh-TW" altLang="en-US" dirty="0"/>
              <a:t>是否有必要精讀</a:t>
            </a:r>
          </a:p>
          <a:p>
            <a:r>
              <a:rPr lang="zh-TW" altLang="en-US" dirty="0"/>
              <a:t>實用建議：</a:t>
            </a:r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注意導言，從副標題或其他指示中找出作者所特別強調的重點和目的。</a:t>
            </a:r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從目錄中瞭解書的結構，並獲取初步的概念，以便引導你更正確的閱讀。</a:t>
            </a:r>
          </a:p>
          <a:p>
            <a:pPr lvl="1"/>
            <a:r>
              <a:rPr lang="en-US" altLang="zh-TW" dirty="0"/>
              <a:t>3.</a:t>
            </a:r>
            <a:r>
              <a:rPr lang="zh-TW" altLang="en-US" dirty="0"/>
              <a:t>如果作品中附有索引，讀者就必須一邊查對。</a:t>
            </a:r>
          </a:p>
          <a:p>
            <a:pPr lvl="1"/>
            <a:r>
              <a:rPr lang="en-US" altLang="zh-TW" dirty="0"/>
              <a:t>4.</a:t>
            </a:r>
            <a:r>
              <a:rPr lang="zh-TW" altLang="en-US" dirty="0"/>
              <a:t>讀一讀封面文字。</a:t>
            </a:r>
          </a:p>
          <a:p>
            <a:pPr lvl="1"/>
            <a:r>
              <a:rPr lang="en-US" altLang="zh-TW" dirty="0"/>
              <a:t>5.</a:t>
            </a:r>
            <a:r>
              <a:rPr lang="zh-TW" altLang="en-US" dirty="0"/>
              <a:t>藉著你對書的內容已經存有的模糊印象，找出幾篇重要的論點所在，仔細的閱讀。</a:t>
            </a:r>
          </a:p>
          <a:p>
            <a:pPr lvl="1"/>
            <a:r>
              <a:rPr lang="en-US" altLang="zh-TW" dirty="0"/>
              <a:t>6.</a:t>
            </a:r>
            <a:r>
              <a:rPr lang="zh-TW" altLang="en-US" dirty="0"/>
              <a:t>大概的翻閱整本書，找出一、兩段或幾頁來閱讀，千萬不要太多。尤其是每一部份的最後幾頁。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861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閱讀的第三個層次：分析閱讀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781128"/>
          </a:xfrm>
        </p:spPr>
        <p:txBody>
          <a:bodyPr>
            <a:normAutofit/>
          </a:bodyPr>
          <a:lstStyle/>
          <a:p>
            <a:r>
              <a:rPr lang="zh-TW" altLang="en-US" dirty="0"/>
              <a:t>在無限制的時間內，對媒材所能做到最好的最完整的閱讀。分析閱讀者必需針對所讀的媒材提出許多有系統的問題，因而是一種主動的閱讀</a:t>
            </a:r>
            <a:r>
              <a:rPr lang="zh-TW" altLang="en-US" dirty="0" smtClean="0"/>
              <a:t>方式。</a:t>
            </a:r>
            <a:endParaRPr lang="en-US" altLang="zh-TW" dirty="0" smtClean="0"/>
          </a:p>
          <a:p>
            <a:r>
              <a:rPr lang="zh-TW" altLang="en-US" dirty="0" smtClean="0"/>
              <a:t>分析</a:t>
            </a:r>
            <a:r>
              <a:rPr lang="zh-TW" altLang="en-US" dirty="0"/>
              <a:t>閱讀就是仔細咀嚼和消化媒材。與作者深度匯談，瞭解旨趣並察覺自己的創見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找出作品內容規劃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瞭解</a:t>
            </a:r>
            <a:r>
              <a:rPr lang="zh-TW" altLang="en-US" dirty="0"/>
              <a:t>作者詮釋作品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/>
              <a:t>評論一本書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269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分析閱讀第一階段：找出作品內容</a:t>
            </a:r>
            <a:r>
              <a:rPr lang="zh-TW" altLang="en-US" dirty="0" smtClean="0"/>
              <a:t>規劃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50926" indent="-514350">
              <a:buFont typeface="+mj-lt"/>
              <a:buAutoNum type="arabicPeriod"/>
            </a:pPr>
            <a:r>
              <a:rPr lang="zh-TW" altLang="en-US" dirty="0" smtClean="0"/>
              <a:t>你</a:t>
            </a:r>
            <a:r>
              <a:rPr lang="zh-TW" altLang="en-US" dirty="0"/>
              <a:t>必須知道正要讀的是哪一類的書，而且愈早知道愈好，最好開始閱讀時就知道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52678" lvl="1" indent="-514350"/>
            <a:r>
              <a:rPr lang="zh-TW" altLang="en-US" dirty="0" smtClean="0"/>
              <a:t>根據</a:t>
            </a:r>
            <a:r>
              <a:rPr lang="zh-TW" altLang="en-US" dirty="0"/>
              <a:t>主題與風格將作品分類。</a:t>
            </a:r>
          </a:p>
          <a:p>
            <a:pPr marL="550926" indent="-514350">
              <a:buFont typeface="+mj-lt"/>
              <a:buAutoNum type="arabicPeriod"/>
            </a:pPr>
            <a:r>
              <a:rPr lang="zh-TW" altLang="en-US" dirty="0" smtClean="0"/>
              <a:t>使用</a:t>
            </a:r>
            <a:r>
              <a:rPr lang="zh-TW" altLang="en-US" dirty="0"/>
              <a:t>一個或幾個簡單的句子</a:t>
            </a:r>
            <a:r>
              <a:rPr lang="zh-TW" altLang="en-US" dirty="0" smtClean="0"/>
              <a:t>或至多</a:t>
            </a:r>
            <a:r>
              <a:rPr lang="zh-TW" altLang="en-US" dirty="0"/>
              <a:t>一小段文句來敘述整本書的主旨。</a:t>
            </a:r>
          </a:p>
          <a:p>
            <a:pPr marL="550926" indent="-514350">
              <a:buFont typeface="+mj-lt"/>
              <a:buAutoNum type="arabicPeriod"/>
            </a:pPr>
            <a:r>
              <a:rPr lang="zh-TW" altLang="en-US" dirty="0" smtClean="0"/>
              <a:t>說明書</a:t>
            </a:r>
            <a:r>
              <a:rPr lang="zh-TW" altLang="en-US" dirty="0"/>
              <a:t>中的主要部份，並解釋作者如何依次將它們完整的組合起來。</a:t>
            </a:r>
          </a:p>
          <a:p>
            <a:pPr marL="550926" indent="-514350">
              <a:buFont typeface="+mj-lt"/>
              <a:buAutoNum type="arabicPeriod"/>
            </a:pPr>
            <a:r>
              <a:rPr lang="zh-TW" altLang="en-US" dirty="0" smtClean="0"/>
              <a:t>找出</a:t>
            </a:r>
            <a:r>
              <a:rPr lang="zh-TW" altLang="en-US" dirty="0"/>
              <a:t>作者所要討論的問題。作者通常以一個問題或一組問題來開始他的作品，且表面上作品中就包含著答案。</a:t>
            </a:r>
          </a:p>
          <a:p>
            <a:pPr marL="550926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775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分析閱讀第二階段：瞭解作者詮釋作品內容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zh-TW" altLang="en-US" dirty="0" smtClean="0"/>
              <a:t>從</a:t>
            </a:r>
            <a:r>
              <a:rPr lang="zh-TW" altLang="en-US" dirty="0"/>
              <a:t>作者所使用的關鍵字中找出文字的意義，來和作者達成協議。</a:t>
            </a:r>
          </a:p>
          <a:p>
            <a:pPr marL="550926" indent="-514350">
              <a:buFont typeface="+mj-lt"/>
              <a:buAutoNum type="arabicPeriod"/>
            </a:pPr>
            <a:r>
              <a:rPr lang="zh-TW" altLang="en-US" dirty="0" smtClean="0"/>
              <a:t>從</a:t>
            </a:r>
            <a:r>
              <a:rPr lang="zh-TW" altLang="en-US" dirty="0"/>
              <a:t>作者所使用的重要句子當中，掌握作者的主要命題。</a:t>
            </a:r>
          </a:p>
          <a:p>
            <a:pPr marL="550926" indent="-514350">
              <a:buFont typeface="+mj-lt"/>
              <a:buAutoNum type="arabicPeriod"/>
            </a:pPr>
            <a:r>
              <a:rPr lang="zh-TW" altLang="en-US" dirty="0" smtClean="0"/>
              <a:t>從</a:t>
            </a:r>
            <a:r>
              <a:rPr lang="zh-TW" altLang="en-US" dirty="0"/>
              <a:t>思考和過濾一連串的句子中了解作者的論點。</a:t>
            </a:r>
          </a:p>
          <a:p>
            <a:pPr marL="550926" indent="-514350">
              <a:buFont typeface="+mj-lt"/>
              <a:buAutoNum type="arabicPeriod"/>
            </a:pPr>
            <a:r>
              <a:rPr lang="zh-TW" altLang="en-US" dirty="0" smtClean="0"/>
              <a:t>確定</a:t>
            </a:r>
            <a:r>
              <a:rPr lang="zh-TW" altLang="en-US" dirty="0"/>
              <a:t>哪些是作者已經解決，哪些是還沒解決的問題，哪些是作者認為他無法解決的問題。</a:t>
            </a:r>
          </a:p>
          <a:p>
            <a:pPr marL="550926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67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分析閱讀第三階段：評論一本書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6371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A.</a:t>
            </a:r>
            <a:r>
              <a:rPr lang="zh-TW" altLang="en-US" dirty="0"/>
              <a:t>進行評論之智慧禮節：</a:t>
            </a:r>
          </a:p>
          <a:p>
            <a:pPr lvl="1"/>
            <a:r>
              <a:rPr lang="en-US" altLang="zh-TW" dirty="0"/>
              <a:t>1. </a:t>
            </a:r>
            <a:r>
              <a:rPr lang="zh-TW" altLang="en-US" dirty="0" smtClean="0"/>
              <a:t>還</a:t>
            </a:r>
            <a:r>
              <a:rPr lang="zh-TW" altLang="en-US" dirty="0"/>
              <a:t>不能擬出大綱和詮釋內容之前 </a:t>
            </a:r>
            <a:r>
              <a:rPr lang="en-US" altLang="zh-TW" dirty="0"/>
              <a:t>( </a:t>
            </a:r>
            <a:r>
              <a:rPr lang="zh-TW" altLang="en-US" dirty="0"/>
              <a:t>即還不能充份瞭解作品之前 </a:t>
            </a:r>
            <a:r>
              <a:rPr lang="en-US" altLang="zh-TW" dirty="0"/>
              <a:t>)</a:t>
            </a:r>
            <a:r>
              <a:rPr lang="zh-TW" altLang="en-US" dirty="0"/>
              <a:t>，不要任意同意、反對或存疑。</a:t>
            </a:r>
          </a:p>
          <a:p>
            <a:pPr lvl="1"/>
            <a:r>
              <a:rPr lang="en-US" altLang="zh-TW" dirty="0"/>
              <a:t>2. </a:t>
            </a:r>
            <a:r>
              <a:rPr lang="zh-TW" altLang="en-US" dirty="0"/>
              <a:t>不要惡意的反對和駁斥。</a:t>
            </a:r>
          </a:p>
          <a:p>
            <a:pPr lvl="1"/>
            <a:r>
              <a:rPr lang="en-US" altLang="zh-TW" dirty="0"/>
              <a:t>3. </a:t>
            </a:r>
            <a:r>
              <a:rPr lang="zh-TW" altLang="en-US" dirty="0"/>
              <a:t>為了證明你能分辯真知識和個人偏見兩者的差異，當你批評作品時，你必須提出你批評的理由或證據。</a:t>
            </a:r>
          </a:p>
          <a:p>
            <a:r>
              <a:rPr lang="en-US" altLang="zh-TW" dirty="0"/>
              <a:t>B.</a:t>
            </a:r>
            <a:r>
              <a:rPr lang="zh-TW" altLang="en-US" dirty="0"/>
              <a:t>批評觀點的特殊準則：</a:t>
            </a:r>
          </a:p>
          <a:p>
            <a:pPr lvl="1"/>
            <a:r>
              <a:rPr lang="en-US" altLang="zh-TW" dirty="0"/>
              <a:t>1. </a:t>
            </a:r>
            <a:r>
              <a:rPr lang="zh-TW" altLang="en-US" dirty="0"/>
              <a:t>指證作者的無知。</a:t>
            </a:r>
          </a:p>
          <a:p>
            <a:pPr lvl="1"/>
            <a:r>
              <a:rPr lang="en-US" altLang="zh-TW" dirty="0"/>
              <a:t>2. </a:t>
            </a:r>
            <a:r>
              <a:rPr lang="zh-TW" altLang="en-US" dirty="0"/>
              <a:t>指證作者傳遞錯誤的知識。</a:t>
            </a:r>
          </a:p>
          <a:p>
            <a:pPr lvl="1"/>
            <a:r>
              <a:rPr lang="en-US" altLang="zh-TW" dirty="0"/>
              <a:t>3. </a:t>
            </a:r>
            <a:r>
              <a:rPr lang="zh-TW" altLang="en-US" dirty="0"/>
              <a:t>指證作者無合邏輯的觀點。</a:t>
            </a:r>
          </a:p>
          <a:p>
            <a:pPr lvl="1"/>
            <a:r>
              <a:rPr lang="en-US" altLang="zh-TW" dirty="0"/>
              <a:t>4. </a:t>
            </a:r>
            <a:r>
              <a:rPr lang="zh-TW" altLang="en-US" dirty="0"/>
              <a:t>指證作者分析或解釋說明的不完全。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091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閱讀的第四個層次：綜合閱讀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此層次的閱讀也可以稱為「比較閱讀</a:t>
            </a:r>
            <a:r>
              <a:rPr lang="zh-TW" altLang="en-US" dirty="0" smtClean="0"/>
              <a:t>」，</a:t>
            </a:r>
            <a:r>
              <a:rPr lang="zh-TW" altLang="en-US" dirty="0"/>
              <a:t>讀者要同時消化許多媒材，針對同一課題找出彼此的關係。同時進行一項任何媒材都沒有的</a:t>
            </a:r>
            <a:r>
              <a:rPr lang="zh-TW" altLang="en-US" dirty="0" smtClean="0"/>
              <a:t>分析。</a:t>
            </a:r>
            <a:endParaRPr lang="en-US" altLang="zh-TW" dirty="0" smtClean="0"/>
          </a:p>
          <a:p>
            <a:r>
              <a:rPr lang="zh-TW" altLang="en-US" dirty="0" smtClean="0"/>
              <a:t>這</a:t>
            </a:r>
            <a:r>
              <a:rPr lang="zh-TW" altLang="en-US" dirty="0"/>
              <a:t>是最主動最要花時間與工夫的閱讀，但是收穫最多！可以利用諸如讀書會或實務社群的團隊學習模式來輔助！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303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綜合閱讀的五個步驟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92514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在綜合閱讀時你必須關心的是你的主題，而非作品本身。 </a:t>
            </a:r>
            <a:endParaRPr lang="en-US" altLang="zh-TW" dirty="0" smtClean="0"/>
          </a:p>
          <a:p>
            <a:pPr marL="962406" lvl="1" indent="-514350">
              <a:buFont typeface="+mj-lt"/>
              <a:buAutoNum type="arabicPeriod"/>
            </a:pPr>
            <a:r>
              <a:rPr lang="zh-TW" altLang="en-US" dirty="0" smtClean="0"/>
              <a:t>找尋</a:t>
            </a:r>
            <a:r>
              <a:rPr lang="zh-TW" altLang="en-US" dirty="0"/>
              <a:t>相關的章節。</a:t>
            </a:r>
          </a:p>
          <a:p>
            <a:pPr marL="962406" lvl="1" indent="-514350">
              <a:buFont typeface="+mj-lt"/>
              <a:buAutoNum type="arabicPeriod"/>
            </a:pPr>
            <a:r>
              <a:rPr lang="zh-TW" altLang="en-US" dirty="0" smtClean="0"/>
              <a:t>以</a:t>
            </a:r>
            <a:r>
              <a:rPr lang="zh-TW" altLang="en-US" dirty="0"/>
              <a:t>相同的名辭詮釋不同作者的思想。 </a:t>
            </a:r>
          </a:p>
          <a:p>
            <a:pPr marL="1245870" lvl="2" indent="-514350"/>
            <a:r>
              <a:rPr lang="zh-TW" altLang="en-US" dirty="0"/>
              <a:t>我們要將不同作者的思想「翻譯」成我們自己的語言，建立自己的認知體系 。</a:t>
            </a:r>
          </a:p>
          <a:p>
            <a:pPr marL="962406" lvl="1" indent="-514350">
              <a:buFont typeface="+mj-lt"/>
              <a:buAutoNum type="arabicPeriod"/>
            </a:pPr>
            <a:r>
              <a:rPr lang="zh-TW" altLang="en-US" dirty="0" smtClean="0"/>
              <a:t>釐</a:t>
            </a:r>
            <a:r>
              <a:rPr lang="zh-TW" altLang="en-US" dirty="0"/>
              <a:t>清問題。</a:t>
            </a:r>
          </a:p>
          <a:p>
            <a:pPr marL="1245870" lvl="2" indent="-514350"/>
            <a:r>
              <a:rPr lang="zh-TW" altLang="en-US" dirty="0"/>
              <a:t>根據我們關心的主題，建立一組問句，讓每一位作者來回答。</a:t>
            </a:r>
          </a:p>
          <a:p>
            <a:pPr marL="962406" lvl="1" indent="-514350">
              <a:buFont typeface="+mj-lt"/>
              <a:buAutoNum type="arabicPeriod"/>
            </a:pPr>
            <a:r>
              <a:rPr lang="zh-TW" altLang="en-US" dirty="0" smtClean="0"/>
              <a:t>界定</a:t>
            </a:r>
            <a:r>
              <a:rPr lang="zh-TW" altLang="en-US" dirty="0"/>
              <a:t>論爭。</a:t>
            </a:r>
          </a:p>
          <a:p>
            <a:pPr marL="1245870" lvl="2" indent="-514350"/>
            <a:r>
              <a:rPr lang="zh-TW" altLang="en-US" dirty="0"/>
              <a:t>我們必須找到不同意見間的關聯，想辦法將之整合起來。要建立一個任何作者都沒有明顯使用的參考架構，以自己的方式界定這些論爭。</a:t>
            </a:r>
          </a:p>
          <a:p>
            <a:pPr marL="962406" lvl="1" indent="-514350">
              <a:buFont typeface="+mj-lt"/>
              <a:buAutoNum type="arabicPeriod"/>
            </a:pPr>
            <a:r>
              <a:rPr lang="zh-TW" altLang="en-US" dirty="0" smtClean="0"/>
              <a:t>分析</a:t>
            </a:r>
            <a:r>
              <a:rPr lang="zh-TW" altLang="en-US" dirty="0"/>
              <a:t>問題的不同論點，主動探索與內化並持續成長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832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閱讀和玩拼圖遊戲一樣，沒有所謂最好的規則。</a:t>
            </a:r>
          </a:p>
          <a:p>
            <a:r>
              <a:rPr lang="zh-TW" altLang="en-US" dirty="0"/>
              <a:t>如果你拼成的部份愈多，那麼剩下的部份就更容易完成。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我是否已進入正確的學習心態？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「正確的學習態度」是學習任何課題的首要前提。你必須真的想要學習新知或新技能，必須對自己的學習能力有信心，</a:t>
            </a:r>
            <a:r>
              <a:rPr lang="zh-TW" altLang="en-US" dirty="0">
                <a:solidFill>
                  <a:srgbClr val="FF0000"/>
                </a:solidFill>
              </a:rPr>
              <a:t>而且確信所學的東西將對你的一生有正面的意義，否則你的學習就缺乏原動力。</a:t>
            </a:r>
            <a:r>
              <a:rPr lang="zh-TW" altLang="en-US" dirty="0"/>
              <a:t>換句話說，就是你投資了時間與精力到底想得到什麼？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03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我是否能充份吸收資訊？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你必須按照自己最適合的學習方式，來吸收所學科目的基本知識。認識自己在學習過程中所投入的視覺、聽覺與動覺技巧哪種組合最有效果，對吸收資訊幫助最大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吸收資訊三要素：</a:t>
            </a:r>
          </a:p>
          <a:p>
            <a:pPr marL="962406" lvl="1" indent="-514350">
              <a:buFont typeface="+mj-lt"/>
              <a:buAutoNum type="arabicPeriod"/>
            </a:pPr>
            <a:r>
              <a:rPr lang="zh-TW" altLang="en-US" dirty="0" smtClean="0"/>
              <a:t>開啟</a:t>
            </a:r>
            <a:r>
              <a:rPr lang="zh-TW" altLang="en-US" dirty="0"/>
              <a:t>五官六感</a:t>
            </a:r>
          </a:p>
          <a:p>
            <a:pPr marL="962406" lvl="1" indent="-514350">
              <a:buFont typeface="+mj-lt"/>
              <a:buAutoNum type="arabicPeriod"/>
            </a:pPr>
            <a:r>
              <a:rPr lang="zh-TW" altLang="en-US" dirty="0" smtClean="0"/>
              <a:t>善</a:t>
            </a:r>
            <a:r>
              <a:rPr lang="zh-TW" altLang="en-US" dirty="0"/>
              <a:t>用資訊科技</a:t>
            </a:r>
          </a:p>
          <a:p>
            <a:pPr marL="962406" lvl="1" indent="-514350">
              <a:buFont typeface="+mj-lt"/>
              <a:buAutoNum type="arabicPeriod"/>
            </a:pPr>
            <a:r>
              <a:rPr lang="zh-TW" altLang="en-US" dirty="0" smtClean="0"/>
              <a:t>發展</a:t>
            </a:r>
            <a:r>
              <a:rPr lang="zh-TW" altLang="en-US" dirty="0"/>
              <a:t>人脈關係</a:t>
            </a:r>
          </a:p>
          <a:p>
            <a:pPr marL="36576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07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我是否已找出所學知識的意義？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認識某種事物與瞭解某件事物是兩碼子事。找出事情的真象並賦予個人化的意義，是學習的關鍵要素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「事實的記憶」屬於膚淺的學習，而「意義的創造」則屬於深度的學習。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27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我是否已啟動記憶機制將所學「鎖在」腦海？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記憶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: </a:t>
            </a:r>
            <a:r>
              <a:rPr lang="zh-TW" altLang="en-US" dirty="0" smtClean="0"/>
              <a:t>聯想</a:t>
            </a:r>
            <a:r>
              <a:rPr lang="zh-TW" altLang="en-US" dirty="0"/>
              <a:t>、歸類、故事化、頭字語、閃視卡、心智繪圖</a:t>
            </a:r>
            <a:r>
              <a:rPr lang="en-US" altLang="zh-TW" dirty="0"/>
              <a:t>( mind mapping )</a:t>
            </a:r>
            <a:r>
              <a:rPr lang="zh-TW" altLang="en-US" dirty="0"/>
              <a:t>、音樂和複習。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56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我是否能放開心胸展示所知？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當你能把它傳授給別人，你才是真正認識它，而當你把它實踐出來時，你才能瞭解它的價值。如此你不只是瞭解，你還能「擁有」這知識。 </a:t>
            </a:r>
          </a:p>
          <a:p>
            <a:r>
              <a:rPr lang="zh-TW" altLang="en-US" dirty="0"/>
              <a:t>知道不等於瞭解，只有親自實踐才能體驗並創造出知識的價值！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01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我是否隨時反省我的學習過程？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不是審察「你學會的東西」，而是審察「你是如何學習」。仔細省察其中，你能學到什麼教訓？做為下次學習改進的參考。你可以問自己：學習進行得如何了？如何加以改進？</a:t>
            </a:r>
            <a:r>
              <a:rPr lang="zh-TW" altLang="en-US" dirty="0" smtClean="0"/>
              <a:t>這樣做</a:t>
            </a:r>
            <a:r>
              <a:rPr lang="zh-TW" altLang="en-US" dirty="0"/>
              <a:t>對我有何意義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漸漸地你就會發展出一套最適合自己的學習方法，掌握這些方法就是能自我管理的學習者了。這也是成為新經濟時代真正的知識工作者的基本能力！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82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如何閱讀一本書：閱讀的四個層次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閱讀的第一個層次：初級閱讀 </a:t>
            </a:r>
            <a:endParaRPr lang="en-US" altLang="zh-TW" sz="3200" dirty="0" smtClean="0"/>
          </a:p>
          <a:p>
            <a:r>
              <a:rPr lang="zh-TW" altLang="en-US" sz="3200" dirty="0" smtClean="0"/>
              <a:t>閱讀</a:t>
            </a:r>
            <a:r>
              <a:rPr lang="zh-TW" altLang="en-US" sz="3200" dirty="0"/>
              <a:t>的第二個層次：檢視</a:t>
            </a:r>
            <a:r>
              <a:rPr lang="zh-TW" altLang="en-US" sz="3200" dirty="0" smtClean="0"/>
              <a:t>閱讀</a:t>
            </a:r>
            <a:endParaRPr lang="en-US" altLang="zh-TW" sz="3200" dirty="0" smtClean="0"/>
          </a:p>
          <a:p>
            <a:r>
              <a:rPr lang="zh-TW" altLang="en-US" sz="3200" dirty="0" smtClean="0"/>
              <a:t>閱讀</a:t>
            </a:r>
            <a:r>
              <a:rPr lang="zh-TW" altLang="en-US" sz="3200" dirty="0"/>
              <a:t>的第三個層次：分析</a:t>
            </a:r>
            <a:r>
              <a:rPr lang="zh-TW" altLang="en-US" sz="3200" dirty="0" smtClean="0"/>
              <a:t>閱讀</a:t>
            </a:r>
            <a:endParaRPr lang="en-US" altLang="zh-TW" sz="3200" dirty="0"/>
          </a:p>
          <a:p>
            <a:r>
              <a:rPr lang="zh-TW" altLang="en-US" sz="3200" dirty="0"/>
              <a:t>閱讀的第四個層次：綜合</a:t>
            </a:r>
            <a:r>
              <a:rPr lang="zh-TW" altLang="en-US" sz="3200" dirty="0" smtClean="0"/>
              <a:t>閱讀</a:t>
            </a:r>
            <a:endParaRPr lang="zh-TW" altLang="en-US" sz="32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72466" y="4332340"/>
            <a:ext cx="8077200" cy="21637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學習不是記得很多資訊，</a:t>
            </a:r>
          </a:p>
          <a:p>
            <a:pPr>
              <a:spcBef>
                <a:spcPct val="50000"/>
              </a:spcBef>
            </a:pPr>
            <a:r>
              <a:rPr lang="zh-TW" altLang="en-US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		而是理解能力的增進。</a:t>
            </a:r>
          </a:p>
          <a:p>
            <a:pPr>
              <a:spcBef>
                <a:spcPct val="50000"/>
              </a:spcBef>
            </a:pPr>
            <a:r>
              <a:rPr lang="zh-TW" altLang="en-US" dirty="0">
                <a:solidFill>
                  <a:srgbClr val="FF3300"/>
                </a:solidFill>
              </a:rPr>
              <a:t>		        </a:t>
            </a:r>
            <a:r>
              <a:rPr lang="zh-TW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──    大英百科全書總編輯  阿德勒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95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閱讀的第一個層次：初級閱讀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r>
              <a:rPr lang="zh-TW" altLang="en-US" dirty="0" smtClean="0"/>
              <a:t>此</a:t>
            </a:r>
            <a:r>
              <a:rPr lang="zh-TW" altLang="en-US" dirty="0"/>
              <a:t>層級的閱讀主要是尋求句子意義上的</a:t>
            </a:r>
            <a:r>
              <a:rPr lang="zh-TW" altLang="en-US" dirty="0" smtClean="0"/>
              <a:t>瞭解</a:t>
            </a:r>
            <a:endParaRPr lang="en-US" altLang="zh-TW" dirty="0" smtClean="0"/>
          </a:p>
          <a:p>
            <a:r>
              <a:rPr lang="zh-TW" altLang="en-US" dirty="0"/>
              <a:t>實用建議：</a:t>
            </a:r>
          </a:p>
          <a:p>
            <a:pPr lvl="1"/>
            <a:r>
              <a:rPr lang="zh-TW" altLang="en-US" dirty="0" smtClean="0"/>
              <a:t>精確</a:t>
            </a:r>
            <a:r>
              <a:rPr lang="zh-TW" altLang="en-US" dirty="0"/>
              <a:t>理解各學習領域的基本術語、定義、原理。</a:t>
            </a:r>
          </a:p>
          <a:p>
            <a:pPr lvl="1"/>
            <a:r>
              <a:rPr lang="zh-TW" altLang="en-US" dirty="0" smtClean="0"/>
              <a:t>方法</a:t>
            </a:r>
            <a:r>
              <a:rPr lang="zh-TW" altLang="en-US" dirty="0"/>
              <a:t>：</a:t>
            </a:r>
            <a:r>
              <a:rPr lang="en-US" altLang="zh-TW" dirty="0"/>
              <a:t>WHAT</a:t>
            </a:r>
            <a:r>
              <a:rPr lang="zh-TW" altLang="en-US" dirty="0"/>
              <a:t>？</a:t>
            </a:r>
            <a:r>
              <a:rPr lang="en-US" altLang="zh-TW" dirty="0"/>
              <a:t>WHY</a:t>
            </a:r>
            <a:r>
              <a:rPr lang="zh-TW" altLang="en-US" dirty="0"/>
              <a:t>？</a:t>
            </a:r>
            <a:r>
              <a:rPr lang="en-US" altLang="zh-TW" dirty="0"/>
              <a:t>HOW</a:t>
            </a:r>
            <a:r>
              <a:rPr lang="zh-TW" altLang="en-US" dirty="0"/>
              <a:t>？</a:t>
            </a:r>
            <a:r>
              <a:rPr lang="en-US" altLang="zh-TW" dirty="0"/>
              <a:t>EXAMPLE</a:t>
            </a:r>
            <a:r>
              <a:rPr lang="zh-TW" altLang="en-US" dirty="0"/>
              <a:t>？</a:t>
            </a:r>
          </a:p>
          <a:p>
            <a:pPr lvl="1"/>
            <a:r>
              <a:rPr lang="zh-TW" altLang="en-US" dirty="0" smtClean="0"/>
              <a:t>概念</a:t>
            </a:r>
            <a:r>
              <a:rPr lang="zh-TW" altLang="en-US" dirty="0"/>
              <a:t>→常識→專業知識→系統知識→智慧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211910"/>
      </p:ext>
    </p:extLst>
  </p:cSld>
  <p:clrMapOvr>
    <a:masterClrMapping/>
  </p:clrMapOvr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31</TotalTime>
  <Words>1428</Words>
  <Application>Microsoft Office PowerPoint</Application>
  <PresentationFormat>如螢幕大小 (4:3)</PresentationFormat>
  <Paragraphs>106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科技</vt:lpstr>
      <vt:lpstr>學習地圖</vt:lpstr>
      <vt:lpstr>我是否已進入正確的學習心態？ </vt:lpstr>
      <vt:lpstr>我是否能充份吸收資訊？ </vt:lpstr>
      <vt:lpstr>我是否已找出所學知識的意義？ </vt:lpstr>
      <vt:lpstr>我是否已啟動記憶機制將所學「鎖在」腦海？ </vt:lpstr>
      <vt:lpstr>我是否能放開心胸展示所知？ </vt:lpstr>
      <vt:lpstr>我是否隨時反省我的學習過程？ </vt:lpstr>
      <vt:lpstr>如何閱讀一本書：閱讀的四個層次</vt:lpstr>
      <vt:lpstr>閱讀的第一個層次：初級閱讀 </vt:lpstr>
      <vt:lpstr>閱讀的第二個層次：檢視閱讀</vt:lpstr>
      <vt:lpstr>閱讀的第三個層次：分析閱讀</vt:lpstr>
      <vt:lpstr>分析閱讀第一階段：找出作品內容規劃</vt:lpstr>
      <vt:lpstr>分析閱讀第二階段：瞭解作者詮釋作品內容</vt:lpstr>
      <vt:lpstr>分析閱讀第三階段：評論一本書 </vt:lpstr>
      <vt:lpstr>閱讀的第四個層次：綜合閱讀 </vt:lpstr>
      <vt:lpstr>綜合閱讀的五個步驟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四個層次的閱讀</dc:title>
  <dc:creator>Nan</dc:creator>
  <cp:lastModifiedBy>Chiou-Nan Chen</cp:lastModifiedBy>
  <cp:revision>13</cp:revision>
  <dcterms:created xsi:type="dcterms:W3CDTF">2016-12-03T02:14:51Z</dcterms:created>
  <dcterms:modified xsi:type="dcterms:W3CDTF">2016-12-03T02:49:21Z</dcterms:modified>
</cp:coreProperties>
</file>