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65965-BF66-47A8-9558-F75BB256824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915F-4988-4AA3-888B-ABACCC0F0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4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0272-AAD4-4A8F-B40B-B505BDA62353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AC2-5D38-4E88-8E71-CCE7EBCAC80D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8746-01C6-4856-9C0A-909B77F2734A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E1E-1736-4765-A743-3F90EE60C3B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396C-0C96-47A5-BA88-8FB537BBD257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F290-5699-436A-A850-BBE60C65DEA6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B9E7-6292-4295-B3F7-115EF557FAB9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AF49-74BC-4503-B91C-618D7E49FBBC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AB0A-88DA-400C-9888-BAF5972CBF78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7BF4-DF0C-461F-A521-08094B518513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B933478-A772-4805-BFC2-BB76416CF804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EB28251-93DF-4815-90F1-210F02EEB16E}" type="datetime1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7BF67B6-DB39-4479-B617-9D034680A6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知識工作者的策略地圖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23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價值鏈的「整合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整合，就是你所設計的一連串活動都能夠相互支援。</a:t>
            </a:r>
          </a:p>
          <a:p>
            <a:r>
              <a:rPr lang="zh-TW" altLang="en-US" dirty="0"/>
              <a:t>為何整合如此重要？</a:t>
            </a:r>
          </a:p>
          <a:p>
            <a:pPr lvl="1"/>
            <a:r>
              <a:rPr lang="zh-TW" altLang="en-US" dirty="0"/>
              <a:t>第一、整合會帶來競爭優勢；</a:t>
            </a:r>
          </a:p>
          <a:p>
            <a:pPr lvl="1"/>
            <a:r>
              <a:rPr lang="zh-TW" altLang="en-US" dirty="0"/>
              <a:t>第二、整合也會增加模仿的困難度。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86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十倍速時代的學習競</a:t>
            </a:r>
            <a:r>
              <a:rPr lang="zh-TW" altLang="en-US" dirty="0" smtClean="0"/>
              <a:t>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r>
              <a:rPr lang="zh-TW" altLang="en-US" dirty="0"/>
              <a:t>當別人還沒想到時</a:t>
            </a:r>
            <a:r>
              <a:rPr lang="en-US" altLang="zh-TW" dirty="0"/>
              <a:t>,</a:t>
            </a:r>
            <a:r>
              <a:rPr lang="zh-TW" altLang="en-US" dirty="0"/>
              <a:t>你已想到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當別人想到時</a:t>
            </a:r>
            <a:r>
              <a:rPr lang="en-US" altLang="zh-TW" dirty="0"/>
              <a:t>,</a:t>
            </a:r>
            <a:r>
              <a:rPr lang="zh-TW" altLang="en-US" dirty="0"/>
              <a:t>你已經在做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當別人在做時</a:t>
            </a:r>
            <a:r>
              <a:rPr lang="en-US" altLang="zh-TW" dirty="0"/>
              <a:t>,</a:t>
            </a:r>
            <a:r>
              <a:rPr lang="zh-TW" altLang="en-US" dirty="0"/>
              <a:t>你已經做得不錯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當別人做得不錯時</a:t>
            </a:r>
            <a:r>
              <a:rPr lang="en-US" altLang="zh-TW" dirty="0"/>
              <a:t>,</a:t>
            </a:r>
            <a:r>
              <a:rPr lang="zh-TW" altLang="en-US" dirty="0"/>
              <a:t>你已做到最好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當別人做得跟你一樣好時</a:t>
            </a:r>
            <a:r>
              <a:rPr lang="en-US" altLang="zh-TW" dirty="0"/>
              <a:t>,</a:t>
            </a:r>
            <a:r>
              <a:rPr lang="zh-TW" altLang="en-US" dirty="0"/>
              <a:t>你已換跑道在做</a:t>
            </a:r>
            <a:r>
              <a:rPr lang="en-US" altLang="zh-TW" dirty="0"/>
              <a:t>...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80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SWOT</a:t>
            </a:r>
            <a:r>
              <a:rPr lang="zh-TW" altLang="en-US" dirty="0"/>
              <a:t>分析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3300" b="1" dirty="0" smtClean="0"/>
              <a:t>Strengths</a:t>
            </a:r>
            <a:endParaRPr lang="en-US" altLang="zh-TW" b="1" dirty="0" smtClean="0"/>
          </a:p>
          <a:p>
            <a:pPr lvl="1"/>
            <a:r>
              <a:rPr lang="en-US" altLang="zh-TW" sz="2400" dirty="0"/>
              <a:t>What are your advantages? </a:t>
            </a:r>
          </a:p>
          <a:p>
            <a:pPr lvl="1"/>
            <a:r>
              <a:rPr lang="en-US" altLang="zh-TW" sz="2400" dirty="0"/>
              <a:t>What do you do well? </a:t>
            </a:r>
          </a:p>
          <a:p>
            <a:pPr lvl="1"/>
            <a:r>
              <a:rPr lang="en-US" altLang="zh-TW" sz="2400" dirty="0"/>
              <a:t>What do other people see as your strengths</a:t>
            </a:r>
            <a:r>
              <a:rPr lang="en-US" altLang="zh-TW" sz="2400" dirty="0" smtClean="0"/>
              <a:t>?</a:t>
            </a:r>
          </a:p>
          <a:p>
            <a:r>
              <a:rPr lang="en-US" altLang="zh-TW" sz="3300" b="1" dirty="0" smtClean="0"/>
              <a:t>Weaknesses</a:t>
            </a:r>
            <a:endParaRPr lang="en-US" altLang="zh-TW" b="1" dirty="0" smtClean="0"/>
          </a:p>
          <a:p>
            <a:pPr lvl="1"/>
            <a:r>
              <a:rPr lang="en-US" altLang="zh-TW" sz="2400" dirty="0"/>
              <a:t>What could you improve? </a:t>
            </a:r>
          </a:p>
          <a:p>
            <a:pPr lvl="1"/>
            <a:r>
              <a:rPr lang="en-US" altLang="zh-TW" sz="2400" dirty="0"/>
              <a:t>What do you do badly? </a:t>
            </a:r>
          </a:p>
          <a:p>
            <a:pPr lvl="1"/>
            <a:r>
              <a:rPr lang="en-US" altLang="zh-TW" sz="2400" dirty="0"/>
              <a:t>What should you avoid? </a:t>
            </a:r>
          </a:p>
          <a:p>
            <a:r>
              <a:rPr lang="en-US" altLang="zh-TW" sz="3300" b="1" dirty="0" smtClean="0"/>
              <a:t>Opportunities</a:t>
            </a:r>
            <a:endParaRPr lang="en-US" altLang="zh-TW" b="1" dirty="0" smtClean="0"/>
          </a:p>
          <a:p>
            <a:pPr lvl="1"/>
            <a:r>
              <a:rPr lang="en-US" altLang="zh-TW" sz="2400" dirty="0"/>
              <a:t>Where are the good opportunities facing you? </a:t>
            </a:r>
          </a:p>
          <a:p>
            <a:pPr lvl="1"/>
            <a:r>
              <a:rPr lang="en-US" altLang="zh-TW" sz="2400" dirty="0"/>
              <a:t>What are the interesting trends you are aware of ? </a:t>
            </a:r>
            <a:endParaRPr lang="en-US" altLang="zh-TW" dirty="0" smtClean="0"/>
          </a:p>
          <a:p>
            <a:r>
              <a:rPr lang="en-US" altLang="zh-TW" sz="3300" b="1" dirty="0" smtClean="0"/>
              <a:t>Threats</a:t>
            </a:r>
            <a:endParaRPr lang="en-US" altLang="zh-TW" b="1" dirty="0" smtClean="0"/>
          </a:p>
          <a:p>
            <a:pPr lvl="1"/>
            <a:r>
              <a:rPr lang="en-US" altLang="zh-TW" sz="2400" dirty="0"/>
              <a:t>What obstacles do you face? </a:t>
            </a:r>
            <a:endParaRPr lang="en-US" altLang="zh-TW" sz="2400" dirty="0" smtClean="0"/>
          </a:p>
          <a:p>
            <a:pPr lvl="1"/>
            <a:r>
              <a:rPr lang="en-US" altLang="zh-TW" sz="2400" dirty="0"/>
              <a:t>What is your competition doing? 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10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分析自己身為知識工作者的狀況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470445"/>
              </p:ext>
            </p:extLst>
          </p:nvPr>
        </p:nvGraphicFramePr>
        <p:xfrm>
          <a:off x="457200" y="1600200"/>
          <a:ext cx="8147248" cy="46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04656"/>
              </a:tblGrid>
              <a:tr h="115927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Strengths</a:t>
                      </a:r>
                      <a:endParaRPr kumimoji="0"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zh-TW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59278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Weaknesses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159278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Opportunities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59278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Threats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26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平衡計分卡創造聚焦優勢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2514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第一階段：轉化願</a:t>
            </a:r>
            <a:r>
              <a:rPr lang="zh-TW" altLang="en-US" dirty="0" smtClean="0"/>
              <a:t>景</a:t>
            </a:r>
            <a:endParaRPr lang="en-US" altLang="zh-TW" dirty="0" smtClean="0"/>
          </a:p>
          <a:p>
            <a:pPr lvl="1"/>
            <a:r>
              <a:rPr lang="zh-TW" altLang="en-US" dirty="0"/>
              <a:t>將策略轉化為營運之術語： 策略地圖的</a:t>
            </a:r>
            <a:r>
              <a:rPr lang="zh-TW" altLang="en-US" dirty="0" smtClean="0"/>
              <a:t>建立</a:t>
            </a:r>
          </a:p>
          <a:p>
            <a:r>
              <a:rPr lang="zh-TW" altLang="en-US" dirty="0" smtClean="0"/>
              <a:t>第二</a:t>
            </a:r>
            <a:r>
              <a:rPr lang="zh-TW" altLang="en-US" dirty="0"/>
              <a:t>階段：溝通與</a:t>
            </a:r>
            <a:r>
              <a:rPr lang="zh-TW" altLang="en-US" dirty="0" smtClean="0"/>
              <a:t>連結</a:t>
            </a:r>
            <a:endParaRPr lang="en-US" altLang="zh-TW" dirty="0" smtClean="0"/>
          </a:p>
          <a:p>
            <a:pPr marL="962406" lvl="1" indent="-514350">
              <a:buFont typeface="+mj-lt"/>
              <a:buAutoNum type="arabicPeriod"/>
            </a:pPr>
            <a:r>
              <a:rPr lang="zh-TW" altLang="en-US" dirty="0"/>
              <a:t>連結整個組織，俾創造綜效</a:t>
            </a:r>
            <a:r>
              <a:rPr lang="zh-TW" altLang="en-US" dirty="0" smtClean="0"/>
              <a:t>：事業單位</a:t>
            </a:r>
            <a:r>
              <a:rPr lang="zh-TW" altLang="en-US" dirty="0"/>
              <a:t>的綜效 </a:t>
            </a:r>
            <a:r>
              <a:rPr lang="en-US" altLang="zh-TW" dirty="0"/>
              <a:t>/ </a:t>
            </a:r>
            <a:r>
              <a:rPr lang="zh-TW" altLang="en-US" dirty="0"/>
              <a:t>服務部門的綜效</a:t>
            </a:r>
          </a:p>
          <a:p>
            <a:pPr marL="962406" lvl="1" indent="-514350">
              <a:buFont typeface="+mj-lt"/>
              <a:buAutoNum type="arabicPeriod"/>
            </a:pPr>
            <a:r>
              <a:rPr lang="zh-TW" altLang="en-US" dirty="0"/>
              <a:t>使策略與每人每天的工作相結合</a:t>
            </a:r>
            <a:r>
              <a:rPr lang="zh-TW" altLang="en-US" dirty="0" smtClean="0"/>
              <a:t>：創造</a:t>
            </a:r>
            <a:r>
              <a:rPr lang="zh-TW" altLang="en-US" dirty="0"/>
              <a:t>策略性共識 </a:t>
            </a:r>
            <a:r>
              <a:rPr lang="en-US" altLang="zh-TW" dirty="0"/>
              <a:t>/ </a:t>
            </a:r>
            <a:r>
              <a:rPr lang="zh-TW" altLang="en-US" dirty="0"/>
              <a:t>界定個人和團隊目標 </a:t>
            </a:r>
            <a:r>
              <a:rPr lang="en-US" altLang="zh-TW" dirty="0"/>
              <a:t>/ </a:t>
            </a:r>
            <a:r>
              <a:rPr lang="zh-TW" altLang="en-US" dirty="0"/>
              <a:t>設計平衡式獎酬</a:t>
            </a:r>
            <a:r>
              <a:rPr lang="zh-TW" altLang="en-US" dirty="0" smtClean="0"/>
              <a:t>制度</a:t>
            </a:r>
          </a:p>
          <a:p>
            <a:r>
              <a:rPr lang="zh-TW" altLang="en-US" dirty="0" smtClean="0"/>
              <a:t>第三</a:t>
            </a:r>
            <a:r>
              <a:rPr lang="zh-TW" altLang="en-US" dirty="0"/>
              <a:t>階段：規畫與</a:t>
            </a:r>
            <a:r>
              <a:rPr lang="zh-TW" altLang="en-US" dirty="0" smtClean="0"/>
              <a:t>行動</a:t>
            </a:r>
            <a:endParaRPr lang="en-US" altLang="zh-TW" dirty="0" smtClean="0"/>
          </a:p>
          <a:p>
            <a:pPr lvl="1"/>
            <a:r>
              <a:rPr lang="zh-TW" altLang="en-US" dirty="0"/>
              <a:t>使策略成為持續性之流程； 規畫、預算、行動</a:t>
            </a:r>
            <a:r>
              <a:rPr lang="zh-TW" altLang="en-US" dirty="0" smtClean="0"/>
              <a:t>方案</a:t>
            </a:r>
          </a:p>
          <a:p>
            <a:r>
              <a:rPr lang="zh-TW" altLang="en-US" dirty="0" smtClean="0"/>
              <a:t>第四</a:t>
            </a:r>
            <a:r>
              <a:rPr lang="zh-TW" altLang="en-US" dirty="0"/>
              <a:t>階段：回饋與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pPr lvl="1"/>
            <a:r>
              <a:rPr lang="zh-TW" altLang="en-US" dirty="0"/>
              <a:t>使策略成為持續性之流程；策略性覆核、修正與</a:t>
            </a:r>
            <a:r>
              <a:rPr lang="zh-TW" altLang="en-US" dirty="0" smtClean="0"/>
              <a:t>學習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2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企業</a:t>
            </a:r>
            <a:r>
              <a:rPr lang="zh-TW" altLang="en-US" dirty="0" smtClean="0"/>
              <a:t>策略常見</a:t>
            </a:r>
            <a:r>
              <a:rPr lang="zh-TW" altLang="en-US" dirty="0"/>
              <a:t>的</a:t>
            </a:r>
            <a:r>
              <a:rPr lang="zh-TW" altLang="en-US" dirty="0" smtClean="0"/>
              <a:t>主題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104107"/>
              </p:ext>
            </p:extLst>
          </p:nvPr>
        </p:nvGraphicFramePr>
        <p:xfrm>
          <a:off x="457200" y="1600200"/>
          <a:ext cx="8291264" cy="481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688"/>
                <a:gridCol w="5184576"/>
              </a:tblGrid>
              <a:tr h="1756792">
                <a:tc>
                  <a:txBody>
                    <a:bodyPr/>
                    <a:lstStyle/>
                    <a:p>
                      <a:r>
                        <a:rPr kumimoji="0" lang="zh-TW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擴增顧客群</a:t>
                      </a:r>
                    </a:p>
                    <a:p>
                      <a:r>
                        <a:rPr kumimoji="0" lang="zh-TW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建立經銷優勢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新市場 </a:t>
                      </a:r>
                      <a:r>
                        <a:rPr kumimoji="0" lang="en-US" altLang="zh-TW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新顧客 </a:t>
                      </a:r>
                      <a:r>
                        <a:rPr kumimoji="0" lang="en-US" altLang="zh-TW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 </a:t>
                      </a:r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新產品</a:t>
                      </a:r>
                    </a:p>
                    <a:p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選擇焦點區隔</a:t>
                      </a:r>
                      <a:r>
                        <a:rPr kumimoji="0" lang="en-US" altLang="zh-TW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滲透 </a:t>
                      </a:r>
                      <a:endParaRPr kumimoji="0" lang="en-US" altLang="zh-TW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強勢品牌 </a:t>
                      </a:r>
                      <a:endParaRPr kumimoji="0" lang="en-US" altLang="zh-TW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銷售自動化 </a:t>
                      </a:r>
                      <a:endParaRPr kumimoji="0" lang="en-US" altLang="zh-TW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行銷，異業結盟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4016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提高顧客利潤貢獻</a:t>
                      </a:r>
                      <a:r>
                        <a:rPr lang="zh-TW" altLang="en-US" sz="2800" baseline="0" dirty="0" smtClean="0"/>
                        <a:t> </a:t>
                      </a:r>
                      <a:r>
                        <a:rPr lang="en-US" altLang="zh-TW" sz="2800" dirty="0" smtClean="0"/>
                        <a:t>/ </a:t>
                      </a:r>
                      <a:r>
                        <a:rPr lang="zh-TW" altLang="en-US" sz="2800" dirty="0" smtClean="0"/>
                        <a:t>更深化的關係</a:t>
                      </a:r>
                    </a:p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- </a:t>
                      </a:r>
                      <a:r>
                        <a:rPr lang="zh-TW" altLang="en-US" sz="2000" dirty="0" smtClean="0"/>
                        <a:t>超越顧客期望的服務</a:t>
                      </a:r>
                    </a:p>
                    <a:p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- </a:t>
                      </a:r>
                      <a:r>
                        <a:rPr lang="zh-TW" altLang="en-US" sz="2000" dirty="0" smtClean="0"/>
                        <a:t>全方位的完全解決方案 </a:t>
                      </a:r>
                      <a:r>
                        <a:rPr lang="en-US" altLang="zh-TW" sz="2000" dirty="0" smtClean="0"/>
                        <a:t>/ </a:t>
                      </a:r>
                      <a:r>
                        <a:rPr lang="zh-TW" altLang="en-US" sz="2000" dirty="0" smtClean="0"/>
                        <a:t>顧客終身價值</a:t>
                      </a:r>
                    </a:p>
                    <a:p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- </a:t>
                      </a:r>
                      <a:r>
                        <a:rPr lang="zh-TW" altLang="en-US" sz="2000" dirty="0" smtClean="0"/>
                        <a:t>更廣的營收組合</a:t>
                      </a:r>
                    </a:p>
                    <a:p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- 1 to 1 </a:t>
                      </a:r>
                      <a:r>
                        <a:rPr lang="zh-TW" altLang="en-US" sz="2000" dirty="0" smtClean="0"/>
                        <a:t>個人化服務 </a:t>
                      </a:r>
                      <a:r>
                        <a:rPr lang="en-US" altLang="zh-TW" sz="2000" dirty="0" smtClean="0"/>
                        <a:t>/ CRM </a:t>
                      </a:r>
                    </a:p>
                  </a:txBody>
                  <a:tcPr/>
                </a:tc>
              </a:tr>
              <a:tr h="1567734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降低單位成本 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/ </a:t>
                      </a:r>
                      <a:r>
                        <a:rPr lang="zh-TW" altLang="en-US" sz="2800" dirty="0" smtClean="0"/>
                        <a:t>作業競爭優勢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- </a:t>
                      </a:r>
                      <a:r>
                        <a:rPr lang="zh-TW" altLang="en-US" sz="2000" dirty="0" smtClean="0"/>
                        <a:t>資產利用率</a:t>
                      </a:r>
                    </a:p>
                    <a:p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- </a:t>
                      </a:r>
                      <a:r>
                        <a:rPr lang="zh-TW" altLang="en-US" sz="2000" dirty="0" smtClean="0"/>
                        <a:t>作業效率</a:t>
                      </a:r>
                    </a:p>
                    <a:p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- </a:t>
                      </a:r>
                      <a:r>
                        <a:rPr lang="zh-TW" altLang="en-US" sz="2000" dirty="0" smtClean="0"/>
                        <a:t>將顧客轉移到成本較低的管道</a:t>
                      </a:r>
                    </a:p>
                    <a:p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- </a:t>
                      </a:r>
                      <a:r>
                        <a:rPr lang="zh-TW" altLang="en-US" sz="2000" dirty="0" smtClean="0"/>
                        <a:t>供應鍊管理</a:t>
                      </a:r>
                    </a:p>
                    <a:p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- IT </a:t>
                      </a:r>
                      <a:r>
                        <a:rPr lang="zh-TW" altLang="en-US" sz="2000" dirty="0" smtClean="0"/>
                        <a:t>升級 </a:t>
                      </a:r>
                      <a:r>
                        <a:rPr lang="en-US" altLang="zh-TW" sz="2000" dirty="0" smtClean="0"/>
                        <a:t>/ </a:t>
                      </a:r>
                      <a:r>
                        <a:rPr lang="zh-TW" altLang="en-US" sz="2000" dirty="0" smtClean="0"/>
                        <a:t>自動化 </a:t>
                      </a:r>
                      <a:r>
                        <a:rPr lang="en-US" altLang="zh-TW" sz="2000" dirty="0" smtClean="0"/>
                        <a:t>/ </a:t>
                      </a:r>
                      <a:r>
                        <a:rPr lang="zh-TW" altLang="en-US" sz="2000" dirty="0" smtClean="0"/>
                        <a:t>委外服務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22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發展策略</a:t>
            </a:r>
            <a:r>
              <a:rPr lang="zh-TW" altLang="en-US" dirty="0" smtClean="0"/>
              <a:t>地圖 </a:t>
            </a:r>
            <a:r>
              <a:rPr lang="en-US" altLang="zh-TW" dirty="0" smtClean="0"/>
              <a:t>- </a:t>
            </a:r>
            <a:r>
              <a:rPr lang="zh-TW" altLang="en-US" dirty="0" smtClean="0"/>
              <a:t>財務</a:t>
            </a:r>
            <a:r>
              <a:rPr lang="zh-TW" altLang="en-US" dirty="0"/>
              <a:t>構</a:t>
            </a:r>
            <a:r>
              <a:rPr lang="zh-TW" altLang="en-US" dirty="0" smtClean="0"/>
              <a:t>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提高股東價值 </a:t>
            </a:r>
            <a:r>
              <a:rPr lang="en-US" altLang="zh-TW" sz="3200" dirty="0" smtClean="0"/>
              <a:t>-</a:t>
            </a:r>
            <a:r>
              <a:rPr lang="zh-TW" altLang="en-US" sz="3200" dirty="0"/>
              <a:t>資本運用報酬</a:t>
            </a:r>
            <a:r>
              <a:rPr lang="zh-TW" altLang="en-US" sz="3200" dirty="0" smtClean="0"/>
              <a:t>率</a:t>
            </a:r>
          </a:p>
          <a:p>
            <a:pPr lvl="1"/>
            <a:r>
              <a:rPr lang="zh-TW" altLang="en-US" sz="2800" dirty="0" smtClean="0"/>
              <a:t>營</a:t>
            </a:r>
            <a:r>
              <a:rPr lang="zh-TW" altLang="en-US" sz="2800" dirty="0"/>
              <a:t>收成長</a:t>
            </a:r>
            <a:r>
              <a:rPr lang="zh-TW" altLang="en-US" sz="2800" dirty="0" smtClean="0"/>
              <a:t>策略</a:t>
            </a:r>
            <a:endParaRPr lang="en-US" altLang="zh-TW" sz="2800" dirty="0" smtClean="0"/>
          </a:p>
          <a:p>
            <a:pPr lvl="2"/>
            <a:r>
              <a:rPr lang="zh-TW" altLang="en-US" sz="2800" dirty="0"/>
              <a:t>建立經銷優勢</a:t>
            </a:r>
          </a:p>
          <a:p>
            <a:pPr lvl="2"/>
            <a:r>
              <a:rPr lang="zh-TW" altLang="en-US" sz="2800" dirty="0"/>
              <a:t>顧客利潤貢獻</a:t>
            </a:r>
            <a:r>
              <a:rPr lang="zh-TW" altLang="en-US" sz="2800" dirty="0" smtClean="0"/>
              <a:t>度</a:t>
            </a:r>
          </a:p>
          <a:p>
            <a:pPr lvl="1"/>
            <a:r>
              <a:rPr lang="zh-TW" altLang="en-US" sz="2800" dirty="0" smtClean="0"/>
              <a:t>生產力</a:t>
            </a:r>
            <a:r>
              <a:rPr lang="zh-TW" altLang="en-US" sz="2800" dirty="0"/>
              <a:t>成長策略</a:t>
            </a:r>
          </a:p>
          <a:p>
            <a:pPr lvl="2"/>
            <a:r>
              <a:rPr lang="zh-TW" altLang="en-US" sz="2800" dirty="0"/>
              <a:t>改善成本結構</a:t>
            </a:r>
          </a:p>
          <a:p>
            <a:pPr lvl="2"/>
            <a:r>
              <a:rPr lang="zh-TW" altLang="en-US" sz="2800" dirty="0"/>
              <a:t>資產利用率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6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發展策略</a:t>
            </a:r>
            <a:r>
              <a:rPr lang="zh-TW" altLang="en-US" dirty="0" smtClean="0"/>
              <a:t>地圖 </a:t>
            </a:r>
            <a:r>
              <a:rPr lang="en-US" altLang="zh-TW" dirty="0" smtClean="0"/>
              <a:t>- </a:t>
            </a:r>
            <a:r>
              <a:rPr lang="zh-TW" altLang="en-US" dirty="0" smtClean="0"/>
              <a:t>顧客</a:t>
            </a:r>
            <a:r>
              <a:rPr lang="zh-TW" altLang="en-US" dirty="0"/>
              <a:t>構</a:t>
            </a:r>
            <a:r>
              <a:rPr lang="zh-TW" altLang="en-US" dirty="0" smtClean="0"/>
              <a:t>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從顧客眼光看到的差異化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350227"/>
              </p:ext>
            </p:extLst>
          </p:nvPr>
        </p:nvGraphicFramePr>
        <p:xfrm>
          <a:off x="457200" y="1600200"/>
          <a:ext cx="8291264" cy="508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16"/>
                <a:gridCol w="2072816"/>
                <a:gridCol w="2072816"/>
                <a:gridCol w="2072816"/>
              </a:tblGrid>
              <a:tr h="1002210"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作業優勢策略 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顧客關係策略 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產品領先策略 </a:t>
                      </a:r>
                      <a:endParaRPr lang="zh-TW" altLang="en-US" sz="3200" dirty="0"/>
                    </a:p>
                  </a:txBody>
                  <a:tcPr/>
                </a:tc>
              </a:tr>
              <a:tr h="1460362"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產品</a:t>
                      </a:r>
                      <a:r>
                        <a:rPr lang="en-US" altLang="zh-TW" sz="3200" dirty="0" smtClean="0"/>
                        <a:t>/</a:t>
                      </a:r>
                      <a:r>
                        <a:rPr lang="zh-TW" altLang="en-US" sz="3200" dirty="0" smtClean="0"/>
                        <a:t>服務 屬性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價格</a:t>
                      </a:r>
                      <a:r>
                        <a:rPr lang="en-US" altLang="zh-TW" sz="3200" dirty="0" smtClean="0"/>
                        <a:t>,</a:t>
                      </a:r>
                      <a:r>
                        <a:rPr lang="zh-TW" altLang="en-US" sz="3200" dirty="0" smtClean="0"/>
                        <a:t>品質</a:t>
                      </a:r>
                      <a:r>
                        <a:rPr lang="en-US" altLang="zh-TW" sz="3200" dirty="0" smtClean="0"/>
                        <a:t>,</a:t>
                      </a:r>
                      <a:r>
                        <a:rPr lang="zh-TW" altLang="en-US" sz="3200" dirty="0" smtClean="0"/>
                        <a:t> 時間</a:t>
                      </a:r>
                      <a:r>
                        <a:rPr lang="en-US" altLang="zh-TW" sz="3200" dirty="0" smtClean="0"/>
                        <a:t>,</a:t>
                      </a:r>
                      <a:r>
                        <a:rPr lang="zh-TW" altLang="en-US" sz="3200" dirty="0" smtClean="0"/>
                        <a:t>選擇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時間</a:t>
                      </a:r>
                      <a:r>
                        <a:rPr lang="en-US" altLang="zh-TW" sz="3200" dirty="0" smtClean="0"/>
                        <a:t>, </a:t>
                      </a:r>
                      <a:r>
                        <a:rPr lang="zh-TW" altLang="en-US" sz="3200" dirty="0" smtClean="0"/>
                        <a:t>功能</a:t>
                      </a:r>
                      <a:endParaRPr lang="zh-TW" altLang="en-US" sz="3200" dirty="0"/>
                    </a:p>
                  </a:txBody>
                  <a:tcPr anchor="ctr"/>
                </a:tc>
              </a:tr>
              <a:tr h="1002210"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關係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服務</a:t>
                      </a:r>
                      <a:r>
                        <a:rPr lang="en-US" altLang="zh-TW" sz="3200" dirty="0" smtClean="0"/>
                        <a:t>, </a:t>
                      </a:r>
                      <a:r>
                        <a:rPr lang="zh-TW" altLang="en-US" sz="3200" dirty="0" smtClean="0"/>
                        <a:t>關係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 anchor="ctr"/>
                </a:tc>
              </a:tr>
              <a:tr h="1460362"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形象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精明消費者的選擇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可信任的品牌</a:t>
                      </a:r>
                    </a:p>
                    <a:p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3200" dirty="0" smtClean="0"/>
                        <a:t>最佳的產品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4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>
            <a:normAutofit/>
          </a:bodyPr>
          <a:lstStyle/>
          <a:p>
            <a:r>
              <a:rPr lang="zh-TW" altLang="en-US" dirty="0"/>
              <a:t>發展策略</a:t>
            </a:r>
            <a:r>
              <a:rPr lang="zh-TW" altLang="en-US" dirty="0" smtClean="0"/>
              <a:t>地圖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內部</a:t>
            </a:r>
            <a:r>
              <a:rPr lang="zh-TW" altLang="en-US" dirty="0"/>
              <a:t>流程構</a:t>
            </a:r>
            <a:r>
              <a:rPr lang="zh-TW" altLang="en-US" dirty="0" smtClean="0"/>
              <a:t>面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188263"/>
              </p:ext>
            </p:extLst>
          </p:nvPr>
        </p:nvGraphicFramePr>
        <p:xfrm>
          <a:off x="457200" y="1600200"/>
          <a:ext cx="8363272" cy="4853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818"/>
                <a:gridCol w="2090818"/>
                <a:gridCol w="2090818"/>
                <a:gridCol w="2090818"/>
              </a:tblGrid>
              <a:tr h="491372">
                <a:tc>
                  <a:txBody>
                    <a:bodyPr/>
                    <a:lstStyle/>
                    <a:p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企業差異化策略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創新流程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顧客管理流程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作業流程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75082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產品領先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●發明</a:t>
                      </a:r>
                    </a:p>
                    <a:p>
                      <a:r>
                        <a:rPr lang="zh-TW" altLang="en-US" sz="2000" dirty="0" smtClean="0"/>
                        <a:t>●產品發展</a:t>
                      </a:r>
                    </a:p>
                    <a:p>
                      <a:r>
                        <a:rPr lang="zh-TW" altLang="en-US" sz="2000" dirty="0" smtClean="0"/>
                        <a:t>●產品上市速度</a:t>
                      </a:r>
                    </a:p>
                    <a:p>
                      <a:r>
                        <a:rPr lang="zh-TW" altLang="en-US" sz="2000" dirty="0" smtClean="0"/>
                        <a:t>●策略聯盟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1575082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顧客關係優勢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●解決方案發展</a:t>
                      </a:r>
                    </a:p>
                    <a:p>
                      <a:r>
                        <a:rPr lang="zh-TW" altLang="en-US" sz="2000" dirty="0" smtClean="0"/>
                        <a:t>●顧客服務</a:t>
                      </a:r>
                    </a:p>
                    <a:p>
                      <a:r>
                        <a:rPr lang="zh-TW" altLang="en-US" sz="2000" dirty="0" smtClean="0"/>
                        <a:t>●顧客關係管理</a:t>
                      </a:r>
                    </a:p>
                    <a:p>
                      <a:r>
                        <a:rPr lang="zh-TW" altLang="en-US" sz="2000" dirty="0" smtClean="0"/>
                        <a:t>●諮詢服務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</a:tr>
              <a:tr h="1211601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作業競爭優勢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●供應鍊管理</a:t>
                      </a:r>
                    </a:p>
                    <a:p>
                      <a:r>
                        <a:rPr lang="zh-TW" altLang="en-US" sz="2000" dirty="0" smtClean="0"/>
                        <a:t>●高效率的營運</a:t>
                      </a:r>
                      <a:endParaRPr lang="en-US" altLang="zh-TW" sz="2000" dirty="0" smtClean="0"/>
                    </a:p>
                    <a:p>
                      <a:r>
                        <a:rPr lang="en-US" altLang="zh-TW" sz="2000" dirty="0" smtClean="0"/>
                        <a:t>●</a:t>
                      </a:r>
                      <a:r>
                        <a:rPr lang="zh-TW" altLang="en-US" sz="2000" dirty="0" smtClean="0"/>
                        <a:t>產能管理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421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>
            <a:normAutofit/>
          </a:bodyPr>
          <a:lstStyle/>
          <a:p>
            <a:r>
              <a:rPr lang="zh-TW" altLang="en-US" dirty="0"/>
              <a:t>發展策略</a:t>
            </a:r>
            <a:r>
              <a:rPr lang="zh-TW" altLang="en-US" dirty="0" smtClean="0"/>
              <a:t>地圖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學習</a:t>
            </a:r>
            <a:r>
              <a:rPr lang="zh-TW" altLang="en-US" dirty="0"/>
              <a:t>成長構</a:t>
            </a:r>
            <a:r>
              <a:rPr lang="zh-TW" altLang="en-US" dirty="0" smtClean="0"/>
              <a:t>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策略性的</a:t>
            </a:r>
            <a:r>
              <a:rPr lang="zh-TW" altLang="en-US" dirty="0" smtClean="0"/>
              <a:t>競爭力</a:t>
            </a:r>
            <a:endParaRPr lang="en-US" altLang="zh-TW" dirty="0" smtClean="0"/>
          </a:p>
          <a:p>
            <a:pPr lvl="1"/>
            <a:r>
              <a:rPr lang="zh-TW" altLang="en-US" sz="2200" dirty="0" smtClean="0"/>
              <a:t>技能</a:t>
            </a:r>
            <a:endParaRPr lang="en-US" altLang="zh-TW" sz="2200" dirty="0" smtClean="0"/>
          </a:p>
          <a:p>
            <a:pPr lvl="1"/>
            <a:r>
              <a:rPr lang="zh-TW" altLang="en-US" sz="2200" dirty="0"/>
              <a:t>知識</a:t>
            </a:r>
            <a:r>
              <a:rPr lang="zh-TW" altLang="en-US" sz="2200" dirty="0" smtClean="0"/>
              <a:t>分享</a:t>
            </a:r>
          </a:p>
          <a:p>
            <a:r>
              <a:rPr lang="zh-TW" altLang="en-US" dirty="0" smtClean="0"/>
              <a:t>策略科技</a:t>
            </a:r>
            <a:endParaRPr lang="en-US" altLang="zh-TW" dirty="0" smtClean="0"/>
          </a:p>
          <a:p>
            <a:pPr lvl="1"/>
            <a:r>
              <a:rPr lang="zh-TW" altLang="en-US" sz="2200" dirty="0"/>
              <a:t>基礎架構</a:t>
            </a:r>
          </a:p>
          <a:p>
            <a:pPr lvl="1"/>
            <a:r>
              <a:rPr lang="zh-TW" altLang="en-US" sz="2200" dirty="0"/>
              <a:t>應用</a:t>
            </a:r>
            <a:r>
              <a:rPr lang="zh-TW" altLang="en-US" sz="2200" dirty="0" smtClean="0"/>
              <a:t>系統</a:t>
            </a:r>
          </a:p>
          <a:p>
            <a:r>
              <a:rPr lang="zh-TW" altLang="en-US" dirty="0" smtClean="0"/>
              <a:t>組織氣候</a:t>
            </a:r>
            <a:endParaRPr lang="en-US" altLang="zh-TW" dirty="0" smtClean="0"/>
          </a:p>
          <a:p>
            <a:pPr lvl="1"/>
            <a:r>
              <a:rPr lang="zh-TW" altLang="en-US" sz="2200" dirty="0"/>
              <a:t>策略認知</a:t>
            </a:r>
          </a:p>
          <a:p>
            <a:pPr lvl="1"/>
            <a:r>
              <a:rPr lang="zh-TW" altLang="en-US" sz="2200" dirty="0"/>
              <a:t>目標整合</a:t>
            </a:r>
          </a:p>
          <a:p>
            <a:pPr lvl="1"/>
            <a:r>
              <a:rPr lang="zh-TW" altLang="en-US" sz="2200" dirty="0"/>
              <a:t>人力完備</a:t>
            </a:r>
          </a:p>
          <a:p>
            <a:pPr lvl="1"/>
            <a:r>
              <a:rPr lang="zh-TW" altLang="en-US" sz="2200" dirty="0"/>
              <a:t>激勵</a:t>
            </a:r>
            <a:endParaRPr lang="zh-TW" altLang="en-US" sz="2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6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知識經濟發展全貌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04271"/>
              </p:ext>
            </p:extLst>
          </p:nvPr>
        </p:nvGraphicFramePr>
        <p:xfrm>
          <a:off x="457200" y="1600200"/>
          <a:ext cx="8363272" cy="50318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0818"/>
                <a:gridCol w="2023982"/>
                <a:gridCol w="2157654"/>
                <a:gridCol w="2090818"/>
              </a:tblGrid>
              <a:tr h="1834858"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知識創新型產業發展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知識產業化</a:t>
                      </a:r>
                    </a:p>
                    <a:p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產業知識化</a:t>
                      </a:r>
                    </a:p>
                    <a:p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新興科技產業</a:t>
                      </a:r>
                    </a:p>
                    <a:p>
                      <a:endParaRPr lang="zh-TW" altLang="en-US" sz="3600" dirty="0"/>
                    </a:p>
                  </a:txBody>
                  <a:tcPr/>
                </a:tc>
              </a:tr>
              <a:tr h="1362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知識創新系統</a:t>
                      </a:r>
                      <a:endParaRPr kumimoji="0" lang="zh-TW" alt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知識加值</a:t>
                      </a:r>
                    </a:p>
                    <a:p>
                      <a:endParaRPr kumimoji="0" lang="zh-TW" alt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知識創造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知識流通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834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知識社會基礎建設</a:t>
                      </a:r>
                      <a:endParaRPr kumimoji="0" lang="zh-TW" alt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144"/>
          <p:cNvSpPr txBox="1">
            <a:spLocks noChangeArrowheads="1"/>
          </p:cNvSpPr>
          <p:nvPr/>
        </p:nvSpPr>
        <p:spPr bwMode="auto">
          <a:xfrm>
            <a:off x="3275856" y="4149080"/>
            <a:ext cx="4752528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800" b="1" dirty="0">
                <a:solidFill>
                  <a:srgbClr val="FF0000"/>
                </a:solidFill>
              </a:rPr>
              <a:t>創新應用</a:t>
            </a:r>
          </a:p>
        </p:txBody>
      </p:sp>
      <p:sp>
        <p:nvSpPr>
          <p:cNvPr id="7" name="Text Box 84"/>
          <p:cNvSpPr txBox="1">
            <a:spLocks noChangeArrowheads="1"/>
          </p:cNvSpPr>
          <p:nvPr/>
        </p:nvSpPr>
        <p:spPr bwMode="auto">
          <a:xfrm>
            <a:off x="2627784" y="5229200"/>
            <a:ext cx="102268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</a:rPr>
              <a:t>生態環境</a:t>
            </a:r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3650468" y="4906755"/>
            <a:ext cx="102268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</a:rPr>
              <a:t>政治穩定</a:t>
            </a: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2932387" y="5743575"/>
            <a:ext cx="102268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</a:rPr>
              <a:t>金融創新</a:t>
            </a:r>
          </a:p>
        </p:txBody>
      </p:sp>
      <p:sp>
        <p:nvSpPr>
          <p:cNvPr id="11" name="Text Box 105"/>
          <p:cNvSpPr txBox="1">
            <a:spLocks noChangeArrowheads="1"/>
          </p:cNvSpPr>
          <p:nvPr/>
        </p:nvSpPr>
        <p:spPr bwMode="auto">
          <a:xfrm>
            <a:off x="4776762" y="5075030"/>
            <a:ext cx="102268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</a:rPr>
              <a:t>國際視野</a:t>
            </a:r>
          </a:p>
        </p:txBody>
      </p:sp>
      <p:sp>
        <p:nvSpPr>
          <p:cNvPr id="12" name="Text Box 99"/>
          <p:cNvSpPr txBox="1">
            <a:spLocks noChangeArrowheads="1"/>
          </p:cNvSpPr>
          <p:nvPr/>
        </p:nvSpPr>
        <p:spPr bwMode="auto">
          <a:xfrm>
            <a:off x="3649214" y="6125303"/>
            <a:ext cx="1023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</a:rPr>
              <a:t>藝術文化</a:t>
            </a:r>
          </a:p>
        </p:txBody>
      </p:sp>
      <p:sp>
        <p:nvSpPr>
          <p:cNvPr id="14" name="Text Box 93"/>
          <p:cNvSpPr txBox="1">
            <a:spLocks noChangeArrowheads="1"/>
          </p:cNvSpPr>
          <p:nvPr/>
        </p:nvSpPr>
        <p:spPr bwMode="auto">
          <a:xfrm>
            <a:off x="4776762" y="5607779"/>
            <a:ext cx="102268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</a:rPr>
              <a:t>生命教育</a:t>
            </a:r>
          </a:p>
        </p:txBody>
      </p:sp>
      <p:sp>
        <p:nvSpPr>
          <p:cNvPr id="15" name="Text Box 90"/>
          <p:cNvSpPr txBox="1">
            <a:spLocks noChangeArrowheads="1"/>
          </p:cNvSpPr>
          <p:nvPr/>
        </p:nvSpPr>
        <p:spPr bwMode="auto">
          <a:xfrm>
            <a:off x="6275356" y="4974055"/>
            <a:ext cx="109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</a:rPr>
              <a:t>人才養成</a:t>
            </a:r>
          </a:p>
        </p:txBody>
      </p:sp>
      <p:sp>
        <p:nvSpPr>
          <p:cNvPr id="16" name="Text Box 96"/>
          <p:cNvSpPr txBox="1">
            <a:spLocks noChangeArrowheads="1"/>
          </p:cNvSpPr>
          <p:nvPr/>
        </p:nvSpPr>
        <p:spPr bwMode="auto">
          <a:xfrm>
            <a:off x="5198746" y="6101725"/>
            <a:ext cx="109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</a:rPr>
              <a:t>基礎建設</a:t>
            </a:r>
          </a:p>
        </p:txBody>
      </p:sp>
      <p:sp>
        <p:nvSpPr>
          <p:cNvPr id="17" name="Text Box 81"/>
          <p:cNvSpPr txBox="1">
            <a:spLocks noChangeArrowheads="1"/>
          </p:cNvSpPr>
          <p:nvPr/>
        </p:nvSpPr>
        <p:spPr bwMode="auto">
          <a:xfrm>
            <a:off x="6309201" y="5892956"/>
            <a:ext cx="109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</a:rPr>
              <a:t>工商倫理</a:t>
            </a:r>
          </a:p>
        </p:txBody>
      </p:sp>
      <p:sp>
        <p:nvSpPr>
          <p:cNvPr id="18" name="Text Box 102"/>
          <p:cNvSpPr txBox="1">
            <a:spLocks noChangeArrowheads="1"/>
          </p:cNvSpPr>
          <p:nvPr/>
        </p:nvSpPr>
        <p:spPr bwMode="auto">
          <a:xfrm>
            <a:off x="7607968" y="5775325"/>
            <a:ext cx="109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</a:rPr>
              <a:t>社會正義</a:t>
            </a:r>
          </a:p>
        </p:txBody>
      </p:sp>
      <p:sp>
        <p:nvSpPr>
          <p:cNvPr id="19" name="Text Box 87"/>
          <p:cNvSpPr txBox="1">
            <a:spLocks noChangeArrowheads="1"/>
          </p:cNvSpPr>
          <p:nvPr/>
        </p:nvSpPr>
        <p:spPr bwMode="auto">
          <a:xfrm>
            <a:off x="6514460" y="5409213"/>
            <a:ext cx="102268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itchFamily="18" charset="-120"/>
              </a:rPr>
              <a:t>行政法治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80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知識產業</a:t>
            </a:r>
            <a:r>
              <a:rPr lang="zh-TW" altLang="en-US" dirty="0" smtClean="0"/>
              <a:t>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專業化：支援型企業功能，專業化經營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品味</a:t>
            </a:r>
            <a:r>
              <a:rPr lang="zh-TW" altLang="en-US" dirty="0"/>
              <a:t>化：商品藝術化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企業化</a:t>
            </a:r>
            <a:r>
              <a:rPr lang="zh-TW" altLang="en-US" dirty="0"/>
              <a:t>：將企業經營理念導入教育文化領域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產業知識</a:t>
            </a:r>
            <a:r>
              <a:rPr lang="zh-TW" altLang="en-US" dirty="0" smtClean="0"/>
              <a:t>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融合創意與科技，提高產品附加價值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zh-TW" altLang="en-US" dirty="0" smtClean="0"/>
              <a:t>自動化</a:t>
            </a:r>
            <a:r>
              <a:rPr lang="zh-TW" altLang="en-US" dirty="0"/>
              <a:t>、資訊化、網路化，形成全球運籌中心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zh-TW" altLang="en-US" dirty="0" smtClean="0"/>
              <a:t>管理 </a:t>
            </a:r>
            <a:r>
              <a:rPr lang="en-US" altLang="zh-TW" dirty="0"/>
              <a:t>Know-how</a:t>
            </a:r>
            <a:r>
              <a:rPr lang="zh-TW" altLang="en-US" dirty="0"/>
              <a:t>制度化、推展連鎖經營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新興科技</a:t>
            </a:r>
            <a:r>
              <a:rPr lang="zh-TW" altLang="en-US" dirty="0" smtClean="0"/>
              <a:t>產業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以現有產業為基礎，積極發展關聯性新科技產業：如奈米科技、光電科技、通訊科技、資訊家電、生物資訊科技、微機電技術 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6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知識</a:t>
            </a:r>
            <a:r>
              <a:rPr lang="zh-TW" altLang="en-US" dirty="0" smtClean="0"/>
              <a:t>網路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知識創造</a:t>
            </a:r>
            <a:endParaRPr lang="en-US" altLang="zh-TW" dirty="0" smtClean="0"/>
          </a:p>
          <a:p>
            <a:pPr lvl="1"/>
            <a:r>
              <a:rPr lang="zh-TW" altLang="en-US" dirty="0"/>
              <a:t>從意會到言傳</a:t>
            </a:r>
          </a:p>
          <a:p>
            <a:pPr lvl="1"/>
            <a:r>
              <a:rPr lang="zh-TW" altLang="en-US" dirty="0"/>
              <a:t>從無到有</a:t>
            </a:r>
          </a:p>
          <a:p>
            <a:pPr lvl="1"/>
            <a:r>
              <a:rPr lang="zh-TW" altLang="en-US" dirty="0"/>
              <a:t>歸納、萃取、模組化</a:t>
            </a:r>
          </a:p>
          <a:p>
            <a:r>
              <a:rPr lang="zh-TW" altLang="en-US" dirty="0" smtClean="0"/>
              <a:t>知識流通</a:t>
            </a:r>
            <a:endParaRPr lang="en-US" altLang="zh-TW" dirty="0" smtClean="0"/>
          </a:p>
          <a:p>
            <a:pPr lvl="1"/>
            <a:r>
              <a:rPr lang="zh-TW" altLang="en-US" dirty="0"/>
              <a:t>從言傳到文件</a:t>
            </a:r>
          </a:p>
          <a:p>
            <a:pPr lvl="1"/>
            <a:r>
              <a:rPr lang="zh-TW" altLang="en-US" dirty="0"/>
              <a:t>從個人到</a:t>
            </a:r>
            <a:r>
              <a:rPr lang="zh-TW" altLang="en-US" dirty="0" smtClean="0"/>
              <a:t>組織</a:t>
            </a:r>
          </a:p>
          <a:p>
            <a:r>
              <a:rPr lang="zh-TW" altLang="en-US" dirty="0" smtClean="0"/>
              <a:t>知識加值</a:t>
            </a:r>
            <a:endParaRPr lang="en-US" altLang="zh-TW" dirty="0" smtClean="0"/>
          </a:p>
          <a:p>
            <a:pPr lvl="1"/>
            <a:r>
              <a:rPr lang="zh-TW" altLang="en-US" dirty="0"/>
              <a:t>從文件到標準智財</a:t>
            </a:r>
          </a:p>
          <a:p>
            <a:pPr lvl="1"/>
            <a:r>
              <a:rPr lang="zh-TW" altLang="en-US" dirty="0"/>
              <a:t>從智財到</a:t>
            </a:r>
            <a:r>
              <a:rPr lang="zh-TW" altLang="en-US" dirty="0" smtClean="0"/>
              <a:t>商品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5940152" y="2780928"/>
            <a:ext cx="1447800" cy="156966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4800" b="1" dirty="0">
                <a:solidFill>
                  <a:srgbClr val="FF0000"/>
                </a:solidFill>
              </a:rPr>
              <a:t>創新應用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5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設定好策略的基礎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要有一個好的策略的第一步是你要有一個正確的目標</a:t>
            </a:r>
            <a:r>
              <a:rPr lang="en-US" altLang="zh-TW" dirty="0"/>
              <a:t>(right goal)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設定策略的第二個原則是環顧你所在的產業，公司要有能力從產業中得利。你不能制定策略卻不知道你在和誰競爭？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35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如何創造競爭</a:t>
            </a:r>
            <a:r>
              <a:rPr lang="zh-TW" altLang="en-US" dirty="0" smtClean="0"/>
              <a:t>優勢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營運效率</a:t>
            </a:r>
            <a:r>
              <a:rPr lang="zh-TW" altLang="en-US" dirty="0" smtClean="0"/>
              <a:t>競爭</a:t>
            </a:r>
            <a:endParaRPr lang="en-US" altLang="zh-TW" dirty="0" smtClean="0"/>
          </a:p>
          <a:p>
            <a:pPr lvl="1"/>
            <a:r>
              <a:rPr lang="zh-TW" altLang="en-US" dirty="0"/>
              <a:t>每家公司的產品都一樣，都採低價策略，消費者沒別的選擇，只能選擇最低價的產品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策略競爭</a:t>
            </a:r>
            <a:endParaRPr lang="en-US" altLang="zh-TW" dirty="0" smtClean="0"/>
          </a:p>
          <a:p>
            <a:pPr lvl="1"/>
            <a:r>
              <a:rPr lang="zh-TW" altLang="en-US" dirty="0"/>
              <a:t>大家都朝不同的方向上競爭，就是你選擇你自己的目標，你是和自己競爭，而別人選擇他們自己的目標。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發掘</a:t>
            </a:r>
            <a:r>
              <a:rPr lang="zh-TW" altLang="en-US" dirty="0"/>
              <a:t>產業中的許多機會，朝差異化發展。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發展策略最基本的步驟就是「</a:t>
            </a:r>
            <a:r>
              <a:rPr lang="zh-TW" altLang="en-US" dirty="0" smtClean="0"/>
              <a:t>設限」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如果你想要抓住所有的顧客，提供所有的服務，那你根本沒有策略可言。</a:t>
            </a:r>
            <a:r>
              <a:rPr lang="zh-TW" altLang="en-US" b="1" dirty="0">
                <a:solidFill>
                  <a:srgbClr val="FF0000"/>
                </a:solidFill>
              </a:rPr>
              <a:t>制定策略就是要限制你想要做的事情。</a:t>
            </a:r>
            <a:r>
              <a:rPr lang="zh-TW" altLang="en-US" dirty="0"/>
              <a:t>唯有當你知道你的限制之後，你才能清楚將你的企業在產業中定位，也才能知道你要採取什麼方式做生意，你能做的更好。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7B6-DB39-4479-B617-9D034680A65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008571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93</TotalTime>
  <Words>1057</Words>
  <Application>Microsoft Office PowerPoint</Application>
  <PresentationFormat>如螢幕大小 (4:3)</PresentationFormat>
  <Paragraphs>188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科技</vt:lpstr>
      <vt:lpstr>知識工作者的策略地圖</vt:lpstr>
      <vt:lpstr>知識經濟發展全貌</vt:lpstr>
      <vt:lpstr>知識產業化</vt:lpstr>
      <vt:lpstr>產業知識化</vt:lpstr>
      <vt:lpstr>新興科技產業</vt:lpstr>
      <vt:lpstr>知識網路</vt:lpstr>
      <vt:lpstr>設定好策略的基礎</vt:lpstr>
      <vt:lpstr>如何創造競爭優勢</vt:lpstr>
      <vt:lpstr>發展策略最基本的步驟就是「設限」</vt:lpstr>
      <vt:lpstr>價值鏈的「整合」</vt:lpstr>
      <vt:lpstr>十倍速時代的學習競速</vt:lpstr>
      <vt:lpstr>SWOT分析 </vt:lpstr>
      <vt:lpstr>分析自己身為知識工作者的狀況</vt:lpstr>
      <vt:lpstr>平衡計分卡創造聚焦優勢 </vt:lpstr>
      <vt:lpstr>企業策略常見的主題</vt:lpstr>
      <vt:lpstr>發展策略地圖 - 財務構面</vt:lpstr>
      <vt:lpstr>發展策略地圖 - 顧客構面 從顧客眼光看到的差異化 </vt:lpstr>
      <vt:lpstr>發展策略地圖 - 內部流程構面</vt:lpstr>
      <vt:lpstr>發展策略地圖 - 學習成長構面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知識工作者的策略地圖</dc:title>
  <dc:creator>Chiou-Nan Chen</dc:creator>
  <cp:lastModifiedBy>Chiou-Nan Chen</cp:lastModifiedBy>
  <cp:revision>18</cp:revision>
  <dcterms:created xsi:type="dcterms:W3CDTF">2016-12-02T19:46:24Z</dcterms:created>
  <dcterms:modified xsi:type="dcterms:W3CDTF">2016-12-03T02:13:52Z</dcterms:modified>
</cp:coreProperties>
</file>