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67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3BB7B-91D0-4EB1-A005-99358A317C6C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08D6A-70D6-4E5C-A71A-47D576655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54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DC15-5668-4AF3-935D-24EE428FC720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14D4-46C8-41C4-B5DB-49962EFFA88D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508-3BC2-4A07-B288-A0140995E87F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D5FC-D5F2-409E-B631-E5245FFC7C8F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A353-C3A2-4257-8AB9-307497FB76BE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BDDF-6767-4A62-B22F-A716F80270F6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8804-48B7-4893-9B4E-EA22CA0F4B10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F3-0944-49CE-A594-6470A71A7643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DE91-8D00-4332-A38F-B279CF0F5082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C87A-9794-4E23-B0FD-2BC411A89D7A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CC0991C-A5BF-4AFE-AE25-31E75CEDB288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71D06B7-D954-4E07-B4D3-038638E170AC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高效經理人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知識工作者</a:t>
            </a:r>
            <a:r>
              <a:rPr lang="zh-TW" altLang="en-US" dirty="0" smtClean="0"/>
              <a:t>的效能管理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54"/>
          <a:stretch/>
        </p:blipFill>
        <p:spPr bwMode="auto">
          <a:xfrm>
            <a:off x="683568" y="764704"/>
            <a:ext cx="3230563" cy="15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5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Priority – </a:t>
            </a:r>
            <a:r>
              <a:rPr lang="zh-TW" altLang="en-US" dirty="0" smtClean="0"/>
              <a:t>優先要務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比較早或者比較重要，在排序或排名上居前，居於第一位的</a:t>
            </a:r>
            <a:r>
              <a:rPr lang="zh-TW" altLang="en-US" dirty="0" smtClean="0"/>
              <a:t>權利</a:t>
            </a:r>
            <a:endParaRPr lang="en-US" altLang="zh-TW" dirty="0" smtClean="0"/>
          </a:p>
          <a:p>
            <a:r>
              <a:rPr lang="zh-TW" altLang="en-US" dirty="0"/>
              <a:t>比另一個項目或考慮事項重要的某件事情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4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檢傷分類護士 </a:t>
            </a:r>
            <a:r>
              <a:rPr lang="en-US" altLang="zh-TW" dirty="0"/>
              <a:t>( Triage Nurse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這名詞最早是在戰場上使用的。</a:t>
            </a:r>
          </a:p>
          <a:p>
            <a:r>
              <a:rPr lang="zh-TW" altLang="en-US" dirty="0"/>
              <a:t>這套制度是根據緊急狀況、受傷的嚴重程度、患者生存的機率，決定對傷者施以治療的</a:t>
            </a:r>
            <a:r>
              <a:rPr lang="zh-TW" altLang="en-US" dirty="0">
                <a:solidFill>
                  <a:srgbClr val="FF0000"/>
                </a:solidFill>
              </a:rPr>
              <a:t>優先順序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在醫院急診室裡，車禍嚴重出血的傷患可能排在被榔頭打斷拇指的傷患前進行及急救。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9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活動分類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066028"/>
              </p:ext>
            </p:extLst>
          </p:nvPr>
        </p:nvGraphicFramePr>
        <p:xfrm>
          <a:off x="457200" y="1600200"/>
          <a:ext cx="8003232" cy="463711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170584"/>
                <a:gridCol w="2808312"/>
                <a:gridCol w="3024336"/>
              </a:tblGrid>
              <a:tr h="1545704">
                <a:tc>
                  <a:txBody>
                    <a:bodyPr/>
                    <a:lstStyle/>
                    <a:p>
                      <a:endParaRPr lang="zh-TW" altLang="en-US" sz="4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4400" dirty="0" smtClean="0"/>
                        <a:t>重要     </a:t>
                      </a:r>
                      <a:r>
                        <a:rPr lang="en-US" altLang="zh-TW" sz="4400" dirty="0" smtClean="0"/>
                        <a:t>(</a:t>
                      </a:r>
                      <a:r>
                        <a:rPr lang="zh-TW" altLang="en-US" sz="4400" dirty="0" smtClean="0"/>
                        <a:t>必須做</a:t>
                      </a:r>
                      <a:r>
                        <a:rPr lang="en-US" altLang="zh-TW" sz="44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4400" dirty="0" smtClean="0"/>
                        <a:t>不重要   </a:t>
                      </a:r>
                      <a:r>
                        <a:rPr lang="en-US" altLang="zh-TW" sz="4400" dirty="0" smtClean="0"/>
                        <a:t>(</a:t>
                      </a:r>
                      <a:r>
                        <a:rPr lang="zh-TW" altLang="en-US" sz="4400" dirty="0" smtClean="0"/>
                        <a:t>不必做</a:t>
                      </a:r>
                      <a:r>
                        <a:rPr lang="en-US" altLang="zh-TW" sz="4400" dirty="0" smtClean="0"/>
                        <a:t>)</a:t>
                      </a:r>
                      <a:endParaRPr lang="zh-TW" altLang="en-US" sz="4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5704">
                <a:tc>
                  <a:txBody>
                    <a:bodyPr/>
                    <a:lstStyle/>
                    <a:p>
                      <a:r>
                        <a:rPr lang="zh-TW" altLang="en-US" sz="4400" dirty="0" smtClean="0"/>
                        <a:t>想做</a:t>
                      </a:r>
                      <a:endParaRPr lang="zh-TW" altLang="en-US" sz="4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44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4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5704">
                <a:tc>
                  <a:txBody>
                    <a:bodyPr/>
                    <a:lstStyle/>
                    <a:p>
                      <a:r>
                        <a:rPr lang="zh-TW" altLang="en-US" sz="4400" dirty="0" smtClean="0"/>
                        <a:t>不想做</a:t>
                      </a:r>
                      <a:endParaRPr lang="zh-TW" altLang="en-US" sz="4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44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4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56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1143000"/>
          </a:xfrm>
        </p:spPr>
        <p:txBody>
          <a:bodyPr>
            <a:noAutofit/>
          </a:bodyPr>
          <a:lstStyle/>
          <a:p>
            <a:r>
              <a:rPr lang="zh-TW" altLang="en-US" sz="4400" dirty="0"/>
              <a:t>有效能的經理人會使自己的工作和顧客價值產生連結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71389"/>
            <a:ext cx="7467600" cy="45259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我的行為是否對整體組織具有價值？</a:t>
            </a:r>
          </a:p>
          <a:p>
            <a:r>
              <a:rPr lang="zh-TW" altLang="en-US" sz="3200" dirty="0"/>
              <a:t>為了產生貢獻我應該具備何種才能？</a:t>
            </a:r>
          </a:p>
          <a:p>
            <a:r>
              <a:rPr lang="zh-TW" altLang="en-US" sz="3200" dirty="0"/>
              <a:t>我應該進行何種學習以產生績效？</a:t>
            </a:r>
          </a:p>
          <a:p>
            <a:r>
              <a:rPr lang="zh-TW" altLang="en-US" sz="3200" dirty="0"/>
              <a:t>為了產生顧客價值應有的服務水準為何？</a:t>
            </a:r>
          </a:p>
          <a:p>
            <a:r>
              <a:rPr lang="zh-TW" altLang="en-US" sz="3200" dirty="0"/>
              <a:t>我應該用何種指標來衡量自己的成果？</a:t>
            </a:r>
          </a:p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7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064896" cy="1143000"/>
          </a:xfrm>
        </p:spPr>
        <p:txBody>
          <a:bodyPr>
            <a:noAutofit/>
          </a:bodyPr>
          <a:lstStyle/>
          <a:p>
            <a:r>
              <a:rPr lang="zh-TW" altLang="en-US" sz="4400" dirty="0"/>
              <a:t>在工作上，最高的優先要務應該是去做對公司願景有貢獻的事</a:t>
            </a:r>
            <a:r>
              <a:rPr lang="zh-TW" altLang="en-US" sz="4400" dirty="0" smtClean="0"/>
              <a:t>。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76872"/>
            <a:ext cx="7467600" cy="3849291"/>
          </a:xfrm>
        </p:spPr>
        <p:txBody>
          <a:bodyPr/>
          <a:lstStyle/>
          <a:p>
            <a:r>
              <a:rPr lang="zh-TW" altLang="en-US" dirty="0"/>
              <a:t>我們的願景幫助我們瞭解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我們</a:t>
            </a:r>
            <a:r>
              <a:rPr lang="zh-TW" altLang="en-US" dirty="0"/>
              <a:t>是誰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為什麼</a:t>
            </a:r>
            <a:r>
              <a:rPr lang="zh-TW" altLang="en-US" dirty="0"/>
              <a:t>在這裡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要</a:t>
            </a:r>
            <a:r>
              <a:rPr lang="zh-TW" altLang="en-US" dirty="0"/>
              <a:t>往哪裡去？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07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Property – </a:t>
            </a:r>
            <a:r>
              <a:rPr lang="zh-TW" altLang="en-US" dirty="0" smtClean="0"/>
              <a:t>合宜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做</a:t>
            </a:r>
            <a:r>
              <a:rPr lang="zh-TW" altLang="en-US" dirty="0"/>
              <a:t>正確的事 </a:t>
            </a:r>
            <a:r>
              <a:rPr lang="en-US" altLang="zh-TW" dirty="0"/>
              <a:t>( What )</a:t>
            </a:r>
          </a:p>
          <a:p>
            <a:r>
              <a:rPr lang="zh-TW" altLang="en-US" dirty="0" smtClean="0"/>
              <a:t>為</a:t>
            </a:r>
            <a:r>
              <a:rPr lang="zh-TW" altLang="en-US" dirty="0"/>
              <a:t>正確的理由而做 </a:t>
            </a:r>
            <a:r>
              <a:rPr lang="en-US" altLang="zh-TW" dirty="0"/>
              <a:t>( Why )</a:t>
            </a:r>
          </a:p>
          <a:p>
            <a:r>
              <a:rPr lang="zh-TW" altLang="en-US" dirty="0" smtClean="0"/>
              <a:t>和</a:t>
            </a:r>
            <a:r>
              <a:rPr lang="zh-TW" altLang="en-US" dirty="0"/>
              <a:t>正確的人一起做 </a:t>
            </a:r>
            <a:r>
              <a:rPr lang="en-US" altLang="zh-TW" dirty="0"/>
              <a:t>( Who )</a:t>
            </a:r>
          </a:p>
          <a:p>
            <a:r>
              <a:rPr lang="zh-TW" altLang="en-US" dirty="0" smtClean="0"/>
              <a:t>在</a:t>
            </a:r>
            <a:r>
              <a:rPr lang="zh-TW" altLang="en-US" dirty="0"/>
              <a:t>正確的時候做 </a:t>
            </a:r>
            <a:r>
              <a:rPr lang="en-US" altLang="zh-TW" dirty="0"/>
              <a:t>( When )</a:t>
            </a:r>
          </a:p>
          <a:p>
            <a:r>
              <a:rPr lang="zh-TW" altLang="en-US" dirty="0" smtClean="0"/>
              <a:t>依</a:t>
            </a:r>
            <a:r>
              <a:rPr lang="zh-TW" altLang="en-US" dirty="0"/>
              <a:t>正確的順序做 </a:t>
            </a:r>
            <a:r>
              <a:rPr lang="en-US" altLang="zh-TW" dirty="0"/>
              <a:t>( How )</a:t>
            </a:r>
          </a:p>
          <a:p>
            <a:r>
              <a:rPr lang="zh-TW" altLang="en-US" dirty="0" smtClean="0"/>
              <a:t>竭</a:t>
            </a:r>
            <a:r>
              <a:rPr lang="zh-TW" altLang="en-US" dirty="0"/>
              <a:t>心盡力去做 </a:t>
            </a:r>
            <a:r>
              <a:rPr lang="en-US" altLang="zh-TW" dirty="0"/>
              <a:t>( How Much )</a:t>
            </a:r>
          </a:p>
          <a:p>
            <a:r>
              <a:rPr lang="zh-TW" altLang="en-US" dirty="0" smtClean="0"/>
              <a:t>做</a:t>
            </a:r>
            <a:r>
              <a:rPr lang="zh-TW" altLang="en-US" dirty="0"/>
              <a:t>了之後有正確的結果 </a:t>
            </a:r>
            <a:r>
              <a:rPr lang="en-US" altLang="zh-TW" dirty="0"/>
              <a:t>( Right Result 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587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什麼是對的事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合法</a:t>
            </a:r>
            <a:r>
              <a:rPr lang="zh-TW" altLang="en-US" dirty="0"/>
              <a:t>嗎？ </a:t>
            </a:r>
          </a:p>
          <a:p>
            <a:pPr lvl="1"/>
            <a:r>
              <a:rPr lang="zh-TW" altLang="en-US" dirty="0" smtClean="0"/>
              <a:t>我</a:t>
            </a:r>
            <a:r>
              <a:rPr lang="zh-TW" altLang="en-US" dirty="0"/>
              <a:t>會違反民法或公司的政策嗎？</a:t>
            </a:r>
          </a:p>
          <a:p>
            <a:r>
              <a:rPr lang="zh-TW" altLang="en-US" dirty="0" smtClean="0"/>
              <a:t>平衡</a:t>
            </a:r>
            <a:r>
              <a:rPr lang="zh-TW" altLang="en-US" dirty="0"/>
              <a:t>嗎？</a:t>
            </a:r>
          </a:p>
          <a:p>
            <a:pPr lvl="1"/>
            <a:r>
              <a:rPr lang="zh-TW" altLang="en-US" dirty="0" smtClean="0"/>
              <a:t>不論</a:t>
            </a:r>
            <a:r>
              <a:rPr lang="zh-TW" altLang="en-US" dirty="0"/>
              <a:t>短期或長期，對各方都公平嗎？是否能促進雙贏的關係？</a:t>
            </a:r>
          </a:p>
          <a:p>
            <a:r>
              <a:rPr lang="zh-TW" altLang="en-US" dirty="0" smtClean="0"/>
              <a:t>會</a:t>
            </a:r>
            <a:r>
              <a:rPr lang="zh-TW" altLang="en-US" dirty="0"/>
              <a:t>讓我對自己產生怎麼樣的感想？</a:t>
            </a:r>
          </a:p>
          <a:p>
            <a:pPr lvl="1"/>
            <a:r>
              <a:rPr lang="zh-TW" altLang="en-US" dirty="0" smtClean="0"/>
              <a:t>會</a:t>
            </a:r>
            <a:r>
              <a:rPr lang="zh-TW" altLang="en-US" dirty="0"/>
              <a:t>讓我自豪嗎？</a:t>
            </a:r>
          </a:p>
          <a:p>
            <a:pPr lvl="1"/>
            <a:r>
              <a:rPr lang="zh-TW" altLang="en-US" dirty="0" smtClean="0"/>
              <a:t>如果</a:t>
            </a:r>
            <a:r>
              <a:rPr lang="zh-TW" altLang="en-US" dirty="0"/>
              <a:t>我做的事情見諸報端，我會感到高興嗎？</a:t>
            </a:r>
          </a:p>
          <a:p>
            <a:pPr lvl="1"/>
            <a:r>
              <a:rPr lang="zh-TW" altLang="en-US" dirty="0" smtClean="0"/>
              <a:t>要是</a:t>
            </a:r>
            <a:r>
              <a:rPr lang="zh-TW" altLang="en-US" dirty="0"/>
              <a:t>家人知道這件事，我會感到高興嗎？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5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Commitment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執著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興趣不一定會讓人採取行動，但是執著的人一定會去做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最後</a:t>
            </a:r>
            <a:r>
              <a:rPr lang="zh-TW" altLang="en-US" dirty="0"/>
              <a:t>一分鐘經理人消極無為，任憑事情發生。</a:t>
            </a:r>
          </a:p>
          <a:p>
            <a:r>
              <a:rPr lang="zh-TW" altLang="en-US" dirty="0"/>
              <a:t>高效經理人積極作為，促使事情發生。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95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決定遵循</a:t>
            </a:r>
            <a:r>
              <a:rPr lang="zh-TW" altLang="en-US" dirty="0" smtClean="0"/>
              <a:t>三</a:t>
            </a:r>
            <a:r>
              <a:rPr lang="zh-TW" altLang="en-US" dirty="0"/>
              <a:t>個</a:t>
            </a:r>
            <a:r>
              <a:rPr lang="zh-TW" altLang="en-US" dirty="0" smtClean="0"/>
              <a:t> </a:t>
            </a:r>
            <a:r>
              <a:rPr lang="en-US" altLang="zh-TW" dirty="0"/>
              <a:t>P </a:t>
            </a:r>
            <a:r>
              <a:rPr lang="zh-TW" altLang="en-US" dirty="0"/>
              <a:t>，有時難免伴隨著痛苦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026" name="Picture 2" descr="https://scontent-sjc2-1.xx.fbcdn.net/v/t1.0-9/15193697_10154484076486348_5685205187204760210_n.png?oh=4c3a12016f7a13392c633ae0345403e5&amp;oe=58C673B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" t="25484" r="2534" b="9091"/>
          <a:stretch/>
        </p:blipFill>
        <p:spPr bwMode="auto">
          <a:xfrm>
            <a:off x="198120" y="1988840"/>
            <a:ext cx="8717280" cy="448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6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自我承諾</a:t>
            </a:r>
            <a:r>
              <a:rPr lang="zh-TW" altLang="en-US" dirty="0" smtClean="0"/>
              <a:t>測驗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8112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請描述此時此刻，你心目中的優先要務。</a:t>
            </a:r>
          </a:p>
          <a:p>
            <a:r>
              <a:rPr lang="zh-TW" altLang="en-US" dirty="0"/>
              <a:t>你執意進行這些優先要務的決心有多堅強？</a:t>
            </a:r>
          </a:p>
          <a:p>
            <a:r>
              <a:rPr lang="zh-TW" altLang="en-US" dirty="0"/>
              <a:t>你個人覺得，「合宜」最重要的層面是什麼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● 做正確的</a:t>
            </a:r>
            <a:r>
              <a:rPr lang="zh-TW" altLang="en-US" dirty="0" smtClean="0"/>
              <a:t>事 ● </a:t>
            </a:r>
            <a:r>
              <a:rPr lang="zh-TW" altLang="en-US" dirty="0"/>
              <a:t>為正確的理由而</a:t>
            </a:r>
            <a:r>
              <a:rPr lang="zh-TW" altLang="en-US" dirty="0" smtClean="0"/>
              <a:t>做 </a:t>
            </a:r>
            <a:r>
              <a:rPr lang="zh-TW" altLang="en-US" dirty="0"/>
              <a:t>● 和正確的人一起</a:t>
            </a:r>
            <a:r>
              <a:rPr lang="zh-TW" altLang="en-US" dirty="0" smtClean="0"/>
              <a:t>做</a:t>
            </a:r>
            <a:r>
              <a:rPr lang="zh-TW" altLang="en-US" dirty="0"/>
              <a:t> </a:t>
            </a:r>
            <a:r>
              <a:rPr lang="zh-TW" altLang="en-US" dirty="0" smtClean="0"/>
              <a:t>● </a:t>
            </a:r>
            <a:r>
              <a:rPr lang="zh-TW" altLang="en-US" dirty="0"/>
              <a:t>在正確的時候做 </a:t>
            </a:r>
            <a:r>
              <a:rPr lang="zh-TW" altLang="en-US" dirty="0" smtClean="0"/>
              <a:t>● </a:t>
            </a:r>
            <a:r>
              <a:rPr lang="zh-TW" altLang="en-US" dirty="0"/>
              <a:t>依正確的順序</a:t>
            </a:r>
            <a:r>
              <a:rPr lang="zh-TW" altLang="en-US" dirty="0" smtClean="0"/>
              <a:t>做● </a:t>
            </a:r>
            <a:r>
              <a:rPr lang="zh-TW" altLang="en-US" dirty="0"/>
              <a:t>竭盡心力去</a:t>
            </a:r>
            <a:r>
              <a:rPr lang="zh-TW" altLang="en-US" dirty="0" smtClean="0"/>
              <a:t>做</a:t>
            </a:r>
            <a:r>
              <a:rPr lang="zh-TW" altLang="en-US" dirty="0"/>
              <a:t> </a:t>
            </a:r>
            <a:r>
              <a:rPr lang="zh-TW" altLang="en-US" dirty="0" smtClean="0"/>
              <a:t>●做了之後有正確的結果。</a:t>
            </a:r>
            <a:endParaRPr lang="en-US" altLang="zh-TW" dirty="0" smtClean="0"/>
          </a:p>
          <a:p>
            <a:r>
              <a:rPr lang="zh-TW" altLang="en-US" dirty="0" smtClean="0"/>
              <a:t>你</a:t>
            </a:r>
            <a:r>
              <a:rPr lang="zh-TW" altLang="en-US" dirty="0"/>
              <a:t>能不能定義自己的願景？你的目的 </a:t>
            </a:r>
            <a:r>
              <a:rPr lang="en-US" altLang="zh-TW" dirty="0"/>
              <a:t>/ </a:t>
            </a:r>
            <a:r>
              <a:rPr lang="zh-TW" altLang="en-US" dirty="0"/>
              <a:t>使命是什麼？你對未來描繪的畫面</a:t>
            </a:r>
            <a:r>
              <a:rPr lang="zh-TW" altLang="en-US" dirty="0" smtClean="0"/>
              <a:t>是什麼？</a:t>
            </a:r>
            <a:endParaRPr lang="en-US" altLang="zh-TW" dirty="0" smtClean="0"/>
          </a:p>
          <a:p>
            <a:pPr lvl="1"/>
            <a:r>
              <a:rPr lang="zh-TW" altLang="en-US" dirty="0"/>
              <a:t>最重要的</a:t>
            </a:r>
            <a:r>
              <a:rPr lang="zh-TW" altLang="en-US" dirty="0" smtClean="0"/>
              <a:t>價值觀</a:t>
            </a:r>
            <a:endParaRPr lang="en-US" altLang="zh-TW" dirty="0" smtClean="0"/>
          </a:p>
          <a:p>
            <a:pPr lvl="1"/>
            <a:r>
              <a:rPr lang="zh-TW" altLang="en-US" dirty="0"/>
              <a:t>短期</a:t>
            </a:r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/>
              <a:t>長期</a:t>
            </a:r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/>
              <a:t>執著力行這些價值觀的決心有多強？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42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最後一分鐘經理人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最後一分鐘經理人或許能趕在期限前完成工作，但是</a:t>
            </a:r>
            <a:r>
              <a:rPr lang="zh-TW" altLang="en-US" dirty="0">
                <a:solidFill>
                  <a:srgbClr val="FF0000"/>
                </a:solidFill>
              </a:rPr>
              <a:t>真正有效率的人往往提前達成目標</a:t>
            </a:r>
            <a:r>
              <a:rPr lang="zh-TW" altLang="en-US" dirty="0"/>
              <a:t>，如此才有時間精益求精，甚至追求完美的成果。</a:t>
            </a:r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9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404664"/>
            <a:ext cx="7467600" cy="1930226"/>
          </a:xfrm>
        </p:spPr>
        <p:txBody>
          <a:bodyPr>
            <a:noAutofit/>
          </a:bodyPr>
          <a:lstStyle/>
          <a:p>
            <a:r>
              <a:rPr lang="zh-TW" altLang="en-US" sz="4400" dirty="0"/>
              <a:t>每個行業、每個職場，都隱伏著一個狠毒的事業生涯殺手：</a:t>
            </a:r>
            <a:br>
              <a:rPr lang="zh-TW" altLang="en-US" sz="4400" dirty="0"/>
            </a:b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2072213"/>
            <a:ext cx="7467600" cy="4281339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耽擱拖延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81000" y="3140968"/>
            <a:ext cx="8153400" cy="3222848"/>
            <a:chOff x="336" y="192"/>
            <a:chExt cx="5136" cy="2592"/>
          </a:xfrm>
        </p:grpSpPr>
        <p:pic>
          <p:nvPicPr>
            <p:cNvPr id="6" name="Picture 5" descr="http://www1.cs.columbia.edu/~ricardo/candh/c&amp;h-procastination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40"/>
              <a:ext cx="5088" cy="2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76" y="192"/>
              <a:ext cx="96" cy="2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414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積極求解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zh-TW" altLang="en-US" dirty="0"/>
              <a:t>退卻</a:t>
            </a:r>
            <a:r>
              <a:rPr lang="zh-TW" altLang="en-US" dirty="0" smtClean="0"/>
              <a:t>合理化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成功者會對自己的憧憬做好達成目標的行動規畫，並落實執行。</a:t>
            </a:r>
          </a:p>
          <a:p>
            <a:r>
              <a:rPr lang="zh-TW" altLang="en-US" dirty="0"/>
              <a:t>失敗者卻總是沈溺在憧憬的幻象中，缺乏行動力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13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467600" cy="2218258"/>
          </a:xfrm>
        </p:spPr>
        <p:txBody>
          <a:bodyPr>
            <a:noAutofit/>
          </a:bodyPr>
          <a:lstStyle/>
          <a:p>
            <a:r>
              <a:rPr lang="zh-TW" altLang="en-US" sz="4400" dirty="0"/>
              <a:t>不管做事拖拖拉拉的人肯不肯承認，他們的確給自己和他人製造了</a:t>
            </a:r>
            <a:r>
              <a:rPr lang="zh-TW" altLang="en-US" sz="4400" dirty="0">
                <a:solidFill>
                  <a:srgbClr val="FF0000"/>
                </a:solidFill>
              </a:rPr>
              <a:t>壓力</a:t>
            </a:r>
            <a:r>
              <a:rPr lang="zh-TW" altLang="en-US" sz="4400" dirty="0"/>
              <a:t>。</a:t>
            </a:r>
            <a:br>
              <a:rPr lang="zh-TW" altLang="en-US" sz="4400" dirty="0"/>
            </a:b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996952"/>
            <a:ext cx="7467600" cy="3129211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拖拖拉拉的結果有三：</a:t>
            </a:r>
          </a:p>
          <a:p>
            <a:r>
              <a:rPr lang="zh-TW" altLang="en-US" sz="3600" dirty="0"/>
              <a:t>延遲</a:t>
            </a:r>
          </a:p>
          <a:p>
            <a:r>
              <a:rPr lang="zh-TW" altLang="en-US" sz="3600" dirty="0"/>
              <a:t>工作品質差</a:t>
            </a:r>
          </a:p>
          <a:p>
            <a:r>
              <a:rPr lang="zh-TW" altLang="en-US" sz="3600" dirty="0"/>
              <a:t>壓力大</a:t>
            </a:r>
          </a:p>
          <a:p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55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1143000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現代管理學之</a:t>
            </a:r>
            <a:r>
              <a:rPr lang="zh-TW" altLang="en-US" sz="4400" dirty="0" smtClean="0"/>
              <a:t>父 </a:t>
            </a:r>
            <a:r>
              <a:rPr lang="en-US" altLang="zh-TW" sz="4400" dirty="0" smtClean="0"/>
              <a:t>- </a:t>
            </a:r>
            <a:r>
              <a:rPr lang="zh-TW" altLang="en-US" sz="4400" dirty="0" smtClean="0"/>
              <a:t>彼得</a:t>
            </a:r>
            <a:r>
              <a:rPr lang="en-US" altLang="zh-TW" sz="4400" dirty="0"/>
              <a:t>·</a:t>
            </a:r>
            <a:r>
              <a:rPr lang="zh-TW" altLang="en-US" sz="4400" dirty="0"/>
              <a:t>杜拉</a:t>
            </a:r>
            <a:r>
              <a:rPr lang="zh-TW" altLang="en-US" sz="4400" dirty="0" smtClean="0"/>
              <a:t>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必須在正確的事情上下功夫，把自己引向有貢獻或有成果的地方，也就是要朝有效的方向前進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lvl="1"/>
            <a:r>
              <a:rPr lang="zh-TW" altLang="en-US" sz="2400" dirty="0"/>
              <a:t>你所從事的是何種行業？</a:t>
            </a:r>
          </a:p>
          <a:p>
            <a:pPr lvl="1"/>
            <a:r>
              <a:rPr lang="zh-TW" altLang="en-US" sz="2400" dirty="0"/>
              <a:t>你最想做的一件事是什麼？</a:t>
            </a:r>
          </a:p>
          <a:p>
            <a:pPr lvl="1"/>
            <a:r>
              <a:rPr lang="zh-TW" altLang="en-US" sz="2400" dirty="0"/>
              <a:t>你現在正在做什麼？</a:t>
            </a:r>
          </a:p>
          <a:p>
            <a:pPr lvl="1"/>
            <a:r>
              <a:rPr lang="zh-TW" altLang="en-US" sz="2400" dirty="0"/>
              <a:t>你為什麼要這樣做？</a:t>
            </a:r>
          </a:p>
          <a:p>
            <a:pPr lvl="1"/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66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請在以下的個人與工作要務前面，填入 </a:t>
            </a:r>
            <a:r>
              <a:rPr lang="en-US" altLang="zh-TW" sz="2800" dirty="0"/>
              <a:t>1~7 </a:t>
            </a:r>
            <a:r>
              <a:rPr lang="zh-TW" altLang="en-US" sz="2800" dirty="0"/>
              <a:t>的數字，以便排出它們的先後順序，「</a:t>
            </a:r>
            <a:r>
              <a:rPr lang="en-US" altLang="zh-TW" sz="2800" dirty="0"/>
              <a:t>1</a:t>
            </a:r>
            <a:r>
              <a:rPr lang="zh-TW" altLang="en-US" sz="2800" dirty="0"/>
              <a:t>」代表最重要。</a:t>
            </a:r>
            <a:br>
              <a:rPr lang="zh-TW" altLang="en-US" sz="2800" dirty="0"/>
            </a:br>
            <a:r>
              <a:rPr lang="en-US" altLang="zh-TW" sz="2800" dirty="0" smtClean="0"/>
              <a:t> 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32" name="Group 13"/>
          <p:cNvGrpSpPr>
            <a:grpSpLocks/>
          </p:cNvGrpSpPr>
          <p:nvPr/>
        </p:nvGrpSpPr>
        <p:grpSpPr bwMode="auto">
          <a:xfrm>
            <a:off x="914400" y="1752600"/>
            <a:ext cx="7543800" cy="4800600"/>
            <a:chOff x="576" y="1104"/>
            <a:chExt cx="4752" cy="3024"/>
          </a:xfrm>
        </p:grpSpPr>
        <p:grpSp>
          <p:nvGrpSpPr>
            <p:cNvPr id="33" name="Group 11"/>
            <p:cNvGrpSpPr>
              <a:grpSpLocks/>
            </p:cNvGrpSpPr>
            <p:nvPr/>
          </p:nvGrpSpPr>
          <p:grpSpPr bwMode="auto">
            <a:xfrm>
              <a:off x="576" y="1104"/>
              <a:ext cx="4752" cy="3024"/>
              <a:chOff x="576" y="1200"/>
              <a:chExt cx="4752" cy="3024"/>
            </a:xfrm>
          </p:grpSpPr>
          <p:sp>
            <p:nvSpPr>
              <p:cNvPr id="35" name="Rectangle 3"/>
              <p:cNvSpPr>
                <a:spLocks noChangeArrowheads="1"/>
              </p:cNvSpPr>
              <p:nvPr/>
            </p:nvSpPr>
            <p:spPr bwMode="auto">
              <a:xfrm>
                <a:off x="576" y="1200"/>
                <a:ext cx="4752" cy="3024"/>
              </a:xfrm>
              <a:prstGeom prst="rect">
                <a:avLst/>
              </a:prstGeom>
              <a:noFill/>
              <a:ln w="9525">
                <a:solidFill>
                  <a:srgbClr val="92D05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 smtClean="0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36" name="Line 4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4752" cy="0"/>
              </a:xfrm>
              <a:prstGeom prst="line">
                <a:avLst/>
              </a:prstGeom>
              <a:noFill/>
              <a:ln w="9525">
                <a:solidFill>
                  <a:srgbClr val="92D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 smtClean="0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37" name="Line 6"/>
              <p:cNvSpPr>
                <a:spLocks noChangeShapeType="1"/>
              </p:cNvSpPr>
              <p:nvPr/>
            </p:nvSpPr>
            <p:spPr bwMode="auto">
              <a:xfrm flipV="1">
                <a:off x="576" y="2064"/>
                <a:ext cx="4752" cy="0"/>
              </a:xfrm>
              <a:prstGeom prst="line">
                <a:avLst/>
              </a:prstGeom>
              <a:noFill/>
              <a:ln w="9525">
                <a:solidFill>
                  <a:srgbClr val="92D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 smtClean="0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38" name="Line 7"/>
              <p:cNvSpPr>
                <a:spLocks noChangeShapeType="1"/>
              </p:cNvSpPr>
              <p:nvPr/>
            </p:nvSpPr>
            <p:spPr bwMode="auto">
              <a:xfrm flipV="1">
                <a:off x="576" y="2496"/>
                <a:ext cx="4752" cy="0"/>
              </a:xfrm>
              <a:prstGeom prst="line">
                <a:avLst/>
              </a:prstGeom>
              <a:noFill/>
              <a:ln w="9525">
                <a:solidFill>
                  <a:srgbClr val="92D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 smtClean="0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39" name="Line 8"/>
              <p:cNvSpPr>
                <a:spLocks noChangeShapeType="1"/>
              </p:cNvSpPr>
              <p:nvPr/>
            </p:nvSpPr>
            <p:spPr bwMode="auto">
              <a:xfrm flipV="1">
                <a:off x="576" y="3792"/>
                <a:ext cx="4752" cy="0"/>
              </a:xfrm>
              <a:prstGeom prst="line">
                <a:avLst/>
              </a:prstGeom>
              <a:noFill/>
              <a:ln w="9525">
                <a:solidFill>
                  <a:srgbClr val="92D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 smtClean="0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40" name="Line 9"/>
              <p:cNvSpPr>
                <a:spLocks noChangeShapeType="1"/>
              </p:cNvSpPr>
              <p:nvPr/>
            </p:nvSpPr>
            <p:spPr bwMode="auto">
              <a:xfrm flipV="1">
                <a:off x="576" y="2928"/>
                <a:ext cx="4752" cy="0"/>
              </a:xfrm>
              <a:prstGeom prst="line">
                <a:avLst/>
              </a:prstGeom>
              <a:noFill/>
              <a:ln w="9525">
                <a:solidFill>
                  <a:srgbClr val="92D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 smtClean="0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41" name="Line 10"/>
              <p:cNvSpPr>
                <a:spLocks noChangeShapeType="1"/>
              </p:cNvSpPr>
              <p:nvPr/>
            </p:nvSpPr>
            <p:spPr bwMode="auto">
              <a:xfrm flipV="1">
                <a:off x="576" y="3360"/>
                <a:ext cx="4752" cy="0"/>
              </a:xfrm>
              <a:prstGeom prst="line">
                <a:avLst/>
              </a:prstGeom>
              <a:noFill/>
              <a:ln w="9525">
                <a:solidFill>
                  <a:srgbClr val="92D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 smtClean="0"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1440" y="1104"/>
              <a:ext cx="0" cy="3024"/>
            </a:xfrm>
            <a:prstGeom prst="line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400" smtClean="0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2667000" y="19050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TW" altLang="en-US" sz="2400" dirty="0" smtClean="0">
                <a:latin typeface="Times New Roman" pitchFamily="18" charset="0"/>
                <a:ea typeface="新細明體" pitchFamily="18" charset="-120"/>
              </a:rPr>
              <a:t>健康和體能</a:t>
            </a: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2667000" y="25146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TW" altLang="en-US" sz="2400" dirty="0" smtClean="0">
                <a:latin typeface="Times New Roman" pitchFamily="18" charset="0"/>
                <a:ea typeface="新細明體" pitchFamily="18" charset="-120"/>
              </a:rPr>
              <a:t>信仰</a:t>
            </a: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2667000" y="32004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TW" altLang="en-US" sz="2400" dirty="0" smtClean="0">
                <a:latin typeface="Times New Roman" pitchFamily="18" charset="0"/>
                <a:ea typeface="新細明體" pitchFamily="18" charset="-120"/>
              </a:rPr>
              <a:t>事業生涯</a:t>
            </a: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2667000" y="38862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TW" altLang="en-US" sz="2400" dirty="0" smtClean="0">
                <a:latin typeface="Times New Roman" pitchFamily="18" charset="0"/>
                <a:ea typeface="新細明體" pitchFamily="18" charset="-120"/>
              </a:rPr>
              <a:t>夫妻和 </a:t>
            </a:r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  <a:t>/ </a:t>
            </a:r>
            <a:r>
              <a:rPr kumimoji="1" lang="zh-TW" altLang="en-US" sz="2400" dirty="0" smtClean="0">
                <a:latin typeface="Times New Roman" pitchFamily="18" charset="0"/>
                <a:ea typeface="新細明體" pitchFamily="18" charset="-120"/>
              </a:rPr>
              <a:t>或家庭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2667000" y="46482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TW" altLang="en-US" sz="2400" smtClean="0">
                <a:latin typeface="Times New Roman" pitchFamily="18" charset="0"/>
                <a:ea typeface="新細明體" pitchFamily="18" charset="-120"/>
              </a:rPr>
              <a:t>朋友</a:t>
            </a: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667000" y="52578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TW" altLang="en-US" sz="2400" smtClean="0">
                <a:latin typeface="Times New Roman" pitchFamily="18" charset="0"/>
                <a:ea typeface="新細明體" pitchFamily="18" charset="-120"/>
              </a:rPr>
              <a:t>教育 </a:t>
            </a:r>
            <a:r>
              <a:rPr kumimoji="1" lang="en-US" altLang="zh-TW" sz="2400" smtClean="0">
                <a:latin typeface="Times New Roman" pitchFamily="18" charset="0"/>
                <a:ea typeface="新細明體" pitchFamily="18" charset="-120"/>
              </a:rPr>
              <a:t>/ </a:t>
            </a:r>
            <a:r>
              <a:rPr kumimoji="1" lang="zh-TW" altLang="en-US" sz="2400" smtClean="0">
                <a:latin typeface="Times New Roman" pitchFamily="18" charset="0"/>
                <a:ea typeface="新細明體" pitchFamily="18" charset="-120"/>
              </a:rPr>
              <a:t>知識</a:t>
            </a: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2667000" y="60198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TW" altLang="en-US" sz="2400" smtClean="0">
                <a:latin typeface="Times New Roman" pitchFamily="18" charset="0"/>
                <a:ea typeface="新細明體" pitchFamily="18" charset="-120"/>
              </a:rPr>
              <a:t>娛樂 </a:t>
            </a:r>
            <a:r>
              <a:rPr kumimoji="1" lang="en-US" altLang="zh-TW" sz="2400" smtClean="0">
                <a:latin typeface="Times New Roman" pitchFamily="18" charset="0"/>
                <a:ea typeface="新細明體" pitchFamily="18" charset="-120"/>
              </a:rPr>
              <a:t>/ </a:t>
            </a:r>
            <a:r>
              <a:rPr kumimoji="1" lang="zh-TW" altLang="en-US" sz="2400" smtClean="0">
                <a:latin typeface="Times New Roman" pitchFamily="18" charset="0"/>
                <a:ea typeface="新細明體" pitchFamily="18" charset="-120"/>
              </a:rPr>
              <a:t>運動</a:t>
            </a:r>
          </a:p>
        </p:txBody>
      </p:sp>
    </p:spTree>
    <p:extLst>
      <p:ext uri="{BB962C8B-B14F-4D97-AF65-F5344CB8AC3E}">
        <p14:creationId xmlns:p14="http://schemas.microsoft.com/office/powerpoint/2010/main" val="98016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363272" cy="1143000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請根據你今天的狀況，排出下列事件的優先順序。換句話說，假使這些事件同時出現在你的「待辦」清單中，哪項會上升到最高的位置？</a:t>
            </a:r>
            <a:br>
              <a:rPr lang="zh-TW" altLang="en-US" sz="2800" dirty="0"/>
            </a:b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14400" y="1752600"/>
            <a:ext cx="7543800" cy="4800600"/>
            <a:chOff x="576" y="1104"/>
            <a:chExt cx="4752" cy="3024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576" y="1104"/>
              <a:ext cx="4752" cy="3024"/>
              <a:chOff x="576" y="1200"/>
              <a:chExt cx="4752" cy="3024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576" y="1200"/>
                <a:ext cx="4752" cy="3024"/>
              </a:xfrm>
              <a:prstGeom prst="rect">
                <a:avLst/>
              </a:prstGeom>
              <a:noFill/>
              <a:ln w="9525">
                <a:solidFill>
                  <a:srgbClr val="92D05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4752" cy="0"/>
              </a:xfrm>
              <a:prstGeom prst="line">
                <a:avLst/>
              </a:prstGeom>
              <a:noFill/>
              <a:ln w="9525">
                <a:solidFill>
                  <a:srgbClr val="92D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V="1">
                <a:off x="576" y="2064"/>
                <a:ext cx="4752" cy="0"/>
              </a:xfrm>
              <a:prstGeom prst="line">
                <a:avLst/>
              </a:prstGeom>
              <a:noFill/>
              <a:ln w="9525">
                <a:solidFill>
                  <a:srgbClr val="92D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V="1">
                <a:off x="576" y="2496"/>
                <a:ext cx="4752" cy="0"/>
              </a:xfrm>
              <a:prstGeom prst="line">
                <a:avLst/>
              </a:prstGeom>
              <a:noFill/>
              <a:ln w="9525">
                <a:solidFill>
                  <a:srgbClr val="92D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 flipV="1">
                <a:off x="576" y="3792"/>
                <a:ext cx="4752" cy="0"/>
              </a:xfrm>
              <a:prstGeom prst="line">
                <a:avLst/>
              </a:prstGeom>
              <a:noFill/>
              <a:ln w="9525">
                <a:solidFill>
                  <a:srgbClr val="92D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576" y="2928"/>
                <a:ext cx="4752" cy="0"/>
              </a:xfrm>
              <a:prstGeom prst="line">
                <a:avLst/>
              </a:prstGeom>
              <a:noFill/>
              <a:ln w="9525">
                <a:solidFill>
                  <a:srgbClr val="92D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flipV="1">
                <a:off x="576" y="3360"/>
                <a:ext cx="4752" cy="0"/>
              </a:xfrm>
              <a:prstGeom prst="line">
                <a:avLst/>
              </a:prstGeom>
              <a:noFill/>
              <a:ln w="9525">
                <a:solidFill>
                  <a:srgbClr val="92D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1440" y="1104"/>
              <a:ext cx="0" cy="3024"/>
            </a:xfrm>
            <a:prstGeom prst="line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438400" y="19050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 dirty="0"/>
              <a:t>三個星期前就約好要去見私人醫生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438400" y="2605088"/>
            <a:ext cx="563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/>
              <a:t>孩子 </a:t>
            </a:r>
            <a:r>
              <a:rPr lang="en-US" altLang="zh-TW" sz="1800"/>
              <a:t>( </a:t>
            </a:r>
            <a:r>
              <a:rPr lang="zh-TW" altLang="en-US" sz="1800"/>
              <a:t>或者姪女、外甥 </a:t>
            </a:r>
            <a:r>
              <a:rPr lang="en-US" altLang="zh-TW" sz="1800"/>
              <a:t>) </a:t>
            </a:r>
            <a:r>
              <a:rPr lang="zh-TW" altLang="en-US" sz="1800"/>
              <a:t>的音樂會、運動會或朗誦比賽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2438400" y="3290888"/>
            <a:ext cx="3733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/>
              <a:t>家人急病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2438400" y="3976688"/>
            <a:ext cx="3733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/>
              <a:t>應老闆的要求安排好會議</a:t>
            </a: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2438400" y="47244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/>
              <a:t>約好和一位重要的顧客見面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438400" y="54102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/>
              <a:t>早就安排好和朋友晚上外出聚會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2438400" y="6110288"/>
            <a:ext cx="419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/>
              <a:t>和先生、太太，或者心上人的「約會」</a:t>
            </a:r>
          </a:p>
        </p:txBody>
      </p:sp>
    </p:spTree>
    <p:extLst>
      <p:ext uri="{BB962C8B-B14F-4D97-AF65-F5344CB8AC3E}">
        <p14:creationId xmlns:p14="http://schemas.microsoft.com/office/powerpoint/2010/main" val="53323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成為高效經理</a:t>
            </a:r>
            <a:r>
              <a:rPr lang="zh-TW" altLang="en-US" dirty="0" smtClean="0"/>
              <a:t>人的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Priority - </a:t>
            </a:r>
            <a:r>
              <a:rPr lang="zh-TW" altLang="en-US" dirty="0" smtClean="0"/>
              <a:t>克服</a:t>
            </a:r>
            <a:r>
              <a:rPr lang="zh-TW" altLang="en-US" dirty="0"/>
              <a:t>拖延的壞</a:t>
            </a:r>
            <a:r>
              <a:rPr lang="zh-TW" altLang="en-US" dirty="0" smtClean="0"/>
              <a:t>習慣</a:t>
            </a:r>
            <a:endParaRPr lang="en-US" altLang="zh-TW" dirty="0" smtClean="0"/>
          </a:p>
          <a:p>
            <a:r>
              <a:rPr lang="en-US" altLang="zh-TW" dirty="0" smtClean="0"/>
              <a:t>Propriety - </a:t>
            </a:r>
            <a:r>
              <a:rPr lang="zh-TW" altLang="en-US" dirty="0" smtClean="0"/>
              <a:t>改善</a:t>
            </a:r>
            <a:r>
              <a:rPr lang="zh-TW" altLang="en-US" dirty="0"/>
              <a:t>行動品質之鑰</a:t>
            </a:r>
          </a:p>
          <a:p>
            <a:r>
              <a:rPr lang="en-US" altLang="zh-TW" dirty="0" smtClean="0"/>
              <a:t>Commitment - </a:t>
            </a:r>
            <a:r>
              <a:rPr lang="zh-TW" altLang="en-US" dirty="0" smtClean="0"/>
              <a:t>減低</a:t>
            </a:r>
            <a:r>
              <a:rPr lang="zh-TW" altLang="en-US" dirty="0"/>
              <a:t>自己與同事壓力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439830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148</TotalTime>
  <Words>972</Words>
  <Application>Microsoft Office PowerPoint</Application>
  <PresentationFormat>如螢幕大小 (4:3)</PresentationFormat>
  <Paragraphs>114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科技</vt:lpstr>
      <vt:lpstr>高效經理人</vt:lpstr>
      <vt:lpstr>最後一分鐘經理人</vt:lpstr>
      <vt:lpstr>每個行業、每個職場，都隱伏著一個狠毒的事業生涯殺手： </vt:lpstr>
      <vt:lpstr>積極求解 v.s. 退卻合理化</vt:lpstr>
      <vt:lpstr>不管做事拖拖拉拉的人肯不肯承認，他們的確給自己和他人製造了壓力。 </vt:lpstr>
      <vt:lpstr>現代管理學之父 - 彼得·杜拉克</vt:lpstr>
      <vt:lpstr>請在以下的個人與工作要務前面，填入 1~7 的數字，以便排出它們的先後順序，「1」代表最重要。  </vt:lpstr>
      <vt:lpstr>請根據你今天的狀況，排出下列事件的優先順序。換句話說，假使這些事件同時出現在你的「待辦」清單中，哪項會上升到最高的位置？ </vt:lpstr>
      <vt:lpstr>成為高效經理人的3個P</vt:lpstr>
      <vt:lpstr>Priority – 優先要務</vt:lpstr>
      <vt:lpstr>檢傷分類護士 ( Triage Nurse )</vt:lpstr>
      <vt:lpstr>活動分類</vt:lpstr>
      <vt:lpstr>有效能的經理人會使自己的工作和顧客價值產生連結</vt:lpstr>
      <vt:lpstr>在工作上，最高的優先要務應該是去做對公司願景有貢獻的事。</vt:lpstr>
      <vt:lpstr>Property – 合宜</vt:lpstr>
      <vt:lpstr>什麼是對的事？</vt:lpstr>
      <vt:lpstr>Commitment – 執著</vt:lpstr>
      <vt:lpstr>決定遵循三個 P ，有時難免伴隨著痛苦。</vt:lpstr>
      <vt:lpstr>自我承諾測驗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高效經理人</dc:title>
  <dc:creator>Nan</dc:creator>
  <cp:lastModifiedBy>Chiou-Nan Chen</cp:lastModifiedBy>
  <cp:revision>17</cp:revision>
  <dcterms:created xsi:type="dcterms:W3CDTF">2016-11-30T14:17:07Z</dcterms:created>
  <dcterms:modified xsi:type="dcterms:W3CDTF">2016-12-03T01:09:11Z</dcterms:modified>
</cp:coreProperties>
</file>