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2"/>
  </p:notesMasterIdLst>
  <p:sldIdLst>
    <p:sldId id="256" r:id="rId2"/>
    <p:sldId id="257" r:id="rId3"/>
    <p:sldId id="260" r:id="rId4"/>
    <p:sldId id="269" r:id="rId5"/>
    <p:sldId id="270" r:id="rId6"/>
    <p:sldId id="271" r:id="rId7"/>
    <p:sldId id="272" r:id="rId8"/>
    <p:sldId id="258" r:id="rId9"/>
    <p:sldId id="259" r:id="rId10"/>
    <p:sldId id="261" r:id="rId11"/>
    <p:sldId id="262" r:id="rId12"/>
    <p:sldId id="263" r:id="rId13"/>
    <p:sldId id="264" r:id="rId14"/>
    <p:sldId id="265" r:id="rId15"/>
    <p:sldId id="275" r:id="rId16"/>
    <p:sldId id="273" r:id="rId17"/>
    <p:sldId id="266" r:id="rId18"/>
    <p:sldId id="267" r:id="rId19"/>
    <p:sldId id="268" r:id="rId20"/>
    <p:sldId id="274" r:id="rId21"/>
    <p:sldId id="276" r:id="rId22"/>
    <p:sldId id="277" r:id="rId23"/>
    <p:sldId id="278" r:id="rId24"/>
    <p:sldId id="279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1" r:id="rId33"/>
    <p:sldId id="289" r:id="rId34"/>
    <p:sldId id="290" r:id="rId35"/>
    <p:sldId id="291" r:id="rId36"/>
    <p:sldId id="292" r:id="rId37"/>
    <p:sldId id="293" r:id="rId38"/>
    <p:sldId id="294" r:id="rId39"/>
    <p:sldId id="280" r:id="rId40"/>
    <p:sldId id="297" r:id="rId41"/>
    <p:sldId id="295" r:id="rId42"/>
    <p:sldId id="296" r:id="rId43"/>
    <p:sldId id="298" r:id="rId44"/>
    <p:sldId id="299" r:id="rId45"/>
    <p:sldId id="300" r:id="rId46"/>
    <p:sldId id="305" r:id="rId47"/>
    <p:sldId id="306" r:id="rId48"/>
    <p:sldId id="307" r:id="rId49"/>
    <p:sldId id="301" r:id="rId50"/>
    <p:sldId id="302" r:id="rId51"/>
    <p:sldId id="303" r:id="rId52"/>
    <p:sldId id="304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979" y="-1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EC8DA-B0B5-4198-9C9D-FC0616CF4746}" type="datetimeFigureOut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82E1F-AE0F-492F-80E4-C35B48190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54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4F7C-51FE-4908-B91E-BD48FD4BE805}" type="datetime1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B0324-A20C-4D5A-BC4B-DF8F7666EFEC}" type="datetime1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1A91-AD5C-4BCC-A860-1B034E73830F}" type="datetime1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AAB2-96E6-4624-9EE8-F3092AB3400B}" type="datetime1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C0ED8-37AC-48DB-8C89-01FB3F212929}" type="datetime1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FB39-E5FB-403F-9D5A-1A5075E3554B}" type="datetime1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AA94-66CB-4C47-87F3-55FAED9632D1}" type="datetime1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EFD0-09E3-4EC7-80FB-D0B5FF772A8F}" type="datetime1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C667-3474-4375-8235-745B911878D4}" type="datetime1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C2D2-2E48-4F80-94D7-4285740B4794}" type="datetime1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DA5A8A2-72FC-4A62-B51B-E2C0CE790F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BFE3A27-4EC3-4FE4-8CD6-740FA641F718}" type="datetime1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B8C2133-592D-45F3-B3F4-A45E15F3615A}" type="datetime1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DA5A8A2-72FC-4A62-B51B-E2C0CE790F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gi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儲存</a:t>
            </a:r>
            <a:r>
              <a:rPr lang="zh-TW" altLang="en-US" dirty="0" smtClean="0"/>
              <a:t>技術</a:t>
            </a:r>
            <a:r>
              <a:rPr lang="zh-TW" altLang="en-US" dirty="0"/>
              <a:t>的趨勢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60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DAS</a:t>
            </a:r>
            <a:r>
              <a:rPr lang="zh-TW" altLang="en-US" dirty="0" smtClean="0"/>
              <a:t> </a:t>
            </a:r>
            <a:r>
              <a:rPr lang="en-US" altLang="zh-TW" dirty="0" smtClean="0"/>
              <a:t>(Direct </a:t>
            </a:r>
            <a:r>
              <a:rPr lang="en-US" altLang="zh-TW" dirty="0"/>
              <a:t>Attached </a:t>
            </a:r>
            <a:r>
              <a:rPr lang="en-US" altLang="zh-TW" dirty="0" smtClean="0"/>
              <a:t>Storage)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內建硬碟 </a:t>
            </a:r>
            <a:r>
              <a:rPr lang="en-US" altLang="zh-TW" dirty="0" smtClean="0"/>
              <a:t>-&gt; </a:t>
            </a:r>
            <a:r>
              <a:rPr lang="zh-TW" altLang="en-US" dirty="0" smtClean="0"/>
              <a:t>外</a:t>
            </a:r>
            <a:r>
              <a:rPr lang="zh-TW" altLang="en-US" dirty="0"/>
              <a:t>接儲存系統 </a:t>
            </a:r>
            <a:endParaRPr lang="en-US" altLang="zh-TW" dirty="0" smtClean="0"/>
          </a:p>
          <a:p>
            <a:r>
              <a:rPr lang="zh-TW" altLang="en-US" dirty="0" smtClean="0"/>
              <a:t>磁碟</a:t>
            </a:r>
            <a:r>
              <a:rPr lang="zh-TW" altLang="en-US" dirty="0"/>
              <a:t>陣列 </a:t>
            </a:r>
            <a:r>
              <a:rPr lang="en-US" altLang="zh-TW" dirty="0"/>
              <a:t>( Disk Array 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最基本</a:t>
            </a:r>
            <a:r>
              <a:rPr lang="zh-TW" altLang="en-US" dirty="0"/>
              <a:t>的儲存虛擬</a:t>
            </a:r>
            <a:r>
              <a:rPr lang="zh-TW" altLang="en-US" dirty="0" smtClean="0"/>
              <a:t>化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3074" name="Picture 2" descr="「RAID」的圖片搜尋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7" r="7969"/>
          <a:stretch/>
        </p:blipFill>
        <p:spPr bwMode="auto">
          <a:xfrm>
            <a:off x="4716016" y="3248978"/>
            <a:ext cx="3886200" cy="346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「2U 主機板 硬碟」的圖片搜尋結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8" t="43502" r="17467"/>
          <a:stretch/>
        </p:blipFill>
        <p:spPr bwMode="auto">
          <a:xfrm>
            <a:off x="467544" y="3248978"/>
            <a:ext cx="4038600" cy="346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89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71420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RAID (</a:t>
            </a:r>
            <a:r>
              <a:rPr lang="en-US" altLang="zh-TW" sz="4800" dirty="0">
                <a:ea typeface="新細明體" pitchFamily="18" charset="-120"/>
              </a:rPr>
              <a:t>Redundant Array of Independent Disks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Mirror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9" name="Picture 7" descr="rai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924944"/>
            <a:ext cx="41433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87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Striping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71420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RAID (</a:t>
            </a:r>
            <a:r>
              <a:rPr lang="en-US" altLang="zh-TW" sz="4800" dirty="0">
                <a:ea typeface="新細明體" pitchFamily="18" charset="-120"/>
              </a:rPr>
              <a:t>Redundant Array of Independent Disks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8" name="Picture 5" descr="raid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/>
          <a:stretch>
            <a:fillRect/>
          </a:stretch>
        </p:blipFill>
        <p:spPr bwMode="auto">
          <a:xfrm>
            <a:off x="2699792" y="2996952"/>
            <a:ext cx="3325812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73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786210"/>
          </a:xfrm>
        </p:spPr>
        <p:txBody>
          <a:bodyPr>
            <a:normAutofit/>
          </a:bodyPr>
          <a:lstStyle/>
          <a:p>
            <a:r>
              <a:rPr lang="en-US" altLang="zh-TW" dirty="0"/>
              <a:t>RAID (</a:t>
            </a:r>
            <a:r>
              <a:rPr lang="en-US" altLang="zh-TW" sz="4400" dirty="0">
                <a:ea typeface="新細明體" pitchFamily="18" charset="-120"/>
              </a:rPr>
              <a:t>Redundant Array of Independent Disks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RAID 5, 6, 1+0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Picture 9" descr="raid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56992"/>
            <a:ext cx="415290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 descr="raid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14438"/>
            <a:ext cx="234315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6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集中式儲存管理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NAS ( Network Attached Storage )</a:t>
            </a:r>
            <a:endParaRPr lang="en-US" altLang="zh-TW" dirty="0" smtClean="0"/>
          </a:p>
          <a:p>
            <a:r>
              <a:rPr lang="en-US" altLang="zh-TW" dirty="0" smtClean="0"/>
              <a:t>SAN ( Storage Area Network)</a:t>
            </a:r>
          </a:p>
          <a:p>
            <a:pPr lvl="1"/>
            <a:r>
              <a:rPr lang="en-US" altLang="zh-TW" dirty="0" smtClean="0"/>
              <a:t>FC/SAN</a:t>
            </a:r>
          </a:p>
          <a:p>
            <a:pPr lvl="1"/>
            <a:r>
              <a:rPr lang="en-US" altLang="zh-TW" dirty="0" smtClean="0"/>
              <a:t>IP/SAN</a:t>
            </a:r>
          </a:p>
          <a:p>
            <a:r>
              <a:rPr lang="en-US" altLang="zh-TW" dirty="0" smtClean="0"/>
              <a:t>Storage + Networking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446063" y="4621212"/>
            <a:ext cx="2232025" cy="1800225"/>
          </a:xfrm>
          <a:prstGeom prst="can">
            <a:avLst>
              <a:gd name="adj" fmla="val 25000"/>
            </a:avLst>
          </a:prstGeom>
          <a:solidFill>
            <a:schemeClr val="folHlink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Cloud"/>
          <p:cNvSpPr>
            <a:spLocks noChangeAspect="1" noEditPoints="1" noChangeArrowheads="1"/>
          </p:cNvSpPr>
          <p:nvPr/>
        </p:nvSpPr>
        <p:spPr bwMode="auto">
          <a:xfrm>
            <a:off x="5046513" y="4545012"/>
            <a:ext cx="3143250" cy="2106612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hlink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2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Storage Consolidation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6146" name="Picture 2" descr="http://www.netpro.com.tw/userfiles/image/201106/2011061416174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5904656" cy="48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95536" y="6396335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http://www.netpro.com.tw/?FID=23&amp;CID=95&amp;category=1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13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NAS (Network Attached Storage)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tower"/>
          <p:cNvSpPr>
            <a:spLocks noEditPoints="1" noChangeArrowheads="1"/>
          </p:cNvSpPr>
          <p:nvPr/>
        </p:nvSpPr>
        <p:spPr bwMode="auto">
          <a:xfrm>
            <a:off x="1030288" y="3068786"/>
            <a:ext cx="1512887" cy="2519363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2000">
                <a:solidFill>
                  <a:schemeClr val="tx1"/>
                </a:solidFill>
              </a:rPr>
              <a:t>NFS/CIFS</a:t>
            </a:r>
          </a:p>
          <a:p>
            <a:r>
              <a:rPr lang="en-US" altLang="zh-TW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2541588" y="4510236"/>
            <a:ext cx="576262" cy="287338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" name="Cloud"/>
          <p:cNvSpPr>
            <a:spLocks noChangeAspect="1" noEditPoints="1" noChangeArrowheads="1"/>
          </p:cNvSpPr>
          <p:nvPr/>
        </p:nvSpPr>
        <p:spPr bwMode="auto">
          <a:xfrm>
            <a:off x="2830512" y="3573611"/>
            <a:ext cx="1741487" cy="10922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hlink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r>
              <a:rPr lang="en-US" altLang="zh-TW" sz="3400" b="1" dirty="0">
                <a:solidFill>
                  <a:schemeClr val="tx1"/>
                </a:solidFill>
              </a:rPr>
              <a:t>LAN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4197350" y="4437211"/>
            <a:ext cx="504825" cy="360363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" name="tower"/>
          <p:cNvSpPr>
            <a:spLocks noEditPoints="1" noChangeArrowheads="1"/>
          </p:cNvSpPr>
          <p:nvPr/>
        </p:nvSpPr>
        <p:spPr bwMode="auto">
          <a:xfrm>
            <a:off x="4702175" y="4292749"/>
            <a:ext cx="1225550" cy="2160587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>
                <a:solidFill>
                  <a:schemeClr val="tx1"/>
                </a:solidFill>
              </a:rPr>
              <a:t>NAS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4918075" y="5300811"/>
            <a:ext cx="803275" cy="890588"/>
          </a:xfrm>
          <a:prstGeom prst="can">
            <a:avLst>
              <a:gd name="adj" fmla="val 27717"/>
            </a:avLst>
          </a:prstGeom>
          <a:solidFill>
            <a:schemeClr val="folHlink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ower"/>
          <p:cNvSpPr>
            <a:spLocks noEditPoints="1" noChangeArrowheads="1"/>
          </p:cNvSpPr>
          <p:nvPr/>
        </p:nvSpPr>
        <p:spPr bwMode="auto">
          <a:xfrm>
            <a:off x="5494338" y="1917849"/>
            <a:ext cx="1009650" cy="1801812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>
                <a:solidFill>
                  <a:schemeClr val="tx1"/>
                </a:solidFill>
              </a:rPr>
              <a:t>NAS</a:t>
            </a: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6934200" y="2925911"/>
            <a:ext cx="661988" cy="742950"/>
          </a:xfrm>
          <a:prstGeom prst="can">
            <a:avLst>
              <a:gd name="adj" fmla="val 28058"/>
            </a:avLst>
          </a:prstGeom>
          <a:solidFill>
            <a:schemeClr val="folHlink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6502400" y="3213249"/>
            <a:ext cx="431800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4341813" y="3429149"/>
            <a:ext cx="1152525" cy="288925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0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NAS </a:t>
            </a:r>
            <a:r>
              <a:rPr lang="en-US" altLang="zh-TW" dirty="0" smtClean="0"/>
              <a:t>(Network </a:t>
            </a:r>
            <a:r>
              <a:rPr lang="en-US" altLang="zh-TW" dirty="0"/>
              <a:t>Attached </a:t>
            </a:r>
            <a:r>
              <a:rPr lang="en-US" altLang="zh-TW" dirty="0" smtClean="0"/>
              <a:t>Storage)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File Server</a:t>
            </a:r>
          </a:p>
          <a:p>
            <a:pPr lvl="1"/>
            <a:r>
              <a:rPr lang="en-US" altLang="zh-TW" dirty="0" smtClean="0"/>
              <a:t>SAMBA</a:t>
            </a:r>
          </a:p>
          <a:p>
            <a:pPr lvl="1"/>
            <a:r>
              <a:rPr lang="en-US" altLang="zh-TW" dirty="0" smtClean="0"/>
              <a:t>UNIX – NFS </a:t>
            </a:r>
            <a:r>
              <a:rPr lang="en-US" altLang="zh-TW" dirty="0"/>
              <a:t>( Network File System 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Windows – CIFS </a:t>
            </a:r>
            <a:r>
              <a:rPr lang="en-US" altLang="zh-TW" dirty="0"/>
              <a:t>( Common Internet File System 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Serverless</a:t>
            </a:r>
            <a:r>
              <a:rPr lang="en-US" altLang="zh-TW" dirty="0" smtClean="0"/>
              <a:t> – NAS</a:t>
            </a:r>
          </a:p>
          <a:p>
            <a:pPr lvl="1"/>
            <a:r>
              <a:rPr lang="en-US" altLang="zh-TW" dirty="0" smtClean="0"/>
              <a:t>Disk Array </a:t>
            </a:r>
            <a:r>
              <a:rPr lang="zh-TW" altLang="en-US" dirty="0" smtClean="0"/>
              <a:t>內建</a:t>
            </a:r>
            <a:r>
              <a:rPr lang="en-US" altLang="zh-TW" dirty="0" smtClean="0"/>
              <a:t>NFS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CIFS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4098" name="Picture 2" descr="http://www.netpro.com.tw/userfiles/image/201106/20110614162655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1"/>
          <a:stretch/>
        </p:blipFill>
        <p:spPr bwMode="auto">
          <a:xfrm>
            <a:off x="5508104" y="3730476"/>
            <a:ext cx="3105150" cy="300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11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NAS (Network Attached Storage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Media Center</a:t>
            </a:r>
          </a:p>
          <a:p>
            <a:r>
              <a:rPr lang="zh-TW" altLang="en-US" dirty="0" smtClean="0"/>
              <a:t>只支援檔案</a:t>
            </a:r>
            <a:r>
              <a:rPr lang="zh-TW" altLang="en-US" dirty="0"/>
              <a:t>型態資料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5122" name="Picture 2" descr="「NAS storage」的圖片搜尋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2" r="4856"/>
          <a:stretch/>
        </p:blipFill>
        <p:spPr bwMode="auto">
          <a:xfrm>
            <a:off x="198264" y="2924944"/>
            <a:ext cx="4432299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「Free NAS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96356"/>
            <a:ext cx="39147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61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SAN</a:t>
            </a:r>
            <a:r>
              <a:rPr lang="zh-TW" altLang="en-US" dirty="0" smtClean="0"/>
              <a:t> </a:t>
            </a:r>
            <a:r>
              <a:rPr lang="en-US" altLang="zh-TW" dirty="0" smtClean="0"/>
              <a:t>(Storage Area Network)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tower"/>
          <p:cNvSpPr>
            <a:spLocks noEditPoints="1" noChangeArrowheads="1"/>
          </p:cNvSpPr>
          <p:nvPr/>
        </p:nvSpPr>
        <p:spPr bwMode="auto">
          <a:xfrm>
            <a:off x="468313" y="2924175"/>
            <a:ext cx="922337" cy="1438275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180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6" name="Cloud"/>
          <p:cNvSpPr>
            <a:spLocks noChangeAspect="1" noEditPoints="1" noChangeArrowheads="1"/>
          </p:cNvSpPr>
          <p:nvPr/>
        </p:nvSpPr>
        <p:spPr bwMode="auto">
          <a:xfrm>
            <a:off x="2051050" y="1916113"/>
            <a:ext cx="3960813" cy="26543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hlink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r>
              <a:rPr lang="en-US" altLang="zh-TW" sz="6800" b="1">
                <a:solidFill>
                  <a:schemeClr val="tx1"/>
                </a:solidFill>
              </a:rPr>
              <a:t>  SAN</a:t>
            </a:r>
          </a:p>
        </p:txBody>
      </p:sp>
      <p:sp>
        <p:nvSpPr>
          <p:cNvPr id="7" name="tower"/>
          <p:cNvSpPr>
            <a:spLocks noEditPoints="1" noChangeArrowheads="1"/>
          </p:cNvSpPr>
          <p:nvPr/>
        </p:nvSpPr>
        <p:spPr bwMode="auto">
          <a:xfrm>
            <a:off x="1547813" y="4005263"/>
            <a:ext cx="1066800" cy="17970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200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804025" y="2492375"/>
            <a:ext cx="1368425" cy="1081088"/>
          </a:xfrm>
          <a:prstGeom prst="can">
            <a:avLst>
              <a:gd name="adj" fmla="val 25000"/>
            </a:avLst>
          </a:prstGeom>
          <a:solidFill>
            <a:schemeClr val="folHlink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5940425" y="3789363"/>
            <a:ext cx="1655763" cy="1295400"/>
          </a:xfrm>
          <a:prstGeom prst="can">
            <a:avLst>
              <a:gd name="adj" fmla="val 25000"/>
            </a:avLst>
          </a:prstGeom>
          <a:solidFill>
            <a:schemeClr val="folHlink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1331913" y="3716338"/>
            <a:ext cx="792162" cy="217487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2627313" y="4437063"/>
            <a:ext cx="1152525" cy="936625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6011863" y="3141663"/>
            <a:ext cx="792162" cy="71437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 flipV="1">
            <a:off x="4859338" y="4222750"/>
            <a:ext cx="1081087" cy="430213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7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800" dirty="0"/>
              <a:t>網路儲存</a:t>
            </a:r>
            <a:r>
              <a:rPr lang="zh-TW" altLang="en-US" sz="4800" dirty="0" smtClean="0"/>
              <a:t>產業與</a:t>
            </a:r>
            <a:r>
              <a:rPr lang="zh-TW" altLang="en-US" sz="4800" dirty="0"/>
              <a:t>職場經驗分享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</a:t>
            </a:r>
            <a:r>
              <a:rPr lang="zh-TW" altLang="en-US" dirty="0" smtClean="0"/>
              <a:t>儲存與備份技術</a:t>
            </a:r>
            <a:endParaRPr lang="en-US" altLang="zh-TW" dirty="0"/>
          </a:p>
          <a:p>
            <a:r>
              <a:rPr lang="zh-TW" altLang="en-US" dirty="0" smtClean="0"/>
              <a:t>工作類型與知識管理</a:t>
            </a:r>
            <a:endParaRPr lang="en-US" altLang="zh-TW" dirty="0"/>
          </a:p>
          <a:p>
            <a:r>
              <a:rPr lang="zh-TW" altLang="en-US" dirty="0" smtClean="0"/>
              <a:t>相關技術與研究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8" t="17963" b="12592"/>
          <a:stretch/>
        </p:blipFill>
        <p:spPr bwMode="auto">
          <a:xfrm>
            <a:off x="323528" y="1628800"/>
            <a:ext cx="85471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299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FC/SAN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Fiber Channel</a:t>
            </a:r>
          </a:p>
          <a:p>
            <a:pPr lvl="1"/>
            <a:r>
              <a:rPr lang="en-US" altLang="zh-TW" dirty="0" smtClean="0"/>
              <a:t>FC switch</a:t>
            </a:r>
          </a:p>
          <a:p>
            <a:pPr lvl="1"/>
            <a:r>
              <a:rPr lang="en-US" altLang="zh-TW" dirty="0" smtClean="0"/>
              <a:t>HBA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5" name="AutoShape 2" descr="「fiber channel」的圖片搜尋結果"/>
          <p:cNvSpPr>
            <a:spLocks noChangeAspect="1" noChangeArrowheads="1"/>
          </p:cNvSpPr>
          <p:nvPr/>
        </p:nvSpPr>
        <p:spPr bwMode="auto">
          <a:xfrm>
            <a:off x="155575" y="-1119188"/>
            <a:ext cx="4762500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172" name="Picture 4" descr="http://h20564.www2.hpe.com/hpsc/doc/public/imageServlet?DOCID=emr_na-c01404893-3/c0161419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153967"/>
            <a:ext cx="4752528" cy="232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「fiber channel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98" y="3429000"/>
            <a:ext cx="3913530" cy="306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89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IP/SAN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iSCSI</a:t>
            </a:r>
          </a:p>
          <a:p>
            <a:pPr lvl="1"/>
            <a:r>
              <a:rPr lang="en-US" altLang="zh-TW" dirty="0" smtClean="0"/>
              <a:t>Initiator</a:t>
            </a:r>
          </a:p>
          <a:p>
            <a:pPr lvl="1"/>
            <a:r>
              <a:rPr lang="en-US" altLang="zh-TW" dirty="0" smtClean="0"/>
              <a:t>Target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8194" name="Picture 2" descr="「iSCSI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01020"/>
            <a:ext cx="5677272" cy="341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5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FC/SAN vs. IP/SAN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架構相似</a:t>
            </a:r>
            <a:endParaRPr lang="en-US" altLang="zh-TW" dirty="0" smtClean="0"/>
          </a:p>
          <a:p>
            <a:r>
              <a:rPr lang="zh-TW" altLang="en-US" dirty="0"/>
              <a:t>不同通訊協定</a:t>
            </a:r>
            <a:endParaRPr lang="en-US" altLang="zh-TW" dirty="0" smtClean="0"/>
          </a:p>
          <a:p>
            <a:r>
              <a:rPr lang="zh-TW" altLang="en-US" dirty="0"/>
              <a:t>組成元件</a:t>
            </a:r>
            <a:r>
              <a:rPr lang="zh-TW" altLang="en-US" dirty="0" smtClean="0"/>
              <a:t>不同</a:t>
            </a:r>
            <a:endParaRPr lang="en-US" altLang="zh-TW" dirty="0" smtClean="0"/>
          </a:p>
          <a:p>
            <a:r>
              <a:rPr lang="zh-TW" altLang="en-US" dirty="0" smtClean="0"/>
              <a:t>建置成本</a:t>
            </a:r>
            <a:endParaRPr lang="en-US" altLang="zh-TW" dirty="0" smtClean="0"/>
          </a:p>
          <a:p>
            <a:r>
              <a:rPr lang="zh-TW" altLang="en-US" dirty="0"/>
              <a:t>管理</a:t>
            </a:r>
            <a:r>
              <a:rPr lang="zh-TW" altLang="en-US" dirty="0" smtClean="0"/>
              <a:t>成本</a:t>
            </a:r>
            <a:endParaRPr lang="en-US" altLang="zh-TW" dirty="0" smtClean="0"/>
          </a:p>
          <a:p>
            <a:r>
              <a:rPr lang="zh-TW" altLang="en-US" dirty="0"/>
              <a:t>效能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9218" name="Picture 2" descr="http://www.netpro.com.tw/userfiles/image/201106/20110614163146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2"/>
          <a:stretch/>
        </p:blipFill>
        <p:spPr bwMode="auto">
          <a:xfrm>
            <a:off x="3635897" y="2225585"/>
            <a:ext cx="5066488" cy="433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62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Storage Gateway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11266" name="Picture 2" descr="「storage gateway falconstor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02308"/>
            <a:ext cx="5596136" cy="339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「storage gateway falconstor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799"/>
            <a:ext cx="3600400" cy="497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12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儲存虛擬化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Storage </a:t>
            </a:r>
            <a:r>
              <a:rPr lang="en-US" altLang="zh-TW" dirty="0" smtClean="0"/>
              <a:t>Virtualization</a:t>
            </a:r>
          </a:p>
          <a:p>
            <a:pPr lvl="1"/>
            <a:r>
              <a:rPr lang="en-US" altLang="zh-TW" dirty="0" smtClean="0"/>
              <a:t>LVM</a:t>
            </a:r>
          </a:p>
          <a:p>
            <a:pPr lvl="1"/>
            <a:r>
              <a:rPr lang="en-US" altLang="zh-TW" dirty="0" smtClean="0"/>
              <a:t>VTL</a:t>
            </a:r>
          </a:p>
          <a:p>
            <a:r>
              <a:rPr lang="en-US" altLang="zh-TW" dirty="0"/>
              <a:t>Thin </a:t>
            </a:r>
            <a:r>
              <a:rPr lang="en-US" altLang="zh-TW" dirty="0" smtClean="0"/>
              <a:t>Provision</a:t>
            </a:r>
          </a:p>
          <a:p>
            <a:pPr lvl="1"/>
            <a:r>
              <a:rPr lang="zh-TW" altLang="en-US" dirty="0"/>
              <a:t>彈性空間管理</a:t>
            </a:r>
            <a:endParaRPr lang="en-US" altLang="zh-TW" dirty="0"/>
          </a:p>
          <a:p>
            <a:r>
              <a:rPr lang="en-US" altLang="zh-TW" dirty="0"/>
              <a:t>Storage Pool</a:t>
            </a:r>
          </a:p>
          <a:p>
            <a:pPr lvl="1"/>
            <a:r>
              <a:rPr lang="zh-TW" altLang="en-US" dirty="0" smtClean="0"/>
              <a:t>混合</a:t>
            </a:r>
            <a:r>
              <a:rPr lang="en-US" altLang="zh-TW" dirty="0" smtClean="0"/>
              <a:t>storage</a:t>
            </a:r>
          </a:p>
          <a:p>
            <a:r>
              <a:rPr lang="en-US" altLang="zh-TW" dirty="0" smtClean="0"/>
              <a:t>In-band vs. Out-band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5" t="2644" r="7957" b="2223"/>
          <a:stretch/>
        </p:blipFill>
        <p:spPr bwMode="auto">
          <a:xfrm>
            <a:off x="4722856" y="2204864"/>
            <a:ext cx="4183875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34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LVM</a:t>
            </a:r>
            <a:r>
              <a:rPr lang="zh-TW" altLang="en-US" dirty="0" smtClean="0"/>
              <a:t> </a:t>
            </a:r>
            <a:r>
              <a:rPr lang="en-US" altLang="zh-TW" dirty="0" smtClean="0"/>
              <a:t>(Logical Volume Management)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13316" name="Picture 4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610100"/>
            <a:ext cx="7423398" cy="307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「LVM」的圖片搜尋結果"/>
          <p:cNvSpPr>
            <a:spLocks noChangeAspect="1" noChangeArrowheads="1"/>
          </p:cNvSpPr>
          <p:nvPr/>
        </p:nvSpPr>
        <p:spPr bwMode="auto">
          <a:xfrm>
            <a:off x="155575" y="-922338"/>
            <a:ext cx="621030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3320" name="Picture 8" descr="「LVM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646361"/>
            <a:ext cx="5920209" cy="183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09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VTL (Virtual Tape Library)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De-dupe vs. Compress</a:t>
            </a:r>
          </a:p>
          <a:p>
            <a:pPr lvl="1"/>
            <a:r>
              <a:rPr lang="en-US" altLang="zh-TW" dirty="0" smtClean="0"/>
              <a:t>Block level vs. File level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5" name="Picture 4" descr="http://www.ukingdom.com.tw/Ukingdom/UserFiles/Falconstor%20VTL%20%E8%9E%8D%E5%90%88%E7%A3%81%E7%A2%9F%20%E7%A3%81%E5%B8%B6%E5%82%99%E4%BB%BD%E8%88%87%E9%87%8D%E8%A4%87%E8%B3%87%E6%96%99%E5%88%AA%E9%99%A4%E6%8A%80%E8%A1%9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" t="22345" r="4887" b="13598"/>
          <a:stretch/>
        </p:blipFill>
        <p:spPr bwMode="auto">
          <a:xfrm>
            <a:off x="755576" y="2924944"/>
            <a:ext cx="7795812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11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Out-of-Band &amp; In-Band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虛擬化的設定</a:t>
            </a:r>
            <a:r>
              <a:rPr lang="zh-TW" altLang="en-US" dirty="0"/>
              <a:t>存</a:t>
            </a:r>
            <a:r>
              <a:rPr lang="zh-TW" altLang="en-US" dirty="0" smtClean="0"/>
              <a:t>在資料路徑上與否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14338" name="Picture 2" descr="相關圖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7" t="16756" r="2329" b="11997"/>
          <a:stretch/>
        </p:blipFill>
        <p:spPr bwMode="auto">
          <a:xfrm>
            <a:off x="1043607" y="2276872"/>
            <a:ext cx="7007725" cy="432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92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Out-of-Band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4" t="15683" r="-271" b="7042"/>
          <a:stretch/>
        </p:blipFill>
        <p:spPr bwMode="auto">
          <a:xfrm>
            <a:off x="611560" y="1357908"/>
            <a:ext cx="8039100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85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資料儲存是資訊技術的基礎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資料完整性</a:t>
            </a:r>
            <a:endParaRPr lang="en-US" altLang="zh-TW" dirty="0" smtClean="0"/>
          </a:p>
          <a:p>
            <a:r>
              <a:rPr lang="zh-TW" altLang="en-US" dirty="0" smtClean="0"/>
              <a:t>資料備份是已備不時之需</a:t>
            </a:r>
            <a:endParaRPr lang="en-US" altLang="zh-TW" dirty="0" smtClean="0"/>
          </a:p>
          <a:p>
            <a:r>
              <a:rPr lang="zh-TW" altLang="en-US" dirty="0"/>
              <a:t>企業運作不間斷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79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In-Band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6" t="20018" b="4629"/>
          <a:stretch/>
        </p:blipFill>
        <p:spPr bwMode="auto">
          <a:xfrm>
            <a:off x="467544" y="1371600"/>
            <a:ext cx="8407400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934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Out-of-Band vs. In-Band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</a:t>
            </a:r>
            <a:r>
              <a:rPr lang="zh-TW" altLang="en-US" dirty="0"/>
              <a:t>與</a:t>
            </a:r>
            <a:r>
              <a:rPr lang="en-US" altLang="zh-TW" dirty="0"/>
              <a:t>control</a:t>
            </a:r>
            <a:r>
              <a:rPr lang="zh-TW" altLang="en-US" dirty="0"/>
              <a:t>是否在同一條</a:t>
            </a:r>
            <a:r>
              <a:rPr lang="en-US" altLang="zh-TW" dirty="0"/>
              <a:t>path</a:t>
            </a:r>
            <a:r>
              <a:rPr lang="zh-TW" altLang="en-US" dirty="0"/>
              <a:t>上</a:t>
            </a:r>
            <a:endParaRPr lang="en-US" altLang="zh-TW" dirty="0"/>
          </a:p>
          <a:p>
            <a:r>
              <a:rPr lang="zh-TW" altLang="en-US" dirty="0"/>
              <a:t>架構簡易程度</a:t>
            </a:r>
            <a:endParaRPr lang="en-US" altLang="zh-TW" dirty="0"/>
          </a:p>
          <a:p>
            <a:pPr lvl="1"/>
            <a:r>
              <a:rPr lang="zh-TW" altLang="en-US" dirty="0"/>
              <a:t>由</a:t>
            </a:r>
            <a:r>
              <a:rPr lang="en-US" altLang="zh-TW" dirty="0"/>
              <a:t>appliance</a:t>
            </a:r>
            <a:r>
              <a:rPr lang="zh-TW" altLang="en-US" dirty="0"/>
              <a:t>接手，</a:t>
            </a:r>
            <a:r>
              <a:rPr lang="en-US" altLang="zh-TW" dirty="0"/>
              <a:t>server</a:t>
            </a:r>
            <a:r>
              <a:rPr lang="zh-TW" altLang="en-US" dirty="0"/>
              <a:t>無須而外控制軟體</a:t>
            </a:r>
            <a:endParaRPr lang="en-US" altLang="zh-TW" dirty="0"/>
          </a:p>
          <a:p>
            <a:pPr lvl="1"/>
            <a:r>
              <a:rPr lang="en-US" altLang="zh-TW" dirty="0"/>
              <a:t>Mapping</a:t>
            </a:r>
            <a:r>
              <a:rPr lang="zh-TW" altLang="en-US" dirty="0"/>
              <a:t>與認證機制較複雜</a:t>
            </a:r>
            <a:endParaRPr lang="en-US" altLang="zh-TW" dirty="0"/>
          </a:p>
          <a:p>
            <a:r>
              <a:rPr lang="zh-TW" altLang="en-US" dirty="0"/>
              <a:t>效能最佳化</a:t>
            </a:r>
            <a:endParaRPr lang="en-US" altLang="zh-TW" dirty="0"/>
          </a:p>
          <a:p>
            <a:pPr lvl="1"/>
            <a:r>
              <a:rPr lang="zh-TW" altLang="en-US" dirty="0"/>
              <a:t>同一條</a:t>
            </a:r>
            <a:r>
              <a:rPr lang="en-US" altLang="zh-TW" dirty="0"/>
              <a:t>path</a:t>
            </a:r>
            <a:r>
              <a:rPr lang="zh-TW" altLang="en-US" dirty="0"/>
              <a:t>較易最佳化</a:t>
            </a:r>
            <a:endParaRPr lang="en-US" altLang="zh-TW" dirty="0"/>
          </a:p>
          <a:p>
            <a:r>
              <a:rPr lang="zh-TW" altLang="en-US" dirty="0"/>
              <a:t>擴充彈性</a:t>
            </a:r>
            <a:endParaRPr lang="en-US" altLang="zh-TW" dirty="0"/>
          </a:p>
          <a:p>
            <a:pPr lvl="1"/>
            <a:r>
              <a:rPr lang="zh-TW" altLang="en-US" dirty="0"/>
              <a:t>增減</a:t>
            </a:r>
            <a:r>
              <a:rPr lang="en-US" altLang="zh-TW" dirty="0"/>
              <a:t>storage</a:t>
            </a:r>
            <a:r>
              <a:rPr lang="zh-TW" altLang="en-US" dirty="0"/>
              <a:t>只須更新</a:t>
            </a:r>
            <a:r>
              <a:rPr lang="en-US" altLang="zh-TW" dirty="0"/>
              <a:t>mapping</a:t>
            </a:r>
            <a:r>
              <a:rPr lang="zh-TW" altLang="en-US" dirty="0"/>
              <a:t>內容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52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儲存技術分佈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53" b="17049"/>
          <a:stretch/>
        </p:blipFill>
        <p:spPr bwMode="auto">
          <a:xfrm>
            <a:off x="0" y="1628800"/>
            <a:ext cx="9144000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146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資料備份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單機備份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分散式</a:t>
            </a:r>
            <a:endParaRPr lang="en-US" altLang="zh-TW" dirty="0" smtClean="0"/>
          </a:p>
          <a:p>
            <a:r>
              <a:rPr lang="zh-TW" altLang="en-US" dirty="0"/>
              <a:t>集中是</a:t>
            </a:r>
            <a:r>
              <a:rPr lang="zh-TW" altLang="en-US" dirty="0" smtClean="0"/>
              <a:t>備份 </a:t>
            </a:r>
            <a:r>
              <a:rPr lang="en-US" altLang="zh-TW" dirty="0" smtClean="0"/>
              <a:t>– Client /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15362" name="Picture 2" descr="http://www.netpro.com.tw/userfiles/image/201106/2011061513093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80928"/>
            <a:ext cx="5616624" cy="382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367632" y="6532482"/>
            <a:ext cx="61926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/>
              <a:t>http://www.netpro.com.tw/?FID=23&amp;CID=107&amp;category=1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23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備份架構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514116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800" dirty="0"/>
              <a:t>Backup server</a:t>
            </a:r>
          </a:p>
          <a:p>
            <a:pPr lvl="1"/>
            <a:r>
              <a:rPr lang="zh-TW" altLang="en-US" sz="2400" dirty="0"/>
              <a:t>執行</a:t>
            </a:r>
            <a:r>
              <a:rPr lang="en-US" altLang="zh-TW" sz="2400" dirty="0"/>
              <a:t>backup/restore</a:t>
            </a:r>
            <a:r>
              <a:rPr lang="zh-TW" altLang="en-US" sz="2400" dirty="0"/>
              <a:t>的動作</a:t>
            </a:r>
            <a:endParaRPr lang="en-US" altLang="zh-TW" sz="2400" dirty="0"/>
          </a:p>
          <a:p>
            <a:pPr lvl="1"/>
            <a:r>
              <a:rPr lang="zh-TW" altLang="en-US" sz="2400" dirty="0"/>
              <a:t>設定週期性的</a:t>
            </a:r>
            <a:r>
              <a:rPr lang="en-US" altLang="zh-TW" sz="2400" dirty="0"/>
              <a:t>backup</a:t>
            </a:r>
            <a:r>
              <a:rPr lang="zh-TW" altLang="en-US" sz="2400" dirty="0"/>
              <a:t>動作</a:t>
            </a:r>
            <a:endParaRPr lang="en-US" altLang="zh-TW" sz="2400" dirty="0"/>
          </a:p>
          <a:p>
            <a:pPr lvl="1"/>
            <a:r>
              <a:rPr lang="zh-TW" altLang="en-US" sz="2400" dirty="0"/>
              <a:t>設定要</a:t>
            </a:r>
            <a:r>
              <a:rPr lang="en-US" altLang="zh-TW" sz="2400" dirty="0"/>
              <a:t>backup</a:t>
            </a:r>
            <a:r>
              <a:rPr lang="zh-TW" altLang="en-US" sz="2400" dirty="0"/>
              <a:t>哪些檔案</a:t>
            </a:r>
            <a:r>
              <a:rPr lang="en-US" altLang="zh-TW" sz="2400" dirty="0"/>
              <a:t>…</a:t>
            </a:r>
          </a:p>
          <a:p>
            <a:r>
              <a:rPr lang="en-US" altLang="zh-TW" sz="2800" dirty="0"/>
              <a:t>Backup device</a:t>
            </a:r>
          </a:p>
          <a:p>
            <a:pPr lvl="1"/>
            <a:r>
              <a:rPr lang="zh-TW" altLang="en-US" sz="2400" dirty="0"/>
              <a:t>儲存備份的資料 </a:t>
            </a:r>
            <a:r>
              <a:rPr lang="en-US" altLang="zh-TW" sz="2400" dirty="0"/>
              <a:t>(</a:t>
            </a:r>
            <a:r>
              <a:rPr lang="zh-TW" altLang="en-US" sz="2400" dirty="0"/>
              <a:t>硬碟或磁帶</a:t>
            </a:r>
            <a:r>
              <a:rPr lang="en-US" altLang="zh-TW" sz="2400" dirty="0"/>
              <a:t>)</a:t>
            </a:r>
          </a:p>
          <a:p>
            <a:r>
              <a:rPr lang="en-US" altLang="zh-TW" sz="2800" dirty="0"/>
              <a:t>Metadata</a:t>
            </a:r>
            <a:r>
              <a:rPr lang="zh-TW" altLang="en-US" sz="2800" dirty="0"/>
              <a:t> </a:t>
            </a:r>
            <a:r>
              <a:rPr lang="en-US" altLang="zh-TW" sz="2800" dirty="0"/>
              <a:t>(in the backup server)</a:t>
            </a:r>
          </a:p>
          <a:p>
            <a:pPr lvl="1"/>
            <a:r>
              <a:rPr lang="zh-TW" altLang="en-US" sz="2400" dirty="0"/>
              <a:t>紀錄備份動作的相關資訊</a:t>
            </a:r>
            <a:r>
              <a:rPr lang="en-US" altLang="zh-TW" sz="2400" dirty="0"/>
              <a:t>: log, time, range, type…</a:t>
            </a:r>
          </a:p>
          <a:p>
            <a:r>
              <a:rPr lang="en-US" altLang="zh-TW" sz="2800" dirty="0"/>
              <a:t>Application server</a:t>
            </a:r>
            <a:r>
              <a:rPr lang="zh-TW" altLang="en-US" sz="2800" dirty="0"/>
              <a:t> </a:t>
            </a:r>
            <a:r>
              <a:rPr lang="en-US" altLang="zh-TW" sz="2800" dirty="0"/>
              <a:t>/ backup client (with agent)</a:t>
            </a:r>
          </a:p>
          <a:p>
            <a:pPr lvl="1"/>
            <a:r>
              <a:rPr lang="zh-TW" altLang="en-US" sz="2400" dirty="0"/>
              <a:t>應用伺服器</a:t>
            </a:r>
            <a:r>
              <a:rPr lang="en-US" altLang="zh-TW" sz="2400" dirty="0"/>
              <a:t>: </a:t>
            </a:r>
            <a:r>
              <a:rPr lang="zh-TW" altLang="en-US" sz="2400" dirty="0" smtClean="0"/>
              <a:t>需要</a:t>
            </a:r>
            <a:r>
              <a:rPr lang="zh-TW" altLang="en-US" sz="2400" dirty="0"/>
              <a:t>備份</a:t>
            </a:r>
            <a:r>
              <a:rPr lang="zh-TW" altLang="en-US" sz="2400" dirty="0" smtClean="0"/>
              <a:t>的</a:t>
            </a:r>
            <a:r>
              <a:rPr lang="zh-TW" altLang="en-US" sz="2400" dirty="0"/>
              <a:t>對象</a:t>
            </a:r>
            <a:endParaRPr lang="en-US" altLang="zh-TW" sz="2400" dirty="0"/>
          </a:p>
          <a:p>
            <a:r>
              <a:rPr lang="en-US" altLang="zh-TW" sz="2800" dirty="0"/>
              <a:t>Storage node</a:t>
            </a:r>
          </a:p>
          <a:p>
            <a:pPr lvl="1"/>
            <a:r>
              <a:rPr lang="zh-TW" altLang="en-US" sz="2400" dirty="0"/>
              <a:t>提供資料運算與儲存的空間</a:t>
            </a:r>
            <a:r>
              <a:rPr lang="en-US" altLang="zh-TW" sz="2400" dirty="0"/>
              <a:t>(</a:t>
            </a:r>
            <a:r>
              <a:rPr lang="zh-TW" altLang="en-US" sz="2400" dirty="0"/>
              <a:t>硬碟</a:t>
            </a:r>
            <a:r>
              <a:rPr lang="en-US" altLang="zh-TW" sz="2400" dirty="0" smtClean="0"/>
              <a:t>)</a:t>
            </a:r>
          </a:p>
          <a:p>
            <a:r>
              <a:rPr lang="zh-TW" altLang="en-US" sz="2800" dirty="0" smtClean="0"/>
              <a:t>資料路徑</a:t>
            </a:r>
            <a:endParaRPr lang="zh-TW" altLang="en-US" sz="28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39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LAN-based Backup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37269"/>
            <a:ext cx="6048672" cy="5383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4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SAN-based Backup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1580"/>
            <a:ext cx="6624736" cy="5273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307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CDP,</a:t>
            </a:r>
            <a:r>
              <a:rPr lang="zh-TW" altLang="en-US" dirty="0"/>
              <a:t> </a:t>
            </a:r>
            <a:r>
              <a:rPr lang="en-US" altLang="zh-TW" dirty="0"/>
              <a:t>Continuous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Protection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Write</a:t>
            </a:r>
            <a:r>
              <a:rPr lang="zh-TW" altLang="en-US" dirty="0"/>
              <a:t> </a:t>
            </a:r>
            <a:r>
              <a:rPr lang="en-US" altLang="zh-TW" dirty="0"/>
              <a:t>splitter.</a:t>
            </a:r>
          </a:p>
          <a:p>
            <a:pPr lvl="1"/>
            <a:r>
              <a:rPr lang="en-US" altLang="zh-TW" dirty="0"/>
              <a:t>Agent,</a:t>
            </a:r>
            <a:r>
              <a:rPr lang="zh-TW" altLang="en-US" dirty="0"/>
              <a:t> </a:t>
            </a:r>
            <a:r>
              <a:rPr lang="en-US" altLang="zh-TW" dirty="0"/>
              <a:t>duplicate</a:t>
            </a:r>
            <a:r>
              <a:rPr lang="zh-TW" altLang="en-US" dirty="0"/>
              <a:t> </a:t>
            </a:r>
            <a:r>
              <a:rPr lang="en-US" altLang="zh-TW" dirty="0"/>
              <a:t>data.</a:t>
            </a:r>
          </a:p>
          <a:p>
            <a:r>
              <a:rPr lang="en-US" altLang="zh-TW" dirty="0"/>
              <a:t>CDP</a:t>
            </a:r>
            <a:r>
              <a:rPr lang="zh-TW" altLang="en-US" dirty="0"/>
              <a:t> </a:t>
            </a:r>
            <a:r>
              <a:rPr lang="en-US" altLang="zh-TW" dirty="0"/>
              <a:t>appliance.</a:t>
            </a:r>
          </a:p>
          <a:p>
            <a:pPr lvl="1"/>
            <a:r>
              <a:rPr lang="en-US" altLang="zh-TW" dirty="0"/>
              <a:t>Manages</a:t>
            </a:r>
            <a:r>
              <a:rPr lang="zh-TW" altLang="en-US" dirty="0"/>
              <a:t> </a:t>
            </a:r>
            <a:r>
              <a:rPr lang="en-US" altLang="zh-TW" dirty="0"/>
              <a:t>replication.</a:t>
            </a:r>
          </a:p>
          <a:p>
            <a:r>
              <a:rPr lang="en-US" altLang="zh-TW" dirty="0"/>
              <a:t>CDP</a:t>
            </a:r>
            <a:r>
              <a:rPr lang="zh-TW" altLang="en-US" dirty="0"/>
              <a:t> </a:t>
            </a:r>
            <a:r>
              <a:rPr lang="en-US" altLang="zh-TW" dirty="0"/>
              <a:t>Journal.</a:t>
            </a:r>
          </a:p>
          <a:p>
            <a:pPr lvl="1"/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changes.</a:t>
            </a:r>
          </a:p>
          <a:p>
            <a:r>
              <a:rPr lang="en-US" altLang="zh-TW" dirty="0"/>
              <a:t>Local</a:t>
            </a:r>
            <a:r>
              <a:rPr lang="zh-TW" altLang="en-US" dirty="0"/>
              <a:t> </a:t>
            </a:r>
            <a:r>
              <a:rPr lang="en-US" altLang="zh-TW" dirty="0"/>
              <a:t>replication.</a:t>
            </a:r>
          </a:p>
          <a:p>
            <a:pPr lvl="1"/>
            <a:r>
              <a:rPr lang="en-US" altLang="zh-TW" dirty="0"/>
              <a:t>Sync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production</a:t>
            </a:r>
            <a:br>
              <a:rPr lang="en-US" altLang="zh-TW" dirty="0"/>
            </a:br>
            <a:r>
              <a:rPr lang="en-US" altLang="zh-TW" dirty="0"/>
              <a:t>volume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replica.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12775"/>
            <a:ext cx="3888432" cy="52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957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CDP: Continuous Data Protection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5338936" cy="4525963"/>
          </a:xfrm>
        </p:spPr>
        <p:txBody>
          <a:bodyPr/>
          <a:lstStyle/>
          <a:p>
            <a:r>
              <a:rPr lang="zh-TW" altLang="en-US" dirty="0"/>
              <a:t>保留所有更動</a:t>
            </a:r>
            <a:endParaRPr lang="en-US" altLang="zh-TW" dirty="0"/>
          </a:p>
          <a:p>
            <a:pPr lvl="1"/>
            <a:r>
              <a:rPr lang="en-US" altLang="zh-TW" dirty="0"/>
              <a:t>CDP Journal</a:t>
            </a:r>
          </a:p>
          <a:p>
            <a:r>
              <a:rPr lang="en-US" altLang="zh-TW" dirty="0"/>
              <a:t>Snapshot</a:t>
            </a:r>
          </a:p>
          <a:p>
            <a:pPr lvl="1"/>
            <a:r>
              <a:rPr lang="en-US" altLang="zh-TW" dirty="0"/>
              <a:t>point-in-time image</a:t>
            </a:r>
          </a:p>
          <a:p>
            <a:r>
              <a:rPr lang="en-US" altLang="zh-TW" dirty="0" err="1"/>
              <a:t>TimeMark</a:t>
            </a:r>
            <a:endParaRPr lang="en-US" altLang="zh-TW" dirty="0"/>
          </a:p>
          <a:p>
            <a:pPr lvl="1"/>
            <a:r>
              <a:rPr lang="en-US" altLang="zh-TW" dirty="0"/>
              <a:t>Virtualized snapshot for recovery</a:t>
            </a:r>
          </a:p>
          <a:p>
            <a:r>
              <a:rPr lang="en-US" altLang="zh-TW" dirty="0"/>
              <a:t>In-band / Side-band</a:t>
            </a:r>
          </a:p>
          <a:p>
            <a:pPr lvl="1"/>
            <a:r>
              <a:rPr lang="en-US" altLang="zh-TW" dirty="0"/>
              <a:t>Mirror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52237"/>
            <a:ext cx="3380698" cy="570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474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CDP 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10242" name="Picture 2" descr="http://www.ukingdom.com.tw/Ukingdom/UserFiles/Falconstor%20NSS+CDP%E6%9E%B6%E6%A7%8B%E5%9C%9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3" t="10090" r="5022" b="4512"/>
          <a:stretch/>
        </p:blipFill>
        <p:spPr bwMode="auto">
          <a:xfrm>
            <a:off x="370993" y="1557302"/>
            <a:ext cx="8411777" cy="460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84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Availability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備份 </a:t>
            </a:r>
            <a:r>
              <a:rPr lang="en-US" altLang="zh-TW" dirty="0"/>
              <a:t>(</a:t>
            </a:r>
            <a:r>
              <a:rPr lang="zh-TW" altLang="en-US" dirty="0"/>
              <a:t>以備不時之需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Backup / Restore / Recovery </a:t>
            </a:r>
          </a:p>
          <a:p>
            <a:r>
              <a:rPr lang="zh-TW" altLang="en-US" dirty="0"/>
              <a:t>分身 </a:t>
            </a:r>
            <a:r>
              <a:rPr lang="en-US" altLang="zh-TW" dirty="0"/>
              <a:t>(</a:t>
            </a:r>
            <a:r>
              <a:rPr lang="zh-TW" altLang="en-US" dirty="0"/>
              <a:t>隨時取而代之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Mirror</a:t>
            </a:r>
          </a:p>
          <a:p>
            <a:pPr lvl="1"/>
            <a:r>
              <a:rPr lang="en-US" altLang="zh-TW" dirty="0"/>
              <a:t>Replication / DR / HA</a:t>
            </a:r>
          </a:p>
          <a:p>
            <a:r>
              <a:rPr lang="zh-TW" altLang="en-US" dirty="0"/>
              <a:t>其他備份的策略</a:t>
            </a:r>
            <a:endParaRPr lang="en-US" altLang="zh-TW" dirty="0"/>
          </a:p>
          <a:p>
            <a:pPr lvl="1"/>
            <a:r>
              <a:rPr lang="en-US" altLang="zh-TW" dirty="0"/>
              <a:t>CDP / Snapshot</a:t>
            </a:r>
          </a:p>
          <a:p>
            <a:pPr lvl="1"/>
            <a:r>
              <a:rPr lang="en-US" altLang="zh-TW" dirty="0"/>
              <a:t>Storage Virtualization</a:t>
            </a:r>
          </a:p>
          <a:p>
            <a:pPr marL="36576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89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Snapshot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Copy-on-write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5" name="AutoShape 2" descr="「copy on write」的圖片搜尋結果"/>
          <p:cNvSpPr>
            <a:spLocks noChangeAspect="1" noChangeArrowheads="1"/>
          </p:cNvSpPr>
          <p:nvPr/>
        </p:nvSpPr>
        <p:spPr bwMode="auto">
          <a:xfrm>
            <a:off x="63500" y="-136525"/>
            <a:ext cx="48577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AutoShape 4" descr="「copy on write」的圖片搜尋結果"/>
          <p:cNvSpPr>
            <a:spLocks noChangeAspect="1" noChangeArrowheads="1"/>
          </p:cNvSpPr>
          <p:nvPr/>
        </p:nvSpPr>
        <p:spPr bwMode="auto">
          <a:xfrm>
            <a:off x="215900" y="15875"/>
            <a:ext cx="48577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6390" name="Picture 6" descr="「copy on write」的圖片搜尋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04"/>
          <a:stretch/>
        </p:blipFill>
        <p:spPr bwMode="auto">
          <a:xfrm>
            <a:off x="467544" y="2186958"/>
            <a:ext cx="8482696" cy="434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08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Snapshot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41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" t="2778" r="1872" b="2122"/>
          <a:stretch/>
        </p:blipFill>
        <p:spPr bwMode="auto">
          <a:xfrm>
            <a:off x="827584" y="1556792"/>
            <a:ext cx="7488832" cy="5091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28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Side-band: Host-based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42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0" y="1556792"/>
            <a:ext cx="6858000" cy="5075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985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800" dirty="0"/>
              <a:t>Local Data Protection and Recovery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43</a:t>
            </a:fld>
            <a:endParaRPr lang="zh-TW" altLang="en-US"/>
          </a:p>
        </p:txBody>
      </p:sp>
      <p:pic>
        <p:nvPicPr>
          <p:cNvPr id="5" name="Picture 57" descr="Email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320" y="2439778"/>
            <a:ext cx="849118" cy="1252537"/>
          </a:xfrm>
          <a:prstGeom prst="rect">
            <a:avLst/>
          </a:prstGeom>
        </p:spPr>
      </p:pic>
      <p:sp>
        <p:nvSpPr>
          <p:cNvPr id="6" name="AutoShape 16"/>
          <p:cNvSpPr>
            <a:spLocks noChangeArrowheads="1"/>
          </p:cNvSpPr>
          <p:nvPr/>
        </p:nvSpPr>
        <p:spPr bwMode="auto">
          <a:xfrm>
            <a:off x="3715437" y="3584912"/>
            <a:ext cx="381000" cy="338141"/>
          </a:xfrm>
          <a:prstGeom prst="can">
            <a:avLst>
              <a:gd name="adj" fmla="val 25000"/>
            </a:avLst>
          </a:prstGeom>
          <a:solidFill>
            <a:srgbClr val="FFFF00">
              <a:alpha val="52940"/>
            </a:srgbClr>
          </a:solidFill>
          <a:ln w="1587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DB</a:t>
            </a:r>
          </a:p>
        </p:txBody>
      </p:sp>
      <p:sp>
        <p:nvSpPr>
          <p:cNvPr id="7" name="AutoShape 16"/>
          <p:cNvSpPr>
            <a:spLocks noChangeArrowheads="1"/>
          </p:cNvSpPr>
          <p:nvPr/>
        </p:nvSpPr>
        <p:spPr bwMode="auto">
          <a:xfrm>
            <a:off x="4123869" y="3584912"/>
            <a:ext cx="381000" cy="338141"/>
          </a:xfrm>
          <a:prstGeom prst="can">
            <a:avLst>
              <a:gd name="adj" fmla="val 25000"/>
            </a:avLst>
          </a:prstGeom>
          <a:solidFill>
            <a:schemeClr val="accent6">
              <a:lumMod val="60000"/>
              <a:lumOff val="40000"/>
              <a:alpha val="53000"/>
            </a:schemeClr>
          </a:solidFill>
          <a:ln w="1587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/>
              <a:t>LOG</a:t>
            </a:r>
            <a:endParaRPr lang="en-US" sz="10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03037" y="1568152"/>
            <a:ext cx="2667000" cy="5029200"/>
          </a:xfrm>
          <a:prstGeom prst="rect">
            <a:avLst/>
          </a:prstGeom>
        </p:spPr>
        <p:txBody>
          <a:bodyPr vert="horz">
            <a:normAutofit fontScale="400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indent="-182563"/>
            <a:r>
              <a:rPr lang="en-US" smtClean="0"/>
              <a:t>Snapshots agents are triggered to create consistent recovery points</a:t>
            </a:r>
          </a:p>
          <a:p>
            <a:pPr marL="355600" lvl="1" indent="-173038"/>
            <a:r>
              <a:rPr lang="en-US" smtClean="0"/>
              <a:t>Application Data integrity check points</a:t>
            </a:r>
          </a:p>
          <a:p>
            <a:pPr marL="182562" lvl="1" indent="0">
              <a:buFont typeface="Wingdings 2"/>
              <a:buNone/>
            </a:pPr>
            <a:endParaRPr lang="en-US" smtClean="0"/>
          </a:p>
          <a:p>
            <a:pPr marL="182563" indent="-182563"/>
            <a:r>
              <a:rPr lang="en-US" b="1" smtClean="0"/>
              <a:t>TimeView</a:t>
            </a:r>
          </a:p>
          <a:p>
            <a:pPr marL="355600" lvl="1" indent="-173038"/>
            <a:r>
              <a:rPr lang="en-US" smtClean="0"/>
              <a:t>TimeView provides a Point-in-Time view of a previous version of a vDev</a:t>
            </a:r>
          </a:p>
          <a:p>
            <a:pPr marL="355600" lvl="1" indent="-173038"/>
            <a:r>
              <a:rPr lang="en-US" smtClean="0"/>
              <a:t>The resource is available almost immediately</a:t>
            </a:r>
          </a:p>
          <a:p>
            <a:pPr marL="355600" lvl="1" indent="-173038"/>
            <a:r>
              <a:rPr lang="en-US" smtClean="0"/>
              <a:t>Minimal storage allocation is required only to temporarily store writes sent to the TimeView</a:t>
            </a:r>
            <a:r>
              <a:rPr lang="en-US" sz="2500" smtClean="0"/>
              <a:t>*</a:t>
            </a:r>
          </a:p>
          <a:p>
            <a:pPr marL="182562" lvl="1" indent="0">
              <a:buFont typeface="Wingdings 2"/>
              <a:buNone/>
            </a:pPr>
            <a:endParaRPr lang="en-US" sz="2500" smtClean="0"/>
          </a:p>
          <a:p>
            <a:pPr marL="182563" indent="-182563"/>
            <a:r>
              <a:rPr lang="en-US" b="1" smtClean="0"/>
              <a:t>TimeMark Copy</a:t>
            </a:r>
          </a:p>
          <a:p>
            <a:pPr marL="355600" lvl="1" indent="-173038"/>
            <a:r>
              <a:rPr lang="en-US" smtClean="0"/>
              <a:t>A full-size copy of the vDev as it existed at the time of the snapshot used.  Because a full and complete copy id being made, the TM Copy vDev is available at the end of the copy process</a:t>
            </a:r>
          </a:p>
          <a:p>
            <a:pPr marL="355600" lvl="1" indent="-173038"/>
            <a:r>
              <a:rPr lang="en-US" smtClean="0"/>
              <a:t>Once mounted, the TimeMark Copy vDev is a totally independent vDev</a:t>
            </a:r>
          </a:p>
          <a:p>
            <a:pPr marL="182562" lvl="1" indent="0">
              <a:buFont typeface="Wingdings 2"/>
              <a:buNone/>
            </a:pPr>
            <a:endParaRPr lang="en-US" smtClean="0"/>
          </a:p>
          <a:p>
            <a:pPr marL="182563" indent="-182563"/>
            <a:r>
              <a:rPr lang="en-US" b="1" smtClean="0"/>
              <a:t>Rollback</a:t>
            </a:r>
          </a:p>
          <a:p>
            <a:pPr marL="355600" lvl="1" indent="-173038"/>
            <a:r>
              <a:rPr lang="en-US" smtClean="0"/>
              <a:t>Use a selected snapshot to completely revert the primary vDev to its state at the date and time of the snapshot </a:t>
            </a:r>
          </a:p>
          <a:p>
            <a:pPr marL="355600" lvl="1" indent="-173038"/>
            <a:r>
              <a:rPr lang="en-US" smtClean="0"/>
              <a:t>Requires vDev dismount until rollback is complete</a:t>
            </a:r>
          </a:p>
          <a:p>
            <a:pPr marL="355600" lvl="1" indent="-173038"/>
            <a:r>
              <a:rPr lang="en-US" smtClean="0"/>
              <a:t>vDev is available to be mounted again at the end of the process</a:t>
            </a:r>
            <a:endParaRPr lang="en-US" dirty="0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38557" y="5370532"/>
            <a:ext cx="381000" cy="338138"/>
          </a:xfrm>
          <a:prstGeom prst="can">
            <a:avLst>
              <a:gd name="adj" fmla="val 25000"/>
            </a:avLst>
          </a:prstGeom>
          <a:solidFill>
            <a:srgbClr val="0000FF">
              <a:alpha val="52940"/>
            </a:srgbClr>
          </a:solidFill>
          <a:ln w="15875">
            <a:solidFill>
              <a:srgbClr val="0000FF"/>
            </a:solidFill>
            <a:round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r>
              <a:rPr lang="en-US" sz="1000" b="1" dirty="0"/>
              <a:t>DB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150037" y="5370532"/>
            <a:ext cx="381000" cy="338138"/>
          </a:xfrm>
          <a:prstGeom prst="can">
            <a:avLst>
              <a:gd name="adj" fmla="val 25000"/>
            </a:avLst>
          </a:prstGeom>
          <a:solidFill>
            <a:srgbClr val="666699">
              <a:alpha val="52940"/>
            </a:srgbClr>
          </a:solidFill>
          <a:ln w="15875">
            <a:solidFill>
              <a:srgbClr val="666699"/>
            </a:solidFill>
            <a:round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r>
              <a:rPr lang="en-US" sz="1000" b="1" dirty="0"/>
              <a:t>LOG</a:t>
            </a:r>
          </a:p>
        </p:txBody>
      </p:sp>
      <p:sp>
        <p:nvSpPr>
          <p:cNvPr id="11" name="Rectangle 9"/>
          <p:cNvSpPr/>
          <p:nvPr/>
        </p:nvSpPr>
        <p:spPr>
          <a:xfrm>
            <a:off x="692837" y="5301952"/>
            <a:ext cx="883920" cy="75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0"/>
          <p:cNvSpPr txBox="1"/>
          <p:nvPr/>
        </p:nvSpPr>
        <p:spPr>
          <a:xfrm>
            <a:off x="845237" y="5759152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vDev's</a:t>
            </a:r>
            <a:endParaRPr lang="en-US" sz="1100" b="1" dirty="0"/>
          </a:p>
        </p:txBody>
      </p:sp>
      <p:sp>
        <p:nvSpPr>
          <p:cNvPr id="13" name="Down Arrow 11"/>
          <p:cNvSpPr/>
          <p:nvPr/>
        </p:nvSpPr>
        <p:spPr>
          <a:xfrm>
            <a:off x="913817" y="3793192"/>
            <a:ext cx="484632" cy="1359408"/>
          </a:xfrm>
          <a:prstGeom prst="downArrow">
            <a:avLst/>
          </a:prstGeom>
          <a:solidFill>
            <a:schemeClr val="accent6">
              <a:lumMod val="75000"/>
              <a:alpha val="5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I/O Transactions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669721" y="2668378"/>
            <a:ext cx="1371600" cy="276987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r>
              <a:rPr lang="en-US" sz="1200" b="1" dirty="0" smtClean="0"/>
              <a:t>Application Server</a:t>
            </a:r>
          </a:p>
        </p:txBody>
      </p:sp>
      <p:sp>
        <p:nvSpPr>
          <p:cNvPr id="15" name="Rectangle 20"/>
          <p:cNvSpPr/>
          <p:nvPr/>
        </p:nvSpPr>
        <p:spPr>
          <a:xfrm>
            <a:off x="467544" y="1720552"/>
            <a:ext cx="1920240" cy="513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/>
            <a:r>
              <a:rPr lang="en-US" sz="900" b="1" dirty="0" smtClean="0">
                <a:solidFill>
                  <a:srgbClr val="003366"/>
                </a:solidFill>
              </a:rPr>
              <a:t>SAN Disk Manager</a:t>
            </a:r>
          </a:p>
          <a:p>
            <a:pPr marL="447675"/>
            <a:r>
              <a:rPr lang="en-US" sz="900" b="1" dirty="0" smtClean="0">
                <a:solidFill>
                  <a:srgbClr val="003366"/>
                </a:solidFill>
              </a:rPr>
              <a:t>Snapshot Agent</a:t>
            </a:r>
          </a:p>
          <a:p>
            <a:pPr marL="447675"/>
            <a:r>
              <a:rPr lang="en-US" sz="900" b="1" dirty="0" smtClean="0">
                <a:solidFill>
                  <a:srgbClr val="003366"/>
                </a:solidFill>
              </a:rPr>
              <a:t>File System Agent</a:t>
            </a:r>
            <a:endParaRPr lang="en-US" sz="900" b="1" dirty="0">
              <a:solidFill>
                <a:srgbClr val="003366"/>
              </a:solidFill>
            </a:endParaRPr>
          </a:p>
        </p:txBody>
      </p:sp>
      <p:sp>
        <p:nvSpPr>
          <p:cNvPr id="16" name="Rectangle 21"/>
          <p:cNvSpPr/>
          <p:nvPr/>
        </p:nvSpPr>
        <p:spPr>
          <a:xfrm>
            <a:off x="2216837" y="5301952"/>
            <a:ext cx="990600" cy="75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lus 22"/>
          <p:cNvSpPr/>
          <p:nvPr/>
        </p:nvSpPr>
        <p:spPr>
          <a:xfrm>
            <a:off x="1759637" y="5530552"/>
            <a:ext cx="360000" cy="360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2311325" y="5376120"/>
            <a:ext cx="381000" cy="338138"/>
          </a:xfrm>
          <a:prstGeom prst="can">
            <a:avLst>
              <a:gd name="adj" fmla="val 25000"/>
            </a:avLst>
          </a:prstGeom>
          <a:solidFill>
            <a:schemeClr val="accent3">
              <a:lumMod val="75000"/>
              <a:alpha val="53000"/>
            </a:schemeClr>
          </a:solidFill>
          <a:ln w="15875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r>
              <a:rPr lang="en-US" sz="1000" b="1" dirty="0" smtClean="0"/>
              <a:t>SRA</a:t>
            </a:r>
            <a:endParaRPr lang="en-US" sz="1000" b="1" dirty="0"/>
          </a:p>
        </p:txBody>
      </p:sp>
      <p:sp>
        <p:nvSpPr>
          <p:cNvPr id="19" name="TextBox 24"/>
          <p:cNvSpPr txBox="1"/>
          <p:nvPr/>
        </p:nvSpPr>
        <p:spPr>
          <a:xfrm>
            <a:off x="2196517" y="5662632"/>
            <a:ext cx="106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Snapshot Resource Area</a:t>
            </a:r>
            <a:endParaRPr lang="en-US" sz="1100" b="1" dirty="0"/>
          </a:p>
        </p:txBody>
      </p:sp>
      <p:grpSp>
        <p:nvGrpSpPr>
          <p:cNvPr id="20" name="Group 30"/>
          <p:cNvGrpSpPr/>
          <p:nvPr/>
        </p:nvGrpSpPr>
        <p:grpSpPr>
          <a:xfrm>
            <a:off x="3893237" y="5759152"/>
            <a:ext cx="1447800" cy="338141"/>
            <a:chOff x="4267200" y="4648200"/>
            <a:chExt cx="1447800" cy="338141"/>
          </a:xfrm>
        </p:grpSpPr>
        <p:sp>
          <p:nvSpPr>
            <p:cNvPr id="21" name="AutoShape 16"/>
            <p:cNvSpPr>
              <a:spLocks noChangeArrowheads="1"/>
            </p:cNvSpPr>
            <p:nvPr/>
          </p:nvSpPr>
          <p:spPr bwMode="auto">
            <a:xfrm>
              <a:off x="4876800" y="4648200"/>
              <a:ext cx="381000" cy="338141"/>
            </a:xfrm>
            <a:prstGeom prst="can">
              <a:avLst>
                <a:gd name="adj" fmla="val 25000"/>
              </a:avLst>
            </a:prstGeom>
            <a:solidFill>
              <a:srgbClr val="FFFF00">
                <a:alpha val="52940"/>
              </a:srgbClr>
            </a:solidFill>
            <a:ln w="1587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/>
                <a:t>DB</a:t>
              </a:r>
            </a:p>
          </p:txBody>
        </p:sp>
        <p:sp>
          <p:nvSpPr>
            <p:cNvPr id="22" name="AutoShape 16"/>
            <p:cNvSpPr>
              <a:spLocks noChangeArrowheads="1"/>
            </p:cNvSpPr>
            <p:nvPr/>
          </p:nvSpPr>
          <p:spPr bwMode="auto">
            <a:xfrm>
              <a:off x="5334000" y="4648200"/>
              <a:ext cx="381000" cy="338141"/>
            </a:xfrm>
            <a:prstGeom prst="can">
              <a:avLst>
                <a:gd name="adj" fmla="val 25000"/>
              </a:avLst>
            </a:prstGeom>
            <a:solidFill>
              <a:schemeClr val="accent6">
                <a:lumMod val="60000"/>
                <a:lumOff val="40000"/>
                <a:alpha val="53000"/>
              </a:schemeClr>
            </a:solidFill>
            <a:ln w="1587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/>
                <a:t>LOG</a:t>
              </a:r>
              <a:endParaRPr lang="en-US" sz="1000" b="1" dirty="0"/>
            </a:p>
          </p:txBody>
        </p:sp>
        <p:sp>
          <p:nvSpPr>
            <p:cNvPr id="23" name="TextBox 26"/>
            <p:cNvSpPr txBox="1"/>
            <p:nvPr/>
          </p:nvSpPr>
          <p:spPr>
            <a:xfrm>
              <a:off x="4267200" y="4724400"/>
              <a:ext cx="5709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10:00AM</a:t>
              </a:r>
              <a:endParaRPr lang="en-US" sz="800" dirty="0"/>
            </a:p>
          </p:txBody>
        </p:sp>
      </p:grpSp>
      <p:grpSp>
        <p:nvGrpSpPr>
          <p:cNvPr id="24" name="Group 31"/>
          <p:cNvGrpSpPr/>
          <p:nvPr/>
        </p:nvGrpSpPr>
        <p:grpSpPr>
          <a:xfrm>
            <a:off x="3893237" y="5454352"/>
            <a:ext cx="1447800" cy="338141"/>
            <a:chOff x="4267200" y="4648200"/>
            <a:chExt cx="1447800" cy="338141"/>
          </a:xfrm>
        </p:grpSpPr>
        <p:sp>
          <p:nvSpPr>
            <p:cNvPr id="25" name="AutoShape 16"/>
            <p:cNvSpPr>
              <a:spLocks noChangeArrowheads="1"/>
            </p:cNvSpPr>
            <p:nvPr/>
          </p:nvSpPr>
          <p:spPr bwMode="auto">
            <a:xfrm>
              <a:off x="4876800" y="4648200"/>
              <a:ext cx="381000" cy="338141"/>
            </a:xfrm>
            <a:prstGeom prst="can">
              <a:avLst>
                <a:gd name="adj" fmla="val 25000"/>
              </a:avLst>
            </a:prstGeom>
            <a:solidFill>
              <a:srgbClr val="FFFF00">
                <a:alpha val="52940"/>
              </a:srgbClr>
            </a:solidFill>
            <a:ln w="1587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/>
                <a:t>DB</a:t>
              </a:r>
            </a:p>
          </p:txBody>
        </p:sp>
        <p:sp>
          <p:nvSpPr>
            <p:cNvPr id="26" name="AutoShape 16"/>
            <p:cNvSpPr>
              <a:spLocks noChangeArrowheads="1"/>
            </p:cNvSpPr>
            <p:nvPr/>
          </p:nvSpPr>
          <p:spPr bwMode="auto">
            <a:xfrm>
              <a:off x="5334000" y="4648200"/>
              <a:ext cx="381000" cy="338141"/>
            </a:xfrm>
            <a:prstGeom prst="can">
              <a:avLst>
                <a:gd name="adj" fmla="val 25000"/>
              </a:avLst>
            </a:prstGeom>
            <a:solidFill>
              <a:schemeClr val="accent6">
                <a:lumMod val="60000"/>
                <a:lumOff val="40000"/>
                <a:alpha val="53000"/>
              </a:schemeClr>
            </a:solidFill>
            <a:ln w="1587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/>
                <a:t>LOG</a:t>
              </a:r>
              <a:endParaRPr lang="en-US" sz="1000" b="1" dirty="0"/>
            </a:p>
          </p:txBody>
        </p:sp>
        <p:sp>
          <p:nvSpPr>
            <p:cNvPr id="27" name="TextBox 34"/>
            <p:cNvSpPr txBox="1"/>
            <p:nvPr/>
          </p:nvSpPr>
          <p:spPr>
            <a:xfrm>
              <a:off x="4267200" y="4724400"/>
              <a:ext cx="5806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   9:00AM</a:t>
              </a:r>
              <a:endParaRPr lang="en-US" sz="800" dirty="0"/>
            </a:p>
          </p:txBody>
        </p:sp>
      </p:grpSp>
      <p:grpSp>
        <p:nvGrpSpPr>
          <p:cNvPr id="28" name="Group 35"/>
          <p:cNvGrpSpPr/>
          <p:nvPr/>
        </p:nvGrpSpPr>
        <p:grpSpPr>
          <a:xfrm>
            <a:off x="3893237" y="5149552"/>
            <a:ext cx="1447800" cy="338141"/>
            <a:chOff x="4267200" y="4648200"/>
            <a:chExt cx="1447800" cy="338141"/>
          </a:xfrm>
        </p:grpSpPr>
        <p:sp>
          <p:nvSpPr>
            <p:cNvPr id="29" name="AutoShape 16"/>
            <p:cNvSpPr>
              <a:spLocks noChangeArrowheads="1"/>
            </p:cNvSpPr>
            <p:nvPr/>
          </p:nvSpPr>
          <p:spPr bwMode="auto">
            <a:xfrm>
              <a:off x="4876800" y="4648200"/>
              <a:ext cx="381000" cy="338141"/>
            </a:xfrm>
            <a:prstGeom prst="can">
              <a:avLst>
                <a:gd name="adj" fmla="val 25000"/>
              </a:avLst>
            </a:prstGeom>
            <a:solidFill>
              <a:srgbClr val="FFFF00">
                <a:alpha val="52940"/>
              </a:srgbClr>
            </a:solidFill>
            <a:ln w="1587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/>
                <a:t>DB</a:t>
              </a:r>
            </a:p>
          </p:txBody>
        </p:sp>
        <p:sp>
          <p:nvSpPr>
            <p:cNvPr id="30" name="AutoShape 16"/>
            <p:cNvSpPr>
              <a:spLocks noChangeArrowheads="1"/>
            </p:cNvSpPr>
            <p:nvPr/>
          </p:nvSpPr>
          <p:spPr bwMode="auto">
            <a:xfrm>
              <a:off x="5334000" y="4648200"/>
              <a:ext cx="381000" cy="338141"/>
            </a:xfrm>
            <a:prstGeom prst="can">
              <a:avLst>
                <a:gd name="adj" fmla="val 25000"/>
              </a:avLst>
            </a:prstGeom>
            <a:solidFill>
              <a:schemeClr val="accent6">
                <a:lumMod val="60000"/>
                <a:lumOff val="40000"/>
                <a:alpha val="53000"/>
              </a:schemeClr>
            </a:solidFill>
            <a:ln w="1587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/>
                <a:t>LOG</a:t>
              </a:r>
              <a:endParaRPr lang="en-US" sz="1000" b="1" dirty="0"/>
            </a:p>
          </p:txBody>
        </p:sp>
        <p:sp>
          <p:nvSpPr>
            <p:cNvPr id="31" name="TextBox 38"/>
            <p:cNvSpPr txBox="1"/>
            <p:nvPr/>
          </p:nvSpPr>
          <p:spPr>
            <a:xfrm>
              <a:off x="4267200" y="4724400"/>
              <a:ext cx="5806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   8:00AM</a:t>
              </a:r>
              <a:endParaRPr lang="en-US" sz="800" dirty="0"/>
            </a:p>
          </p:txBody>
        </p:sp>
      </p:grpSp>
      <p:sp>
        <p:nvSpPr>
          <p:cNvPr id="32" name="Rectangle 39"/>
          <p:cNvSpPr/>
          <p:nvPr/>
        </p:nvSpPr>
        <p:spPr>
          <a:xfrm>
            <a:off x="3893237" y="4844752"/>
            <a:ext cx="1524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40"/>
          <p:cNvSpPr txBox="1"/>
          <p:nvPr/>
        </p:nvSpPr>
        <p:spPr>
          <a:xfrm>
            <a:off x="4502837" y="6140152"/>
            <a:ext cx="9220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Preserved Images</a:t>
            </a:r>
            <a:endParaRPr lang="en-US" sz="800" dirty="0"/>
          </a:p>
        </p:txBody>
      </p:sp>
      <p:sp>
        <p:nvSpPr>
          <p:cNvPr id="34" name="TextBox 41"/>
          <p:cNvSpPr txBox="1"/>
          <p:nvPr/>
        </p:nvSpPr>
        <p:spPr>
          <a:xfrm>
            <a:off x="3893237" y="4844753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TimeMark (Snapshot)</a:t>
            </a:r>
            <a:endParaRPr lang="en-US" sz="1100" b="1" dirty="0"/>
          </a:p>
        </p:txBody>
      </p:sp>
      <p:sp>
        <p:nvSpPr>
          <p:cNvPr id="35" name="Equal 42"/>
          <p:cNvSpPr/>
          <p:nvPr/>
        </p:nvSpPr>
        <p:spPr>
          <a:xfrm>
            <a:off x="3359837" y="5530552"/>
            <a:ext cx="360000" cy="360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Curved Up Arrow 43"/>
          <p:cNvSpPr/>
          <p:nvPr/>
        </p:nvSpPr>
        <p:spPr>
          <a:xfrm>
            <a:off x="1302437" y="6140152"/>
            <a:ext cx="1216152" cy="304800"/>
          </a:xfrm>
          <a:prstGeom prst="curvedUpArrow">
            <a:avLst>
              <a:gd name="adj1" fmla="val 40652"/>
              <a:gd name="adj2" fmla="val 93086"/>
              <a:gd name="adj3" fmla="val 30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COFW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Rectangle 49"/>
          <p:cNvSpPr/>
          <p:nvPr/>
        </p:nvSpPr>
        <p:spPr>
          <a:xfrm>
            <a:off x="3512237" y="3092152"/>
            <a:ext cx="1133856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50"/>
          <p:cNvSpPr txBox="1"/>
          <p:nvPr/>
        </p:nvSpPr>
        <p:spPr>
          <a:xfrm>
            <a:off x="3512237" y="3092152"/>
            <a:ext cx="11112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TimeMark Copy</a:t>
            </a:r>
          </a:p>
          <a:p>
            <a:pPr algn="ctr"/>
            <a:r>
              <a:rPr lang="en-US" sz="1100" b="1" dirty="0" smtClean="0"/>
              <a:t>(Cloning)</a:t>
            </a:r>
            <a:endParaRPr lang="en-US" sz="1100" b="1" dirty="0"/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2762429" y="5385264"/>
            <a:ext cx="381000" cy="338138"/>
          </a:xfrm>
          <a:prstGeom prst="can">
            <a:avLst>
              <a:gd name="adj" fmla="val 25000"/>
            </a:avLst>
          </a:prstGeom>
          <a:solidFill>
            <a:schemeClr val="accent3">
              <a:lumMod val="75000"/>
              <a:alpha val="53000"/>
            </a:schemeClr>
          </a:solidFill>
          <a:ln w="15875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r>
              <a:rPr lang="en-US" sz="1000" b="1" dirty="0" smtClean="0"/>
              <a:t>SRA</a:t>
            </a:r>
            <a:endParaRPr lang="en-US" sz="1000" b="1" dirty="0"/>
          </a:p>
        </p:txBody>
      </p:sp>
      <p:sp>
        <p:nvSpPr>
          <p:cNvPr id="40" name="Curved Down Arrow 53"/>
          <p:cNvSpPr/>
          <p:nvPr/>
        </p:nvSpPr>
        <p:spPr>
          <a:xfrm flipH="1">
            <a:off x="1302437" y="4844752"/>
            <a:ext cx="1524000" cy="426720"/>
          </a:xfrm>
          <a:prstGeom prst="curvedDownArrow">
            <a:avLst>
              <a:gd name="adj1" fmla="val 30846"/>
              <a:gd name="adj2" fmla="val 70512"/>
              <a:gd name="adj3" fmla="val 4357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Rollback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1" name="TextBox 58"/>
          <p:cNvSpPr txBox="1"/>
          <p:nvPr/>
        </p:nvSpPr>
        <p:spPr>
          <a:xfrm>
            <a:off x="3669717" y="3965912"/>
            <a:ext cx="914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 smtClean="0"/>
              <a:t>Independent Image</a:t>
            </a:r>
            <a:endParaRPr lang="en-US" sz="800" dirty="0"/>
          </a:p>
        </p:txBody>
      </p:sp>
      <p:sp>
        <p:nvSpPr>
          <p:cNvPr id="42" name="AutoShape 16"/>
          <p:cNvSpPr>
            <a:spLocks noChangeArrowheads="1"/>
          </p:cNvSpPr>
          <p:nvPr/>
        </p:nvSpPr>
        <p:spPr bwMode="auto">
          <a:xfrm>
            <a:off x="4970197" y="3605232"/>
            <a:ext cx="381000" cy="338141"/>
          </a:xfrm>
          <a:prstGeom prst="can">
            <a:avLst>
              <a:gd name="adj" fmla="val 25000"/>
            </a:avLst>
          </a:prstGeom>
          <a:solidFill>
            <a:srgbClr val="FFFF00">
              <a:alpha val="52940"/>
            </a:srgbClr>
          </a:solidFill>
          <a:ln w="1587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DB</a:t>
            </a:r>
          </a:p>
        </p:txBody>
      </p:sp>
      <p:sp>
        <p:nvSpPr>
          <p:cNvPr id="43" name="AutoShape 16"/>
          <p:cNvSpPr>
            <a:spLocks noChangeArrowheads="1"/>
          </p:cNvSpPr>
          <p:nvPr/>
        </p:nvSpPr>
        <p:spPr bwMode="auto">
          <a:xfrm>
            <a:off x="5378629" y="3605232"/>
            <a:ext cx="381000" cy="338141"/>
          </a:xfrm>
          <a:prstGeom prst="can">
            <a:avLst>
              <a:gd name="adj" fmla="val 25000"/>
            </a:avLst>
          </a:prstGeom>
          <a:solidFill>
            <a:schemeClr val="accent6">
              <a:lumMod val="60000"/>
              <a:lumOff val="40000"/>
              <a:alpha val="53000"/>
            </a:schemeClr>
          </a:solidFill>
          <a:ln w="1587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/>
              <a:t>LOG</a:t>
            </a:r>
            <a:endParaRPr lang="en-US" sz="1000" b="1" dirty="0"/>
          </a:p>
        </p:txBody>
      </p:sp>
      <p:sp>
        <p:nvSpPr>
          <p:cNvPr id="44" name="Rectangle 61"/>
          <p:cNvSpPr/>
          <p:nvPr/>
        </p:nvSpPr>
        <p:spPr>
          <a:xfrm>
            <a:off x="4807637" y="3092152"/>
            <a:ext cx="1134000" cy="106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62"/>
          <p:cNvSpPr txBox="1"/>
          <p:nvPr/>
        </p:nvSpPr>
        <p:spPr>
          <a:xfrm>
            <a:off x="4988032" y="3092152"/>
            <a:ext cx="7809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TimeView</a:t>
            </a:r>
          </a:p>
          <a:p>
            <a:pPr algn="ctr"/>
            <a:r>
              <a:rPr lang="en-US" sz="1100" b="1" dirty="0" smtClean="0"/>
              <a:t>(PiT View)</a:t>
            </a:r>
            <a:endParaRPr lang="en-US" sz="1100" b="1" dirty="0"/>
          </a:p>
        </p:txBody>
      </p:sp>
      <p:sp>
        <p:nvSpPr>
          <p:cNvPr id="46" name="TextBox 63"/>
          <p:cNvSpPr txBox="1"/>
          <p:nvPr/>
        </p:nvSpPr>
        <p:spPr>
          <a:xfrm>
            <a:off x="4924477" y="3986232"/>
            <a:ext cx="914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 smtClean="0"/>
              <a:t>Temporary Image</a:t>
            </a:r>
            <a:endParaRPr lang="en-US" sz="800" dirty="0"/>
          </a:p>
        </p:txBody>
      </p:sp>
      <p:sp>
        <p:nvSpPr>
          <p:cNvPr id="47" name="Down Arrow 64"/>
          <p:cNvSpPr/>
          <p:nvPr/>
        </p:nvSpPr>
        <p:spPr>
          <a:xfrm rot="9000000">
            <a:off x="4201927" y="4152313"/>
            <a:ext cx="209382" cy="657413"/>
          </a:xfrm>
          <a:prstGeom prst="downArrow">
            <a:avLst>
              <a:gd name="adj1" fmla="val 50000"/>
              <a:gd name="adj2" fmla="val 6034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8" name="Down Arrow 67"/>
          <p:cNvSpPr/>
          <p:nvPr/>
        </p:nvSpPr>
        <p:spPr>
          <a:xfrm rot="12600000">
            <a:off x="5024004" y="4182500"/>
            <a:ext cx="209382" cy="657413"/>
          </a:xfrm>
          <a:prstGeom prst="downArrow">
            <a:avLst>
              <a:gd name="adj1" fmla="val 50000"/>
              <a:gd name="adj2" fmla="val 6034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9" name="Rectangle 68"/>
          <p:cNvSpPr/>
          <p:nvPr/>
        </p:nvSpPr>
        <p:spPr>
          <a:xfrm>
            <a:off x="2521637" y="1720552"/>
            <a:ext cx="1920240" cy="513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algn="ctr"/>
            <a:r>
              <a:rPr lang="en-US" sz="900" b="1" dirty="0" smtClean="0">
                <a:solidFill>
                  <a:srgbClr val="003366"/>
                </a:solidFill>
              </a:rPr>
              <a:t>Host based applications</a:t>
            </a:r>
          </a:p>
          <a:p>
            <a:pPr marL="92075" algn="ctr"/>
            <a:r>
              <a:rPr lang="en-US" sz="900" b="1" dirty="0" smtClean="0">
                <a:solidFill>
                  <a:srgbClr val="003366"/>
                </a:solidFill>
              </a:rPr>
              <a:t>Message Recovery</a:t>
            </a:r>
          </a:p>
          <a:p>
            <a:pPr marL="92075" algn="ctr"/>
            <a:r>
              <a:rPr lang="en-US" sz="900" b="1" dirty="0" smtClean="0">
                <a:solidFill>
                  <a:srgbClr val="003366"/>
                </a:solidFill>
              </a:rPr>
              <a:t>HyperTrac</a:t>
            </a:r>
          </a:p>
        </p:txBody>
      </p:sp>
      <p:sp>
        <p:nvSpPr>
          <p:cNvPr id="50" name="Bent Arrow 69"/>
          <p:cNvSpPr/>
          <p:nvPr/>
        </p:nvSpPr>
        <p:spPr>
          <a:xfrm flipH="1">
            <a:off x="4579037" y="1878032"/>
            <a:ext cx="899160" cy="1168400"/>
          </a:xfrm>
          <a:prstGeom prst="bentArrow">
            <a:avLst>
              <a:gd name="adj1" fmla="val 8272"/>
              <a:gd name="adj2" fmla="val 17127"/>
              <a:gd name="adj3" fmla="val 18939"/>
              <a:gd name="adj4" fmla="val 39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" name="Picture 61" descr="C:\Users\Andy.Abbas\Documents\1_DAG\_FalconStor\Training\_IPStor 6 Training\artwork\Standard Icons\DiskSafe 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3397" y="2563832"/>
            <a:ext cx="317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293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Replication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44</a:t>
            </a:fld>
            <a:endParaRPr lang="zh-TW" altLang="en-US"/>
          </a:p>
        </p:txBody>
      </p:sp>
      <p:pic>
        <p:nvPicPr>
          <p:cNvPr id="5" name="Picture 63" descr="Email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03760" y="2181944"/>
            <a:ext cx="745803" cy="1100137"/>
          </a:xfrm>
          <a:prstGeom prst="rect">
            <a:avLst/>
          </a:prstGeom>
        </p:spPr>
      </p:pic>
      <p:pic>
        <p:nvPicPr>
          <p:cNvPr id="6" name="Picture 62" descr="Email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160" y="2105744"/>
            <a:ext cx="745803" cy="1100137"/>
          </a:xfrm>
          <a:prstGeom prst="rect">
            <a:avLst/>
          </a:prstGeom>
        </p:spPr>
      </p:pic>
      <p:sp>
        <p:nvSpPr>
          <p:cNvPr id="7" name="Curved Down Arrow 56"/>
          <p:cNvSpPr/>
          <p:nvPr/>
        </p:nvSpPr>
        <p:spPr>
          <a:xfrm>
            <a:off x="2141160" y="3248744"/>
            <a:ext cx="5791200" cy="690880"/>
          </a:xfrm>
          <a:prstGeom prst="curvedDownArrow">
            <a:avLst>
              <a:gd name="adj1" fmla="val 30846"/>
              <a:gd name="adj2" fmla="val 70512"/>
              <a:gd name="adj3" fmla="val 4357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 smtClean="0">
              <a:solidFill>
                <a:schemeClr val="tx1"/>
              </a:solidFill>
            </a:endParaRPr>
          </a:p>
        </p:txBody>
      </p:sp>
      <p:grpSp>
        <p:nvGrpSpPr>
          <p:cNvPr id="8" name="Group 53"/>
          <p:cNvGrpSpPr/>
          <p:nvPr/>
        </p:nvGrpSpPr>
        <p:grpSpPr>
          <a:xfrm>
            <a:off x="464760" y="4010744"/>
            <a:ext cx="883920" cy="754380"/>
            <a:chOff x="944880" y="4503420"/>
            <a:chExt cx="883920" cy="754380"/>
          </a:xfrm>
        </p:grpSpPr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990600" y="4572000"/>
              <a:ext cx="381000" cy="338138"/>
            </a:xfrm>
            <a:prstGeom prst="can">
              <a:avLst>
                <a:gd name="adj" fmla="val 25000"/>
              </a:avLst>
            </a:prstGeom>
            <a:solidFill>
              <a:srgbClr val="0000FF">
                <a:alpha val="52940"/>
              </a:srgbClr>
            </a:solidFill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1000" b="1" dirty="0">
                  <a:latin typeface="+mn-lt"/>
                </a:rPr>
                <a:t>DB</a:t>
              </a:r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1402080" y="4572000"/>
              <a:ext cx="381000" cy="338138"/>
            </a:xfrm>
            <a:prstGeom prst="can">
              <a:avLst>
                <a:gd name="adj" fmla="val 25000"/>
              </a:avLst>
            </a:prstGeom>
            <a:solidFill>
              <a:srgbClr val="666699">
                <a:alpha val="52940"/>
              </a:srgbClr>
            </a:solidFill>
            <a:ln w="15875">
              <a:solidFill>
                <a:srgbClr val="666699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1000" b="1" dirty="0">
                  <a:latin typeface="+mn-lt"/>
                </a:rPr>
                <a:t>LOG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4880" y="4503420"/>
              <a:ext cx="883920" cy="7543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97280" y="4960620"/>
              <a:ext cx="4780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+mn-lt"/>
                </a:rPr>
                <a:t>vDev</a:t>
              </a:r>
              <a:endParaRPr lang="en-US" sz="1100" b="1" dirty="0">
                <a:latin typeface="+mn-lt"/>
              </a:endParaRPr>
            </a:p>
          </p:txBody>
        </p:sp>
      </p:grpSp>
      <p:sp>
        <p:nvSpPr>
          <p:cNvPr id="13" name="Down Arrow 12"/>
          <p:cNvSpPr/>
          <p:nvPr/>
        </p:nvSpPr>
        <p:spPr>
          <a:xfrm>
            <a:off x="693360" y="3096344"/>
            <a:ext cx="484632" cy="685800"/>
          </a:xfrm>
          <a:prstGeom prst="downArrow">
            <a:avLst/>
          </a:prstGeom>
          <a:solidFill>
            <a:schemeClr val="accent6">
              <a:lumMod val="75000"/>
              <a:alpha val="5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302960" y="2410544"/>
            <a:ext cx="1371600" cy="276987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r>
              <a:rPr lang="en-US" sz="1200" b="1" dirty="0" smtClean="0">
                <a:latin typeface="+mn-lt"/>
              </a:rPr>
              <a:t>Application Server</a:t>
            </a:r>
          </a:p>
        </p:txBody>
      </p:sp>
      <p:grpSp>
        <p:nvGrpSpPr>
          <p:cNvPr id="15" name="Group 20"/>
          <p:cNvGrpSpPr/>
          <p:nvPr/>
        </p:nvGrpSpPr>
        <p:grpSpPr>
          <a:xfrm>
            <a:off x="769560" y="5077544"/>
            <a:ext cx="1447800" cy="338141"/>
            <a:chOff x="4267200" y="3962400"/>
            <a:chExt cx="1447800" cy="338141"/>
          </a:xfrm>
        </p:grpSpPr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4876800" y="3962400"/>
              <a:ext cx="381000" cy="338141"/>
            </a:xfrm>
            <a:prstGeom prst="can">
              <a:avLst>
                <a:gd name="adj" fmla="val 25000"/>
              </a:avLst>
            </a:prstGeom>
            <a:solidFill>
              <a:srgbClr val="FFFF00">
                <a:alpha val="52940"/>
              </a:srgbClr>
            </a:solidFill>
            <a:ln w="1587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>
                  <a:latin typeface="+mn-lt"/>
                </a:rPr>
                <a:t>DB</a:t>
              </a:r>
            </a:p>
          </p:txBody>
        </p:sp>
        <p:sp>
          <p:nvSpPr>
            <p:cNvPr id="17" name="AutoShape 16"/>
            <p:cNvSpPr>
              <a:spLocks noChangeArrowheads="1"/>
            </p:cNvSpPr>
            <p:nvPr/>
          </p:nvSpPr>
          <p:spPr bwMode="auto">
            <a:xfrm>
              <a:off x="5334000" y="3962400"/>
              <a:ext cx="381000" cy="338141"/>
            </a:xfrm>
            <a:prstGeom prst="can">
              <a:avLst>
                <a:gd name="adj" fmla="val 25000"/>
              </a:avLst>
            </a:prstGeom>
            <a:solidFill>
              <a:schemeClr val="accent6">
                <a:lumMod val="60000"/>
                <a:lumOff val="40000"/>
                <a:alpha val="53000"/>
              </a:schemeClr>
            </a:solidFill>
            <a:ln w="1587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latin typeface="+mn-lt"/>
                </a:rPr>
                <a:t>LOG</a:t>
              </a:r>
              <a:endParaRPr lang="en-US" sz="1000" b="1" dirty="0">
                <a:latin typeface="+mn-lt"/>
              </a:endParaRPr>
            </a:p>
          </p:txBody>
        </p:sp>
        <p:sp>
          <p:nvSpPr>
            <p:cNvPr id="18" name="TextBox 23"/>
            <p:cNvSpPr txBox="1"/>
            <p:nvPr/>
          </p:nvSpPr>
          <p:spPr>
            <a:xfrm>
              <a:off x="4267200" y="4038600"/>
              <a:ext cx="5709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+mn-lt"/>
                </a:rPr>
                <a:t>10:00AM</a:t>
              </a:r>
              <a:endParaRPr lang="en-US" sz="800" dirty="0">
                <a:latin typeface="+mn-lt"/>
              </a:endParaRPr>
            </a:p>
          </p:txBody>
        </p:sp>
      </p:grpSp>
      <p:sp>
        <p:nvSpPr>
          <p:cNvPr id="19" name="Rectangle 32"/>
          <p:cNvSpPr/>
          <p:nvPr/>
        </p:nvSpPr>
        <p:spPr>
          <a:xfrm>
            <a:off x="769560" y="4848944"/>
            <a:ext cx="15240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33"/>
          <p:cNvSpPr txBox="1"/>
          <p:nvPr/>
        </p:nvSpPr>
        <p:spPr>
          <a:xfrm>
            <a:off x="1372748" y="5458544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+mn-lt"/>
              </a:rPr>
              <a:t>Preserved Image</a:t>
            </a:r>
            <a:endParaRPr lang="en-US" sz="800" dirty="0">
              <a:latin typeface="+mn-lt"/>
            </a:endParaRPr>
          </a:p>
        </p:txBody>
      </p:sp>
      <p:sp>
        <p:nvSpPr>
          <p:cNvPr id="21" name="TextBox 34"/>
          <p:cNvSpPr txBox="1"/>
          <p:nvPr/>
        </p:nvSpPr>
        <p:spPr>
          <a:xfrm>
            <a:off x="769560" y="4848945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+mn-lt"/>
              </a:rPr>
              <a:t>Snapshot Area</a:t>
            </a:r>
            <a:endParaRPr lang="en-US" sz="1100" b="1" dirty="0">
              <a:latin typeface="+mn-lt"/>
            </a:endParaRPr>
          </a:p>
        </p:txBody>
      </p:sp>
      <p:sp>
        <p:nvSpPr>
          <p:cNvPr id="22" name="AutoShape 16"/>
          <p:cNvSpPr>
            <a:spLocks noChangeArrowheads="1"/>
          </p:cNvSpPr>
          <p:nvPr/>
        </p:nvSpPr>
        <p:spPr bwMode="auto">
          <a:xfrm>
            <a:off x="1808928" y="4391744"/>
            <a:ext cx="381000" cy="338141"/>
          </a:xfrm>
          <a:prstGeom prst="can">
            <a:avLst>
              <a:gd name="adj" fmla="val 25000"/>
            </a:avLst>
          </a:prstGeom>
          <a:solidFill>
            <a:srgbClr val="FFFF00">
              <a:alpha val="52940"/>
            </a:srgbClr>
          </a:solidFill>
          <a:ln w="1587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>
                <a:latin typeface="+mn-lt"/>
              </a:rPr>
              <a:t>DB</a:t>
            </a:r>
          </a:p>
        </p:txBody>
      </p:sp>
      <p:sp>
        <p:nvSpPr>
          <p:cNvPr id="23" name="AutoShape 16"/>
          <p:cNvSpPr>
            <a:spLocks noChangeArrowheads="1"/>
          </p:cNvSpPr>
          <p:nvPr/>
        </p:nvSpPr>
        <p:spPr bwMode="auto">
          <a:xfrm>
            <a:off x="2217360" y="4391744"/>
            <a:ext cx="381000" cy="338141"/>
          </a:xfrm>
          <a:prstGeom prst="can">
            <a:avLst>
              <a:gd name="adj" fmla="val 25000"/>
            </a:avLst>
          </a:prstGeom>
          <a:solidFill>
            <a:schemeClr val="accent6">
              <a:lumMod val="60000"/>
              <a:lumOff val="40000"/>
              <a:alpha val="53000"/>
            </a:schemeClr>
          </a:solidFill>
          <a:ln w="1587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 smtClean="0">
                <a:latin typeface="+mn-lt"/>
              </a:rPr>
              <a:t>LOG</a:t>
            </a:r>
            <a:endParaRPr lang="en-US" sz="1000" b="1" dirty="0">
              <a:latin typeface="+mn-lt"/>
            </a:endParaRPr>
          </a:p>
        </p:txBody>
      </p:sp>
      <p:sp>
        <p:nvSpPr>
          <p:cNvPr id="24" name="Rectangle 44"/>
          <p:cNvSpPr/>
          <p:nvPr/>
        </p:nvSpPr>
        <p:spPr>
          <a:xfrm>
            <a:off x="1732728" y="4010744"/>
            <a:ext cx="914400" cy="762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45"/>
          <p:cNvSpPr txBox="1"/>
          <p:nvPr/>
        </p:nvSpPr>
        <p:spPr>
          <a:xfrm>
            <a:off x="1732728" y="4010744"/>
            <a:ext cx="89703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 smtClean="0">
                <a:latin typeface="+mn-lt"/>
              </a:rPr>
              <a:t>Internal TimeView</a:t>
            </a:r>
            <a:endParaRPr lang="en-US" sz="1100" b="1" dirty="0">
              <a:latin typeface="+mn-lt"/>
            </a:endParaRPr>
          </a:p>
        </p:txBody>
      </p:sp>
      <p:sp>
        <p:nvSpPr>
          <p:cNvPr id="26" name="Down Arrow 48"/>
          <p:cNvSpPr/>
          <p:nvPr/>
        </p:nvSpPr>
        <p:spPr>
          <a:xfrm rot="16200000">
            <a:off x="1455363" y="4239344"/>
            <a:ext cx="228600" cy="228600"/>
          </a:xfrm>
          <a:prstGeom prst="downArrow">
            <a:avLst>
              <a:gd name="adj1" fmla="val 50000"/>
              <a:gd name="adj2" fmla="val 6034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27" name="Rectangle 55"/>
          <p:cNvSpPr/>
          <p:nvPr/>
        </p:nvSpPr>
        <p:spPr>
          <a:xfrm>
            <a:off x="388560" y="3934544"/>
            <a:ext cx="2362200" cy="20574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urved Down Arrow 57"/>
          <p:cNvSpPr/>
          <p:nvPr/>
        </p:nvSpPr>
        <p:spPr>
          <a:xfrm rot="5400000" flipH="1">
            <a:off x="7688520" y="4864184"/>
            <a:ext cx="1905000" cy="502920"/>
          </a:xfrm>
          <a:prstGeom prst="curvedDownArrow">
            <a:avLst>
              <a:gd name="adj1" fmla="val 30846"/>
              <a:gd name="adj2" fmla="val 70512"/>
              <a:gd name="adj3" fmla="val 3267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Rollback if 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Replication fails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7520880" y="4155524"/>
            <a:ext cx="381000" cy="338138"/>
          </a:xfrm>
          <a:prstGeom prst="can">
            <a:avLst>
              <a:gd name="adj" fmla="val 25000"/>
            </a:avLst>
          </a:prstGeom>
          <a:solidFill>
            <a:srgbClr val="0000FF">
              <a:alpha val="52940"/>
            </a:srgbClr>
          </a:solidFill>
          <a:ln w="15875">
            <a:solidFill>
              <a:srgbClr val="0000FF"/>
            </a:solidFill>
            <a:prstDash val="sysDash"/>
            <a:round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r>
              <a:rPr lang="en-US" sz="1000" b="1" dirty="0" smtClean="0">
                <a:latin typeface="+mn-lt"/>
              </a:rPr>
              <a:t>DB'</a:t>
            </a:r>
            <a:endParaRPr lang="en-US" sz="1000" b="1" dirty="0">
              <a:latin typeface="+mn-lt"/>
            </a:endParaRP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7932360" y="4155524"/>
            <a:ext cx="381000" cy="338138"/>
          </a:xfrm>
          <a:prstGeom prst="can">
            <a:avLst>
              <a:gd name="adj" fmla="val 25000"/>
            </a:avLst>
          </a:prstGeom>
          <a:solidFill>
            <a:srgbClr val="666699">
              <a:alpha val="52940"/>
            </a:srgbClr>
          </a:solidFill>
          <a:ln w="15875">
            <a:solidFill>
              <a:srgbClr val="666699"/>
            </a:solidFill>
            <a:prstDash val="sysDash"/>
            <a:round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r>
              <a:rPr lang="en-US" sz="1000" b="1" dirty="0" smtClean="0">
                <a:latin typeface="+mn-lt"/>
              </a:rPr>
              <a:t>LOG'</a:t>
            </a:r>
            <a:endParaRPr lang="en-US" sz="1000" b="1" dirty="0">
              <a:latin typeface="+mn-lt"/>
            </a:endParaRPr>
          </a:p>
        </p:txBody>
      </p:sp>
      <p:sp>
        <p:nvSpPr>
          <p:cNvPr id="31" name="Rectangle 88"/>
          <p:cNvSpPr/>
          <p:nvPr/>
        </p:nvSpPr>
        <p:spPr>
          <a:xfrm>
            <a:off x="7475160" y="4086944"/>
            <a:ext cx="883920" cy="75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89"/>
          <p:cNvSpPr txBox="1"/>
          <p:nvPr/>
        </p:nvSpPr>
        <p:spPr>
          <a:xfrm>
            <a:off x="7439600" y="4607467"/>
            <a:ext cx="91440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 smtClean="0">
                <a:latin typeface="+mn-lt"/>
              </a:rPr>
              <a:t>Replica Disk</a:t>
            </a:r>
            <a:endParaRPr lang="en-US" sz="1100" b="1" dirty="0">
              <a:latin typeface="+mn-lt"/>
            </a:endParaRPr>
          </a:p>
        </p:txBody>
      </p:sp>
      <p:grpSp>
        <p:nvGrpSpPr>
          <p:cNvPr id="33" name="Group 90"/>
          <p:cNvGrpSpPr/>
          <p:nvPr/>
        </p:nvGrpSpPr>
        <p:grpSpPr>
          <a:xfrm>
            <a:off x="6862354" y="4925144"/>
            <a:ext cx="1542067" cy="1524000"/>
            <a:chOff x="1673194" y="4419600"/>
            <a:chExt cx="1542067" cy="1524000"/>
          </a:xfrm>
        </p:grpSpPr>
        <p:grpSp>
          <p:nvGrpSpPr>
            <p:cNvPr id="34" name="Group 20"/>
            <p:cNvGrpSpPr/>
            <p:nvPr/>
          </p:nvGrpSpPr>
          <p:grpSpPr>
            <a:xfrm>
              <a:off x="1676400" y="5334000"/>
              <a:ext cx="1447800" cy="338141"/>
              <a:chOff x="4267200" y="4648200"/>
              <a:chExt cx="1447800" cy="338141"/>
            </a:xfrm>
          </p:grpSpPr>
          <p:sp>
            <p:nvSpPr>
              <p:cNvPr id="46" name="AutoShape 16"/>
              <p:cNvSpPr>
                <a:spLocks noChangeArrowheads="1"/>
              </p:cNvSpPr>
              <p:nvPr/>
            </p:nvSpPr>
            <p:spPr bwMode="auto">
              <a:xfrm>
                <a:off x="4876800" y="4648200"/>
                <a:ext cx="381000" cy="338141"/>
              </a:xfrm>
              <a:prstGeom prst="can">
                <a:avLst>
                  <a:gd name="adj" fmla="val 25000"/>
                </a:avLst>
              </a:prstGeom>
              <a:solidFill>
                <a:srgbClr val="FFFF00">
                  <a:alpha val="52940"/>
                </a:srgbClr>
              </a:solidFill>
              <a:ln w="158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000" b="1" dirty="0">
                    <a:latin typeface="+mn-lt"/>
                  </a:rPr>
                  <a:t>DB</a:t>
                </a:r>
              </a:p>
            </p:txBody>
          </p:sp>
          <p:sp>
            <p:nvSpPr>
              <p:cNvPr id="47" name="AutoShape 16"/>
              <p:cNvSpPr>
                <a:spLocks noChangeArrowheads="1"/>
              </p:cNvSpPr>
              <p:nvPr/>
            </p:nvSpPr>
            <p:spPr bwMode="auto">
              <a:xfrm>
                <a:off x="5334000" y="4648200"/>
                <a:ext cx="381000" cy="338141"/>
              </a:xfrm>
              <a:prstGeom prst="can">
                <a:avLst>
                  <a:gd name="adj" fmla="val 25000"/>
                </a:avLst>
              </a:prstGeom>
              <a:solidFill>
                <a:schemeClr val="accent6">
                  <a:lumMod val="60000"/>
                  <a:lumOff val="40000"/>
                  <a:alpha val="53000"/>
                </a:schemeClr>
              </a:solidFill>
              <a:ln w="158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000" b="1" dirty="0" smtClean="0">
                    <a:latin typeface="+mn-lt"/>
                  </a:rPr>
                  <a:t>LOG</a:t>
                </a:r>
                <a:endParaRPr lang="en-US" sz="1000" b="1" dirty="0">
                  <a:latin typeface="+mn-lt"/>
                </a:endParaRPr>
              </a:p>
            </p:txBody>
          </p:sp>
          <p:sp>
            <p:nvSpPr>
              <p:cNvPr id="48" name="TextBox 105"/>
              <p:cNvSpPr txBox="1"/>
              <p:nvPr/>
            </p:nvSpPr>
            <p:spPr>
              <a:xfrm>
                <a:off x="4267200" y="4724400"/>
                <a:ext cx="57099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>
                    <a:latin typeface="+mn-lt"/>
                  </a:rPr>
                  <a:t>10:00AM</a:t>
                </a:r>
                <a:endParaRPr lang="en-US" sz="800" dirty="0">
                  <a:latin typeface="+mn-lt"/>
                </a:endParaRPr>
              </a:p>
            </p:txBody>
          </p:sp>
        </p:grpSp>
        <p:grpSp>
          <p:nvGrpSpPr>
            <p:cNvPr id="35" name="Group 24"/>
            <p:cNvGrpSpPr/>
            <p:nvPr/>
          </p:nvGrpSpPr>
          <p:grpSpPr>
            <a:xfrm>
              <a:off x="1673194" y="5029200"/>
              <a:ext cx="1451006" cy="338141"/>
              <a:chOff x="4263994" y="4648200"/>
              <a:chExt cx="1451006" cy="338141"/>
            </a:xfrm>
          </p:grpSpPr>
          <p:sp>
            <p:nvSpPr>
              <p:cNvPr id="43" name="AutoShape 16"/>
              <p:cNvSpPr>
                <a:spLocks noChangeArrowheads="1"/>
              </p:cNvSpPr>
              <p:nvPr/>
            </p:nvSpPr>
            <p:spPr bwMode="auto">
              <a:xfrm>
                <a:off x="4876800" y="4648200"/>
                <a:ext cx="381000" cy="338141"/>
              </a:xfrm>
              <a:prstGeom prst="can">
                <a:avLst>
                  <a:gd name="adj" fmla="val 25000"/>
                </a:avLst>
              </a:prstGeom>
              <a:solidFill>
                <a:srgbClr val="FFFF00">
                  <a:alpha val="52940"/>
                </a:srgbClr>
              </a:solidFill>
              <a:ln w="158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000" b="1" dirty="0">
                    <a:latin typeface="+mn-lt"/>
                  </a:rPr>
                  <a:t>DB</a:t>
                </a:r>
              </a:p>
            </p:txBody>
          </p:sp>
          <p:sp>
            <p:nvSpPr>
              <p:cNvPr id="44" name="AutoShape 16"/>
              <p:cNvSpPr>
                <a:spLocks noChangeArrowheads="1"/>
              </p:cNvSpPr>
              <p:nvPr/>
            </p:nvSpPr>
            <p:spPr bwMode="auto">
              <a:xfrm>
                <a:off x="5334000" y="4648200"/>
                <a:ext cx="381000" cy="338141"/>
              </a:xfrm>
              <a:prstGeom prst="can">
                <a:avLst>
                  <a:gd name="adj" fmla="val 25000"/>
                </a:avLst>
              </a:prstGeom>
              <a:solidFill>
                <a:schemeClr val="accent6">
                  <a:lumMod val="60000"/>
                  <a:lumOff val="40000"/>
                  <a:alpha val="53000"/>
                </a:schemeClr>
              </a:solidFill>
              <a:ln w="158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000" b="1" dirty="0" smtClean="0">
                    <a:latin typeface="+mn-lt"/>
                  </a:rPr>
                  <a:t>LOG</a:t>
                </a:r>
                <a:endParaRPr lang="en-US" sz="1000" b="1" dirty="0">
                  <a:latin typeface="+mn-lt"/>
                </a:endParaRPr>
              </a:p>
            </p:txBody>
          </p:sp>
          <p:sp>
            <p:nvSpPr>
              <p:cNvPr id="45" name="TextBox 102"/>
              <p:cNvSpPr txBox="1"/>
              <p:nvPr/>
            </p:nvSpPr>
            <p:spPr>
              <a:xfrm>
                <a:off x="4263994" y="4724400"/>
                <a:ext cx="58702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>
                    <a:latin typeface="+mn-lt"/>
                  </a:rPr>
                  <a:t>   9:00AM</a:t>
                </a:r>
                <a:endParaRPr lang="en-US" sz="800" dirty="0">
                  <a:latin typeface="+mn-lt"/>
                </a:endParaRPr>
              </a:p>
            </p:txBody>
          </p:sp>
        </p:grpSp>
        <p:grpSp>
          <p:nvGrpSpPr>
            <p:cNvPr id="36" name="Group 28"/>
            <p:cNvGrpSpPr/>
            <p:nvPr/>
          </p:nvGrpSpPr>
          <p:grpSpPr>
            <a:xfrm>
              <a:off x="1673194" y="4724400"/>
              <a:ext cx="1451006" cy="338141"/>
              <a:chOff x="4263994" y="4648200"/>
              <a:chExt cx="1451006" cy="338141"/>
            </a:xfrm>
          </p:grpSpPr>
          <p:sp>
            <p:nvSpPr>
              <p:cNvPr id="40" name="AutoShape 16"/>
              <p:cNvSpPr>
                <a:spLocks noChangeArrowheads="1"/>
              </p:cNvSpPr>
              <p:nvPr/>
            </p:nvSpPr>
            <p:spPr bwMode="auto">
              <a:xfrm>
                <a:off x="4876800" y="4648200"/>
                <a:ext cx="381000" cy="338141"/>
              </a:xfrm>
              <a:prstGeom prst="can">
                <a:avLst>
                  <a:gd name="adj" fmla="val 25000"/>
                </a:avLst>
              </a:prstGeom>
              <a:solidFill>
                <a:srgbClr val="FFFF00">
                  <a:alpha val="52940"/>
                </a:srgbClr>
              </a:solidFill>
              <a:ln w="158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000" b="1" dirty="0">
                    <a:latin typeface="+mn-lt"/>
                  </a:rPr>
                  <a:t>DB</a:t>
                </a:r>
              </a:p>
            </p:txBody>
          </p:sp>
          <p:sp>
            <p:nvSpPr>
              <p:cNvPr id="41" name="AutoShape 16"/>
              <p:cNvSpPr>
                <a:spLocks noChangeArrowheads="1"/>
              </p:cNvSpPr>
              <p:nvPr/>
            </p:nvSpPr>
            <p:spPr bwMode="auto">
              <a:xfrm>
                <a:off x="5334000" y="4648200"/>
                <a:ext cx="381000" cy="338141"/>
              </a:xfrm>
              <a:prstGeom prst="can">
                <a:avLst>
                  <a:gd name="adj" fmla="val 25000"/>
                </a:avLst>
              </a:prstGeom>
              <a:solidFill>
                <a:schemeClr val="accent6">
                  <a:lumMod val="60000"/>
                  <a:lumOff val="40000"/>
                  <a:alpha val="53000"/>
                </a:schemeClr>
              </a:solidFill>
              <a:ln w="158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000" b="1" dirty="0" smtClean="0">
                    <a:latin typeface="+mn-lt"/>
                  </a:rPr>
                  <a:t>LOG</a:t>
                </a:r>
                <a:endParaRPr lang="en-US" sz="1000" b="1" dirty="0">
                  <a:latin typeface="+mn-lt"/>
                </a:endParaRPr>
              </a:p>
            </p:txBody>
          </p:sp>
          <p:sp>
            <p:nvSpPr>
              <p:cNvPr id="42" name="TextBox 99"/>
              <p:cNvSpPr txBox="1"/>
              <p:nvPr/>
            </p:nvSpPr>
            <p:spPr>
              <a:xfrm>
                <a:off x="4263994" y="4724400"/>
                <a:ext cx="58702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>
                    <a:latin typeface="+mn-lt"/>
                  </a:rPr>
                  <a:t>   8:00AM</a:t>
                </a:r>
                <a:endParaRPr lang="en-US" sz="800" dirty="0">
                  <a:latin typeface="+mn-lt"/>
                </a:endParaRPr>
              </a:p>
            </p:txBody>
          </p:sp>
        </p:grpSp>
        <p:sp>
          <p:nvSpPr>
            <p:cNvPr id="37" name="Rectangle 94"/>
            <p:cNvSpPr/>
            <p:nvPr/>
          </p:nvSpPr>
          <p:spPr>
            <a:xfrm>
              <a:off x="1676400" y="4419600"/>
              <a:ext cx="1524000" cy="152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95"/>
            <p:cNvSpPr txBox="1"/>
            <p:nvPr/>
          </p:nvSpPr>
          <p:spPr>
            <a:xfrm>
              <a:off x="2278786" y="5715000"/>
              <a:ext cx="9364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+mn-lt"/>
                </a:rPr>
                <a:t>Preserved Images</a:t>
              </a:r>
              <a:endParaRPr lang="en-US" sz="800" dirty="0">
                <a:latin typeface="+mn-lt"/>
              </a:endParaRPr>
            </a:p>
          </p:txBody>
        </p:sp>
        <p:sp>
          <p:nvSpPr>
            <p:cNvPr id="39" name="TextBox 96"/>
            <p:cNvSpPr txBox="1"/>
            <p:nvPr/>
          </p:nvSpPr>
          <p:spPr>
            <a:xfrm>
              <a:off x="1676400" y="4419601"/>
              <a:ext cx="1524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latin typeface="+mn-lt"/>
                </a:rPr>
                <a:t>Replication Snapshot</a:t>
              </a:r>
              <a:endParaRPr lang="en-US" sz="1100" b="1" dirty="0">
                <a:latin typeface="+mn-lt"/>
              </a:endParaRPr>
            </a:p>
          </p:txBody>
        </p:sp>
      </p:grpSp>
      <p:sp>
        <p:nvSpPr>
          <p:cNvPr id="49" name="Rectangle 111"/>
          <p:cNvSpPr/>
          <p:nvPr/>
        </p:nvSpPr>
        <p:spPr>
          <a:xfrm>
            <a:off x="6103560" y="4010744"/>
            <a:ext cx="2362200" cy="25146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ight Brace 113"/>
          <p:cNvSpPr/>
          <p:nvPr/>
        </p:nvSpPr>
        <p:spPr>
          <a:xfrm flipH="1">
            <a:off x="6789360" y="5306144"/>
            <a:ext cx="228600" cy="533400"/>
          </a:xfrm>
          <a:prstGeom prst="rightBrac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388560" y="5763344"/>
            <a:ext cx="2362200" cy="184666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b="1" dirty="0" smtClean="0">
                <a:latin typeface="+mn-lt"/>
              </a:rPr>
              <a:t>Primary NSS</a:t>
            </a: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6103560" y="4010744"/>
            <a:ext cx="1181100" cy="276987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r>
              <a:rPr lang="en-US" sz="1200" b="1" dirty="0" smtClean="0">
                <a:latin typeface="+mn-lt"/>
              </a:rPr>
              <a:t>Target Site NSS</a:t>
            </a:r>
          </a:p>
        </p:txBody>
      </p:sp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6103560" y="5153744"/>
            <a:ext cx="685800" cy="784818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pPr algn="r"/>
            <a:r>
              <a:rPr lang="en-US" sz="900" b="1" dirty="0" smtClean="0">
                <a:latin typeface="+mn-lt"/>
              </a:rPr>
              <a:t>Available only is TimeMark is enabled on replica</a:t>
            </a:r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7246560" y="1724744"/>
            <a:ext cx="1371600" cy="46165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pPr algn="r"/>
            <a:r>
              <a:rPr lang="en-US" sz="1200" b="1" dirty="0" smtClean="0">
                <a:latin typeface="+mn-lt"/>
              </a:rPr>
              <a:t>Standby Application Server</a:t>
            </a:r>
          </a:p>
        </p:txBody>
      </p:sp>
      <p:pic>
        <p:nvPicPr>
          <p:cNvPr id="55" name="Picture 61" descr="C:\Users\Andy.Abbas\Documents\1_DAG\_FalconStor\Training\_IPStor 6 Training\artwork\Standard Icons\DiskSafe 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8160" y="2334344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Down Arrow 58"/>
          <p:cNvSpPr/>
          <p:nvPr/>
        </p:nvSpPr>
        <p:spPr>
          <a:xfrm rot="10800000">
            <a:off x="7779960" y="3248744"/>
            <a:ext cx="484632" cy="685800"/>
          </a:xfrm>
          <a:prstGeom prst="downArrow">
            <a:avLst/>
          </a:prstGeom>
          <a:solidFill>
            <a:schemeClr val="accent6">
              <a:lumMod val="75000"/>
              <a:alpha val="22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Promote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Rectangle 59"/>
          <p:cNvSpPr/>
          <p:nvPr/>
        </p:nvSpPr>
        <p:spPr>
          <a:xfrm>
            <a:off x="3851920" y="3401144"/>
            <a:ext cx="2251640" cy="615553"/>
          </a:xfrm>
          <a:prstGeom prst="rect">
            <a:avLst/>
          </a:prstGeom>
          <a:solidFill>
            <a:schemeClr val="tx2">
              <a:lumMod val="60000"/>
              <a:lumOff val="40000"/>
              <a:alpha val="23000"/>
            </a:schemeClr>
          </a:solidFill>
        </p:spPr>
        <p:txBody>
          <a:bodyPr wrap="square" lIns="0" tIns="0" rIns="0" bIns="0">
            <a:spAutoFit/>
          </a:bodyPr>
          <a:lstStyle/>
          <a:p>
            <a:pPr marL="0" lvl="1" algn="l"/>
            <a:r>
              <a:rPr lang="en-US" sz="1000" b="1" dirty="0" smtClean="0">
                <a:latin typeface="+mn-lt"/>
              </a:rPr>
              <a:t>2 -</a:t>
            </a:r>
            <a:r>
              <a:rPr lang="en-US" sz="1000" dirty="0" smtClean="0">
                <a:latin typeface="+mn-lt"/>
              </a:rPr>
              <a:t>Frozen Data is read from the internal TimeView according to U-Map and differences are sequentially transferred to the replica</a:t>
            </a:r>
          </a:p>
        </p:txBody>
      </p:sp>
      <p:sp>
        <p:nvSpPr>
          <p:cNvPr id="58" name="Rectangle 60"/>
          <p:cNvSpPr/>
          <p:nvPr/>
        </p:nvSpPr>
        <p:spPr>
          <a:xfrm>
            <a:off x="5508104" y="2317092"/>
            <a:ext cx="2119456" cy="615553"/>
          </a:xfrm>
          <a:prstGeom prst="rect">
            <a:avLst/>
          </a:prstGeom>
          <a:solidFill>
            <a:schemeClr val="tx2">
              <a:lumMod val="60000"/>
              <a:lumOff val="40000"/>
              <a:alpha val="23000"/>
            </a:schemeClr>
          </a:solidFill>
        </p:spPr>
        <p:txBody>
          <a:bodyPr wrap="square" lIns="0" tIns="0" rIns="0" bIns="0">
            <a:spAutoFit/>
          </a:bodyPr>
          <a:lstStyle/>
          <a:p>
            <a:pPr marL="0" lvl="1" algn="l"/>
            <a:r>
              <a:rPr lang="en-US" sz="1000" b="1" dirty="0" smtClean="0">
                <a:latin typeface="+mn-lt"/>
              </a:rPr>
              <a:t>3 - </a:t>
            </a:r>
            <a:r>
              <a:rPr lang="en-US" sz="1000" dirty="0" smtClean="0">
                <a:latin typeface="+mn-lt"/>
              </a:rPr>
              <a:t>TimeMark protects data in the Replica Resource in case replication is interrupted before the stable image is completely transferred</a:t>
            </a:r>
          </a:p>
        </p:txBody>
      </p:sp>
      <p:sp>
        <p:nvSpPr>
          <p:cNvPr id="59" name="Rectangle 61"/>
          <p:cNvSpPr/>
          <p:nvPr/>
        </p:nvSpPr>
        <p:spPr>
          <a:xfrm>
            <a:off x="1379160" y="2932645"/>
            <a:ext cx="2328744" cy="615553"/>
          </a:xfrm>
          <a:prstGeom prst="rect">
            <a:avLst/>
          </a:prstGeom>
          <a:solidFill>
            <a:schemeClr val="tx2">
              <a:lumMod val="60000"/>
              <a:lumOff val="40000"/>
              <a:alpha val="23000"/>
            </a:schemeClr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1000" b="0" dirty="0" smtClean="0">
                <a:latin typeface="+mn-lt"/>
              </a:rPr>
              <a:t>1 - When a replication is triggered a </a:t>
            </a:r>
            <a:r>
              <a:rPr lang="en-US" sz="1000" b="0" u="sng" dirty="0" smtClean="0">
                <a:latin typeface="+mn-lt"/>
              </a:rPr>
              <a:t>temporary TimeMark </a:t>
            </a:r>
            <a:r>
              <a:rPr lang="en-US" sz="1000" b="0" dirty="0" smtClean="0">
                <a:latin typeface="+mn-lt"/>
              </a:rPr>
              <a:t>is created on the </a:t>
            </a:r>
            <a:r>
              <a:rPr lang="en-US" sz="1000" b="0" i="1" dirty="0" smtClean="0">
                <a:latin typeface="+mn-lt"/>
              </a:rPr>
              <a:t>both</a:t>
            </a:r>
            <a:r>
              <a:rPr lang="en-US" sz="1000" b="0" dirty="0" smtClean="0">
                <a:latin typeface="+mn-lt"/>
              </a:rPr>
              <a:t> Primary &amp; Replica Disks and then an internal TimeView is created</a:t>
            </a:r>
          </a:p>
        </p:txBody>
      </p:sp>
    </p:spTree>
    <p:extLst>
      <p:ext uri="{BB962C8B-B14F-4D97-AF65-F5344CB8AC3E}">
        <p14:creationId xmlns:p14="http://schemas.microsoft.com/office/powerpoint/2010/main" val="19196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800" dirty="0"/>
              <a:t>Disaster Recovery in VMware Environments</a:t>
            </a:r>
            <a:endParaRPr lang="zh-TW" altLang="en-US" dirty="0"/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43589"/>
            <a:ext cx="7884368" cy="591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771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VM Backup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Backup agent runs on each VM.</a:t>
            </a:r>
          </a:p>
          <a:p>
            <a:r>
              <a:rPr lang="en-US" altLang="zh-TW" dirty="0"/>
              <a:t>Backup agent runs on hypervisor.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46</a:t>
            </a:fld>
            <a:endParaRPr lang="zh-TW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52935"/>
            <a:ext cx="7056784" cy="3403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017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VM Backup, agent runs on each 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每一部</a:t>
            </a:r>
            <a:r>
              <a:rPr lang="en-US" altLang="zh-TW" dirty="0"/>
              <a:t>VM</a:t>
            </a:r>
            <a:r>
              <a:rPr lang="zh-TW" altLang="en-US" dirty="0"/>
              <a:t>都要安裝</a:t>
            </a:r>
            <a:r>
              <a:rPr lang="en-US" altLang="zh-TW" dirty="0"/>
              <a:t>agent.</a:t>
            </a:r>
          </a:p>
          <a:p>
            <a:r>
              <a:rPr lang="zh-TW" altLang="en-US" dirty="0"/>
              <a:t>就像是在傳統實體機器上的備份環境</a:t>
            </a:r>
            <a:r>
              <a:rPr lang="en-US" altLang="zh-TW" dirty="0"/>
              <a:t>.</a:t>
            </a:r>
          </a:p>
          <a:p>
            <a:r>
              <a:rPr lang="en-US" altLang="zh-TW" dirty="0" err="1"/>
              <a:t>Dedupe</a:t>
            </a:r>
            <a:r>
              <a:rPr lang="en-US" altLang="zh-TW" dirty="0"/>
              <a:t> VM</a:t>
            </a:r>
            <a:r>
              <a:rPr lang="zh-TW" altLang="en-US" dirty="0"/>
              <a:t>上的資料</a:t>
            </a:r>
            <a:endParaRPr lang="en-US" altLang="zh-TW" dirty="0"/>
          </a:p>
          <a:p>
            <a:r>
              <a:rPr lang="zh-TW" altLang="en-US" dirty="0"/>
              <a:t>無法備份</a:t>
            </a:r>
            <a:r>
              <a:rPr lang="en-US" altLang="zh-TW" dirty="0"/>
              <a:t>VM file: BIOS,</a:t>
            </a:r>
            <a:r>
              <a:rPr lang="zh-TW" altLang="en-US" dirty="0"/>
              <a:t> </a:t>
            </a:r>
            <a:r>
              <a:rPr lang="en-US" altLang="zh-TW" dirty="0"/>
              <a:t>configuration…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47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453" y="3984285"/>
            <a:ext cx="3443724" cy="2253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568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VM</a:t>
            </a:r>
            <a:r>
              <a:rPr lang="zh-TW" altLang="en-US" dirty="0"/>
              <a:t> </a:t>
            </a:r>
            <a:r>
              <a:rPr lang="en-US" altLang="zh-TW" dirty="0"/>
              <a:t>Backup,</a:t>
            </a:r>
            <a:r>
              <a:rPr lang="zh-TW" altLang="en-US" dirty="0"/>
              <a:t> </a:t>
            </a:r>
            <a:r>
              <a:rPr lang="en-US" altLang="zh-TW" dirty="0"/>
              <a:t>agent</a:t>
            </a:r>
            <a:r>
              <a:rPr lang="zh-TW" altLang="en-US" dirty="0"/>
              <a:t> </a:t>
            </a:r>
            <a:r>
              <a:rPr lang="en-US" altLang="zh-TW" dirty="0"/>
              <a:t>runs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hypervisor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Agent</a:t>
            </a:r>
            <a:r>
              <a:rPr lang="zh-TW" altLang="en-US" dirty="0"/>
              <a:t>只需安裝在</a:t>
            </a:r>
            <a:r>
              <a:rPr lang="en-US" altLang="zh-TW" dirty="0"/>
              <a:t>hypervisor server</a:t>
            </a:r>
            <a:r>
              <a:rPr lang="zh-TW" altLang="en-US" dirty="0"/>
              <a:t>上</a:t>
            </a:r>
            <a:r>
              <a:rPr lang="en-US" altLang="zh-TW" dirty="0"/>
              <a:t>.</a:t>
            </a:r>
          </a:p>
          <a:p>
            <a:r>
              <a:rPr lang="zh-TW" altLang="en-US" dirty="0"/>
              <a:t>不是備份整部 </a:t>
            </a:r>
            <a:r>
              <a:rPr lang="en-US" altLang="zh-TW" dirty="0"/>
              <a:t>hypervisor</a:t>
            </a:r>
            <a:r>
              <a:rPr lang="zh-TW" altLang="en-US" dirty="0"/>
              <a:t> </a:t>
            </a:r>
            <a:r>
              <a:rPr lang="en-US" altLang="zh-TW" dirty="0"/>
              <a:t>server.</a:t>
            </a:r>
          </a:p>
          <a:p>
            <a:r>
              <a:rPr lang="zh-TW" altLang="en-US" dirty="0"/>
              <a:t>對</a:t>
            </a:r>
            <a:r>
              <a:rPr lang="en-US" altLang="zh-TW" dirty="0"/>
              <a:t>hypervisor</a:t>
            </a:r>
            <a:r>
              <a:rPr lang="zh-TW" altLang="en-US" dirty="0"/>
              <a:t>而言</a:t>
            </a:r>
            <a:r>
              <a:rPr lang="en-US" altLang="zh-TW" dirty="0"/>
              <a:t>, VM</a:t>
            </a:r>
            <a:r>
              <a:rPr lang="zh-TW" altLang="en-US" dirty="0"/>
              <a:t>就只是一堆檔案</a:t>
            </a:r>
            <a:r>
              <a:rPr lang="en-US" altLang="zh-TW" dirty="0"/>
              <a:t>.</a:t>
            </a:r>
          </a:p>
          <a:p>
            <a:r>
              <a:rPr lang="en-US" altLang="zh-TW" dirty="0" err="1"/>
              <a:t>Dedupe</a:t>
            </a:r>
            <a:r>
              <a:rPr lang="zh-TW" altLang="en-US" dirty="0"/>
              <a:t>可以發揮最大功效</a:t>
            </a:r>
            <a:r>
              <a:rPr lang="en-US" altLang="zh-TW" dirty="0"/>
              <a:t>, </a:t>
            </a:r>
            <a:r>
              <a:rPr lang="zh-TW" altLang="en-US" dirty="0"/>
              <a:t>當</a:t>
            </a:r>
            <a:r>
              <a:rPr lang="en-US" altLang="zh-TW" dirty="0"/>
              <a:t>VM</a:t>
            </a:r>
            <a:r>
              <a:rPr lang="zh-TW" altLang="en-US" dirty="0"/>
              <a:t>間的差異不大時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48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236" y="4095522"/>
            <a:ext cx="2329892" cy="2130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05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Dedupe</a:t>
            </a:r>
            <a:r>
              <a:rPr lang="en-US" altLang="zh-TW" dirty="0"/>
              <a:t>: Data de-duplication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比對原始資料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建立索引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刪除共有部分，僅保留索引與差異</a:t>
            </a:r>
            <a:endParaRPr lang="en-US" altLang="zh-TW" dirty="0"/>
          </a:p>
          <a:p>
            <a:r>
              <a:rPr lang="en-US" altLang="zh-TW" dirty="0" err="1"/>
              <a:t>Dedupe</a:t>
            </a:r>
            <a:endParaRPr lang="en-US" altLang="zh-TW" dirty="0"/>
          </a:p>
          <a:p>
            <a:pPr lvl="1"/>
            <a:r>
              <a:rPr lang="en-US" altLang="zh-TW" dirty="0"/>
              <a:t>Block level</a:t>
            </a:r>
          </a:p>
          <a:p>
            <a:r>
              <a:rPr lang="en-US" altLang="zh-TW" dirty="0"/>
              <a:t>Compress</a:t>
            </a:r>
          </a:p>
          <a:p>
            <a:pPr lvl="1"/>
            <a:r>
              <a:rPr lang="en-US" altLang="zh-TW" dirty="0"/>
              <a:t>File level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49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3962400"/>
            <a:ext cx="5363799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835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Backup / Restore / Recovery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完整備份</a:t>
            </a:r>
            <a:r>
              <a:rPr lang="en-US" altLang="zh-TW" dirty="0"/>
              <a:t>:</a:t>
            </a:r>
            <a:r>
              <a:rPr lang="zh-TW" altLang="en-US" dirty="0"/>
              <a:t> 完全備份</a:t>
            </a:r>
            <a:endParaRPr lang="en-US" altLang="zh-TW" dirty="0"/>
          </a:p>
          <a:p>
            <a:r>
              <a:rPr lang="zh-TW" altLang="en-US" dirty="0"/>
              <a:t>增量備份</a:t>
            </a:r>
            <a:r>
              <a:rPr lang="en-US" altLang="zh-TW" dirty="0"/>
              <a:t>:</a:t>
            </a:r>
            <a:r>
              <a:rPr lang="zh-TW" altLang="en-US" dirty="0"/>
              <a:t> 僅備份上次</a:t>
            </a:r>
            <a:r>
              <a:rPr lang="zh-TW" altLang="en-US" u="sng" dirty="0"/>
              <a:t>備份</a:t>
            </a:r>
            <a:r>
              <a:rPr lang="zh-TW" altLang="en-US" dirty="0"/>
              <a:t>後的異動</a:t>
            </a:r>
            <a:endParaRPr lang="en-US" altLang="zh-TW" dirty="0"/>
          </a:p>
          <a:p>
            <a:r>
              <a:rPr lang="zh-TW" altLang="en-US" dirty="0"/>
              <a:t>差異備份</a:t>
            </a:r>
            <a:r>
              <a:rPr lang="en-US" altLang="zh-TW" dirty="0"/>
              <a:t>:</a:t>
            </a:r>
            <a:r>
              <a:rPr lang="zh-TW" altLang="en-US" dirty="0"/>
              <a:t> 僅備份上次</a:t>
            </a:r>
            <a:r>
              <a:rPr lang="zh-TW" altLang="en-US" u="sng" dirty="0"/>
              <a:t>完全備份</a:t>
            </a:r>
            <a:r>
              <a:rPr lang="zh-TW" altLang="en-US" dirty="0"/>
              <a:t>後的差異</a:t>
            </a:r>
            <a:endParaRPr lang="en-US" altLang="zh-TW" dirty="0"/>
          </a:p>
          <a:p>
            <a:pPr lvl="1"/>
            <a:r>
              <a:rPr lang="zh-TW" altLang="en-US" dirty="0"/>
              <a:t>備份的資料量</a:t>
            </a:r>
            <a:endParaRPr lang="en-US" altLang="zh-TW" dirty="0"/>
          </a:p>
          <a:p>
            <a:pPr lvl="1"/>
            <a:r>
              <a:rPr lang="zh-TW" altLang="en-US" dirty="0"/>
              <a:t>還原的時間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5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974512"/>
              </p:ext>
            </p:extLst>
          </p:nvPr>
        </p:nvGraphicFramePr>
        <p:xfrm>
          <a:off x="228600" y="4953000"/>
          <a:ext cx="8610602" cy="1295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6803"/>
                <a:gridCol w="1219200"/>
                <a:gridCol w="1524000"/>
                <a:gridCol w="1371600"/>
                <a:gridCol w="968827"/>
                <a:gridCol w="1230086"/>
                <a:gridCol w="1230086"/>
              </a:tblGrid>
              <a:tr h="12954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Monday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Tuesday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Wednesday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Thursday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Friday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Saturday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Sunday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7" name="橢圓 6"/>
          <p:cNvSpPr/>
          <p:nvPr/>
        </p:nvSpPr>
        <p:spPr bwMode="auto">
          <a:xfrm>
            <a:off x="440267" y="5410200"/>
            <a:ext cx="685801" cy="6096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" name="爆炸 1 7"/>
          <p:cNvSpPr/>
          <p:nvPr/>
        </p:nvSpPr>
        <p:spPr bwMode="auto">
          <a:xfrm>
            <a:off x="5638800" y="5410200"/>
            <a:ext cx="609600" cy="609600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1905000" y="5797175"/>
            <a:ext cx="190500" cy="20818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3200400" y="5811617"/>
            <a:ext cx="190500" cy="20818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4686300" y="5811617"/>
            <a:ext cx="190500" cy="20818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025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Deduplication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File-level deduplication (single-instance repository)</a:t>
            </a:r>
          </a:p>
          <a:p>
            <a:pPr lvl="1"/>
            <a:r>
              <a:rPr lang="zh-TW" altLang="en-US" dirty="0"/>
              <a:t>如果檔案的差異不大</a:t>
            </a:r>
            <a:r>
              <a:rPr lang="en-US" altLang="zh-TW" dirty="0"/>
              <a:t>, </a:t>
            </a:r>
            <a:r>
              <a:rPr lang="zh-TW" altLang="en-US" dirty="0"/>
              <a:t>即無法</a:t>
            </a:r>
            <a:r>
              <a:rPr lang="en-US" altLang="zh-TW" dirty="0" err="1"/>
              <a:t>dedupe</a:t>
            </a:r>
            <a:r>
              <a:rPr lang="en-US" altLang="zh-TW" dirty="0"/>
              <a:t>, </a:t>
            </a:r>
            <a:r>
              <a:rPr lang="zh-TW" altLang="en-US" dirty="0"/>
              <a:t>無法節省很多空間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Sub-file deduplication</a:t>
            </a:r>
          </a:p>
          <a:p>
            <a:pPr lvl="1"/>
            <a:r>
              <a:rPr lang="en-US" altLang="zh-TW" dirty="0"/>
              <a:t>Fixed-length block</a:t>
            </a:r>
          </a:p>
          <a:p>
            <a:pPr lvl="1"/>
            <a:r>
              <a:rPr lang="en-US" altLang="zh-TW" dirty="0"/>
              <a:t>Variable-length segment</a:t>
            </a:r>
          </a:p>
          <a:p>
            <a:r>
              <a:rPr lang="en-US" altLang="zh-TW" dirty="0" err="1"/>
              <a:t>Dedupe</a:t>
            </a:r>
            <a:r>
              <a:rPr lang="zh-TW" altLang="en-US" dirty="0"/>
              <a:t> </a:t>
            </a:r>
            <a:r>
              <a:rPr lang="en-US" altLang="zh-TW" dirty="0"/>
              <a:t>Types:</a:t>
            </a:r>
            <a:r>
              <a:rPr lang="zh-TW" altLang="en-US" dirty="0"/>
              <a:t> </a:t>
            </a:r>
            <a:r>
              <a:rPr lang="en-US" altLang="zh-TW" dirty="0"/>
              <a:t>source</a:t>
            </a:r>
            <a:r>
              <a:rPr lang="zh-TW" altLang="en-US" dirty="0"/>
              <a:t> </a:t>
            </a:r>
            <a:r>
              <a:rPr lang="en-US" altLang="zh-TW" dirty="0"/>
              <a:t>or</a:t>
            </a:r>
            <a:r>
              <a:rPr lang="zh-TW" altLang="en-US" dirty="0"/>
              <a:t> </a:t>
            </a:r>
            <a:r>
              <a:rPr lang="en-US" altLang="zh-TW" dirty="0"/>
              <a:t>target-based</a:t>
            </a:r>
          </a:p>
          <a:p>
            <a:pPr lvl="1"/>
            <a:r>
              <a:rPr lang="en-US" altLang="zh-TW" dirty="0"/>
              <a:t>Bandwidth, server loading, backup loading…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00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Source-based</a:t>
            </a:r>
            <a:r>
              <a:rPr lang="zh-TW" altLang="en-US" dirty="0"/>
              <a:t> </a:t>
            </a:r>
            <a:r>
              <a:rPr lang="en-US" altLang="zh-TW" dirty="0" err="1"/>
              <a:t>Dedupe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51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30" y="1484784"/>
            <a:ext cx="843544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409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Target-based</a:t>
            </a:r>
            <a:r>
              <a:rPr lang="zh-TW" altLang="en-US" dirty="0"/>
              <a:t> </a:t>
            </a:r>
            <a:r>
              <a:rPr lang="en-US" altLang="zh-TW" dirty="0" err="1"/>
              <a:t>Dedupe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52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60614"/>
            <a:ext cx="8346963" cy="4532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901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Failover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53</a:t>
            </a:fld>
            <a:endParaRPr lang="zh-TW" altLang="en-US"/>
          </a:p>
        </p:txBody>
      </p:sp>
      <p:grpSp>
        <p:nvGrpSpPr>
          <p:cNvPr id="5" name="Group 5"/>
          <p:cNvGrpSpPr/>
          <p:nvPr/>
        </p:nvGrpSpPr>
        <p:grpSpPr>
          <a:xfrm>
            <a:off x="4788024" y="2348880"/>
            <a:ext cx="3911600" cy="3228975"/>
            <a:chOff x="4953000" y="885824"/>
            <a:chExt cx="3911600" cy="3228975"/>
          </a:xfrm>
        </p:grpSpPr>
        <p:sp>
          <p:nvSpPr>
            <p:cNvPr id="6" name="Rounded Rectangle 97"/>
            <p:cNvSpPr/>
            <p:nvPr/>
          </p:nvSpPr>
          <p:spPr>
            <a:xfrm>
              <a:off x="5105400" y="885824"/>
              <a:ext cx="3657600" cy="3228975"/>
            </a:xfrm>
            <a:prstGeom prst="roundRect">
              <a:avLst>
                <a:gd name="adj" fmla="val 8667"/>
              </a:avLst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100"/>
            <p:cNvSpPr/>
            <p:nvPr/>
          </p:nvSpPr>
          <p:spPr>
            <a:xfrm>
              <a:off x="6309360" y="3810000"/>
              <a:ext cx="1219200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 smtClean="0"/>
                <a:t>Shared Storage</a:t>
              </a:r>
              <a:endParaRPr lang="en-US" sz="1100" b="1" dirty="0"/>
            </a:p>
          </p:txBody>
        </p:sp>
        <p:pic>
          <p:nvPicPr>
            <p:cNvPr id="8" name="Picture 3" descr="CP-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13120" y="1005840"/>
              <a:ext cx="682625" cy="738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103"/>
            <p:cNvSpPr/>
            <p:nvPr/>
          </p:nvSpPr>
          <p:spPr>
            <a:xfrm>
              <a:off x="4953000" y="914400"/>
              <a:ext cx="99060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100" b="1" dirty="0" smtClean="0"/>
                <a:t>Application Server</a:t>
              </a:r>
              <a:endParaRPr lang="en-US" sz="1100" b="1" dirty="0"/>
            </a:p>
          </p:txBody>
        </p:sp>
        <p:pic>
          <p:nvPicPr>
            <p:cNvPr id="10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8400" y="3352800"/>
              <a:ext cx="1260000" cy="460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Can 106"/>
            <p:cNvSpPr/>
            <p:nvPr/>
          </p:nvSpPr>
          <p:spPr>
            <a:xfrm>
              <a:off x="6096000" y="3124200"/>
              <a:ext cx="381000" cy="304800"/>
            </a:xfrm>
            <a:prstGeom prst="can">
              <a:avLst>
                <a:gd name="adj" fmla="val 23709"/>
              </a:avLst>
            </a:prstGeom>
            <a:solidFill>
              <a:schemeClr val="accent1">
                <a:lumMod val="75000"/>
                <a:alpha val="22000"/>
              </a:schemeClr>
            </a:solidFill>
            <a:scene3d>
              <a:camera prst="orthographicFront"/>
              <a:lightRig rig="twoPt" dir="t">
                <a:rot lat="0" lon="0" rev="7200000"/>
              </a:lightRig>
            </a:scene3d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P1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3" descr="CP-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86320" y="1046480"/>
              <a:ext cx="682625" cy="738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Rectangle 110"/>
            <p:cNvSpPr/>
            <p:nvPr/>
          </p:nvSpPr>
          <p:spPr>
            <a:xfrm>
              <a:off x="7945120" y="970280"/>
              <a:ext cx="91948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 smtClean="0"/>
                <a:t>Application Server</a:t>
              </a:r>
              <a:endParaRPr lang="en-US" sz="1100" b="1" dirty="0"/>
            </a:p>
          </p:txBody>
        </p:sp>
        <p:sp>
          <p:nvSpPr>
            <p:cNvPr id="14" name="Can 112"/>
            <p:cNvSpPr/>
            <p:nvPr/>
          </p:nvSpPr>
          <p:spPr>
            <a:xfrm>
              <a:off x="7254240" y="3124200"/>
              <a:ext cx="381000" cy="304800"/>
            </a:xfrm>
            <a:prstGeom prst="can">
              <a:avLst>
                <a:gd name="adj" fmla="val 23709"/>
              </a:avLst>
            </a:prstGeom>
            <a:solidFill>
              <a:schemeClr val="accent2">
                <a:lumMod val="75000"/>
                <a:alpha val="22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scene3d>
              <a:camera prst="orthographicFront"/>
              <a:lightRig rig="twoPt" dir="t">
                <a:rot lat="0" lon="0" rev="7200000"/>
              </a:lightRig>
            </a:scene3d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P2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Can 113"/>
            <p:cNvSpPr/>
            <p:nvPr/>
          </p:nvSpPr>
          <p:spPr>
            <a:xfrm>
              <a:off x="8224525" y="2201589"/>
              <a:ext cx="381000" cy="325120"/>
            </a:xfrm>
            <a:prstGeom prst="can">
              <a:avLst>
                <a:gd name="adj" fmla="val 23709"/>
              </a:avLst>
            </a:prstGeom>
            <a:solidFill>
              <a:schemeClr val="accent1">
                <a:lumMod val="75000"/>
                <a:alpha val="22000"/>
              </a:schemeClr>
            </a:solidFill>
            <a:ln>
              <a:solidFill>
                <a:srgbClr val="FF0000"/>
              </a:solidFill>
            </a:ln>
            <a:scene3d>
              <a:camera prst="orthographicFront"/>
              <a:lightRig rig="twoPt" dir="t">
                <a:rot lat="0" lon="0" rev="7200000"/>
              </a:lightRig>
            </a:scene3d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Disk1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Can 114"/>
            <p:cNvSpPr/>
            <p:nvPr/>
          </p:nvSpPr>
          <p:spPr>
            <a:xfrm>
              <a:off x="7782565" y="2206669"/>
              <a:ext cx="381000" cy="304800"/>
            </a:xfrm>
            <a:prstGeom prst="can">
              <a:avLst>
                <a:gd name="adj" fmla="val 23709"/>
              </a:avLst>
            </a:prstGeom>
            <a:solidFill>
              <a:schemeClr val="accent2">
                <a:lumMod val="75000"/>
                <a:alpha val="22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scene3d>
              <a:camera prst="orthographicFront"/>
              <a:lightRig rig="twoPt" dir="t">
                <a:rot lat="0" lon="0" rev="7200000"/>
              </a:lightRig>
            </a:scene3d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Disk2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Can 115"/>
            <p:cNvSpPr/>
            <p:nvPr/>
          </p:nvSpPr>
          <p:spPr>
            <a:xfrm>
              <a:off x="5410200" y="1371600"/>
              <a:ext cx="381000" cy="325120"/>
            </a:xfrm>
            <a:prstGeom prst="can">
              <a:avLst>
                <a:gd name="adj" fmla="val 23709"/>
              </a:avLst>
            </a:prstGeom>
            <a:solidFill>
              <a:schemeClr val="accent1">
                <a:lumMod val="75000"/>
                <a:alpha val="22000"/>
              </a:schemeClr>
            </a:solidFill>
            <a:scene3d>
              <a:camera prst="orthographicFront"/>
              <a:lightRig rig="twoPt" dir="t">
                <a:rot lat="0" lon="0" rev="7200000"/>
              </a:lightRig>
            </a:scene3d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Disk1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Can 122"/>
            <p:cNvSpPr/>
            <p:nvPr/>
          </p:nvSpPr>
          <p:spPr>
            <a:xfrm>
              <a:off x="8112760" y="1427480"/>
              <a:ext cx="381000" cy="304800"/>
            </a:xfrm>
            <a:prstGeom prst="can">
              <a:avLst>
                <a:gd name="adj" fmla="val 23709"/>
              </a:avLst>
            </a:prstGeom>
            <a:solidFill>
              <a:schemeClr val="accent2">
                <a:lumMod val="75000"/>
                <a:alpha val="22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scene3d>
              <a:camera prst="orthographicFront"/>
              <a:lightRig rig="twoPt" dir="t">
                <a:rot lat="0" lon="0" rev="7200000"/>
              </a:lightRig>
            </a:scene3d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Disk2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29"/>
            <p:cNvCxnSpPr>
              <a:endCxn id="10" idx="0"/>
            </p:cNvCxnSpPr>
            <p:nvPr/>
          </p:nvCxnSpPr>
          <p:spPr>
            <a:xfrm rot="5400000">
              <a:off x="7017587" y="2806186"/>
              <a:ext cx="407427" cy="68580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22"/>
            <p:cNvGrpSpPr/>
            <p:nvPr/>
          </p:nvGrpSpPr>
          <p:grpSpPr>
            <a:xfrm>
              <a:off x="6019800" y="1752600"/>
              <a:ext cx="1752600" cy="838200"/>
              <a:chOff x="1524000" y="3886200"/>
              <a:chExt cx="3505200" cy="457200"/>
            </a:xfrm>
          </p:grpSpPr>
          <p:sp>
            <p:nvSpPr>
              <p:cNvPr id="23" name="Rectangle 145"/>
              <p:cNvSpPr/>
              <p:nvPr/>
            </p:nvSpPr>
            <p:spPr>
              <a:xfrm>
                <a:off x="1524000" y="3886200"/>
                <a:ext cx="53340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146"/>
              <p:cNvSpPr/>
              <p:nvPr/>
            </p:nvSpPr>
            <p:spPr>
              <a:xfrm>
                <a:off x="4495800" y="3886200"/>
                <a:ext cx="53340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5" name="Straight Connector 147"/>
              <p:cNvCxnSpPr>
                <a:stCxn id="24" idx="0"/>
                <a:endCxn id="24" idx="2"/>
              </p:cNvCxnSpPr>
              <p:nvPr/>
            </p:nvCxnSpPr>
            <p:spPr>
              <a:xfrm rot="16200000" flipH="1">
                <a:off x="4533900" y="4114800"/>
                <a:ext cx="457200" cy="0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1" name="Picture 56" descr="NSS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97691" y="2586394"/>
              <a:ext cx="1282719" cy="431976"/>
            </a:xfrm>
            <a:prstGeom prst="rect">
              <a:avLst/>
            </a:prstGeom>
          </p:spPr>
        </p:pic>
        <p:pic>
          <p:nvPicPr>
            <p:cNvPr id="22" name="Picture 57" descr="NSS.gif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18427" y="2573209"/>
              <a:ext cx="1282719" cy="431976"/>
            </a:xfrm>
            <a:prstGeom prst="rect">
              <a:avLst/>
            </a:prstGeom>
          </p:spPr>
        </p:pic>
      </p:grpSp>
      <p:grpSp>
        <p:nvGrpSpPr>
          <p:cNvPr id="26" name="Group 7"/>
          <p:cNvGrpSpPr/>
          <p:nvPr/>
        </p:nvGrpSpPr>
        <p:grpSpPr>
          <a:xfrm>
            <a:off x="489806" y="2348881"/>
            <a:ext cx="3938178" cy="3246120"/>
            <a:chOff x="506822" y="868680"/>
            <a:chExt cx="3938178" cy="3246120"/>
          </a:xfrm>
        </p:grpSpPr>
        <p:sp>
          <p:nvSpPr>
            <p:cNvPr id="27" name="Rounded Rectangle 136"/>
            <p:cNvSpPr/>
            <p:nvPr/>
          </p:nvSpPr>
          <p:spPr>
            <a:xfrm>
              <a:off x="685800" y="868680"/>
              <a:ext cx="3657600" cy="3246120"/>
            </a:xfrm>
            <a:prstGeom prst="roundRect">
              <a:avLst>
                <a:gd name="adj" fmla="val 8667"/>
              </a:avLst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6"/>
            <p:cNvSpPr/>
            <p:nvPr/>
          </p:nvSpPr>
          <p:spPr>
            <a:xfrm>
              <a:off x="1889760" y="3810000"/>
              <a:ext cx="1219200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 smtClean="0"/>
                <a:t>Shared Storage</a:t>
              </a:r>
              <a:endParaRPr lang="en-US" sz="1100" b="1" dirty="0"/>
            </a:p>
          </p:txBody>
        </p:sp>
        <p:pic>
          <p:nvPicPr>
            <p:cNvPr id="29" name="Picture 3" descr="CP-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93520" y="1005840"/>
              <a:ext cx="682625" cy="738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Can 21"/>
            <p:cNvSpPr/>
            <p:nvPr/>
          </p:nvSpPr>
          <p:spPr>
            <a:xfrm>
              <a:off x="1265556" y="2198524"/>
              <a:ext cx="381000" cy="304800"/>
            </a:xfrm>
            <a:prstGeom prst="can">
              <a:avLst>
                <a:gd name="adj" fmla="val 23709"/>
              </a:avLst>
            </a:prstGeom>
            <a:solidFill>
              <a:schemeClr val="accent2">
                <a:lumMod val="75000"/>
                <a:alpha val="22000"/>
              </a:schemeClr>
            </a:solidFill>
            <a:ln>
              <a:solidFill>
                <a:srgbClr val="FF0000"/>
              </a:solidFill>
              <a:prstDash val="sysDash"/>
            </a:ln>
            <a:scene3d>
              <a:camera prst="orthographicFront"/>
              <a:lightRig rig="twoPt" dir="t">
                <a:rot lat="0" lon="0" rev="7200000"/>
              </a:lightRig>
            </a:scene3d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Stdb2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23"/>
            <p:cNvSpPr/>
            <p:nvPr/>
          </p:nvSpPr>
          <p:spPr>
            <a:xfrm>
              <a:off x="533400" y="914400"/>
              <a:ext cx="99060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100" b="1" dirty="0" smtClean="0"/>
                <a:t>Application Server</a:t>
              </a:r>
              <a:endParaRPr lang="en-US" sz="1100" b="1" dirty="0"/>
            </a:p>
          </p:txBody>
        </p:sp>
        <p:pic>
          <p:nvPicPr>
            <p:cNvPr id="32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8800" y="3352800"/>
              <a:ext cx="1260000" cy="460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Can 36"/>
            <p:cNvSpPr/>
            <p:nvPr/>
          </p:nvSpPr>
          <p:spPr>
            <a:xfrm>
              <a:off x="1752600" y="3124200"/>
              <a:ext cx="381000" cy="304800"/>
            </a:xfrm>
            <a:prstGeom prst="can">
              <a:avLst>
                <a:gd name="adj" fmla="val 23709"/>
              </a:avLst>
            </a:prstGeom>
            <a:solidFill>
              <a:schemeClr val="accent1">
                <a:lumMod val="75000"/>
                <a:alpha val="22000"/>
              </a:schemeClr>
            </a:solidFill>
            <a:scene3d>
              <a:camera prst="orthographicFront"/>
              <a:lightRig rig="twoPt" dir="t">
                <a:rot lat="0" lon="0" rev="7200000"/>
              </a:lightRig>
            </a:scene3d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P1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34" name="Picture 3" descr="CP-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66720" y="1046480"/>
              <a:ext cx="682625" cy="738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Can 40"/>
            <p:cNvSpPr/>
            <p:nvPr/>
          </p:nvSpPr>
          <p:spPr>
            <a:xfrm>
              <a:off x="3790951" y="2142944"/>
              <a:ext cx="381000" cy="379911"/>
            </a:xfrm>
            <a:prstGeom prst="can">
              <a:avLst>
                <a:gd name="adj" fmla="val 23709"/>
              </a:avLst>
            </a:prstGeom>
            <a:solidFill>
              <a:schemeClr val="accent1">
                <a:lumMod val="75000"/>
                <a:alpha val="22000"/>
              </a:schemeClr>
            </a:solidFill>
            <a:ln>
              <a:solidFill>
                <a:srgbClr val="FF0000"/>
              </a:solidFill>
              <a:prstDash val="sysDash"/>
            </a:ln>
            <a:scene3d>
              <a:camera prst="orthographicFront"/>
              <a:lightRig rig="twoPt" dir="t">
                <a:rot lat="0" lon="0" rev="7200000"/>
              </a:lightRig>
            </a:scene3d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Stdb1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41"/>
            <p:cNvSpPr/>
            <p:nvPr/>
          </p:nvSpPr>
          <p:spPr>
            <a:xfrm>
              <a:off x="3525520" y="970280"/>
              <a:ext cx="91948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 smtClean="0"/>
                <a:t>Application Server</a:t>
              </a:r>
              <a:endParaRPr lang="en-US" sz="1100" b="1" dirty="0"/>
            </a:p>
          </p:txBody>
        </p:sp>
        <p:sp>
          <p:nvSpPr>
            <p:cNvPr id="37" name="Can 46"/>
            <p:cNvSpPr/>
            <p:nvPr/>
          </p:nvSpPr>
          <p:spPr>
            <a:xfrm>
              <a:off x="2834640" y="3124200"/>
              <a:ext cx="381000" cy="304800"/>
            </a:xfrm>
            <a:prstGeom prst="can">
              <a:avLst>
                <a:gd name="adj" fmla="val 23709"/>
              </a:avLst>
            </a:prstGeom>
            <a:solidFill>
              <a:schemeClr val="accent2">
                <a:lumMod val="75000"/>
                <a:alpha val="22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scene3d>
              <a:camera prst="orthographicFront"/>
              <a:lightRig rig="twoPt" dir="t">
                <a:rot lat="0" lon="0" rev="7200000"/>
              </a:lightRig>
            </a:scene3d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P2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Can 47"/>
            <p:cNvSpPr/>
            <p:nvPr/>
          </p:nvSpPr>
          <p:spPr>
            <a:xfrm>
              <a:off x="828676" y="2183284"/>
              <a:ext cx="381000" cy="325120"/>
            </a:xfrm>
            <a:prstGeom prst="can">
              <a:avLst>
                <a:gd name="adj" fmla="val 23709"/>
              </a:avLst>
            </a:prstGeom>
            <a:solidFill>
              <a:schemeClr val="accent1">
                <a:lumMod val="75000"/>
                <a:alpha val="22000"/>
              </a:schemeClr>
            </a:solidFill>
            <a:scene3d>
              <a:camera prst="orthographicFront"/>
              <a:lightRig rig="twoPt" dir="t">
                <a:rot lat="0" lon="0" rev="7200000"/>
              </a:lightRig>
            </a:scene3d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Disk1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Can 48"/>
            <p:cNvSpPr/>
            <p:nvPr/>
          </p:nvSpPr>
          <p:spPr>
            <a:xfrm>
              <a:off x="3334521" y="2147042"/>
              <a:ext cx="381000" cy="379911"/>
            </a:xfrm>
            <a:prstGeom prst="can">
              <a:avLst>
                <a:gd name="adj" fmla="val 23709"/>
              </a:avLst>
            </a:prstGeom>
            <a:solidFill>
              <a:schemeClr val="accent2">
                <a:lumMod val="75000"/>
                <a:alpha val="22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scene3d>
              <a:camera prst="orthographicFront"/>
              <a:lightRig rig="twoPt" dir="t">
                <a:rot lat="0" lon="0" rev="7200000"/>
              </a:lightRig>
            </a:scene3d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Disk2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Can 49"/>
            <p:cNvSpPr/>
            <p:nvPr/>
          </p:nvSpPr>
          <p:spPr>
            <a:xfrm>
              <a:off x="990600" y="1371600"/>
              <a:ext cx="381000" cy="325120"/>
            </a:xfrm>
            <a:prstGeom prst="can">
              <a:avLst>
                <a:gd name="adj" fmla="val 23709"/>
              </a:avLst>
            </a:prstGeom>
            <a:solidFill>
              <a:schemeClr val="accent1">
                <a:lumMod val="75000"/>
                <a:alpha val="22000"/>
              </a:schemeClr>
            </a:solidFill>
            <a:scene3d>
              <a:camera prst="orthographicFront"/>
              <a:lightRig rig="twoPt" dir="t">
                <a:rot lat="0" lon="0" rev="7200000"/>
              </a:lightRig>
            </a:scene3d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Disk1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Can 50"/>
            <p:cNvSpPr/>
            <p:nvPr/>
          </p:nvSpPr>
          <p:spPr>
            <a:xfrm>
              <a:off x="3693160" y="1427480"/>
              <a:ext cx="381000" cy="304800"/>
            </a:xfrm>
            <a:prstGeom prst="can">
              <a:avLst>
                <a:gd name="adj" fmla="val 23709"/>
              </a:avLst>
            </a:prstGeom>
            <a:solidFill>
              <a:schemeClr val="accent2">
                <a:lumMod val="75000"/>
                <a:alpha val="22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scene3d>
              <a:camera prst="orthographicFront"/>
              <a:lightRig rig="twoPt" dir="t">
                <a:rot lat="0" lon="0" rev="7200000"/>
              </a:lightRig>
            </a:scene3d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Disk2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Connector 61"/>
            <p:cNvCxnSpPr>
              <a:endCxn id="32" idx="0"/>
            </p:cNvCxnSpPr>
            <p:nvPr/>
          </p:nvCxnSpPr>
          <p:spPr>
            <a:xfrm rot="5400000">
              <a:off x="2597987" y="2806186"/>
              <a:ext cx="407427" cy="68580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62"/>
            <p:cNvCxnSpPr>
              <a:stCxn id="32" idx="0"/>
            </p:cNvCxnSpPr>
            <p:nvPr/>
          </p:nvCxnSpPr>
          <p:spPr>
            <a:xfrm rot="16200000" flipV="1">
              <a:off x="1912187" y="2806187"/>
              <a:ext cx="407427" cy="68580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122"/>
            <p:cNvGrpSpPr/>
            <p:nvPr/>
          </p:nvGrpSpPr>
          <p:grpSpPr>
            <a:xfrm>
              <a:off x="1600200" y="1752600"/>
              <a:ext cx="1752600" cy="838200"/>
              <a:chOff x="1524000" y="3886200"/>
              <a:chExt cx="3505200" cy="457200"/>
            </a:xfrm>
          </p:grpSpPr>
          <p:sp>
            <p:nvSpPr>
              <p:cNvPr id="52" name="Rectangle 123"/>
              <p:cNvSpPr/>
              <p:nvPr/>
            </p:nvSpPr>
            <p:spPr>
              <a:xfrm>
                <a:off x="1524000" y="3886200"/>
                <a:ext cx="53340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124"/>
              <p:cNvSpPr/>
              <p:nvPr/>
            </p:nvSpPr>
            <p:spPr>
              <a:xfrm>
                <a:off x="4495800" y="3886200"/>
                <a:ext cx="53340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4" name="Straight Connector 125"/>
              <p:cNvCxnSpPr>
                <a:stCxn id="53" idx="0"/>
                <a:endCxn id="53" idx="2"/>
              </p:cNvCxnSpPr>
              <p:nvPr/>
            </p:nvCxnSpPr>
            <p:spPr>
              <a:xfrm rot="16200000" flipH="1">
                <a:off x="4533900" y="4114800"/>
                <a:ext cx="457200" cy="0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128"/>
              <p:cNvCxnSpPr>
                <a:stCxn id="52" idx="0"/>
                <a:endCxn id="52" idx="2"/>
              </p:cNvCxnSpPr>
              <p:nvPr/>
            </p:nvCxnSpPr>
            <p:spPr>
              <a:xfrm rot="16200000" flipH="1">
                <a:off x="1562100" y="4114800"/>
                <a:ext cx="457200" cy="0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Left-Right Arrow 138"/>
            <p:cNvSpPr/>
            <p:nvPr/>
          </p:nvSpPr>
          <p:spPr>
            <a:xfrm>
              <a:off x="1828800" y="2590800"/>
              <a:ext cx="1280160" cy="457200"/>
            </a:xfrm>
            <a:prstGeom prst="leftRightArrow">
              <a:avLst>
                <a:gd name="adj1" fmla="val 72857"/>
                <a:gd name="adj2" fmla="val 5000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/>
                <a:t>SCI ( Storage Cluster Interlink)</a:t>
              </a:r>
              <a:endParaRPr lang="en-US" sz="1000" dirty="0"/>
            </a:p>
          </p:txBody>
        </p:sp>
        <p:sp>
          <p:nvSpPr>
            <p:cNvPr id="46" name="Arc 140"/>
            <p:cNvSpPr/>
            <p:nvPr/>
          </p:nvSpPr>
          <p:spPr>
            <a:xfrm>
              <a:off x="1828800" y="2133600"/>
              <a:ext cx="1295400" cy="914400"/>
            </a:xfrm>
            <a:prstGeom prst="arc">
              <a:avLst>
                <a:gd name="adj1" fmla="val 10933870"/>
                <a:gd name="adj2" fmla="val 0"/>
              </a:avLst>
            </a:prstGeom>
            <a:ln w="3810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Heart 141"/>
            <p:cNvSpPr/>
            <p:nvPr/>
          </p:nvSpPr>
          <p:spPr>
            <a:xfrm>
              <a:off x="1703816" y="2556064"/>
              <a:ext cx="152400" cy="152400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142"/>
            <p:cNvSpPr/>
            <p:nvPr/>
          </p:nvSpPr>
          <p:spPr>
            <a:xfrm>
              <a:off x="2108200" y="1935480"/>
              <a:ext cx="762000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200" dirty="0" smtClean="0"/>
                <a:t>Heartbeat</a:t>
              </a:r>
              <a:endParaRPr lang="en-US" sz="1200" dirty="0"/>
            </a:p>
          </p:txBody>
        </p:sp>
        <p:pic>
          <p:nvPicPr>
            <p:cNvPr id="49" name="Picture 54" descr="NSS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822" y="2567401"/>
              <a:ext cx="1282719" cy="431976"/>
            </a:xfrm>
            <a:prstGeom prst="rect">
              <a:avLst/>
            </a:prstGeom>
          </p:spPr>
        </p:pic>
        <p:pic>
          <p:nvPicPr>
            <p:cNvPr id="50" name="Picture 55" descr="NSS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62281" y="2580095"/>
              <a:ext cx="1282719" cy="431976"/>
            </a:xfrm>
            <a:prstGeom prst="rect">
              <a:avLst/>
            </a:prstGeom>
          </p:spPr>
        </p:pic>
        <p:sp>
          <p:nvSpPr>
            <p:cNvPr id="51" name="Heart 58"/>
            <p:cNvSpPr/>
            <p:nvPr/>
          </p:nvSpPr>
          <p:spPr>
            <a:xfrm>
              <a:off x="3154751" y="2586394"/>
              <a:ext cx="152400" cy="152400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6" name="Straight Connector 59"/>
          <p:cNvCxnSpPr>
            <a:endCxn id="24" idx="2"/>
          </p:cNvCxnSpPr>
          <p:nvPr/>
        </p:nvCxnSpPr>
        <p:spPr>
          <a:xfrm>
            <a:off x="6312024" y="3150567"/>
            <a:ext cx="1162050" cy="9032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45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Tech Engineers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9251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Systematical thinking</a:t>
            </a:r>
          </a:p>
          <a:p>
            <a:r>
              <a:rPr lang="en-US" altLang="zh-TW" dirty="0"/>
              <a:t>Tech &amp; product knowledge</a:t>
            </a:r>
          </a:p>
          <a:p>
            <a:r>
              <a:rPr lang="en-US" altLang="zh-TW" dirty="0"/>
              <a:t>Team work</a:t>
            </a:r>
          </a:p>
          <a:p>
            <a:pPr lvl="1"/>
            <a:r>
              <a:rPr lang="en-US" altLang="zh-TW" dirty="0"/>
              <a:t>RD	</a:t>
            </a:r>
          </a:p>
          <a:p>
            <a:pPr lvl="2"/>
            <a:r>
              <a:rPr lang="en-US" altLang="zh-TW" dirty="0"/>
              <a:t>Programming / Debug</a:t>
            </a:r>
          </a:p>
          <a:p>
            <a:pPr lvl="2"/>
            <a:r>
              <a:rPr lang="en-US" altLang="zh-TW" dirty="0"/>
              <a:t>Improve performance</a:t>
            </a:r>
          </a:p>
          <a:p>
            <a:pPr lvl="1"/>
            <a:r>
              <a:rPr lang="en-US" altLang="zh-TW" dirty="0"/>
              <a:t>QA</a:t>
            </a:r>
          </a:p>
          <a:p>
            <a:pPr lvl="2"/>
            <a:r>
              <a:rPr lang="en-US" altLang="zh-TW" dirty="0"/>
              <a:t>Test Cases / Automation</a:t>
            </a:r>
          </a:p>
          <a:p>
            <a:pPr lvl="2"/>
            <a:r>
              <a:rPr lang="en-US" altLang="zh-TW" dirty="0"/>
              <a:t>Heterogeneous test environments</a:t>
            </a:r>
          </a:p>
          <a:p>
            <a:pPr lvl="1"/>
            <a:r>
              <a:rPr lang="en-US" altLang="zh-TW" dirty="0"/>
              <a:t>Support</a:t>
            </a:r>
          </a:p>
          <a:p>
            <a:pPr lvl="2"/>
            <a:r>
              <a:rPr lang="en-US" altLang="zh-TW" dirty="0"/>
              <a:t>Communication</a:t>
            </a:r>
          </a:p>
          <a:p>
            <a:pPr lvl="2"/>
            <a:r>
              <a:rPr lang="en-US" altLang="zh-TW" dirty="0"/>
              <a:t>Storage Architect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96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RD activities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Research and development.</a:t>
            </a:r>
          </a:p>
          <a:p>
            <a:r>
              <a:rPr lang="en-US" altLang="zh-TW" dirty="0"/>
              <a:t>Document specification. </a:t>
            </a:r>
          </a:p>
          <a:p>
            <a:r>
              <a:rPr lang="en-US" altLang="zh-TW" dirty="0"/>
              <a:t>Code review.</a:t>
            </a:r>
          </a:p>
          <a:p>
            <a:r>
              <a:rPr lang="en-US" altLang="zh-TW" dirty="0"/>
              <a:t>Testable code.</a:t>
            </a:r>
          </a:p>
          <a:p>
            <a:pPr lvl="1"/>
            <a:r>
              <a:rPr lang="en-US" altLang="zh-TW" dirty="0"/>
              <a:t>Event logs.</a:t>
            </a:r>
          </a:p>
          <a:p>
            <a:pPr lvl="1"/>
            <a:r>
              <a:rPr lang="en-US" altLang="zh-TW" dirty="0"/>
              <a:t>Debug messages.</a:t>
            </a:r>
          </a:p>
          <a:p>
            <a:r>
              <a:rPr lang="en-US" altLang="zh-TW" dirty="0"/>
              <a:t>Bug fix.</a:t>
            </a:r>
          </a:p>
          <a:p>
            <a:endParaRPr lang="en-US" altLang="zh-TW" dirty="0"/>
          </a:p>
          <a:p>
            <a:pPr marL="342900" lvl="2" indent="-342900"/>
            <a:r>
              <a:rPr lang="en-US" altLang="zh-TW" dirty="0"/>
              <a:t>Tools: IDE / GCC / GDB / </a:t>
            </a:r>
            <a:r>
              <a:rPr lang="en-US" altLang="zh-TW" dirty="0" err="1"/>
              <a:t>Git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09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QA activities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853136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Review and reproduce incoming bug reports.</a:t>
            </a:r>
          </a:p>
          <a:p>
            <a:r>
              <a:rPr lang="en-US" altLang="zh-TW" dirty="0"/>
              <a:t>Verify bugs that RD fixed.</a:t>
            </a:r>
          </a:p>
          <a:p>
            <a:r>
              <a:rPr lang="en-US" altLang="zh-TW" dirty="0"/>
              <a:t>Setup test environment and test new builds.</a:t>
            </a:r>
          </a:p>
          <a:p>
            <a:r>
              <a:rPr lang="en-US" altLang="zh-TW" dirty="0"/>
              <a:t>Define test cases.</a:t>
            </a:r>
          </a:p>
          <a:p>
            <a:r>
              <a:rPr lang="en-US" altLang="zh-TW" dirty="0"/>
              <a:t>Automatic regression tests.</a:t>
            </a:r>
          </a:p>
          <a:p>
            <a:r>
              <a:rPr lang="en-US" altLang="zh-TW" dirty="0"/>
              <a:t>Report defects.</a:t>
            </a:r>
          </a:p>
          <a:p>
            <a:r>
              <a:rPr lang="en-US" altLang="zh-TW" dirty="0"/>
              <a:t>Analyze defect report to provide quality level (defect find and fix rates), also make recommendations for improve product quality.</a:t>
            </a:r>
            <a:endParaRPr lang="en-US" altLang="zh-TW" sz="3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46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Support activities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/>
          <a:lstStyle/>
          <a:p>
            <a:r>
              <a:rPr lang="en-US" altLang="zh-TW" dirty="0"/>
              <a:t>Follow up customer’s issue.</a:t>
            </a:r>
          </a:p>
          <a:p>
            <a:r>
              <a:rPr lang="en-US" altLang="zh-TW" dirty="0"/>
              <a:t>Investigate customer’s issue and reproduce it if needed.</a:t>
            </a:r>
          </a:p>
          <a:p>
            <a:r>
              <a:rPr lang="en-US" altLang="zh-TW" dirty="0"/>
              <a:t>Escalate issue if suspect the issue is a bug.</a:t>
            </a:r>
          </a:p>
          <a:p>
            <a:endParaRPr lang="en-US" altLang="zh-TW" dirty="0"/>
          </a:p>
          <a:p>
            <a:r>
              <a:rPr lang="en-US" altLang="zh-TW" dirty="0"/>
              <a:t>Skill: Second foreign language.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74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Fundamental Courses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Operating System</a:t>
            </a:r>
          </a:p>
          <a:p>
            <a:r>
              <a:rPr lang="en-US" altLang="zh-TW" dirty="0"/>
              <a:t>System Programming</a:t>
            </a:r>
          </a:p>
          <a:p>
            <a:r>
              <a:rPr lang="en-US" altLang="zh-TW" dirty="0"/>
              <a:t>Computer Networking</a:t>
            </a:r>
          </a:p>
          <a:p>
            <a:r>
              <a:rPr lang="en-US" altLang="zh-TW" dirty="0"/>
              <a:t>Programming Languages</a:t>
            </a:r>
          </a:p>
          <a:p>
            <a:pPr lvl="1"/>
            <a:r>
              <a:rPr lang="en-US" altLang="zh-TW" dirty="0"/>
              <a:t>C/C++, Java, Scripts</a:t>
            </a:r>
          </a:p>
          <a:p>
            <a:r>
              <a:rPr lang="en-US" altLang="zh-TW" dirty="0"/>
              <a:t>Object Oriented Analysis and Design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32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Interesting Topics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System administrator</a:t>
            </a:r>
          </a:p>
          <a:p>
            <a:pPr lvl="1"/>
            <a:r>
              <a:rPr lang="en-US" altLang="zh-TW" dirty="0"/>
              <a:t>Linux</a:t>
            </a:r>
          </a:p>
          <a:p>
            <a:pPr lvl="1"/>
            <a:r>
              <a:rPr lang="en-US" altLang="zh-TW" dirty="0"/>
              <a:t>Windows</a:t>
            </a:r>
          </a:p>
          <a:p>
            <a:pPr lvl="1"/>
            <a:r>
              <a:rPr lang="en-US" altLang="zh-TW" dirty="0"/>
              <a:t>Cluster</a:t>
            </a:r>
          </a:p>
          <a:p>
            <a:r>
              <a:rPr lang="en-US" altLang="zh-TW" dirty="0"/>
              <a:t>Virtualization</a:t>
            </a:r>
          </a:p>
          <a:p>
            <a:pPr lvl="1"/>
            <a:r>
              <a:rPr lang="en-US" altLang="zh-TW" dirty="0"/>
              <a:t>VMWare</a:t>
            </a:r>
          </a:p>
          <a:p>
            <a:pPr lvl="1"/>
            <a:r>
              <a:rPr lang="en-US" altLang="zh-TW" dirty="0"/>
              <a:t>Hyper-V</a:t>
            </a:r>
          </a:p>
          <a:p>
            <a:r>
              <a:rPr lang="en-US" altLang="zh-TW" dirty="0"/>
              <a:t>Programming</a:t>
            </a:r>
          </a:p>
          <a:p>
            <a:pPr lvl="1"/>
            <a:r>
              <a:rPr lang="en-US" altLang="zh-TW" dirty="0"/>
              <a:t>Driver, Networking, REST API, </a:t>
            </a:r>
            <a:r>
              <a:rPr lang="en-US" altLang="zh-TW" dirty="0" err="1"/>
              <a:t>ZeroMQ</a:t>
            </a:r>
            <a:r>
              <a:rPr lang="en-US" altLang="zh-TW" dirty="0"/>
              <a:t>, JSON,…</a:t>
            </a:r>
          </a:p>
          <a:p>
            <a:r>
              <a:rPr lang="en-US" altLang="zh-TW" dirty="0" err="1"/>
              <a:t>OpenStack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38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評估指標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RTO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RPO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RPO(Recovery point objective)</a:t>
            </a:r>
          </a:p>
          <a:p>
            <a:pPr lvl="1"/>
            <a:r>
              <a:rPr lang="zh-TW" altLang="en-US" dirty="0"/>
              <a:t>能承受的資料損失</a:t>
            </a:r>
            <a:endParaRPr lang="en-US" altLang="zh-TW" dirty="0"/>
          </a:p>
          <a:p>
            <a:r>
              <a:rPr lang="en-US" altLang="zh-TW" dirty="0"/>
              <a:t>RTO(Recovery time objective)</a:t>
            </a:r>
          </a:p>
          <a:p>
            <a:pPr lvl="1"/>
            <a:r>
              <a:rPr lang="zh-TW" altLang="en-US" dirty="0"/>
              <a:t>能承受的停機時間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3" b="16543"/>
          <a:stretch/>
        </p:blipFill>
        <p:spPr bwMode="auto">
          <a:xfrm>
            <a:off x="323528" y="3782244"/>
            <a:ext cx="8388424" cy="307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31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Resources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Sourceforge</a:t>
            </a:r>
            <a:r>
              <a:rPr lang="en-US" altLang="zh-TW" dirty="0"/>
              <a:t> (sourceforge.net)</a:t>
            </a:r>
          </a:p>
          <a:p>
            <a:r>
              <a:rPr lang="en-US" altLang="zh-TW" dirty="0" err="1"/>
              <a:t>Github</a:t>
            </a:r>
            <a:r>
              <a:rPr lang="en-US" altLang="zh-TW" dirty="0"/>
              <a:t> (github.com)</a:t>
            </a:r>
          </a:p>
          <a:p>
            <a:r>
              <a:rPr lang="en-US" altLang="zh-TW" dirty="0"/>
              <a:t>Stack overflow (stackoverflow.com)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Mirror / Replication / DR / HA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同步更新，隨時有一模一樣的分身</a:t>
            </a:r>
            <a:endParaRPr lang="en-US" altLang="zh-TW" dirty="0"/>
          </a:p>
          <a:p>
            <a:pPr lvl="1"/>
            <a:r>
              <a:rPr lang="en-US" altLang="zh-TW" dirty="0"/>
              <a:t>Mirror </a:t>
            </a:r>
            <a:endParaRPr lang="en-US" altLang="zh-TW" dirty="0" smtClean="0"/>
          </a:p>
          <a:p>
            <a:r>
              <a:rPr lang="zh-TW" altLang="en-US" dirty="0" smtClean="0"/>
              <a:t>遠端備份，分散地理風險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Replication </a:t>
            </a:r>
            <a:r>
              <a:rPr lang="en-US" altLang="zh-TW" dirty="0"/>
              <a:t>/ </a:t>
            </a:r>
            <a:r>
              <a:rPr lang="en-US" altLang="zh-TW" dirty="0" smtClean="0"/>
              <a:t>Disaster Recovery</a:t>
            </a:r>
            <a:endParaRPr lang="en-US" altLang="zh-TW" dirty="0"/>
          </a:p>
          <a:p>
            <a:r>
              <a:rPr lang="zh-TW" altLang="en-US" dirty="0"/>
              <a:t>副元首，靜靜的伺機取而代之</a:t>
            </a:r>
            <a:endParaRPr lang="en-US" altLang="zh-TW" dirty="0"/>
          </a:p>
          <a:p>
            <a:pPr lvl="1"/>
            <a:r>
              <a:rPr lang="en-US" altLang="zh-TW" dirty="0"/>
              <a:t>High Available / Failover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21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儲存媒體的演進就是管理方法的演進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631" y="1758327"/>
            <a:ext cx="2332484" cy="232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179" y="1732014"/>
            <a:ext cx="2323512" cy="232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47" y="4308435"/>
            <a:ext cx="3312368" cy="2382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相關圖片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179" y="4279587"/>
            <a:ext cx="3403221" cy="238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29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分散式儲存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儲存設備是主機系統的周邊</a:t>
            </a:r>
            <a:endParaRPr lang="en-US" altLang="zh-TW" dirty="0" smtClean="0"/>
          </a:p>
          <a:p>
            <a:r>
              <a:rPr lang="zh-TW" altLang="en-US" dirty="0" smtClean="0"/>
              <a:t>自己管自己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無法集中管理</a:t>
            </a:r>
            <a:endParaRPr lang="en-US" altLang="zh-TW" dirty="0" smtClean="0"/>
          </a:p>
          <a:p>
            <a:r>
              <a:rPr lang="zh-TW" altLang="en-US" dirty="0"/>
              <a:t>使用不</a:t>
            </a:r>
            <a:r>
              <a:rPr lang="zh-TW" altLang="en-US" dirty="0" smtClean="0"/>
              <a:t>平均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容易造成浪費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A8A2-72FC-4A62-B51B-E2C0CE790FBE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2050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423603"/>
            <a:ext cx="4994151" cy="32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38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279</TotalTime>
  <Words>1474</Words>
  <Application>Microsoft Office PowerPoint</Application>
  <PresentationFormat>如螢幕大小 (4:3)</PresentationFormat>
  <Paragraphs>440</Paragraphs>
  <Slides>60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60</vt:i4>
      </vt:variant>
    </vt:vector>
  </HeadingPairs>
  <TitlesOfParts>
    <vt:vector size="61" baseType="lpstr">
      <vt:lpstr>科技</vt:lpstr>
      <vt:lpstr>儲存技術的趨勢</vt:lpstr>
      <vt:lpstr>網路儲存產業與職場經驗分享</vt:lpstr>
      <vt:lpstr>資料儲存是資訊技術的基礎</vt:lpstr>
      <vt:lpstr>Data Availability</vt:lpstr>
      <vt:lpstr>Backup / Restore / Recovery </vt:lpstr>
      <vt:lpstr>評估指標: RTO &amp; RPO</vt:lpstr>
      <vt:lpstr>Mirror / Replication / DR / HA</vt:lpstr>
      <vt:lpstr>儲存媒體的演進就是管理方法的演進</vt:lpstr>
      <vt:lpstr>分散式儲存</vt:lpstr>
      <vt:lpstr>DAS (Direct Attached Storage)</vt:lpstr>
      <vt:lpstr>RAID (Redundant Array of Independent Disks)</vt:lpstr>
      <vt:lpstr>RAID (Redundant Array of Independent Disks)</vt:lpstr>
      <vt:lpstr>RAID (Redundant Array of Independent Disks)</vt:lpstr>
      <vt:lpstr>集中式儲存管理</vt:lpstr>
      <vt:lpstr>Storage Consolidation</vt:lpstr>
      <vt:lpstr>NAS (Network Attached Storage)</vt:lpstr>
      <vt:lpstr>NAS (Network Attached Storage)</vt:lpstr>
      <vt:lpstr>NAS (Network Attached Storage)</vt:lpstr>
      <vt:lpstr>SAN (Storage Area Network)</vt:lpstr>
      <vt:lpstr>比較</vt:lpstr>
      <vt:lpstr>FC/SAN</vt:lpstr>
      <vt:lpstr>IP/SAN</vt:lpstr>
      <vt:lpstr>FC/SAN vs. IP/SAN</vt:lpstr>
      <vt:lpstr>Storage Gateway</vt:lpstr>
      <vt:lpstr>儲存虛擬化</vt:lpstr>
      <vt:lpstr>LVM (Logical Volume Management)</vt:lpstr>
      <vt:lpstr>VTL (Virtual Tape Library)</vt:lpstr>
      <vt:lpstr>Out-of-Band &amp; In-Band</vt:lpstr>
      <vt:lpstr>Out-of-Band</vt:lpstr>
      <vt:lpstr>In-Band</vt:lpstr>
      <vt:lpstr>Out-of-Band vs. In-Band</vt:lpstr>
      <vt:lpstr>儲存技術分佈</vt:lpstr>
      <vt:lpstr>資料備份</vt:lpstr>
      <vt:lpstr>備份架構</vt:lpstr>
      <vt:lpstr>LAN-based Backup</vt:lpstr>
      <vt:lpstr>SAN-based Backup</vt:lpstr>
      <vt:lpstr>CDP, Continuous Data Protection</vt:lpstr>
      <vt:lpstr>CDP: Continuous Data Protection</vt:lpstr>
      <vt:lpstr>CDP 架構</vt:lpstr>
      <vt:lpstr>Snapshot</vt:lpstr>
      <vt:lpstr>Snapshot</vt:lpstr>
      <vt:lpstr>Side-band: Host-based</vt:lpstr>
      <vt:lpstr>Local Data Protection and Recovery</vt:lpstr>
      <vt:lpstr>Replication</vt:lpstr>
      <vt:lpstr>Disaster Recovery in VMware Environments</vt:lpstr>
      <vt:lpstr>VM Backup</vt:lpstr>
      <vt:lpstr>VM Backup, agent runs on each VM</vt:lpstr>
      <vt:lpstr>VM Backup, agent runs on hypervisor</vt:lpstr>
      <vt:lpstr>Dedupe: Data de-duplication</vt:lpstr>
      <vt:lpstr>Deduplication</vt:lpstr>
      <vt:lpstr>Source-based Dedupe</vt:lpstr>
      <vt:lpstr>Target-based Dedupe</vt:lpstr>
      <vt:lpstr>Failover</vt:lpstr>
      <vt:lpstr>Tech Engineers</vt:lpstr>
      <vt:lpstr>RD activities</vt:lpstr>
      <vt:lpstr>QA activities</vt:lpstr>
      <vt:lpstr>Support activities</vt:lpstr>
      <vt:lpstr>Fundamental Courses</vt:lpstr>
      <vt:lpstr>Interesting Topics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儲存技術的趨勢</dc:title>
  <dc:creator>Chiou-Nan Chen</dc:creator>
  <cp:lastModifiedBy>Chiou-Nan Chen</cp:lastModifiedBy>
  <cp:revision>37</cp:revision>
  <dcterms:created xsi:type="dcterms:W3CDTF">2016-11-27T19:35:38Z</dcterms:created>
  <dcterms:modified xsi:type="dcterms:W3CDTF">2016-11-28T00:15:01Z</dcterms:modified>
</cp:coreProperties>
</file>