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65" r:id="rId2"/>
    <p:sldId id="256" r:id="rId3"/>
    <p:sldId id="257" r:id="rId4"/>
    <p:sldId id="258" r:id="rId5"/>
    <p:sldId id="259" r:id="rId6"/>
    <p:sldId id="260" r:id="rId7"/>
    <p:sldId id="261" r:id="rId8"/>
    <p:sldId id="262" r:id="rId9"/>
    <p:sldId id="263" r:id="rId10"/>
    <p:sldId id="264" r:id="rId11"/>
    <p:sldId id="306" r:id="rId12"/>
    <p:sldId id="266" r:id="rId13"/>
    <p:sldId id="307" r:id="rId14"/>
    <p:sldId id="267" r:id="rId15"/>
    <p:sldId id="268" r:id="rId16"/>
    <p:sldId id="269" r:id="rId17"/>
    <p:sldId id="282" r:id="rId18"/>
    <p:sldId id="270" r:id="rId19"/>
    <p:sldId id="271" r:id="rId20"/>
    <p:sldId id="284" r:id="rId21"/>
    <p:sldId id="283" r:id="rId22"/>
    <p:sldId id="312" r:id="rId23"/>
    <p:sldId id="308" r:id="rId24"/>
    <p:sldId id="313" r:id="rId25"/>
    <p:sldId id="310" r:id="rId26"/>
    <p:sldId id="311" r:id="rId27"/>
    <p:sldId id="272" r:id="rId28"/>
    <p:sldId id="273" r:id="rId29"/>
    <p:sldId id="274" r:id="rId30"/>
    <p:sldId id="275" r:id="rId31"/>
    <p:sldId id="276" r:id="rId32"/>
    <p:sldId id="277" r:id="rId33"/>
    <p:sldId id="278" r:id="rId34"/>
    <p:sldId id="279" r:id="rId35"/>
    <p:sldId id="280" r:id="rId36"/>
    <p:sldId id="281" r:id="rId37"/>
    <p:sldId id="285" r:id="rId38"/>
    <p:sldId id="286" r:id="rId39"/>
    <p:sldId id="287" r:id="rId40"/>
    <p:sldId id="288" r:id="rId41"/>
    <p:sldId id="289" r:id="rId42"/>
    <p:sldId id="290" r:id="rId43"/>
    <p:sldId id="295" r:id="rId44"/>
    <p:sldId id="296" r:id="rId45"/>
    <p:sldId id="297" r:id="rId46"/>
    <p:sldId id="305" r:id="rId47"/>
    <p:sldId id="319" r:id="rId48"/>
    <p:sldId id="291" r:id="rId49"/>
    <p:sldId id="320" r:id="rId50"/>
    <p:sldId id="321" r:id="rId51"/>
    <p:sldId id="322" r:id="rId52"/>
    <p:sldId id="323" r:id="rId53"/>
    <p:sldId id="314" r:id="rId54"/>
    <p:sldId id="293" r:id="rId55"/>
    <p:sldId id="300" r:id="rId56"/>
    <p:sldId id="301" r:id="rId57"/>
    <p:sldId id="302" r:id="rId58"/>
    <p:sldId id="303" r:id="rId59"/>
    <p:sldId id="315" r:id="rId60"/>
    <p:sldId id="316" r:id="rId61"/>
    <p:sldId id="317" r:id="rId62"/>
    <p:sldId id="304" r:id="rId63"/>
    <p:sldId id="294" r:id="rId64"/>
    <p:sldId id="29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172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F0814-70FB-4B14-AA1D-9BD3161D4816}" type="datetimeFigureOut">
              <a:rPr lang="en-US" smtClean="0"/>
              <a:pPr/>
              <a:t>10/7/2016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1747C-BB30-4A1B-BD40-3E3FB44008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4673A-0495-4B7F-9503-18453492C674}" type="slidenum">
              <a:rPr lang="en-US"/>
              <a:pPr/>
              <a:t>43</a:t>
            </a:fld>
            <a:endParaRPr lang="en-US"/>
          </a:p>
        </p:txBody>
      </p:sp>
      <p:sp>
        <p:nvSpPr>
          <p:cNvPr id="1890306" name="Rectangle 2"/>
          <p:cNvSpPr>
            <a:spLocks noGrp="1" noRot="1" noChangeAspect="1" noChangeArrowheads="1" noTextEdit="1"/>
          </p:cNvSpPr>
          <p:nvPr>
            <p:ph type="sldImg"/>
          </p:nvPr>
        </p:nvSpPr>
        <p:spPr>
          <a:ln/>
        </p:spPr>
      </p:sp>
      <p:sp>
        <p:nvSpPr>
          <p:cNvPr id="1890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1AADA8-316D-4F74-864B-9FFE46783203}" type="slidenum">
              <a:rPr lang="en-US"/>
              <a:pPr/>
              <a:t>44</a:t>
            </a:fld>
            <a:endParaRPr lang="en-US"/>
          </a:p>
        </p:txBody>
      </p:sp>
      <p:sp>
        <p:nvSpPr>
          <p:cNvPr id="1562626" name="Rectangle 2"/>
          <p:cNvSpPr>
            <a:spLocks noGrp="1" noRot="1" noChangeAspect="1" noChangeArrowheads="1" noTextEdit="1"/>
          </p:cNvSpPr>
          <p:nvPr>
            <p:ph type="sldImg"/>
          </p:nvPr>
        </p:nvSpPr>
        <p:spPr>
          <a:ln/>
        </p:spPr>
      </p:sp>
      <p:sp>
        <p:nvSpPr>
          <p:cNvPr id="156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56D00-9281-4EE4-9FED-641A613B5207}" type="slidenum">
              <a:rPr lang="en-US"/>
              <a:pPr/>
              <a:t>45</a:t>
            </a:fld>
            <a:endParaRPr lang="en-US"/>
          </a:p>
        </p:txBody>
      </p:sp>
      <p:sp>
        <p:nvSpPr>
          <p:cNvPr id="1892354" name="Rectangle 2"/>
          <p:cNvSpPr>
            <a:spLocks noGrp="1" noRot="1" noChangeAspect="1" noChangeArrowheads="1" noTextEdit="1"/>
          </p:cNvSpPr>
          <p:nvPr>
            <p:ph type="sldImg"/>
          </p:nvPr>
        </p:nvSpPr>
        <p:spPr>
          <a:ln/>
        </p:spPr>
      </p:sp>
      <p:sp>
        <p:nvSpPr>
          <p:cNvPr id="1892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EB1CD-B360-40ED-B713-CBDFEEF72449}" type="slidenum">
              <a:rPr lang="en-US"/>
              <a:pPr/>
              <a:t>55</a:t>
            </a:fld>
            <a:endParaRPr lang="en-US"/>
          </a:p>
        </p:txBody>
      </p:sp>
      <p:sp>
        <p:nvSpPr>
          <p:cNvPr id="1904642" name="Rectangle 2"/>
          <p:cNvSpPr>
            <a:spLocks noGrp="1" noRot="1" noChangeAspect="1" noChangeArrowheads="1" noTextEdit="1"/>
          </p:cNvSpPr>
          <p:nvPr>
            <p:ph type="sldImg"/>
          </p:nvPr>
        </p:nvSpPr>
        <p:spPr>
          <a:ln/>
        </p:spPr>
      </p:sp>
      <p:sp>
        <p:nvSpPr>
          <p:cNvPr id="1904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B27C4-66CD-4210-B66C-43ABCB7D4BD0}" type="slidenum">
              <a:rPr lang="en-US"/>
              <a:pPr/>
              <a:t>56</a:t>
            </a:fld>
            <a:endParaRPr lang="en-US"/>
          </a:p>
        </p:txBody>
      </p:sp>
      <p:sp>
        <p:nvSpPr>
          <p:cNvPr id="1906690" name="Rectangle 2"/>
          <p:cNvSpPr>
            <a:spLocks noGrp="1" noRot="1" noChangeAspect="1" noChangeArrowheads="1" noTextEdit="1"/>
          </p:cNvSpPr>
          <p:nvPr>
            <p:ph type="sldImg"/>
          </p:nvPr>
        </p:nvSpPr>
        <p:spPr>
          <a:ln/>
        </p:spPr>
      </p:sp>
      <p:sp>
        <p:nvSpPr>
          <p:cNvPr id="1906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A269D-7224-426A-AA35-780274E5643F}" type="slidenum">
              <a:rPr lang="en-US"/>
              <a:pPr/>
              <a:t>57</a:t>
            </a:fld>
            <a:endParaRPr lang="en-US"/>
          </a:p>
        </p:txBody>
      </p:sp>
      <p:sp>
        <p:nvSpPr>
          <p:cNvPr id="1908738" name="Rectangle 2"/>
          <p:cNvSpPr>
            <a:spLocks noGrp="1" noRot="1" noChangeAspect="1" noChangeArrowheads="1" noTextEdit="1"/>
          </p:cNvSpPr>
          <p:nvPr>
            <p:ph type="sldImg"/>
          </p:nvPr>
        </p:nvSpPr>
        <p:spPr>
          <a:ln/>
        </p:spPr>
      </p:sp>
      <p:sp>
        <p:nvSpPr>
          <p:cNvPr id="1908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D1B17-3BB3-4868-BDE3-62E1F1ECC605}" type="slidenum">
              <a:rPr lang="en-US"/>
              <a:pPr/>
              <a:t>58</a:t>
            </a:fld>
            <a:endParaRPr lang="en-US"/>
          </a:p>
        </p:txBody>
      </p:sp>
      <p:sp>
        <p:nvSpPr>
          <p:cNvPr id="1910786" name="Rectangle 2"/>
          <p:cNvSpPr>
            <a:spLocks noGrp="1" noRot="1" noChangeAspect="1" noChangeArrowheads="1" noTextEdit="1"/>
          </p:cNvSpPr>
          <p:nvPr>
            <p:ph type="sldImg"/>
          </p:nvPr>
        </p:nvSpPr>
        <p:spPr>
          <a:ln/>
        </p:spPr>
      </p:sp>
      <p:sp>
        <p:nvSpPr>
          <p:cNvPr id="19107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659735-AA3D-4A4C-8CF8-6F9E3C61FE39}" type="datetime1">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0296B-502A-4AEA-9EB1-447A2024A1A8}" type="datetime1">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08DDA-25F4-4C36-AA0E-D341AB21439E}" type="datetime1">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F3FAD5D-10EC-4DC9-8703-0C786F1FED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F1E38-9D96-43D4-B2A1-2ACD54BD84E5}" type="datetime1">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D880C5-D863-4686-92F6-41C075F32B65}" type="datetime1">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59C87-FDE0-4AEF-B480-44F4916A106B}" type="datetime1">
              <a:rPr lang="en-US" smtClean="0"/>
              <a:pPr/>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BDD1BF-C849-408C-8050-79332439EF55}" type="datetime1">
              <a:rPr lang="en-US" smtClean="0"/>
              <a:pPr/>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18E7CD-D33A-4806-93D4-98985AFC1F80}" type="datetime1">
              <a:rPr lang="en-US" smtClean="0"/>
              <a:pPr/>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68DA6-E69F-4937-80A7-554966B35BD4}" type="datetime1">
              <a:rPr lang="en-US" smtClean="0"/>
              <a:pPr/>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9261A-7BA9-4618-B26B-A401F1550685}" type="datetime1">
              <a:rPr lang="en-US" smtClean="0"/>
              <a:pPr/>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42557-116A-4BC4-83FC-FAB62C129C3A}" type="datetime1">
              <a:rPr lang="en-US" smtClean="0"/>
              <a:pPr/>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D831D-E0A5-46D6-8897-3C6190233F33}" type="datetime1">
              <a:rPr lang="en-US" smtClean="0"/>
              <a:pPr/>
              <a:t>10/7/2016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7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2.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en.wikipedia.org/wiki/Jacob_Ziv" TargetMode="External"/><Relationship Id="rId2" Type="http://schemas.openxmlformats.org/officeDocument/2006/relationships/hyperlink" Target="http://en.wikipedia.org/wiki/Abraham_Lempel" TargetMode="External"/><Relationship Id="rId1" Type="http://schemas.openxmlformats.org/officeDocument/2006/relationships/slideLayout" Target="../slideLayouts/slideLayout2.xml"/><Relationship Id="rId4" Type="http://schemas.openxmlformats.org/officeDocument/2006/relationships/hyperlink" Target="http://en.wikipedia.org/wiki/Terry_Welch"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2600"/>
            <a:ext cx="7924800" cy="2438400"/>
          </a:xfrm>
          <a:solidFill>
            <a:srgbClr val="92D050"/>
          </a:solidFill>
        </p:spPr>
        <p:txBody>
          <a:bodyPr>
            <a:normAutofit fontScale="90000"/>
          </a:bodyPr>
          <a:lstStyle/>
          <a:p>
            <a:r>
              <a:rPr lang="en-US" b="1" dirty="0" smtClean="0">
                <a:solidFill>
                  <a:srgbClr val="FF0000"/>
                </a:solidFill>
                <a:latin typeface="Times New Roman" pitchFamily="18" charset="0"/>
                <a:cs typeface="Times New Roman" pitchFamily="18" charset="0"/>
              </a:rPr>
              <a:t>Information Theory and Coding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PMSCS 676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Summer 2016</a:t>
            </a:r>
            <a:endParaRPr lang="en-US" dirty="0">
              <a:latin typeface="Times New Roman" pitchFamily="18" charset="0"/>
              <a:cs typeface="Times New Roman" pitchFamily="18" charset="0"/>
            </a:endParaRPr>
          </a:p>
        </p:txBody>
      </p:sp>
      <p:sp>
        <p:nvSpPr>
          <p:cNvPr id="4" name="TextBox 3"/>
          <p:cNvSpPr txBox="1"/>
          <p:nvPr/>
        </p:nvSpPr>
        <p:spPr>
          <a:xfrm>
            <a:off x="762000" y="4495800"/>
            <a:ext cx="3124200" cy="646331"/>
          </a:xfrm>
          <a:prstGeom prst="rect">
            <a:avLst/>
          </a:prstGeom>
          <a:solidFill>
            <a:srgbClr val="FFC000"/>
          </a:solidFill>
        </p:spPr>
        <p:txBody>
          <a:bodyPr wrap="square" rtlCol="0">
            <a:spAutoFit/>
          </a:bodyPr>
          <a:lstStyle/>
          <a:p>
            <a:r>
              <a:rPr lang="en-US" b="1" dirty="0" smtClean="0">
                <a:solidFill>
                  <a:srgbClr val="0000FF"/>
                </a:solidFill>
                <a:latin typeface="Times New Roman" pitchFamily="18" charset="0"/>
                <a:cs typeface="Times New Roman" pitchFamily="18" charset="0"/>
              </a:rPr>
              <a:t>Prof. Dr. Md. </a:t>
            </a:r>
            <a:r>
              <a:rPr lang="en-US" b="1" dirty="0" err="1" smtClean="0">
                <a:solidFill>
                  <a:srgbClr val="0000FF"/>
                </a:solidFill>
                <a:latin typeface="Times New Roman" pitchFamily="18" charset="0"/>
                <a:cs typeface="Times New Roman" pitchFamily="18" charset="0"/>
              </a:rPr>
              <a:t>Imdadul</a:t>
            </a:r>
            <a:r>
              <a:rPr lang="en-US" b="1" dirty="0" smtClean="0">
                <a:solidFill>
                  <a:srgbClr val="0000FF"/>
                </a:solidFill>
                <a:latin typeface="Times New Roman" pitchFamily="18" charset="0"/>
                <a:cs typeface="Times New Roman" pitchFamily="18" charset="0"/>
              </a:rPr>
              <a:t> Islam</a:t>
            </a:r>
          </a:p>
          <a:p>
            <a:r>
              <a:rPr lang="en-US" b="1" i="1" dirty="0" smtClean="0">
                <a:solidFill>
                  <a:srgbClr val="0000FF"/>
                </a:solidFill>
                <a:latin typeface="Times New Roman" pitchFamily="18" charset="0"/>
                <a:cs typeface="Times New Roman" pitchFamily="18" charset="0"/>
              </a:rPr>
              <a:t>www.juniv.edu</a:t>
            </a:r>
            <a:endParaRPr lang="en-US" b="1" i="1" dirty="0">
              <a:solidFill>
                <a:srgbClr val="0000FF"/>
              </a:solidFill>
              <a:latin typeface="Times New Roman" pitchFamily="18" charset="0"/>
              <a:cs typeface="Times New Roman" pitchFamily="18" charset="0"/>
            </a:endParaRPr>
          </a:p>
        </p:txBody>
      </p:sp>
      <p:pic>
        <p:nvPicPr>
          <p:cNvPr id="21506" name="il_fi" descr="http://upload.wikimedia.org/wikipedia/en/0/0a/JU-logo.png"/>
          <p:cNvPicPr>
            <a:picLocks noChangeAspect="1" noChangeArrowheads="1"/>
          </p:cNvPicPr>
          <p:nvPr/>
        </p:nvPicPr>
        <p:blipFill>
          <a:blip r:embed="rId2" r:link="rId3"/>
          <a:srcRect/>
          <a:stretch>
            <a:fillRect/>
          </a:stretch>
        </p:blipFill>
        <p:spPr bwMode="auto">
          <a:xfrm>
            <a:off x="1" y="0"/>
            <a:ext cx="1524000" cy="179394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458200" cy="2123658"/>
          </a:xfrm>
          <a:prstGeom prst="rect">
            <a:avLst/>
          </a:prstGeom>
          <a:solidFill>
            <a:srgbClr val="CCECFF"/>
          </a:solidFill>
        </p:spPr>
        <p:txBody>
          <a:bodyPr wrap="square" rtlCol="0">
            <a:spAutoFit/>
          </a:bodyPr>
          <a:lstStyle/>
          <a:p>
            <a:r>
              <a:rPr lang="en-US" sz="3600" b="1" dirty="0" smtClean="0">
                <a:latin typeface="Times New Roman" pitchFamily="18" charset="0"/>
                <a:cs typeface="Times New Roman" pitchFamily="18" charset="0"/>
              </a:rPr>
              <a:t>Information Rate</a:t>
            </a:r>
          </a:p>
          <a:p>
            <a:r>
              <a:rPr lang="en-US" sz="2400" dirty="0" smtClean="0">
                <a:latin typeface="Times New Roman" pitchFamily="18" charset="0"/>
                <a:cs typeface="Times New Roman" pitchFamily="18" charset="0"/>
              </a:rPr>
              <a:t>Another important parameter of information theory is </a:t>
            </a:r>
            <a:r>
              <a:rPr lang="en-US" sz="2400" b="1" dirty="0" smtClean="0">
                <a:solidFill>
                  <a:srgbClr val="FF0000"/>
                </a:solidFill>
                <a:latin typeface="Times New Roman" pitchFamily="18" charset="0"/>
                <a:cs typeface="Times New Roman" pitchFamily="18" charset="0"/>
              </a:rPr>
              <a:t>information rate</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expressed as: </a:t>
            </a:r>
          </a:p>
          <a:p>
            <a:r>
              <a:rPr lang="en-US" sz="2400" i="1" dirty="0" smtClean="0">
                <a:latin typeface="Times New Roman" pitchFamily="18" charset="0"/>
                <a:cs typeface="Times New Roman" pitchFamily="18" charset="0"/>
              </a:rPr>
              <a:t>R = </a:t>
            </a:r>
            <a:r>
              <a:rPr lang="en-US" sz="2400" i="1" dirty="0" err="1" smtClean="0">
                <a:latin typeface="Times New Roman" pitchFamily="18" charset="0"/>
                <a:cs typeface="Times New Roman" pitchFamily="18" charset="0"/>
              </a:rPr>
              <a:t>rH</a:t>
            </a:r>
            <a:r>
              <a:rPr lang="en-US" sz="2400" dirty="0" smtClean="0">
                <a:latin typeface="Times New Roman" pitchFamily="18" charset="0"/>
                <a:cs typeface="Times New Roman" pitchFamily="18" charset="0"/>
              </a:rPr>
              <a:t> bits/sec or bps; where </a:t>
            </a:r>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is </a:t>
            </a:r>
            <a:r>
              <a:rPr lang="en-US" sz="2400" b="1" dirty="0" smtClean="0">
                <a:solidFill>
                  <a:srgbClr val="FF0000"/>
                </a:solidFill>
                <a:latin typeface="Times New Roman" pitchFamily="18" charset="0"/>
                <a:cs typeface="Times New Roman" pitchFamily="18" charset="0"/>
              </a:rPr>
              <a:t>symbol or message rate </a:t>
            </a:r>
            <a:r>
              <a:rPr lang="en-US" sz="2400" dirty="0" smtClean="0">
                <a:latin typeface="Times New Roman" pitchFamily="18" charset="0"/>
                <a:cs typeface="Times New Roman" pitchFamily="18" charset="0"/>
              </a:rPr>
              <a:t>and its unit is message/sec.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grpSp>
        <p:nvGrpSpPr>
          <p:cNvPr id="120" name="Group 119"/>
          <p:cNvGrpSpPr/>
          <p:nvPr/>
        </p:nvGrpSpPr>
        <p:grpSpPr>
          <a:xfrm>
            <a:off x="228600" y="3886200"/>
            <a:ext cx="8610600" cy="1066800"/>
            <a:chOff x="228600" y="3886200"/>
            <a:chExt cx="8610600" cy="1066800"/>
          </a:xfrm>
        </p:grpSpPr>
        <p:cxnSp>
          <p:nvCxnSpPr>
            <p:cNvPr id="7" name="Straight Arrow Connector 6"/>
            <p:cNvCxnSpPr/>
            <p:nvPr/>
          </p:nvCxnSpPr>
          <p:spPr>
            <a:xfrm>
              <a:off x="228600" y="4419600"/>
              <a:ext cx="861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76994"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86594"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2946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042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5138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1234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7330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3426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9522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5618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171405"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781005"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737536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798496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1981200" y="3895344"/>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7620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44196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62484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3716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292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5626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676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590800" y="39624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200400" y="39624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58000" y="39624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38100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077200" y="40386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TextBox 120"/>
          <p:cNvSpPr txBox="1"/>
          <p:nvPr/>
        </p:nvSpPr>
        <p:spPr>
          <a:xfrm>
            <a:off x="3200400" y="5029200"/>
            <a:ext cx="3124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Lower message/symbol  rate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22" name="TextBox 121"/>
          <p:cNvSpPr txBox="1"/>
          <p:nvPr/>
        </p:nvSpPr>
        <p:spPr>
          <a:xfrm>
            <a:off x="2819400" y="6324600"/>
            <a:ext cx="3657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Higher message/symbol  rate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grpSp>
        <p:nvGrpSpPr>
          <p:cNvPr id="124" name="Group 123"/>
          <p:cNvGrpSpPr/>
          <p:nvPr/>
        </p:nvGrpSpPr>
        <p:grpSpPr>
          <a:xfrm>
            <a:off x="533400" y="2362200"/>
            <a:ext cx="8001000" cy="1295400"/>
            <a:chOff x="1295400" y="2362200"/>
            <a:chExt cx="6629400" cy="1295400"/>
          </a:xfrm>
        </p:grpSpPr>
        <p:grpSp>
          <p:nvGrpSpPr>
            <p:cNvPr id="56" name="Group 55"/>
            <p:cNvGrpSpPr/>
            <p:nvPr/>
          </p:nvGrpSpPr>
          <p:grpSpPr>
            <a:xfrm>
              <a:off x="1295400" y="2362200"/>
              <a:ext cx="5791200" cy="1295400"/>
              <a:chOff x="381000" y="2438400"/>
              <a:chExt cx="5791200" cy="1295400"/>
            </a:xfrm>
          </p:grpSpPr>
          <p:sp>
            <p:nvSpPr>
              <p:cNvPr id="36" name="Cloud Callout 35"/>
              <p:cNvSpPr/>
              <p:nvPr/>
            </p:nvSpPr>
            <p:spPr>
              <a:xfrm>
                <a:off x="381000" y="2438400"/>
                <a:ext cx="2362200" cy="1295400"/>
              </a:xfrm>
              <a:prstGeom prst="cloudCallout">
                <a:avLst>
                  <a:gd name="adj1" fmla="val -13910"/>
                  <a:gd name="adj2" fmla="val 30746"/>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latin typeface="Times New Roman" pitchFamily="18" charset="0"/>
                    <a:cs typeface="Times New Roman" pitchFamily="18" charset="0"/>
                  </a:rPr>
                  <a:t>Information source</a:t>
                </a:r>
                <a:endParaRPr lang="en-US" sz="2400" b="1" dirty="0">
                  <a:solidFill>
                    <a:srgbClr val="0000FF"/>
                  </a:solidFill>
                  <a:latin typeface="Times New Roman" pitchFamily="18" charset="0"/>
                  <a:cs typeface="Times New Roman" pitchFamily="18" charset="0"/>
                </a:endParaRPr>
              </a:p>
            </p:txBody>
          </p:sp>
          <p:cxnSp>
            <p:nvCxnSpPr>
              <p:cNvPr id="47" name="Straight Arrow Connector 46"/>
              <p:cNvCxnSpPr>
                <a:stCxn id="36" idx="2"/>
              </p:cNvCxnSpPr>
              <p:nvPr/>
            </p:nvCxnSpPr>
            <p:spPr>
              <a:xfrm flipV="1">
                <a:off x="2741232" y="2895600"/>
                <a:ext cx="1525968" cy="1905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495800" y="24384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 name="Rectangle 53"/>
              <p:cNvSpPr/>
              <p:nvPr/>
            </p:nvSpPr>
            <p:spPr>
              <a:xfrm>
                <a:off x="5181600" y="25146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5" name="Oval 54"/>
              <p:cNvSpPr/>
              <p:nvPr/>
            </p:nvSpPr>
            <p:spPr>
              <a:xfrm>
                <a:off x="5867400" y="25146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123" name="TextBox 122"/>
            <p:cNvSpPr txBox="1"/>
            <p:nvPr/>
          </p:nvSpPr>
          <p:spPr>
            <a:xfrm>
              <a:off x="5029200" y="2971800"/>
              <a:ext cx="2895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Three messages or symbols</a:t>
              </a:r>
              <a:endParaRPr lang="en-US" dirty="0">
                <a:latin typeface="Times New Roman" pitchFamily="18" charset="0"/>
                <a:cs typeface="Times New Roman" pitchFamily="18" charset="0"/>
              </a:endParaRPr>
            </a:p>
          </p:txBody>
        </p:sp>
      </p:grpSp>
      <p:grpSp>
        <p:nvGrpSpPr>
          <p:cNvPr id="128" name="Group 127"/>
          <p:cNvGrpSpPr/>
          <p:nvPr/>
        </p:nvGrpSpPr>
        <p:grpSpPr>
          <a:xfrm>
            <a:off x="152400" y="5638800"/>
            <a:ext cx="8610600" cy="685800"/>
            <a:chOff x="152400" y="5638800"/>
            <a:chExt cx="8610600" cy="685800"/>
          </a:xfrm>
        </p:grpSpPr>
        <p:cxnSp>
          <p:nvCxnSpPr>
            <p:cNvPr id="61" name="Straight Connector 60"/>
            <p:cNvCxnSpPr/>
            <p:nvPr/>
          </p:nvCxnSpPr>
          <p:spPr>
            <a:xfrm rot="5400000">
              <a:off x="11545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82291"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84817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121501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158185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1948691"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2315530"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2682369"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049208"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16047"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782885"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414972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450739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487423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a:off x="1283262" y="5644678"/>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1981200" y="5663184"/>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2750618"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851135"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6423"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17457"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519416" y="5702808"/>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584812"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650101" y="5687786"/>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217973" y="5687786"/>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a:off x="2383779"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951651" y="5736771"/>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a:off x="152400" y="5943600"/>
              <a:ext cx="861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487575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524259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5608476"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975315"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634215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670899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707583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7442671"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7809510"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8176349"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6" name="Isosceles Triangle 105"/>
            <p:cNvSpPr/>
            <p:nvPr/>
          </p:nvSpPr>
          <p:spPr>
            <a:xfrm>
              <a:off x="6043564" y="5644678"/>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p:cNvSpPr/>
            <p:nvPr/>
          </p:nvSpPr>
          <p:spPr>
            <a:xfrm>
              <a:off x="5309886"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p:cNvSpPr/>
            <p:nvPr/>
          </p:nvSpPr>
          <p:spPr>
            <a:xfrm>
              <a:off x="8229600"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5676725"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877759"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777242" y="5687786"/>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p:cNvSpPr/>
            <p:nvPr/>
          </p:nvSpPr>
          <p:spPr>
            <a:xfrm>
              <a:off x="7144081"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12992" y="5715000"/>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33400" y="5715000"/>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3505200" y="5711952"/>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Slide Number Placeholder 4"/>
          <p:cNvSpPr txBox="1">
            <a:spLocks/>
          </p:cNvSpPr>
          <p:nvPr/>
        </p:nvSpPr>
        <p:spPr>
          <a:xfrm>
            <a:off x="6400800" y="2927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nvGrpSpPr>
          <p:cNvPr id="6" name="Group 5"/>
          <p:cNvGrpSpPr/>
          <p:nvPr/>
        </p:nvGrpSpPr>
        <p:grpSpPr>
          <a:xfrm>
            <a:off x="76200" y="457200"/>
            <a:ext cx="8610600" cy="1066800"/>
            <a:chOff x="228600" y="3886200"/>
            <a:chExt cx="8610600" cy="1066800"/>
          </a:xfrm>
        </p:grpSpPr>
        <p:cxnSp>
          <p:nvCxnSpPr>
            <p:cNvPr id="7" name="Straight Arrow Connector 6"/>
            <p:cNvCxnSpPr/>
            <p:nvPr/>
          </p:nvCxnSpPr>
          <p:spPr>
            <a:xfrm>
              <a:off x="228600" y="4419600"/>
              <a:ext cx="861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6994"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86594"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2946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9042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138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1234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7330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3426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9522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56180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171405"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781005"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737536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7984966" y="4418806"/>
              <a:ext cx="10668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Isosceles Triangle 21"/>
            <p:cNvSpPr/>
            <p:nvPr/>
          </p:nvSpPr>
          <p:spPr>
            <a:xfrm>
              <a:off x="1981200" y="3895344"/>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7620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44196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62484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3716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292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5626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67600" y="3962400"/>
              <a:ext cx="304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590800" y="39624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00400" y="39624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858000" y="39624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3810000" y="3886200"/>
              <a:ext cx="304800" cy="304800"/>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077200" y="4038600"/>
              <a:ext cx="304800" cy="228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3048000" y="1600200"/>
            <a:ext cx="4572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Message or symbol  rate,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 20 symbols/sec </a:t>
            </a:r>
            <a:endParaRPr lang="en-US" dirty="0">
              <a:latin typeface="Times New Roman" pitchFamily="18" charset="0"/>
              <a:cs typeface="Times New Roman" pitchFamily="18" charset="0"/>
            </a:endParaRPr>
          </a:p>
        </p:txBody>
      </p:sp>
      <p:sp>
        <p:nvSpPr>
          <p:cNvPr id="36" name="TextBox 35"/>
          <p:cNvSpPr txBox="1"/>
          <p:nvPr/>
        </p:nvSpPr>
        <p:spPr>
          <a:xfrm>
            <a:off x="2438400" y="3200400"/>
            <a:ext cx="5257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Higher message/symbol  rate,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 50 symbols/sec  </a:t>
            </a:r>
            <a:endParaRPr lang="en-US" dirty="0">
              <a:latin typeface="Times New Roman" pitchFamily="18" charset="0"/>
              <a:cs typeface="Times New Roman" pitchFamily="18" charset="0"/>
            </a:endParaRPr>
          </a:p>
        </p:txBody>
      </p:sp>
      <p:grpSp>
        <p:nvGrpSpPr>
          <p:cNvPr id="37" name="Group 36"/>
          <p:cNvGrpSpPr/>
          <p:nvPr/>
        </p:nvGrpSpPr>
        <p:grpSpPr>
          <a:xfrm>
            <a:off x="152400" y="2209800"/>
            <a:ext cx="8610600" cy="685800"/>
            <a:chOff x="152400" y="5638800"/>
            <a:chExt cx="8610600" cy="685800"/>
          </a:xfrm>
        </p:grpSpPr>
        <p:cxnSp>
          <p:nvCxnSpPr>
            <p:cNvPr id="38" name="Straight Connector 37"/>
            <p:cNvCxnSpPr/>
            <p:nvPr/>
          </p:nvCxnSpPr>
          <p:spPr>
            <a:xfrm rot="5400000">
              <a:off x="11545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82291"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84817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21501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58185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1948691"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315530"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682369"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49208"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416047"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782885"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14972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50739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423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a:xfrm>
              <a:off x="1283262" y="5644678"/>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1981200" y="5663184"/>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2750618"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p:cNvSpPr/>
            <p:nvPr/>
          </p:nvSpPr>
          <p:spPr>
            <a:xfrm>
              <a:off x="3851135"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16423"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117457"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519416" y="5702808"/>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84812"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650101" y="5687786"/>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217973" y="5687786"/>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2383779"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951651" y="5736771"/>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152400" y="5943600"/>
              <a:ext cx="861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487575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524259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608476"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5975315"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6342154"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6708993"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7075832"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442671"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809510"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176349" y="5981222"/>
              <a:ext cx="685800" cy="95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a:off x="6043564" y="5644678"/>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5309886"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8229600"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5676725"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877759" y="5687786"/>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77242" y="5687786"/>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a:off x="7144081" y="5638800"/>
              <a:ext cx="183419" cy="195943"/>
            </a:xfrm>
            <a:prstGeom prst="triangl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12992" y="5715000"/>
              <a:ext cx="183419" cy="1469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33400" y="5715000"/>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505200" y="5711952"/>
              <a:ext cx="183419" cy="14695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TextBox 84"/>
          <p:cNvSpPr txBox="1"/>
          <p:nvPr/>
        </p:nvSpPr>
        <p:spPr>
          <a:xfrm>
            <a:off x="381000" y="3886200"/>
            <a:ext cx="8305800" cy="2677656"/>
          </a:xfrm>
          <a:prstGeom prst="rect">
            <a:avLst/>
          </a:prstGeom>
          <a:solidFill>
            <a:srgbClr val="FFC000"/>
          </a:solidFill>
        </p:spPr>
        <p:txBody>
          <a:bodyPr wrap="square" rtlCol="0">
            <a:spAutoFit/>
          </a:bodyPr>
          <a:lstStyle/>
          <a:p>
            <a:r>
              <a:rPr lang="en-US" sz="2400" dirty="0" smtClean="0">
                <a:latin typeface="Times New Roman" pitchFamily="18" charset="0"/>
                <a:cs typeface="Times New Roman" pitchFamily="18" charset="0"/>
              </a:rPr>
              <a:t>Let on average each symbol requires 3 bits i.e. </a:t>
            </a:r>
            <a:r>
              <a:rPr lang="en-US" sz="2400" i="1" dirty="0" smtClean="0">
                <a:latin typeface="Times New Roman" pitchFamily="18" charset="0"/>
                <a:cs typeface="Times New Roman" pitchFamily="18" charset="0"/>
              </a:rPr>
              <a:t>H </a:t>
            </a:r>
            <a:r>
              <a:rPr lang="en-US" sz="2400" dirty="0" smtClean="0">
                <a:latin typeface="Times New Roman" pitchFamily="18" charset="0"/>
                <a:cs typeface="Times New Roman" pitchFamily="18" charset="0"/>
              </a:rPr>
              <a:t>= 3 bits/symbol.</a:t>
            </a:r>
          </a:p>
          <a:p>
            <a:r>
              <a:rPr lang="en-US" sz="2400" dirty="0" smtClean="0">
                <a:latin typeface="Times New Roman" pitchFamily="18" charset="0"/>
                <a:cs typeface="Times New Roman" pitchFamily="18" charset="0"/>
              </a:rPr>
              <a:t>For case 1,</a:t>
            </a:r>
          </a:p>
          <a:p>
            <a:r>
              <a:rPr lang="en-US" sz="2400" dirty="0" smtClean="0">
                <a:latin typeface="Times New Roman" pitchFamily="18" charset="0"/>
                <a:cs typeface="Times New Roman" pitchFamily="18" charset="0"/>
              </a:rPr>
              <a:t>The information rate, </a:t>
            </a:r>
            <a:r>
              <a:rPr lang="en-US" sz="2400" i="1" dirty="0" smtClean="0">
                <a:latin typeface="Times New Roman" pitchFamily="18" charset="0"/>
                <a:cs typeface="Times New Roman" pitchFamily="18" charset="0"/>
              </a:rPr>
              <a:t>R = </a:t>
            </a:r>
            <a:r>
              <a:rPr lang="en-US" sz="2400" i="1" dirty="0" err="1" smtClean="0">
                <a:latin typeface="Times New Roman" pitchFamily="18" charset="0"/>
                <a:cs typeface="Times New Roman" pitchFamily="18" charset="0"/>
              </a:rPr>
              <a:t>rH</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20 symbols/sec × 3 bits/symbol</a:t>
            </a:r>
          </a:p>
          <a:p>
            <a:r>
              <a:rPr lang="en-US" sz="2400" dirty="0" smtClean="0">
                <a:latin typeface="Times New Roman" pitchFamily="18" charset="0"/>
                <a:cs typeface="Times New Roman" pitchFamily="18" charset="0"/>
              </a:rPr>
              <a:t>= 60 bits/sec = 60 bpd</a:t>
            </a:r>
          </a:p>
          <a:p>
            <a:r>
              <a:rPr lang="en-US" sz="2400" dirty="0" smtClean="0">
                <a:latin typeface="Times New Roman" pitchFamily="18" charset="0"/>
                <a:cs typeface="Times New Roman" pitchFamily="18" charset="0"/>
              </a:rPr>
              <a:t>For case 2,</a:t>
            </a:r>
          </a:p>
          <a:p>
            <a:r>
              <a:rPr lang="en-US" sz="2400" dirty="0" smtClean="0">
                <a:latin typeface="Times New Roman" pitchFamily="18" charset="0"/>
                <a:cs typeface="Times New Roman" pitchFamily="18" charset="0"/>
              </a:rPr>
              <a:t>The information rate, </a:t>
            </a:r>
            <a:r>
              <a:rPr lang="en-US" sz="2400" i="1" dirty="0" smtClean="0">
                <a:latin typeface="Times New Roman" pitchFamily="18" charset="0"/>
                <a:cs typeface="Times New Roman" pitchFamily="18" charset="0"/>
              </a:rPr>
              <a:t>R = </a:t>
            </a:r>
            <a:r>
              <a:rPr lang="en-US" sz="2400" i="1" dirty="0" err="1" smtClean="0">
                <a:latin typeface="Times New Roman" pitchFamily="18" charset="0"/>
                <a:cs typeface="Times New Roman" pitchFamily="18" charset="0"/>
              </a:rPr>
              <a:t>rH</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50 symbols/sec × 3 bits/symbol</a:t>
            </a:r>
          </a:p>
          <a:p>
            <a:r>
              <a:rPr lang="en-US" sz="2400" dirty="0" smtClean="0">
                <a:latin typeface="Times New Roman" pitchFamily="18" charset="0"/>
                <a:cs typeface="Times New Roman" pitchFamily="18" charset="0"/>
              </a:rPr>
              <a:t>= 150 bits/sec = 150 bpd</a:t>
            </a:r>
            <a:endParaRPr lang="en-US" sz="2400" dirty="0">
              <a:latin typeface="Times New Roman" pitchFamily="18" charset="0"/>
              <a:cs typeface="Times New Roman" pitchFamily="18" charset="0"/>
            </a:endParaRPr>
          </a:p>
        </p:txBody>
      </p:sp>
      <p:sp>
        <p:nvSpPr>
          <p:cNvPr id="88" name="TextBox 87"/>
          <p:cNvSpPr txBox="1"/>
          <p:nvPr/>
        </p:nvSpPr>
        <p:spPr>
          <a:xfrm>
            <a:off x="228600" y="3200400"/>
            <a:ext cx="1066800" cy="369332"/>
          </a:xfrm>
          <a:prstGeom prst="rect">
            <a:avLst/>
          </a:prstGeom>
          <a:noFill/>
        </p:spPr>
        <p:txBody>
          <a:bodyPr wrap="square" rtlCol="0">
            <a:spAutoFit/>
          </a:bodyPr>
          <a:lstStyle/>
          <a:p>
            <a:r>
              <a:rPr lang="en-US" dirty="0" smtClean="0"/>
              <a:t>3 bits</a:t>
            </a:r>
            <a:endParaRPr lang="en-US" dirty="0"/>
          </a:p>
        </p:txBody>
      </p:sp>
      <p:cxnSp>
        <p:nvCxnSpPr>
          <p:cNvPr id="89" name="Straight Arrow Connector 88"/>
          <p:cNvCxnSpPr/>
          <p:nvPr/>
        </p:nvCxnSpPr>
        <p:spPr>
          <a:xfrm rot="5400000">
            <a:off x="628241" y="2495959"/>
            <a:ext cx="788779" cy="673662"/>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184431" y="2711171"/>
            <a:ext cx="838202" cy="14026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000"/>
            </a:gs>
            <a:gs pos="50000">
              <a:schemeClr val="accent1">
                <a:tint val="44500"/>
                <a:satMod val="160000"/>
              </a:schemeClr>
            </a:gs>
            <a:gs pos="100000">
              <a:schemeClr val="accent1">
                <a:tint val="23500"/>
                <a:satMod val="1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0" y="0"/>
            <a:ext cx="9144000"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Example-1</a:t>
            </a:r>
          </a:p>
          <a:p>
            <a:r>
              <a:rPr lang="en-US" sz="2000" dirty="0" smtClean="0">
                <a:latin typeface="Times New Roman" pitchFamily="18" charset="0"/>
                <a:cs typeface="Times New Roman" pitchFamily="18" charset="0"/>
              </a:rPr>
              <a:t>Let us consider two messages with probability of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 and (1-</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 have the entropy,</a:t>
            </a:r>
            <a:endParaRPr lang="en-US" sz="2000" dirty="0">
              <a:latin typeface="Times New Roman" pitchFamily="18" charset="0"/>
              <a:cs typeface="Times New Roman" pitchFamily="18" charset="0"/>
            </a:endParaRPr>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3" name="Object 1"/>
          <p:cNvGraphicFramePr>
            <a:graphicFrameLocks noChangeAspect="1"/>
          </p:cNvGraphicFramePr>
          <p:nvPr/>
        </p:nvGraphicFramePr>
        <p:xfrm>
          <a:off x="304799" y="1371600"/>
          <a:ext cx="4157931" cy="914400"/>
        </p:xfrm>
        <a:graphic>
          <a:graphicData uri="http://schemas.openxmlformats.org/presentationml/2006/ole">
            <p:oleObj spid="_x0000_s23553" name="Equation" r:id="rId3" imgW="2298700" imgH="508000" progId="Equation.3">
              <p:embed/>
            </p:oleObj>
          </a:graphicData>
        </a:graphic>
      </p:graphicFrame>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5" name="Object 3"/>
          <p:cNvGraphicFramePr>
            <a:graphicFrameLocks noChangeAspect="1"/>
          </p:cNvGraphicFramePr>
          <p:nvPr/>
        </p:nvGraphicFramePr>
        <p:xfrm>
          <a:off x="533400" y="2438401"/>
          <a:ext cx="6400800" cy="561474"/>
        </p:xfrm>
        <a:graphic>
          <a:graphicData uri="http://schemas.openxmlformats.org/presentationml/2006/ole">
            <p:oleObj spid="_x0000_s23555" name="Equation" r:id="rId4" imgW="2717800" imgH="241300" progId="Equation.3">
              <p:embed/>
            </p:oleObj>
          </a:graphicData>
        </a:graphic>
      </p:graphicFrame>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7" name="Object 5"/>
          <p:cNvGraphicFramePr>
            <a:graphicFrameLocks noChangeAspect="1"/>
          </p:cNvGraphicFramePr>
          <p:nvPr/>
        </p:nvGraphicFramePr>
        <p:xfrm>
          <a:off x="228600" y="3276600"/>
          <a:ext cx="8449733" cy="762000"/>
        </p:xfrm>
        <a:graphic>
          <a:graphicData uri="http://schemas.openxmlformats.org/presentationml/2006/ole">
            <p:oleObj spid="_x0000_s23557" name="Equation" r:id="rId5" imgW="4749800" imgH="431800" progId="Equation.3">
              <p:embed/>
            </p:oleObj>
          </a:graphicData>
        </a:graphic>
      </p:graphicFrame>
      <p:sp>
        <p:nvSpPr>
          <p:cNvPr id="12" name="Rectangle 11"/>
          <p:cNvSpPr/>
          <p:nvPr/>
        </p:nvSpPr>
        <p:spPr>
          <a:xfrm>
            <a:off x="6858000" y="3962400"/>
            <a:ext cx="1597169" cy="461665"/>
          </a:xfrm>
          <a:prstGeom prst="rect">
            <a:avLst/>
          </a:prstGeom>
        </p:spPr>
        <p:txBody>
          <a:bodyPr wrap="none">
            <a:spAutoFit/>
          </a:bodyPr>
          <a:lstStyle/>
          <a:p>
            <a:r>
              <a:rPr lang="en-US" sz="2400" dirty="0" smtClean="0">
                <a:latin typeface="Times New Roman" pitchFamily="18" charset="0"/>
                <a:cs typeface="Times New Roman" pitchFamily="18" charset="0"/>
              </a:rPr>
              <a:t>for maxima</a:t>
            </a:r>
            <a:endParaRPr lang="en-US" sz="2400" dirty="0">
              <a:latin typeface="Times New Roman" pitchFamily="18" charset="0"/>
              <a:cs typeface="Times New Roman" pitchFamily="18" charset="0"/>
            </a:endParaRPr>
          </a:p>
        </p:txBody>
      </p:sp>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9" name="Object 7"/>
          <p:cNvGraphicFramePr>
            <a:graphicFrameLocks noChangeAspect="1"/>
          </p:cNvGraphicFramePr>
          <p:nvPr/>
        </p:nvGraphicFramePr>
        <p:xfrm>
          <a:off x="304800" y="4495800"/>
          <a:ext cx="6324600" cy="650679"/>
        </p:xfrm>
        <a:graphic>
          <a:graphicData uri="http://schemas.openxmlformats.org/presentationml/2006/ole">
            <p:oleObj spid="_x0000_s23559" name="Equation" r:id="rId6" imgW="2311400" imgH="241300" progId="Equation.3">
              <p:embed/>
            </p:oleObj>
          </a:graphicData>
        </a:graphic>
      </p:graphicFrame>
      <p:sp>
        <p:nvSpPr>
          <p:cNvPr id="235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61" name="Object 9"/>
          <p:cNvGraphicFramePr>
            <a:graphicFrameLocks noChangeAspect="1"/>
          </p:cNvGraphicFramePr>
          <p:nvPr/>
        </p:nvGraphicFramePr>
        <p:xfrm>
          <a:off x="685800" y="5334000"/>
          <a:ext cx="2999232" cy="457200"/>
        </p:xfrm>
        <a:graphic>
          <a:graphicData uri="http://schemas.openxmlformats.org/presentationml/2006/ole">
            <p:oleObj spid="_x0000_s23561" name="Equation" r:id="rId7" imgW="1562100" imgH="241300" progId="Equation.3">
              <p:embed/>
            </p:oleObj>
          </a:graphicData>
        </a:graphic>
      </p:graphicFrame>
      <p:sp>
        <p:nvSpPr>
          <p:cNvPr id="2356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63" name="Object 11"/>
          <p:cNvGraphicFramePr>
            <a:graphicFrameLocks noChangeAspect="1"/>
          </p:cNvGraphicFramePr>
          <p:nvPr/>
        </p:nvGraphicFramePr>
        <p:xfrm>
          <a:off x="3886200" y="5257800"/>
          <a:ext cx="1949116" cy="457200"/>
        </p:xfrm>
        <a:graphic>
          <a:graphicData uri="http://schemas.openxmlformats.org/presentationml/2006/ole">
            <p:oleObj spid="_x0000_s23563" name="Equation" r:id="rId8" imgW="774028" imgH="177646" progId="Equation.3">
              <p:embed/>
            </p:oleObj>
          </a:graphicData>
        </a:graphic>
      </p:graphicFrame>
      <p:sp>
        <p:nvSpPr>
          <p:cNvPr id="2356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65" name="Object 13"/>
          <p:cNvGraphicFramePr>
            <a:graphicFrameLocks noChangeAspect="1"/>
          </p:cNvGraphicFramePr>
          <p:nvPr/>
        </p:nvGraphicFramePr>
        <p:xfrm>
          <a:off x="762000" y="5943600"/>
          <a:ext cx="1463842" cy="381000"/>
        </p:xfrm>
        <a:graphic>
          <a:graphicData uri="http://schemas.openxmlformats.org/presentationml/2006/ole">
            <p:oleObj spid="_x0000_s23565" name="Equation" r:id="rId9" imgW="698197" imgH="177723" progId="Equation.3">
              <p:embed/>
            </p:oleObj>
          </a:graphicData>
        </a:graphic>
      </p:graphicFrame>
      <p:grpSp>
        <p:nvGrpSpPr>
          <p:cNvPr id="29" name="Group 28"/>
          <p:cNvGrpSpPr/>
          <p:nvPr/>
        </p:nvGrpSpPr>
        <p:grpSpPr>
          <a:xfrm>
            <a:off x="4953000" y="990600"/>
            <a:ext cx="3429000" cy="990600"/>
            <a:chOff x="5257800" y="1371600"/>
            <a:chExt cx="3429000" cy="990600"/>
          </a:xfrm>
        </p:grpSpPr>
        <p:grpSp>
          <p:nvGrpSpPr>
            <p:cNvPr id="27" name="Group 26"/>
            <p:cNvGrpSpPr/>
            <p:nvPr/>
          </p:nvGrpSpPr>
          <p:grpSpPr>
            <a:xfrm>
              <a:off x="5257800" y="1371600"/>
              <a:ext cx="2514600" cy="990600"/>
              <a:chOff x="533400" y="2362200"/>
              <a:chExt cx="4690241" cy="1295400"/>
            </a:xfrm>
          </p:grpSpPr>
          <p:sp>
            <p:nvSpPr>
              <p:cNvPr id="22" name="Cloud Callout 21"/>
              <p:cNvSpPr/>
              <p:nvPr/>
            </p:nvSpPr>
            <p:spPr>
              <a:xfrm>
                <a:off x="533400" y="2362200"/>
                <a:ext cx="2850931" cy="1295400"/>
              </a:xfrm>
              <a:prstGeom prst="cloudCallout">
                <a:avLst>
                  <a:gd name="adj1" fmla="val -13910"/>
                  <a:gd name="adj2" fmla="val 30746"/>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000FF"/>
                    </a:solidFill>
                    <a:latin typeface="Times New Roman" pitchFamily="18" charset="0"/>
                    <a:cs typeface="Times New Roman" pitchFamily="18" charset="0"/>
                  </a:rPr>
                  <a:t>Information source</a:t>
                </a:r>
                <a:endParaRPr lang="en-US" sz="1200" b="1" dirty="0">
                  <a:solidFill>
                    <a:srgbClr val="0000FF"/>
                  </a:solidFill>
                  <a:latin typeface="Times New Roman" pitchFamily="18" charset="0"/>
                  <a:cs typeface="Times New Roman" pitchFamily="18" charset="0"/>
                </a:endParaRPr>
              </a:p>
            </p:txBody>
          </p:sp>
          <p:cxnSp>
            <p:nvCxnSpPr>
              <p:cNvPr id="23" name="Straight Arrow Connector 22"/>
              <p:cNvCxnSpPr>
                <a:stCxn id="22" idx="2"/>
              </p:cNvCxnSpPr>
              <p:nvPr/>
            </p:nvCxnSpPr>
            <p:spPr>
              <a:xfrm flipV="1">
                <a:off x="3381956" y="2819400"/>
                <a:ext cx="1841685" cy="1905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7696200" y="1447800"/>
              <a:ext cx="9906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{0,1}</a:t>
              </a:r>
              <a:endParaRPr lang="en-US" sz="2400" b="1" dirty="0">
                <a:solidFill>
                  <a:srgbClr val="FF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685800" y="457200"/>
            <a:ext cx="5257800" cy="2308324"/>
          </a:xfrm>
          <a:prstGeom prst="rect">
            <a:avLst/>
          </a:prstGeom>
          <a:solidFill>
            <a:srgbClr val="FFC000"/>
          </a:solidFill>
        </p:spPr>
        <p:txBody>
          <a:bodyPr wrap="square" rtlCol="0">
            <a:spAutoFit/>
          </a:bodyPr>
          <a:lstStyle/>
          <a:p>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Matlab</a:t>
            </a:r>
            <a:r>
              <a:rPr lang="en-US" sz="2400" i="1" dirty="0" smtClean="0">
                <a:latin typeface="Times New Roman" pitchFamily="18" charset="0"/>
                <a:cs typeface="Times New Roman" pitchFamily="18" charset="0"/>
              </a:rPr>
              <a:t> Code</a:t>
            </a:r>
          </a:p>
          <a:p>
            <a:r>
              <a:rPr lang="en-US" sz="2400" i="1" dirty="0" smtClean="0">
                <a:latin typeface="Times New Roman" pitchFamily="18" charset="0"/>
                <a:cs typeface="Times New Roman" pitchFamily="18" charset="0"/>
              </a:rPr>
              <a:t>p=0:0.01:1;</a:t>
            </a:r>
          </a:p>
          <a:p>
            <a:r>
              <a:rPr lang="pt-BR" sz="2400" i="1" dirty="0" smtClean="0">
                <a:latin typeface="Times New Roman" pitchFamily="18" charset="0"/>
                <a:cs typeface="Times New Roman" pitchFamily="18" charset="0"/>
              </a:rPr>
              <a:t>H=p.*log2(1./p)+(1-p).*log2(1./(1-p));</a:t>
            </a:r>
            <a:endParaRPr lang="en-US" sz="2400" i="1" dirty="0" smtClean="0">
              <a:latin typeface="Times New Roman" pitchFamily="18" charset="0"/>
              <a:cs typeface="Times New Roman" pitchFamily="18" charset="0"/>
            </a:endParaRPr>
          </a:p>
          <a:p>
            <a:r>
              <a:rPr lang="pt-BR" sz="2400" i="1" dirty="0" smtClean="0">
                <a:latin typeface="Times New Roman" pitchFamily="18" charset="0"/>
                <a:cs typeface="Times New Roman" pitchFamily="18" charset="0"/>
              </a:rPr>
              <a:t>plot(p,H)</a:t>
            </a:r>
            <a:endParaRPr lang="en-US" sz="2400" i="1" dirty="0" smtClean="0">
              <a:latin typeface="Times New Roman" pitchFamily="18" charset="0"/>
              <a:cs typeface="Times New Roman" pitchFamily="18" charset="0"/>
            </a:endParaRPr>
          </a:p>
          <a:p>
            <a:r>
              <a:rPr lang="pt-BR" sz="2400" i="1" dirty="0" smtClean="0">
                <a:latin typeface="Times New Roman" pitchFamily="18" charset="0"/>
                <a:cs typeface="Times New Roman" pitchFamily="18" charset="0"/>
              </a:rPr>
              <a:t>xlabel('Probability')</a:t>
            </a:r>
            <a:endParaRPr lang="en-US" sz="2400" i="1" dirty="0" smtClean="0">
              <a:latin typeface="Times New Roman" pitchFamily="18" charset="0"/>
              <a:cs typeface="Times New Roman" pitchFamily="18" charset="0"/>
            </a:endParaRPr>
          </a:p>
          <a:p>
            <a:r>
              <a:rPr lang="pt-BR" sz="2400" i="1" dirty="0" smtClean="0">
                <a:latin typeface="Times New Roman" pitchFamily="18" charset="0"/>
                <a:cs typeface="Times New Roman" pitchFamily="18" charset="0"/>
              </a:rPr>
              <a:t>ylabel('Entropy')</a:t>
            </a:r>
            <a:endParaRPr lang="en-US" sz="2400" i="1" dirty="0">
              <a:latin typeface="Times New Roman" pitchFamily="18" charset="0"/>
              <a:cs typeface="Times New Roman" pitchFamily="18" charset="0"/>
            </a:endParaRPr>
          </a:p>
        </p:txBody>
      </p:sp>
      <p:pic>
        <p:nvPicPr>
          <p:cNvPr id="53250" name="Picture 2"/>
          <p:cNvPicPr>
            <a:picLocks noChangeAspect="1" noChangeArrowheads="1"/>
          </p:cNvPicPr>
          <p:nvPr/>
        </p:nvPicPr>
        <p:blipFill>
          <a:blip r:embed="rId2"/>
          <a:srcRect/>
          <a:stretch>
            <a:fillRect/>
          </a:stretch>
        </p:blipFill>
        <p:spPr bwMode="auto">
          <a:xfrm>
            <a:off x="2133600" y="2895600"/>
            <a:ext cx="5105400" cy="3824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0" y="685800"/>
            <a:ext cx="8915400" cy="1200329"/>
          </a:xfrm>
          <a:prstGeom prst="rect">
            <a:avLst/>
          </a:prstGeom>
          <a:solidFill>
            <a:srgbClr val="CCECFF"/>
          </a:solidFill>
        </p:spPr>
        <p:txBody>
          <a:bodyPr wrap="square" rtlCol="0">
            <a:spAutoFit/>
          </a:bodyPr>
          <a:lstStyle/>
          <a:p>
            <a:pPr algn="just"/>
            <a:r>
              <a:rPr lang="en-US" sz="2400" dirty="0" smtClean="0">
                <a:latin typeface="Times New Roman" pitchFamily="18" charset="0"/>
                <a:cs typeface="Times New Roman" pitchFamily="18" charset="0"/>
              </a:rPr>
              <a:t>Therefore the entropy is maximum when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 1/2 i.e. messages are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  If </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messages of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 1</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k</a:t>
            </a:r>
            <a:r>
              <a:rPr lang="en-US" sz="2400" i="1" baseline="-25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the entropy becomes,</a:t>
            </a:r>
            <a:endParaRPr lang="en-US" sz="2400" dirty="0">
              <a:latin typeface="Times New Roman" pitchFamily="18" charset="0"/>
              <a:cs typeface="Times New Roman" pitchFamily="18"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593725" y="2057400"/>
          <a:ext cx="4300538" cy="1143000"/>
        </p:xfrm>
        <a:graphic>
          <a:graphicData uri="http://schemas.openxmlformats.org/presentationml/2006/ole">
            <p:oleObj spid="_x0000_s25601" name="Equation" r:id="rId3" imgW="1612800" imgH="431640" progId="Equation.3">
              <p:embed/>
            </p:oleObj>
          </a:graphicData>
        </a:graphic>
      </p:graphicFrame>
      <p:sp>
        <p:nvSpPr>
          <p:cNvPr id="8" name="Rectangle 7"/>
          <p:cNvSpPr/>
          <p:nvPr/>
        </p:nvSpPr>
        <p:spPr>
          <a:xfrm>
            <a:off x="609600" y="3657600"/>
            <a:ext cx="4011034" cy="461665"/>
          </a:xfrm>
          <a:prstGeom prst="rect">
            <a:avLst/>
          </a:prstGeom>
          <a:solidFill>
            <a:srgbClr val="CCECFF"/>
          </a:solidFill>
        </p:spPr>
        <p:txBody>
          <a:bodyPr wrap="none">
            <a:spAutoFit/>
          </a:bodyPr>
          <a:lstStyle/>
          <a:p>
            <a:r>
              <a:rPr lang="en-US" sz="2400" dirty="0" smtClean="0">
                <a:latin typeface="Times New Roman" pitchFamily="18" charset="0"/>
                <a:cs typeface="Times New Roman" pitchFamily="18" charset="0"/>
              </a:rPr>
              <a:t>Unit of entropy is bits/message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228600" y="685800"/>
            <a:ext cx="8458200" cy="5262979"/>
          </a:xfrm>
          <a:prstGeom prst="rect">
            <a:avLst/>
          </a:prstGeom>
          <a:solidFill>
            <a:srgbClr val="CCECFF"/>
          </a:solidFill>
        </p:spPr>
        <p:txBody>
          <a:bodyPr wrap="square" rtlCol="0">
            <a:spAutoFit/>
          </a:bodyPr>
          <a:lstStyle/>
          <a:p>
            <a:r>
              <a:rPr lang="en-US" sz="2400" dirty="0" smtClean="0">
                <a:latin typeface="Times New Roman" pitchFamily="18" charset="0"/>
                <a:cs typeface="Times New Roman" pitchFamily="18" charset="0"/>
              </a:rPr>
              <a:t>Example-1</a:t>
            </a:r>
          </a:p>
          <a:p>
            <a:r>
              <a:rPr lang="en-US" sz="2400" dirty="0" smtClean="0">
                <a:latin typeface="Times New Roman" pitchFamily="18" charset="0"/>
                <a:cs typeface="Times New Roman" pitchFamily="18" charset="0"/>
              </a:rPr>
              <a:t>An information source generates four messages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with probabilities of 1/2, 1/8, 1/8 and 1/4 respectively. Determine entropy of the system.</a:t>
            </a:r>
          </a:p>
          <a:p>
            <a:r>
              <a:rPr lang="en-US" sz="2400" dirty="0" smtClean="0">
                <a:latin typeface="Times New Roman" pitchFamily="18" charset="0"/>
                <a:cs typeface="Times New Roman" pitchFamily="18" charset="0"/>
              </a:rPr>
              <a:t> </a:t>
            </a:r>
          </a:p>
          <a:p>
            <a:r>
              <a:rPr lang="de-DE" sz="2400" i="1" dirty="0" smtClean="0">
                <a:latin typeface="Times New Roman" pitchFamily="18" charset="0"/>
                <a:cs typeface="Times New Roman" pitchFamily="18" charset="0"/>
              </a:rPr>
              <a:t>H</a:t>
            </a:r>
            <a:r>
              <a:rPr lang="de-DE" sz="2400" dirty="0" smtClean="0">
                <a:latin typeface="Times New Roman" pitchFamily="18" charset="0"/>
                <a:cs typeface="Times New Roman" pitchFamily="18" charset="0"/>
              </a:rPr>
              <a:t> = (1/2)log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(2)+ (1/8)log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(8)+ (1/8)log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(8)+ (1/4)log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(4) = 1/2+3/8+3/8+1/2 = 7/4 bits/message.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Example-2</a:t>
            </a:r>
          </a:p>
          <a:p>
            <a:r>
              <a:rPr lang="en-US" sz="2400" dirty="0" smtClean="0">
                <a:latin typeface="Times New Roman" pitchFamily="18" charset="0"/>
                <a:cs typeface="Times New Roman" pitchFamily="18" charset="0"/>
              </a:rPr>
              <a:t>Determine entropy of above example for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 message.</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Here,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 1/4</a:t>
            </a:r>
          </a:p>
          <a:p>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 = 4(1/4)log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(4) = 2bits/message. The coded message will be 00, 01, 10 and 11.</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p:cNvSpPr txBox="1"/>
          <p:nvPr/>
        </p:nvSpPr>
        <p:spPr>
          <a:xfrm>
            <a:off x="152400" y="685800"/>
            <a:ext cx="8839200" cy="4524315"/>
          </a:xfrm>
          <a:prstGeom prst="rect">
            <a:avLst/>
          </a:prstGeom>
          <a:solidFill>
            <a:srgbClr val="CCECFF"/>
          </a:solidFill>
        </p:spPr>
        <p:txBody>
          <a:bodyPr wrap="square" rtlCol="0">
            <a:spAutoFit/>
          </a:bodyPr>
          <a:lstStyle/>
          <a:p>
            <a:pPr algn="just"/>
            <a:r>
              <a:rPr lang="en-US" sz="2400" dirty="0" smtClean="0">
                <a:latin typeface="Times New Roman" pitchFamily="18" charset="0"/>
                <a:cs typeface="Times New Roman" pitchFamily="18" charset="0"/>
              </a:rPr>
              <a:t>Example-3</a:t>
            </a:r>
          </a:p>
          <a:p>
            <a:pPr algn="just"/>
            <a:r>
              <a:rPr lang="en-US" sz="2400" dirty="0" smtClean="0">
                <a:latin typeface="Times New Roman" pitchFamily="18" charset="0"/>
                <a:cs typeface="Times New Roman" pitchFamily="18" charset="0"/>
              </a:rPr>
              <a:t>An analog signal band limited to 3.4 KHz sampled and quantized with 256 level </a:t>
            </a:r>
            <a:r>
              <a:rPr lang="en-US" sz="2400" dirty="0" err="1" smtClean="0">
                <a:latin typeface="Times New Roman" pitchFamily="18" charset="0"/>
                <a:cs typeface="Times New Roman" pitchFamily="18" charset="0"/>
              </a:rPr>
              <a:t>quantizer</a:t>
            </a:r>
            <a:r>
              <a:rPr lang="en-US" sz="2400" dirty="0" smtClean="0">
                <a:latin typeface="Times New Roman" pitchFamily="18" charset="0"/>
                <a:cs typeface="Times New Roman" pitchFamily="18" charset="0"/>
              </a:rPr>
              <a:t>.  During sampling a guard band of 1.2 KHz is maintained. Determine entropy and information rate.</a:t>
            </a: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For 256 level quantization, number of possible messages will be 256. If the quantized sample are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 then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 1/256.</a:t>
            </a:r>
          </a:p>
          <a:p>
            <a:pPr algn="just"/>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 = 256.(1/256)log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(256) = 8 bits/sample</a:t>
            </a:r>
          </a:p>
          <a:p>
            <a:pPr algn="just"/>
            <a:r>
              <a:rPr lang="en-US" sz="2400" dirty="0" smtClean="0">
                <a:latin typeface="Times New Roman" pitchFamily="18" charset="0"/>
                <a:cs typeface="Times New Roman" pitchFamily="18" charset="0"/>
              </a:rPr>
              <a:t>From </a:t>
            </a:r>
            <a:r>
              <a:rPr lang="en-US" sz="2400" dirty="0" err="1" smtClean="0">
                <a:latin typeface="Times New Roman" pitchFamily="18" charset="0"/>
                <a:cs typeface="Times New Roman" pitchFamily="18" charset="0"/>
              </a:rPr>
              <a:t>Nyquist</a:t>
            </a:r>
            <a:r>
              <a:rPr lang="en-US" sz="2400" dirty="0" smtClean="0">
                <a:latin typeface="Times New Roman" pitchFamily="18" charset="0"/>
                <a:cs typeface="Times New Roman" pitchFamily="18" charset="0"/>
              </a:rPr>
              <a:t> criteria, Sampling rate, </a:t>
            </a:r>
          </a:p>
          <a:p>
            <a:pPr algn="just"/>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 2× 3.4 +1.2 = 6.8+1.2 KHz = 8KHz = 8×10</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samples/sec.</a:t>
            </a:r>
          </a:p>
          <a:p>
            <a:pPr algn="just"/>
            <a:r>
              <a:rPr lang="en-US" sz="2400" dirty="0" smtClean="0">
                <a:latin typeface="Times New Roman" pitchFamily="18" charset="0"/>
                <a:cs typeface="Times New Roman" pitchFamily="18" charset="0"/>
              </a:rPr>
              <a:t>Information rate, </a:t>
            </a:r>
          </a:p>
          <a:p>
            <a:pPr algn="just"/>
            <a:r>
              <a:rPr lang="en-US" sz="2400" i="1" dirty="0" smtClean="0">
                <a:latin typeface="Times New Roman" pitchFamily="18" charset="0"/>
                <a:cs typeface="Times New Roman" pitchFamily="18" charset="0"/>
              </a:rPr>
              <a:t>r = Hr</a:t>
            </a:r>
            <a:r>
              <a:rPr lang="en-US" sz="2400" dirty="0" smtClean="0">
                <a:latin typeface="Times New Roman" pitchFamily="18" charset="0"/>
                <a:cs typeface="Times New Roman" pitchFamily="18" charset="0"/>
              </a:rPr>
              <a:t> = 8× 8×10</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bits/sec = 64 ×10</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bits/sec = 64Kbps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p:cNvSpPr txBox="1"/>
          <p:nvPr/>
        </p:nvSpPr>
        <p:spPr>
          <a:xfrm>
            <a:off x="228600" y="609600"/>
            <a:ext cx="8610600" cy="830997"/>
          </a:xfrm>
          <a:prstGeom prst="rect">
            <a:avLst/>
          </a:prstGeom>
          <a:noFill/>
        </p:spPr>
        <p:txBody>
          <a:bodyPr wrap="square" rtlCol="0">
            <a:spAutoFit/>
          </a:bodyPr>
          <a:lstStyle/>
          <a:p>
            <a:pPr lvl="0"/>
            <a:r>
              <a:rPr lang="en-US" sz="2400" dirty="0" smtClean="0">
                <a:latin typeface="Times New Roman" pitchFamily="18" charset="0"/>
                <a:cs typeface="Times New Roman" pitchFamily="18" charset="0"/>
              </a:rPr>
              <a:t>If entropy,                                                                    then prove that, </a:t>
            </a:r>
          </a:p>
          <a:p>
            <a:endParaRPr lang="en-US" sz="2400" dirty="0">
              <a:latin typeface="Times New Roman" pitchFamily="18" charset="0"/>
              <a:cs typeface="Times New Roman" pitchFamily="18" charset="0"/>
            </a:endParaRP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09" name="Object 1"/>
          <p:cNvGraphicFramePr>
            <a:graphicFrameLocks noChangeAspect="1"/>
          </p:cNvGraphicFramePr>
          <p:nvPr/>
        </p:nvGraphicFramePr>
        <p:xfrm>
          <a:off x="1676400" y="457200"/>
          <a:ext cx="4993532" cy="838200"/>
        </p:xfrm>
        <a:graphic>
          <a:graphicData uri="http://schemas.openxmlformats.org/presentationml/2006/ole">
            <p:oleObj spid="_x0000_s43009" name="Equation" r:id="rId3" imgW="2667000" imgH="444500" progId="Equation.3">
              <p:embed/>
            </p:oleObj>
          </a:graphicData>
        </a:graphic>
      </p:graphicFrame>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1" name="Object 3"/>
          <p:cNvGraphicFramePr>
            <a:graphicFrameLocks noChangeAspect="1"/>
          </p:cNvGraphicFramePr>
          <p:nvPr/>
        </p:nvGraphicFramePr>
        <p:xfrm>
          <a:off x="228600" y="1447800"/>
          <a:ext cx="8710706" cy="762000"/>
        </p:xfrm>
        <a:graphic>
          <a:graphicData uri="http://schemas.openxmlformats.org/presentationml/2006/ole">
            <p:oleObj spid="_x0000_s43011" name="Equation" r:id="rId4" imgW="5549900" imgH="482600" progId="Equation.3">
              <p:embed/>
            </p:oleObj>
          </a:graphicData>
        </a:graphic>
      </p:graphicFrame>
      <p:sp>
        <p:nvSpPr>
          <p:cNvPr id="10" name="TextBox 9"/>
          <p:cNvSpPr txBox="1"/>
          <p:nvPr/>
        </p:nvSpPr>
        <p:spPr>
          <a:xfrm>
            <a:off x="152400" y="152400"/>
            <a:ext cx="853119"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Ex.1</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228600" y="228600"/>
            <a:ext cx="6019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Code generation by Shannon-</a:t>
            </a:r>
            <a:r>
              <a:rPr lang="en-US" sz="2400" dirty="0" err="1" smtClean="0">
                <a:latin typeface="Times New Roman" pitchFamily="18" charset="0"/>
                <a:cs typeface="Times New Roman" pitchFamily="18" charset="0"/>
              </a:rPr>
              <a:t>Fano</a:t>
            </a:r>
            <a:r>
              <a:rPr lang="en-US" sz="2400" dirty="0" smtClean="0">
                <a:latin typeface="Times New Roman" pitchFamily="18" charset="0"/>
                <a:cs typeface="Times New Roman" pitchFamily="18" charset="0"/>
              </a:rPr>
              <a:t> algorithm:</a:t>
            </a:r>
            <a:endParaRPr lang="en-US" sz="24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 y="762000"/>
          <a:ext cx="8839200" cy="3535680"/>
        </p:xfrm>
        <a:graphic>
          <a:graphicData uri="http://schemas.openxmlformats.org/drawingml/2006/table">
            <a:tbl>
              <a:tblPr/>
              <a:tblGrid>
                <a:gridCol w="1097913"/>
                <a:gridCol w="1280566"/>
                <a:gridCol w="991117"/>
                <a:gridCol w="997105"/>
                <a:gridCol w="1009083"/>
                <a:gridCol w="1011078"/>
                <a:gridCol w="999101"/>
                <a:gridCol w="1453237"/>
              </a:tblGrid>
              <a:tr h="609600">
                <a:tc>
                  <a:txBody>
                    <a:bodyPr/>
                    <a:lstStyle/>
                    <a:p>
                      <a:pPr marL="0" marR="0" algn="ctr">
                        <a:spcBef>
                          <a:spcPts val="0"/>
                        </a:spcBef>
                        <a:spcAft>
                          <a:spcPts val="0"/>
                        </a:spcAft>
                      </a:pPr>
                      <a:r>
                        <a:rPr lang="en-US" sz="1800" dirty="0">
                          <a:latin typeface="Times New Roman"/>
                          <a:ea typeface="Times New Roman"/>
                        </a:rPr>
                        <a:t>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Probability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II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III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IV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No. of bite/message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baseline="-25000" dirty="0">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dirty="0">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0" y="4419600"/>
            <a:ext cx="9144000" cy="2308324"/>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entropy of above messages:</a:t>
            </a:r>
          </a:p>
          <a:p>
            <a:r>
              <a:rPr lang="de-DE" sz="2400" i="1" dirty="0" smtClean="0">
                <a:latin typeface="Times New Roman" pitchFamily="18" charset="0"/>
                <a:cs typeface="Times New Roman" pitchFamily="18" charset="0"/>
              </a:rPr>
              <a:t>H</a:t>
            </a:r>
            <a:r>
              <a:rPr lang="de-DE" sz="2400" dirty="0" smtClean="0">
                <a:latin typeface="Times New Roman" pitchFamily="18" charset="0"/>
                <a:cs typeface="Times New Roman" pitchFamily="18" charset="0"/>
              </a:rPr>
              <a:t> = (1/2)log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(2)+ 2(1/8)log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(8)+ 3(1/16)log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(16)+ 2(1/32)log</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(32) </a:t>
            </a:r>
          </a:p>
          <a:p>
            <a:r>
              <a:rPr lang="de-DE" sz="2400" dirty="0" smtClean="0">
                <a:latin typeface="Times New Roman" pitchFamily="18" charset="0"/>
                <a:cs typeface="Times New Roman" pitchFamily="18" charset="0"/>
              </a:rPr>
              <a:t>= 2.31 bits/message</a:t>
            </a:r>
            <a:endParaRPr lang="en-US" sz="2400" dirty="0" smtClean="0">
              <a:latin typeface="Times New Roman" pitchFamily="18" charset="0"/>
              <a:cs typeface="Times New Roman" pitchFamily="18" charset="0"/>
            </a:endParaRPr>
          </a:p>
          <a:p>
            <a:r>
              <a:rPr lang="de-DE" sz="2400" dirty="0" smtClean="0">
                <a:latin typeface="Times New Roman" pitchFamily="18" charset="0"/>
                <a:cs typeface="Times New Roman" pitchFamily="18" charset="0"/>
              </a:rPr>
              <a:t>The average codelength, </a:t>
            </a:r>
          </a:p>
          <a:p>
            <a:r>
              <a:rPr lang="en-US" sz="2400" dirty="0" smtClean="0">
                <a:latin typeface="Times New Roman" pitchFamily="18" charset="0"/>
                <a:cs typeface="Times New Roman" pitchFamily="18" charset="0"/>
              </a:rPr>
              <a:t>                    =1×1/2+2×3×1/8+3×4×1/16+2×5×1/32 = 2.31 bits/message</a:t>
            </a:r>
          </a:p>
          <a:p>
            <a:endParaRPr lang="en-US" sz="2400" dirty="0">
              <a:latin typeface="Times New Roman" pitchFamily="18" charset="0"/>
              <a:cs typeface="Times New Roman" pitchFamily="18" charset="0"/>
            </a:endParaRPr>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5" name="Object 1"/>
          <p:cNvGraphicFramePr>
            <a:graphicFrameLocks noChangeAspect="1"/>
          </p:cNvGraphicFramePr>
          <p:nvPr/>
        </p:nvGraphicFramePr>
        <p:xfrm>
          <a:off x="381000" y="5760720"/>
          <a:ext cx="1181878" cy="762000"/>
        </p:xfrm>
        <a:graphic>
          <a:graphicData uri="http://schemas.openxmlformats.org/presentationml/2006/ole">
            <p:oleObj spid="_x0000_s26625" name="Equation" r:id="rId3" imgW="723586" imgH="469696"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381000" y="304800"/>
            <a:ext cx="3581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efficiency of the code,</a:t>
            </a:r>
            <a:endParaRPr lang="en-US" sz="2400" dirty="0">
              <a:latin typeface="Times New Roman" pitchFamily="18" charset="0"/>
              <a:cs typeface="Times New Roman" pitchFamily="18" charset="0"/>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914400" y="762000"/>
          <a:ext cx="2201694" cy="1066800"/>
        </p:xfrm>
        <a:graphic>
          <a:graphicData uri="http://schemas.openxmlformats.org/presentationml/2006/ole">
            <p:oleObj spid="_x0000_s29697" name="Equation" r:id="rId3" imgW="926698" imgH="444307" progId="Equation.3">
              <p:embed/>
            </p:oleObj>
          </a:graphicData>
        </a:graphic>
      </p:graphicFrame>
      <p:sp>
        <p:nvSpPr>
          <p:cNvPr id="8" name="TextBox 7"/>
          <p:cNvSpPr txBox="1"/>
          <p:nvPr/>
        </p:nvSpPr>
        <p:spPr>
          <a:xfrm>
            <a:off x="3429000" y="1066800"/>
            <a:ext cx="1752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 1 =100%</a:t>
            </a:r>
            <a:endParaRPr lang="en-US" sz="2400" dirty="0">
              <a:latin typeface="Times New Roman" pitchFamily="18" charset="0"/>
              <a:cs typeface="Times New Roman" pitchFamily="18" charset="0"/>
            </a:endParaRPr>
          </a:p>
        </p:txBody>
      </p:sp>
      <p:sp>
        <p:nvSpPr>
          <p:cNvPr id="9" name="TextBox 8"/>
          <p:cNvSpPr txBox="1"/>
          <p:nvPr/>
        </p:nvSpPr>
        <p:spPr>
          <a:xfrm>
            <a:off x="304800" y="2133600"/>
            <a:ext cx="84582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If any partition of </a:t>
            </a:r>
            <a:r>
              <a:rPr lang="en-US" sz="2400" b="1" i="1" dirty="0" smtClean="0">
                <a:solidFill>
                  <a:srgbClr val="0000FF"/>
                </a:solidFill>
                <a:latin typeface="Times New Roman" pitchFamily="18" charset="0"/>
                <a:cs typeface="Times New Roman" pitchFamily="18" charset="0"/>
              </a:rPr>
              <a:t>Shannon-</a:t>
            </a:r>
            <a:r>
              <a:rPr lang="en-US" sz="2400" b="1" i="1" dirty="0" err="1" smtClean="0">
                <a:solidFill>
                  <a:srgbClr val="0000FF"/>
                </a:solidFill>
                <a:latin typeface="Times New Roman" pitchFamily="18" charset="0"/>
                <a:cs typeface="Times New Roman" pitchFamily="18" charset="0"/>
              </a:rPr>
              <a:t>Fano</a:t>
            </a:r>
            <a:r>
              <a:rPr lang="en-US" sz="2400" dirty="0" smtClean="0">
                <a:latin typeface="Times New Roman" pitchFamily="18" charset="0"/>
                <a:cs typeface="Times New Roman" pitchFamily="18" charset="0"/>
              </a:rPr>
              <a:t> is not found equal then we have to select as nearly as possible. In this case efficiency of the coding will be reduced.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838200"/>
            <a:ext cx="8763000" cy="5632311"/>
          </a:xfrm>
          <a:prstGeom prst="rect">
            <a:avLst/>
          </a:prstGeom>
          <a:solidFill>
            <a:srgbClr val="CCECFF"/>
          </a:solidFill>
        </p:spPr>
        <p:txBody>
          <a:bodyPr wrap="square" rtlCol="0">
            <a:spAutoFit/>
          </a:bodyPr>
          <a:lstStyle/>
          <a:p>
            <a:pPr algn="just">
              <a:buFont typeface="Wingdings" pitchFamily="2" charset="2"/>
              <a:buChar char="ü"/>
            </a:pPr>
            <a:r>
              <a:rPr lang="en-US" sz="2400" dirty="0" smtClean="0">
                <a:latin typeface="Times New Roman" pitchFamily="18" charset="0"/>
                <a:cs typeface="Times New Roman" pitchFamily="18" charset="0"/>
              </a:rPr>
              <a:t>Main objective of a communication system is to convey information. Each message conveys some information where some message conveys more information than other.</a:t>
            </a:r>
          </a:p>
          <a:p>
            <a:pPr algn="just"/>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From </a:t>
            </a:r>
            <a:r>
              <a:rPr lang="en-US" sz="2400" b="1" i="1" dirty="0" smtClean="0">
                <a:latin typeface="Times New Roman" pitchFamily="18" charset="0"/>
                <a:cs typeface="Times New Roman" pitchFamily="18" charset="0"/>
              </a:rPr>
              <a:t>intuitive point of view</a:t>
            </a:r>
            <a:r>
              <a:rPr lang="en-US" sz="2400" dirty="0" smtClean="0">
                <a:latin typeface="Times New Roman" pitchFamily="18" charset="0"/>
                <a:cs typeface="Times New Roman" pitchFamily="18" charset="0"/>
              </a:rPr>
              <a:t> the amount of information depends on probability of occurrence of the event. If some one says, ‘the sun will rise in the east tomorrow morning’ will not carry any information since the probability of the event is unity.</a:t>
            </a:r>
          </a:p>
          <a:p>
            <a:pPr algn="just"/>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If some one says, ‘</a:t>
            </a:r>
            <a:r>
              <a:rPr lang="en-US" sz="2400" i="1" dirty="0" smtClean="0">
                <a:latin typeface="Times New Roman" pitchFamily="18" charset="0"/>
                <a:cs typeface="Times New Roman" pitchFamily="18" charset="0"/>
              </a:rPr>
              <a:t>it may rain tomorrow</a:t>
            </a:r>
            <a:r>
              <a:rPr lang="en-US" sz="2400" dirty="0" smtClean="0">
                <a:latin typeface="Times New Roman" pitchFamily="18" charset="0"/>
                <a:cs typeface="Times New Roman" pitchFamily="18" charset="0"/>
              </a:rPr>
              <a:t>’, will convey some information in winter season since raining is an unusual event in winter. Above message will carry very small information in rainy season. From intuitive point of view it could be concluded that information carried by a message is inversely proportional to probability of that event.</a:t>
            </a:r>
            <a:endParaRPr lang="en-US" sz="2400" dirty="0">
              <a:latin typeface="Times New Roman" pitchFamily="18" charset="0"/>
              <a:cs typeface="Times New Roman" pitchFamily="18" charset="0"/>
            </a:endParaRPr>
          </a:p>
        </p:txBody>
      </p:sp>
      <p:sp>
        <p:nvSpPr>
          <p:cNvPr id="5" name="Rectangle 4"/>
          <p:cNvSpPr/>
          <p:nvPr/>
        </p:nvSpPr>
        <p:spPr>
          <a:xfrm>
            <a:off x="2590800" y="152400"/>
            <a:ext cx="4138954" cy="646331"/>
          </a:xfrm>
          <a:prstGeom prst="rect">
            <a:avLst/>
          </a:prstGeom>
        </p:spPr>
        <p:txBody>
          <a:bodyPr wrap="none">
            <a:spAutoFit/>
          </a:bodyPr>
          <a:lstStyle/>
          <a:p>
            <a:r>
              <a:rPr lang="en-US" sz="3600" b="1" dirty="0" smtClean="0">
                <a:solidFill>
                  <a:srgbClr val="FF0000"/>
                </a:solidFill>
                <a:latin typeface="Times New Roman" pitchFamily="18" charset="0"/>
                <a:cs typeface="Times New Roman" pitchFamily="18" charset="0"/>
              </a:rPr>
              <a:t>Information Theory</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Table 4"/>
          <p:cNvGraphicFramePr>
            <a:graphicFrameLocks noGrp="1"/>
          </p:cNvGraphicFramePr>
          <p:nvPr/>
        </p:nvGraphicFramePr>
        <p:xfrm>
          <a:off x="1905000" y="1371600"/>
          <a:ext cx="2378479" cy="3535680"/>
        </p:xfrm>
        <a:graphic>
          <a:graphicData uri="http://schemas.openxmlformats.org/drawingml/2006/table">
            <a:tbl>
              <a:tblPr/>
              <a:tblGrid>
                <a:gridCol w="1097913"/>
                <a:gridCol w="1280566"/>
              </a:tblGrid>
              <a:tr h="609600">
                <a:tc>
                  <a:txBody>
                    <a:bodyPr/>
                    <a:lstStyle/>
                    <a:p>
                      <a:pPr marL="0" marR="0" algn="ctr">
                        <a:spcBef>
                          <a:spcPts val="0"/>
                        </a:spcBef>
                        <a:spcAft>
                          <a:spcPts val="0"/>
                        </a:spcAft>
                      </a:pPr>
                      <a:r>
                        <a:rPr lang="en-US" sz="1800" dirty="0">
                          <a:latin typeface="Times New Roman"/>
                          <a:ea typeface="Times New Roman"/>
                        </a:rPr>
                        <a:t>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Probability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smtClean="0">
                          <a:latin typeface="Times New Roman"/>
                          <a:ea typeface="Times New Roman"/>
                        </a:rPr>
                        <a:t>1/4</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rPr>
                        <a:t>1/16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smtClean="0">
                          <a:latin typeface="Times New Roman"/>
                          <a:ea typeface="Times New Roman"/>
                        </a:rPr>
                        <a:t>1/32</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smtClean="0">
                          <a:latin typeface="Times New Roman"/>
                          <a:ea typeface="Times New Roman"/>
                        </a:rPr>
                        <a:t>1/64</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smtClean="0">
                          <a:latin typeface="Times New Roman"/>
                          <a:ea typeface="Times New Roman"/>
                        </a:rPr>
                        <a:t>1/128</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1">
                <a:tc>
                  <a:txBody>
                    <a:bodyPr/>
                    <a:lstStyle/>
                    <a:p>
                      <a:pPr marL="0" marR="0" algn="ctr">
                        <a:spcBef>
                          <a:spcPts val="0"/>
                        </a:spcBef>
                        <a:spcAft>
                          <a:spcPts val="0"/>
                        </a:spcAft>
                      </a:pPr>
                      <a:r>
                        <a:rPr lang="en-US" sz="2400" i="1" dirty="0">
                          <a:latin typeface="Times New Roman"/>
                          <a:ea typeface="Times New Roman"/>
                        </a:rPr>
                        <a:t>m</a:t>
                      </a:r>
                      <a:r>
                        <a:rPr lang="en-US" sz="2400" i="0" baseline="-25000" dirty="0">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smtClean="0">
                          <a:latin typeface="Times New Roman"/>
                          <a:ea typeface="Times New Roman"/>
                        </a:rPr>
                        <a:t>1/128</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228600" y="228600"/>
            <a:ext cx="4011034" cy="830997"/>
          </a:xfrm>
          <a:prstGeom prst="rect">
            <a:avLst/>
          </a:prstGeom>
        </p:spPr>
        <p:txBody>
          <a:bodyPr wrap="none">
            <a:spAutoFit/>
          </a:bodyPr>
          <a:lstStyle/>
          <a:p>
            <a:r>
              <a:rPr lang="en-US" sz="2400" dirty="0" smtClean="0">
                <a:latin typeface="Times New Roman" pitchFamily="18" charset="0"/>
                <a:cs typeface="Times New Roman" pitchFamily="18" charset="0"/>
              </a:rPr>
              <a:t>Ex.2 </a:t>
            </a:r>
          </a:p>
          <a:p>
            <a:r>
              <a:rPr lang="en-US" sz="2400" dirty="0" smtClean="0">
                <a:latin typeface="Times New Roman" pitchFamily="18" charset="0"/>
                <a:cs typeface="Times New Roman" pitchFamily="18" charset="0"/>
              </a:rPr>
              <a:t>Determine Shannon-</a:t>
            </a:r>
            <a:r>
              <a:rPr lang="en-US" sz="2400" dirty="0" err="1" smtClean="0">
                <a:latin typeface="Times New Roman" pitchFamily="18" charset="0"/>
                <a:cs typeface="Times New Roman" pitchFamily="18" charset="0"/>
              </a:rPr>
              <a:t>Fano</a:t>
            </a:r>
            <a:r>
              <a:rPr lang="en-US" sz="2400" dirty="0" smtClean="0">
                <a:latin typeface="Times New Roman" pitchFamily="18" charset="0"/>
                <a:cs typeface="Times New Roman" pitchFamily="18" charset="0"/>
              </a:rPr>
              <a:t> code</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304800" y="990600"/>
            <a:ext cx="8458200" cy="3416320"/>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An information source generates 8 different types of messages: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6,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7 </a:t>
            </a:r>
            <a:r>
              <a:rPr lang="en-US" sz="2400" dirty="0" smtClean="0">
                <a:latin typeface="Times New Roman" pitchFamily="18" charset="0"/>
                <a:cs typeface="Times New Roman" pitchFamily="18" charset="0"/>
              </a:rPr>
              <a:t>and</a:t>
            </a:r>
            <a:r>
              <a:rPr lang="en-US" sz="2400" baseline="-25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 During an observation time [0, </a:t>
            </a:r>
            <a:r>
              <a:rPr lang="en-US" sz="2400" i="1" dirty="0" smtClean="0">
                <a:latin typeface="Times New Roman" pitchFamily="18" charset="0"/>
                <a:cs typeface="Times New Roman" pitchFamily="18" charset="0"/>
              </a:rPr>
              <a:t>2hr</a:t>
            </a:r>
            <a:r>
              <a:rPr lang="en-US" sz="2400" dirty="0" smtClean="0">
                <a:latin typeface="Times New Roman" pitchFamily="18" charset="0"/>
                <a:cs typeface="Times New Roman" pitchFamily="18" charset="0"/>
              </a:rPr>
              <a:t>], the source generates 10,0000 messages; among them the individual types are: 1000, 3000, 500, 1500, 800, 200, 1200 and 1800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Determine entropy and information rate (ii) determine the same results for the case of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 messages.  Comment on the results. (iii) Write code words using </a:t>
            </a:r>
            <a:r>
              <a:rPr lang="en-US" sz="2400" b="1" i="1" dirty="0" smtClean="0">
                <a:latin typeface="Times New Roman" pitchFamily="18" charset="0"/>
                <a:cs typeface="Times New Roman" pitchFamily="18" charset="0"/>
              </a:rPr>
              <a:t>Shannon-</a:t>
            </a:r>
            <a:r>
              <a:rPr lang="en-US" sz="2400" b="1" i="1" dirty="0" err="1" smtClean="0">
                <a:latin typeface="Times New Roman" pitchFamily="18" charset="0"/>
                <a:cs typeface="Times New Roman" pitchFamily="18" charset="0"/>
              </a:rPr>
              <a:t>Fano</a:t>
            </a:r>
            <a:r>
              <a:rPr lang="en-US" sz="2400" dirty="0" smtClean="0">
                <a:latin typeface="Times New Roman" pitchFamily="18" charset="0"/>
                <a:cs typeface="Times New Roman" pitchFamily="18" charset="0"/>
              </a:rPr>
              <a:t> algorithm. Comment on the result iv) determine mean and variance of code length. Comment on the result.</a:t>
            </a:r>
            <a:endParaRPr lang="en-US" sz="2400" dirty="0">
              <a:latin typeface="Times New Roman" pitchFamily="18" charset="0"/>
              <a:cs typeface="Times New Roman" pitchFamily="18" charset="0"/>
            </a:endParaRPr>
          </a:p>
        </p:txBody>
      </p:sp>
      <p:sp>
        <p:nvSpPr>
          <p:cNvPr id="6" name="TextBox 5"/>
          <p:cNvSpPr txBox="1"/>
          <p:nvPr/>
        </p:nvSpPr>
        <p:spPr>
          <a:xfrm>
            <a:off x="304800" y="304800"/>
            <a:ext cx="12192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Ex.3</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458200" cy="1371600"/>
          </a:xfrm>
          <a:solidFill>
            <a:srgbClr val="FFC000"/>
          </a:solidFill>
        </p:spPr>
        <p:txBody>
          <a:bodyPr>
            <a:normAutofit fontScale="90000"/>
          </a:bodyPr>
          <a:lstStyle/>
          <a:p>
            <a:pPr algn="just"/>
            <a:r>
              <a:rPr lang="en-US" b="1" dirty="0" smtClean="0">
                <a:latin typeface="Times New Roman" pitchFamily="18" charset="0"/>
                <a:cs typeface="Times New Roman" pitchFamily="18" charset="0"/>
              </a:rPr>
              <a:t>Show that Entropy is maximum when all messages are </a:t>
            </a:r>
            <a:r>
              <a:rPr lang="en-US" b="1" dirty="0" err="1" smtClean="0">
                <a:latin typeface="Times New Roman" pitchFamily="18" charset="0"/>
                <a:cs typeface="Times New Roman" pitchFamily="18" charset="0"/>
              </a:rPr>
              <a:t>equiprobable</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p:cNvSpPr txBox="1"/>
          <p:nvPr/>
        </p:nvSpPr>
        <p:spPr>
          <a:xfrm>
            <a:off x="0" y="304800"/>
            <a:ext cx="9144000" cy="2677656"/>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Let an information source generate messages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a:t>
            </a:r>
            <a:r>
              <a:rPr lang="en-US" sz="2400" i="1" dirty="0" err="1" smtClean="0">
                <a:latin typeface="Times New Roman" pitchFamily="18" charset="0"/>
                <a:cs typeface="Times New Roman" pitchFamily="18" charset="0"/>
              </a:rPr>
              <a:t>m</a:t>
            </a:r>
            <a:r>
              <a:rPr lang="en-US" sz="2400" i="1" baseline="-25000" dirty="0" err="1" smtClean="0">
                <a:latin typeface="Times New Roman" pitchFamily="18" charset="0"/>
                <a:cs typeface="Times New Roman" pitchFamily="18" charset="0"/>
              </a:rPr>
              <a:t>k</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with probabilities of occurrence: </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k</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Another source generates same message with different probability distribution like: { </a:t>
            </a:r>
            <a:r>
              <a:rPr lang="en-US" sz="2400" i="1" dirty="0" smtClean="0">
                <a:latin typeface="Times New Roman" pitchFamily="18" charset="0"/>
                <a:cs typeface="Times New Roman" pitchFamily="18" charset="0"/>
              </a:rPr>
              <a:t>q</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q</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q</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a:t>
            </a:r>
            <a:r>
              <a:rPr lang="en-US" sz="2400" i="1" dirty="0" err="1" smtClean="0">
                <a:latin typeface="Times New Roman" pitchFamily="18" charset="0"/>
                <a:cs typeface="Times New Roman" pitchFamily="18" charset="0"/>
              </a:rPr>
              <a:t>q</a:t>
            </a:r>
            <a:r>
              <a:rPr lang="en-US" sz="2400" i="1" baseline="-25000" dirty="0" err="1" smtClean="0">
                <a:latin typeface="Times New Roman" pitchFamily="18" charset="0"/>
                <a:cs typeface="Times New Roman" pitchFamily="18" charset="0"/>
              </a:rPr>
              <a:t>k</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us consider the inequality, </a:t>
            </a:r>
            <a:r>
              <a:rPr lang="en-US" sz="2400" i="1" dirty="0" err="1" smtClean="0">
                <a:latin typeface="Times New Roman" pitchFamily="18" charset="0"/>
                <a:cs typeface="Times New Roman" pitchFamily="18" charset="0"/>
              </a:rPr>
              <a:t>ln</a:t>
            </a:r>
            <a:r>
              <a:rPr lang="en-US" sz="2400" i="1" dirty="0" smtClean="0">
                <a:latin typeface="Times New Roman" pitchFamily="18" charset="0"/>
                <a:cs typeface="Times New Roman" pitchFamily="18" charset="0"/>
              </a:rPr>
              <a:t>(x) ≤ x-</a:t>
            </a:r>
            <a:r>
              <a:rPr lang="en-US" sz="2400" dirty="0" smtClean="0">
                <a:latin typeface="Times New Roman" pitchFamily="18" charset="0"/>
                <a:cs typeface="Times New Roman" pitchFamily="18" charset="0"/>
              </a:rPr>
              <a:t>1 of fig. below.  Putting </a:t>
            </a:r>
            <a:r>
              <a:rPr lang="en-US" sz="2400" i="1" dirty="0" smtClean="0">
                <a:latin typeface="Times New Roman" pitchFamily="18" charset="0"/>
                <a:cs typeface="Times New Roman" pitchFamily="18" charset="0"/>
              </a:rPr>
              <a:t>x = p</a:t>
            </a:r>
            <a:r>
              <a:rPr lang="en-US" sz="2400" i="1" baseline="-25000" dirty="0"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q</a:t>
            </a:r>
            <a:r>
              <a:rPr lang="en-US" sz="2400" i="1"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in above equality,</a:t>
            </a:r>
            <a:endParaRPr lang="en-US" sz="2400" dirty="0">
              <a:latin typeface="Times New Roman" pitchFamily="18" charset="0"/>
              <a:cs typeface="Times New Roman" pitchFamily="18" charset="0"/>
            </a:endParaRPr>
          </a:p>
        </p:txBody>
      </p:sp>
      <p:pic>
        <p:nvPicPr>
          <p:cNvPr id="76802" name="Picture 2"/>
          <p:cNvPicPr>
            <a:picLocks noChangeAspect="1" noChangeArrowheads="1"/>
          </p:cNvPicPr>
          <p:nvPr/>
        </p:nvPicPr>
        <p:blipFill>
          <a:blip r:embed="rId3"/>
          <a:srcRect/>
          <a:stretch>
            <a:fillRect/>
          </a:stretch>
        </p:blipFill>
        <p:spPr bwMode="auto">
          <a:xfrm>
            <a:off x="0" y="2895600"/>
            <a:ext cx="4676423" cy="3505200"/>
          </a:xfrm>
          <a:prstGeom prst="rect">
            <a:avLst/>
          </a:prstGeom>
          <a:noFill/>
          <a:ln w="9525">
            <a:noFill/>
            <a:miter lim="800000"/>
            <a:headEnd/>
            <a:tailEnd/>
          </a:ln>
        </p:spPr>
      </p:pic>
      <p:sp>
        <p:nvSpPr>
          <p:cNvPr id="76804" name="Rectangle 4"/>
          <p:cNvSpPr>
            <a:spLocks noChangeArrowheads="1"/>
          </p:cNvSpPr>
          <p:nvPr/>
        </p:nvSpPr>
        <p:spPr bwMode="auto">
          <a:xfrm>
            <a:off x="5105400" y="3200400"/>
            <a:ext cx="3048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ln(p</a:t>
            </a:r>
            <a:r>
              <a:rPr kumimoji="0" lang="it-IT"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it-IT"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a:t>
            </a:r>
            <a:r>
              <a:rPr kumimoji="0" lang="it-IT"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it-IT"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p</a:t>
            </a:r>
            <a:r>
              <a:rPr kumimoji="0" lang="it-IT"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it-IT"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a:t>
            </a:r>
            <a:r>
              <a:rPr kumimoji="0" lang="it-IT"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it-IT"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it-IT"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a:t>
            </a:r>
            <a:endParaRPr kumimoji="0" lang="it-IT"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6803" name="Object 3"/>
          <p:cNvGraphicFramePr>
            <a:graphicFrameLocks noChangeAspect="1"/>
          </p:cNvGraphicFramePr>
          <p:nvPr/>
        </p:nvGraphicFramePr>
        <p:xfrm>
          <a:off x="4800600" y="3962400"/>
          <a:ext cx="3817620" cy="457200"/>
        </p:xfrm>
        <a:graphic>
          <a:graphicData uri="http://schemas.openxmlformats.org/presentationml/2006/ole">
            <p:oleObj spid="_x0000_s76803" name="Equation" r:id="rId4" imgW="1587500" imgH="190500" progId="Equation.3">
              <p:embed/>
            </p:oleObj>
          </a:graphicData>
        </a:graphic>
      </p:graphicFrame>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86018" name="Object 2"/>
          <p:cNvGraphicFramePr>
            <a:graphicFrameLocks noChangeAspect="1"/>
          </p:cNvGraphicFramePr>
          <p:nvPr/>
        </p:nvGraphicFramePr>
        <p:xfrm>
          <a:off x="609600" y="228600"/>
          <a:ext cx="4764616" cy="609600"/>
        </p:xfrm>
        <a:graphic>
          <a:graphicData uri="http://schemas.openxmlformats.org/presentationml/2006/ole">
            <p:oleObj spid="_x0000_s86018" name="Equation" r:id="rId3" imgW="1485720" imgH="190440" progId="Equation.3">
              <p:embed/>
            </p:oleObj>
          </a:graphicData>
        </a:graphic>
      </p:graphicFrame>
      <p:graphicFrame>
        <p:nvGraphicFramePr>
          <p:cNvPr id="86019" name="Object 3"/>
          <p:cNvGraphicFramePr>
            <a:graphicFrameLocks noChangeAspect="1"/>
          </p:cNvGraphicFramePr>
          <p:nvPr/>
        </p:nvGraphicFramePr>
        <p:xfrm>
          <a:off x="762000" y="838200"/>
          <a:ext cx="5486400" cy="5943600"/>
        </p:xfrm>
        <a:graphic>
          <a:graphicData uri="http://schemas.openxmlformats.org/presentationml/2006/ole">
            <p:oleObj spid="_x0000_s86019" name="Equation" r:id="rId4" imgW="2286000" imgH="2476500" progId="Equation.3">
              <p:embed/>
            </p:oleObj>
          </a:graphicData>
        </a:graphic>
      </p:graphicFrame>
      <p:sp>
        <p:nvSpPr>
          <p:cNvPr id="7" name="TextBox 6"/>
          <p:cNvSpPr txBox="1"/>
          <p:nvPr/>
        </p:nvSpPr>
        <p:spPr>
          <a:xfrm>
            <a:off x="6858000" y="6019800"/>
            <a:ext cx="1066800" cy="461665"/>
          </a:xfrm>
          <a:prstGeom prst="rect">
            <a:avLst/>
          </a:prstGeom>
          <a:noFill/>
        </p:spPr>
        <p:txBody>
          <a:bodyPr wrap="square" rtlCol="0">
            <a:spAutoFit/>
          </a:bodyPr>
          <a:lstStyle/>
          <a:p>
            <a:r>
              <a:rPr lang="en-GB" sz="2400" dirty="0" smtClean="0">
                <a:latin typeface="Times New Roman" pitchFamily="18" charset="0"/>
                <a:cs typeface="Times New Roman" pitchFamily="18" charset="0"/>
              </a:rPr>
              <a:t>(1)</a:t>
            </a:r>
            <a:endParaRPr lang="en-GB"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TextBox 4"/>
          <p:cNvSpPr txBox="1"/>
          <p:nvPr/>
        </p:nvSpPr>
        <p:spPr>
          <a:xfrm>
            <a:off x="152400" y="381000"/>
            <a:ext cx="86868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If all the messages of second source are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 i.e. </a:t>
            </a:r>
            <a:r>
              <a:rPr lang="en-US" sz="2400" i="1" dirty="0" smtClean="0">
                <a:latin typeface="Times New Roman" pitchFamily="18" charset="0"/>
                <a:cs typeface="Times New Roman" pitchFamily="18" charset="0"/>
              </a:rPr>
              <a:t>P</a:t>
            </a:r>
            <a:r>
              <a:rPr lang="en-US" sz="2400" i="1" baseline="-25000" dirty="0"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then from equation (1),</a:t>
            </a:r>
            <a:endParaRPr lang="en-US" sz="2400" dirty="0">
              <a:latin typeface="Times New Roman" pitchFamily="18" charset="0"/>
              <a:cs typeface="Times New Roman" pitchFamily="18"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8849" name="Object 1"/>
          <p:cNvGraphicFramePr>
            <a:graphicFrameLocks noChangeAspect="1"/>
          </p:cNvGraphicFramePr>
          <p:nvPr/>
        </p:nvGraphicFramePr>
        <p:xfrm>
          <a:off x="228600" y="2514600"/>
          <a:ext cx="8416636" cy="1143000"/>
        </p:xfrm>
        <a:graphic>
          <a:graphicData uri="http://schemas.openxmlformats.org/presentationml/2006/ole">
            <p:oleObj spid="_x0000_s78849" name="Equation" r:id="rId3" imgW="3086100" imgH="419100" progId="Equation.3">
              <p:embed/>
            </p:oleObj>
          </a:graphicData>
        </a:graphic>
      </p:graphicFrame>
      <p:graphicFrame>
        <p:nvGraphicFramePr>
          <p:cNvPr id="78851" name="Object 3"/>
          <p:cNvGraphicFramePr>
            <a:graphicFrameLocks noChangeAspect="1"/>
          </p:cNvGraphicFramePr>
          <p:nvPr/>
        </p:nvGraphicFramePr>
        <p:xfrm>
          <a:off x="320675" y="1203325"/>
          <a:ext cx="5400675" cy="1100138"/>
        </p:xfrm>
        <a:graphic>
          <a:graphicData uri="http://schemas.openxmlformats.org/presentationml/2006/ole">
            <p:oleObj spid="_x0000_s78851" name="Equation" r:id="rId4" imgW="2120760" imgH="431640" progId="Equation.3">
              <p:embed/>
            </p:oleObj>
          </a:graphicData>
        </a:graphic>
      </p:graphicFrame>
      <p:sp>
        <p:nvSpPr>
          <p:cNvPr id="9" name="TextBox 8"/>
          <p:cNvSpPr txBox="1"/>
          <p:nvPr/>
        </p:nvSpPr>
        <p:spPr>
          <a:xfrm>
            <a:off x="6477000" y="1524000"/>
            <a:ext cx="1600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788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8852" name="Object 4"/>
          <p:cNvGraphicFramePr>
            <a:graphicFrameLocks noChangeAspect="1"/>
          </p:cNvGraphicFramePr>
          <p:nvPr/>
        </p:nvGraphicFramePr>
        <p:xfrm>
          <a:off x="152400" y="3733800"/>
          <a:ext cx="3879273" cy="1066800"/>
        </p:xfrm>
        <a:graphic>
          <a:graphicData uri="http://schemas.openxmlformats.org/presentationml/2006/ole">
            <p:oleObj spid="_x0000_s78852" name="Equation" r:id="rId5" imgW="1524000" imgH="419100" progId="Equation.3">
              <p:embed/>
            </p:oleObj>
          </a:graphicData>
        </a:graphic>
      </p:graphicFrame>
      <p:sp>
        <p:nvSpPr>
          <p:cNvPr id="788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8854" name="Object 6"/>
          <p:cNvGraphicFramePr>
            <a:graphicFrameLocks noChangeAspect="1"/>
          </p:cNvGraphicFramePr>
          <p:nvPr/>
        </p:nvGraphicFramePr>
        <p:xfrm>
          <a:off x="228600" y="5029200"/>
          <a:ext cx="2594113" cy="685800"/>
        </p:xfrm>
        <a:graphic>
          <a:graphicData uri="http://schemas.openxmlformats.org/presentationml/2006/ole">
            <p:oleObj spid="_x0000_s78854" name="Equation" r:id="rId6" imgW="825142" imgH="215806" progId="Equation.3">
              <p:embed/>
            </p:oleObj>
          </a:graphicData>
        </a:graphic>
      </p:graphicFrame>
      <p:sp>
        <p:nvSpPr>
          <p:cNvPr id="14" name="TextBox 13"/>
          <p:cNvSpPr txBox="1"/>
          <p:nvPr/>
        </p:nvSpPr>
        <p:spPr>
          <a:xfrm>
            <a:off x="6400800" y="5105400"/>
            <a:ext cx="914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TextBox 4"/>
          <p:cNvSpPr txBox="1"/>
          <p:nvPr/>
        </p:nvSpPr>
        <p:spPr>
          <a:xfrm>
            <a:off x="0" y="457200"/>
            <a:ext cx="77724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Let us find the entropy of first source for the case of </a:t>
            </a:r>
            <a:r>
              <a:rPr lang="en-US" sz="2000" dirty="0" err="1" smtClean="0">
                <a:latin typeface="Times New Roman" pitchFamily="18" charset="0"/>
                <a:cs typeface="Times New Roman" pitchFamily="18" charset="0"/>
              </a:rPr>
              <a:t>equiprobale</a:t>
            </a:r>
            <a:r>
              <a:rPr lang="en-US" sz="2000" dirty="0" smtClean="0">
                <a:latin typeface="Times New Roman" pitchFamily="18" charset="0"/>
                <a:cs typeface="Times New Roman" pitchFamily="18" charset="0"/>
              </a:rPr>
              <a:t> message.</a:t>
            </a:r>
            <a:endParaRPr lang="en-US" sz="2000" dirty="0">
              <a:latin typeface="Times New Roman" pitchFamily="18" charset="0"/>
              <a:cs typeface="Times New Roman" pitchFamily="18" charset="0"/>
            </a:endParaRP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9873" name="Object 1"/>
          <p:cNvGraphicFramePr>
            <a:graphicFrameLocks noChangeAspect="1"/>
          </p:cNvGraphicFramePr>
          <p:nvPr/>
        </p:nvGraphicFramePr>
        <p:xfrm>
          <a:off x="1752600" y="1219200"/>
          <a:ext cx="4267200" cy="1066800"/>
        </p:xfrm>
        <a:graphic>
          <a:graphicData uri="http://schemas.openxmlformats.org/presentationml/2006/ole">
            <p:oleObj spid="_x0000_s79873" name="Equation" r:id="rId3" imgW="1676400" imgH="419100" progId="Equation.3">
              <p:embed/>
            </p:oleObj>
          </a:graphicData>
        </a:graphic>
      </p:graphicFrame>
      <p:sp>
        <p:nvSpPr>
          <p:cNvPr id="8" name="TextBox 7"/>
          <p:cNvSpPr txBox="1"/>
          <p:nvPr/>
        </p:nvSpPr>
        <p:spPr>
          <a:xfrm>
            <a:off x="6629400" y="1447800"/>
            <a:ext cx="1143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(3)</a:t>
            </a:r>
            <a:endParaRPr lang="en-US" sz="2400" dirty="0">
              <a:latin typeface="Times New Roman" pitchFamily="18" charset="0"/>
              <a:cs typeface="Times New Roman" pitchFamily="18" charset="0"/>
            </a:endParaRPr>
          </a:p>
        </p:txBody>
      </p:sp>
      <p:sp>
        <p:nvSpPr>
          <p:cNvPr id="9" name="TextBox 8"/>
          <p:cNvSpPr txBox="1"/>
          <p:nvPr/>
        </p:nvSpPr>
        <p:spPr>
          <a:xfrm>
            <a:off x="228600" y="2590800"/>
            <a:ext cx="3886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From (2) and (3)</a:t>
            </a:r>
            <a:endParaRPr lang="en-US" sz="2400" dirty="0">
              <a:latin typeface="Times New Roman" pitchFamily="18" charset="0"/>
              <a:cs typeface="Times New Roman" pitchFamily="18" charset="0"/>
            </a:endParaRPr>
          </a:p>
        </p:txBody>
      </p:sp>
      <p:sp>
        <p:nvSpPr>
          <p:cNvPr id="798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9875" name="Object 3"/>
          <p:cNvGraphicFramePr>
            <a:graphicFrameLocks noChangeAspect="1"/>
          </p:cNvGraphicFramePr>
          <p:nvPr/>
        </p:nvGraphicFramePr>
        <p:xfrm>
          <a:off x="2751138" y="2827338"/>
          <a:ext cx="1839912" cy="822325"/>
        </p:xfrm>
        <a:graphic>
          <a:graphicData uri="http://schemas.openxmlformats.org/presentationml/2006/ole">
            <p:oleObj spid="_x0000_s79875" name="Equation" r:id="rId4" imgW="507960" imgH="228600" progId="Equation.3">
              <p:embed/>
            </p:oleObj>
          </a:graphicData>
        </a:graphic>
      </p:graphicFrame>
      <p:sp>
        <p:nvSpPr>
          <p:cNvPr id="12" name="Rectangle 11"/>
          <p:cNvSpPr/>
          <p:nvPr/>
        </p:nvSpPr>
        <p:spPr>
          <a:xfrm>
            <a:off x="228600" y="4419600"/>
            <a:ext cx="8610600" cy="830997"/>
          </a:xfrm>
          <a:prstGeom prst="rect">
            <a:avLst/>
          </a:prstGeom>
        </p:spPr>
        <p:txBody>
          <a:bodyPr wrap="square">
            <a:spAutoFit/>
          </a:bodyPr>
          <a:lstStyle/>
          <a:p>
            <a:r>
              <a:rPr lang="en-US" sz="2400" dirty="0" smtClean="0">
                <a:latin typeface="Times New Roman" pitchFamily="18" charset="0"/>
                <a:cs typeface="Times New Roman" pitchFamily="18" charset="0"/>
              </a:rPr>
              <a:t>Therefore entropy of an information source is the maximum when all the messages are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p:cNvSpPr txBox="1"/>
          <p:nvPr/>
        </p:nvSpPr>
        <p:spPr>
          <a:xfrm>
            <a:off x="228600" y="381000"/>
            <a:ext cx="8534400" cy="2800767"/>
          </a:xfrm>
          <a:prstGeom prst="rect">
            <a:avLst/>
          </a:prstGeom>
          <a:solidFill>
            <a:srgbClr val="CCECFF"/>
          </a:solidFill>
        </p:spPr>
        <p:txBody>
          <a:bodyPr wrap="square" rtlCol="0">
            <a:spAutoFit/>
          </a:bodyPr>
          <a:lstStyle/>
          <a:p>
            <a:pPr algn="just"/>
            <a:r>
              <a:rPr lang="en-US" sz="3200" b="1" dirty="0" err="1" smtClean="0">
                <a:solidFill>
                  <a:srgbClr val="0000FF"/>
                </a:solidFill>
                <a:latin typeface="Times New Roman" pitchFamily="18" charset="0"/>
                <a:cs typeface="Times New Roman" pitchFamily="18" charset="0"/>
              </a:rPr>
              <a:t>Memoryless</a:t>
            </a:r>
            <a:r>
              <a:rPr lang="en-US" sz="3200" b="1" dirty="0" smtClean="0">
                <a:solidFill>
                  <a:srgbClr val="0000FF"/>
                </a:solidFill>
                <a:latin typeface="Times New Roman" pitchFamily="18" charset="0"/>
                <a:cs typeface="Times New Roman" pitchFamily="18" charset="0"/>
              </a:rPr>
              <a:t> source and Source with memory:</a:t>
            </a:r>
          </a:p>
          <a:p>
            <a:pPr algn="just"/>
            <a:r>
              <a:rPr lang="en-US" sz="2400" dirty="0" smtClean="0">
                <a:latin typeface="Times New Roman" pitchFamily="18" charset="0"/>
                <a:cs typeface="Times New Roman" pitchFamily="18" charset="0"/>
              </a:rPr>
              <a:t>A discrete source is said to be </a:t>
            </a:r>
            <a:r>
              <a:rPr lang="en-US" sz="2400" dirty="0" err="1" smtClean="0">
                <a:latin typeface="Times New Roman" pitchFamily="18" charset="0"/>
                <a:cs typeface="Times New Roman" pitchFamily="18" charset="0"/>
              </a:rPr>
              <a:t>memoryless</a:t>
            </a:r>
            <a:r>
              <a:rPr lang="en-US" sz="2400" dirty="0" smtClean="0">
                <a:latin typeface="Times New Roman" pitchFamily="18" charset="0"/>
                <a:cs typeface="Times New Roman" pitchFamily="18" charset="0"/>
              </a:rPr>
              <a:t> if the symbols emitted by the source are statistically independent. If the source is discrete, it is called a </a:t>
            </a:r>
            <a:r>
              <a:rPr lang="en-US" sz="2400" b="1" dirty="0" smtClean="0">
                <a:solidFill>
                  <a:srgbClr val="FF0000"/>
                </a:solidFill>
                <a:latin typeface="Times New Roman" pitchFamily="18" charset="0"/>
                <a:cs typeface="Times New Roman" pitchFamily="18" charset="0"/>
              </a:rPr>
              <a:t>discrete </a:t>
            </a:r>
            <a:r>
              <a:rPr lang="en-US" sz="2400" b="1" dirty="0" err="1" smtClean="0">
                <a:solidFill>
                  <a:srgbClr val="FF0000"/>
                </a:solidFill>
                <a:latin typeface="Times New Roman" pitchFamily="18" charset="0"/>
                <a:cs typeface="Times New Roman" pitchFamily="18" charset="0"/>
              </a:rPr>
              <a:t>memoryless</a:t>
            </a:r>
            <a:r>
              <a:rPr lang="en-US" sz="2400" b="1" dirty="0" smtClean="0">
                <a:solidFill>
                  <a:srgbClr val="FF0000"/>
                </a:solidFill>
                <a:latin typeface="Times New Roman" pitchFamily="18" charset="0"/>
                <a:cs typeface="Times New Roman" pitchFamily="18" charset="0"/>
              </a:rPr>
              <a:t> source (DMS)</a:t>
            </a:r>
            <a:r>
              <a:rPr lang="en-US" sz="2400" dirty="0" smtClean="0">
                <a:latin typeface="Times New Roman" pitchFamily="18" charset="0"/>
                <a:cs typeface="Times New Roman" pitchFamily="18" charset="0"/>
              </a:rPr>
              <a:t>. For example an information source generates symbols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x</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x</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 </a:t>
            </a:r>
            <a:r>
              <a:rPr lang="en-US" sz="2400" i="1" dirty="0" err="1" smtClean="0">
                <a:latin typeface="Times New Roman" pitchFamily="18" charset="0"/>
                <a:cs typeface="Times New Roman" pitchFamily="18" charset="0"/>
              </a:rPr>
              <a:t>x</a:t>
            </a:r>
            <a:r>
              <a:rPr lang="en-US" sz="2400" i="1" baseline="-25000" dirty="0" err="1"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with probability of occurrence </a:t>
            </a:r>
            <a:r>
              <a:rPr lang="en-US" sz="2400" i="1" dirty="0" smtClean="0">
                <a:latin typeface="Times New Roman" pitchFamily="18" charset="0"/>
                <a:cs typeface="Times New Roman" pitchFamily="18" charset="0"/>
              </a:rPr>
              <a:t>p(x</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p(x</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p(x</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 p(</a:t>
            </a:r>
            <a:r>
              <a:rPr lang="en-US" sz="2400" i="1" dirty="0" err="1" smtClean="0">
                <a:latin typeface="Times New Roman" pitchFamily="18" charset="0"/>
                <a:cs typeface="Times New Roman" pitchFamily="18" charset="0"/>
              </a:rPr>
              <a:t>x</a:t>
            </a:r>
            <a:r>
              <a:rPr lang="en-US" sz="2400" i="1" baseline="-25000" dirty="0" err="1" smtClean="0">
                <a:latin typeface="Times New Roman" pitchFamily="18" charset="0"/>
                <a:cs typeface="Times New Roman" pitchFamily="18" charset="0"/>
              </a:rPr>
              <a:t>m</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Now the probability of generation of sequence,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x</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x</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x</a:t>
            </a:r>
            <a:r>
              <a:rPr lang="en-US" sz="2400" i="1" baseline="-25000" dirty="0" err="1" smtClean="0">
                <a:latin typeface="Times New Roman" pitchFamily="18" charset="0"/>
                <a:cs typeface="Times New Roman" pitchFamily="18" charset="0"/>
              </a:rPr>
              <a:t>k</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is:</a:t>
            </a:r>
            <a:endParaRPr lang="en-US" sz="2400" dirty="0">
              <a:latin typeface="Times New Roman" pitchFamily="18" charset="0"/>
              <a:cs typeface="Times New Roman" pitchFamily="18" charset="0"/>
            </a:endParaRPr>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21" name="Object 1"/>
          <p:cNvGraphicFramePr>
            <a:graphicFrameLocks noChangeAspect="1"/>
          </p:cNvGraphicFramePr>
          <p:nvPr/>
        </p:nvGraphicFramePr>
        <p:xfrm>
          <a:off x="1143000" y="3200400"/>
          <a:ext cx="4267200" cy="1143000"/>
        </p:xfrm>
        <a:graphic>
          <a:graphicData uri="http://schemas.openxmlformats.org/presentationml/2006/ole">
            <p:oleObj spid="_x0000_s30721" name="Equation" r:id="rId3" imgW="1600200" imgH="431800" progId="Equation.3">
              <p:embed/>
            </p:oleObj>
          </a:graphicData>
        </a:graphic>
      </p:graphicFrame>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23" name="Object 3"/>
          <p:cNvGraphicFramePr>
            <a:graphicFrameLocks noChangeAspect="1"/>
          </p:cNvGraphicFramePr>
          <p:nvPr/>
        </p:nvGraphicFramePr>
        <p:xfrm>
          <a:off x="1143000" y="4419600"/>
          <a:ext cx="5190565" cy="1371600"/>
        </p:xfrm>
        <a:graphic>
          <a:graphicData uri="http://schemas.openxmlformats.org/presentationml/2006/ole">
            <p:oleObj spid="_x0000_s30723" name="Equation" r:id="rId4" imgW="1841500" imgH="48260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Box 4"/>
          <p:cNvSpPr txBox="1"/>
          <p:nvPr/>
        </p:nvSpPr>
        <p:spPr>
          <a:xfrm>
            <a:off x="304800" y="304800"/>
            <a:ext cx="85344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A discrete source is said to have memory if the source elements composing the sequence are not independent. Let us consider the following binary source with memory.</a:t>
            </a:r>
            <a:endParaRPr lang="en-US" sz="2400" dirty="0">
              <a:latin typeface="Times New Roman" pitchFamily="18" charset="0"/>
              <a:cs typeface="Times New Roman" pitchFamily="18" charset="0"/>
            </a:endParaRPr>
          </a:p>
        </p:txBody>
      </p:sp>
      <p:grpSp>
        <p:nvGrpSpPr>
          <p:cNvPr id="31746" name="Group 2"/>
          <p:cNvGrpSpPr>
            <a:grpSpLocks/>
          </p:cNvGrpSpPr>
          <p:nvPr/>
        </p:nvGrpSpPr>
        <p:grpSpPr bwMode="auto">
          <a:xfrm>
            <a:off x="609600" y="1752600"/>
            <a:ext cx="7924800" cy="2743200"/>
            <a:chOff x="1590" y="2340"/>
            <a:chExt cx="6690" cy="2700"/>
          </a:xfrm>
        </p:grpSpPr>
        <p:grpSp>
          <p:nvGrpSpPr>
            <p:cNvPr id="31747" name="Group 3"/>
            <p:cNvGrpSpPr>
              <a:grpSpLocks/>
            </p:cNvGrpSpPr>
            <p:nvPr/>
          </p:nvGrpSpPr>
          <p:grpSpPr bwMode="auto">
            <a:xfrm>
              <a:off x="1590" y="2820"/>
              <a:ext cx="5355" cy="1560"/>
              <a:chOff x="1590" y="2820"/>
              <a:chExt cx="5355" cy="1560"/>
            </a:xfrm>
          </p:grpSpPr>
          <p:sp>
            <p:nvSpPr>
              <p:cNvPr id="31748" name="Oval 4"/>
              <p:cNvSpPr>
                <a:spLocks noChangeArrowheads="1"/>
              </p:cNvSpPr>
              <p:nvPr/>
            </p:nvSpPr>
            <p:spPr bwMode="auto">
              <a:xfrm>
                <a:off x="5040" y="3240"/>
                <a:ext cx="900" cy="900"/>
              </a:xfrm>
              <a:prstGeom prst="ellipse">
                <a:avLst/>
              </a:prstGeom>
              <a:solidFill>
                <a:srgbClr val="00B0F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p:txBody>
          </p:sp>
          <p:sp>
            <p:nvSpPr>
              <p:cNvPr id="31749" name="Oval 5"/>
              <p:cNvSpPr>
                <a:spLocks noChangeArrowheads="1"/>
              </p:cNvSpPr>
              <p:nvPr/>
            </p:nvSpPr>
            <p:spPr bwMode="auto">
              <a:xfrm>
                <a:off x="2760" y="3225"/>
                <a:ext cx="900" cy="900"/>
              </a:xfrm>
              <a:prstGeom prst="ellipse">
                <a:avLst/>
              </a:prstGeom>
              <a:solidFill>
                <a:srgbClr val="00B0F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a:t>
                </a:r>
              </a:p>
            </p:txBody>
          </p:sp>
          <p:sp>
            <p:nvSpPr>
              <p:cNvPr id="31750" name="Freeform 6"/>
              <p:cNvSpPr>
                <a:spLocks/>
              </p:cNvSpPr>
              <p:nvPr/>
            </p:nvSpPr>
            <p:spPr bwMode="auto">
              <a:xfrm>
                <a:off x="3420" y="2820"/>
                <a:ext cx="1980" cy="420"/>
              </a:xfrm>
              <a:custGeom>
                <a:avLst/>
                <a:gdLst/>
                <a:ahLst/>
                <a:cxnLst>
                  <a:cxn ang="0">
                    <a:pos x="0" y="420"/>
                  </a:cxn>
                  <a:cxn ang="0">
                    <a:pos x="540" y="60"/>
                  </a:cxn>
                  <a:cxn ang="0">
                    <a:pos x="1260" y="60"/>
                  </a:cxn>
                  <a:cxn ang="0">
                    <a:pos x="1980" y="420"/>
                  </a:cxn>
                </a:cxnLst>
                <a:rect l="0" t="0" r="r" b="b"/>
                <a:pathLst>
                  <a:path w="1980" h="420">
                    <a:moveTo>
                      <a:pt x="0" y="420"/>
                    </a:moveTo>
                    <a:cubicBezTo>
                      <a:pt x="165" y="270"/>
                      <a:pt x="330" y="120"/>
                      <a:pt x="540" y="60"/>
                    </a:cubicBezTo>
                    <a:cubicBezTo>
                      <a:pt x="750" y="0"/>
                      <a:pt x="1020" y="0"/>
                      <a:pt x="1260" y="60"/>
                    </a:cubicBezTo>
                    <a:cubicBezTo>
                      <a:pt x="1500" y="120"/>
                      <a:pt x="1740" y="270"/>
                      <a:pt x="1980" y="420"/>
                    </a:cubicBezTo>
                  </a:path>
                </a:pathLst>
              </a:custGeom>
              <a:noFill/>
              <a:ln w="952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31751" name="Freeform 7"/>
              <p:cNvSpPr>
                <a:spLocks/>
              </p:cNvSpPr>
              <p:nvPr/>
            </p:nvSpPr>
            <p:spPr bwMode="auto">
              <a:xfrm>
                <a:off x="3435" y="4095"/>
                <a:ext cx="1800" cy="180"/>
              </a:xfrm>
              <a:custGeom>
                <a:avLst/>
                <a:gdLst/>
                <a:ahLst/>
                <a:cxnLst>
                  <a:cxn ang="0">
                    <a:pos x="1800" y="0"/>
                  </a:cxn>
                  <a:cxn ang="0">
                    <a:pos x="900" y="180"/>
                  </a:cxn>
                  <a:cxn ang="0">
                    <a:pos x="0" y="0"/>
                  </a:cxn>
                </a:cxnLst>
                <a:rect l="0" t="0" r="r" b="b"/>
                <a:pathLst>
                  <a:path w="1800" h="180">
                    <a:moveTo>
                      <a:pt x="1800" y="0"/>
                    </a:moveTo>
                    <a:cubicBezTo>
                      <a:pt x="1500" y="90"/>
                      <a:pt x="1200" y="180"/>
                      <a:pt x="900" y="180"/>
                    </a:cubicBezTo>
                    <a:cubicBezTo>
                      <a:pt x="600" y="180"/>
                      <a:pt x="180" y="30"/>
                      <a:pt x="0" y="0"/>
                    </a:cubicBezTo>
                  </a:path>
                </a:pathLst>
              </a:custGeom>
              <a:noFill/>
              <a:ln w="952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31752" name="Freeform 8"/>
              <p:cNvSpPr>
                <a:spLocks/>
              </p:cNvSpPr>
              <p:nvPr/>
            </p:nvSpPr>
            <p:spPr bwMode="auto">
              <a:xfrm>
                <a:off x="1590" y="2850"/>
                <a:ext cx="1290" cy="1380"/>
              </a:xfrm>
              <a:custGeom>
                <a:avLst/>
                <a:gdLst/>
                <a:ahLst/>
                <a:cxnLst>
                  <a:cxn ang="0">
                    <a:pos x="1290" y="1110"/>
                  </a:cxn>
                  <a:cxn ang="0">
                    <a:pos x="570" y="1290"/>
                  </a:cxn>
                  <a:cxn ang="0">
                    <a:pos x="30" y="570"/>
                  </a:cxn>
                  <a:cxn ang="0">
                    <a:pos x="750" y="30"/>
                  </a:cxn>
                  <a:cxn ang="0">
                    <a:pos x="1290" y="390"/>
                  </a:cxn>
                </a:cxnLst>
                <a:rect l="0" t="0" r="r" b="b"/>
                <a:pathLst>
                  <a:path w="1290" h="1380">
                    <a:moveTo>
                      <a:pt x="1290" y="1110"/>
                    </a:moveTo>
                    <a:cubicBezTo>
                      <a:pt x="1035" y="1245"/>
                      <a:pt x="780" y="1380"/>
                      <a:pt x="570" y="1290"/>
                    </a:cubicBezTo>
                    <a:cubicBezTo>
                      <a:pt x="360" y="1200"/>
                      <a:pt x="0" y="780"/>
                      <a:pt x="30" y="570"/>
                    </a:cubicBezTo>
                    <a:cubicBezTo>
                      <a:pt x="60" y="360"/>
                      <a:pt x="540" y="60"/>
                      <a:pt x="750" y="30"/>
                    </a:cubicBezTo>
                    <a:cubicBezTo>
                      <a:pt x="960" y="0"/>
                      <a:pt x="1125" y="195"/>
                      <a:pt x="1290" y="390"/>
                    </a:cubicBezTo>
                  </a:path>
                </a:pathLst>
              </a:custGeom>
              <a:noFill/>
              <a:ln w="952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31753" name="Freeform 9"/>
              <p:cNvSpPr>
                <a:spLocks/>
              </p:cNvSpPr>
              <p:nvPr/>
            </p:nvSpPr>
            <p:spPr bwMode="auto">
              <a:xfrm>
                <a:off x="5805" y="2820"/>
                <a:ext cx="1140" cy="1560"/>
              </a:xfrm>
              <a:custGeom>
                <a:avLst/>
                <a:gdLst/>
                <a:ahLst/>
                <a:cxnLst>
                  <a:cxn ang="0">
                    <a:pos x="0" y="1200"/>
                  </a:cxn>
                  <a:cxn ang="0">
                    <a:pos x="360" y="1560"/>
                  </a:cxn>
                  <a:cxn ang="0">
                    <a:pos x="1080" y="1200"/>
                  </a:cxn>
                  <a:cxn ang="0">
                    <a:pos x="720" y="120"/>
                  </a:cxn>
                  <a:cxn ang="0">
                    <a:pos x="0" y="480"/>
                  </a:cxn>
                </a:cxnLst>
                <a:rect l="0" t="0" r="r" b="b"/>
                <a:pathLst>
                  <a:path w="1140" h="1560">
                    <a:moveTo>
                      <a:pt x="0" y="1200"/>
                    </a:moveTo>
                    <a:cubicBezTo>
                      <a:pt x="90" y="1380"/>
                      <a:pt x="180" y="1560"/>
                      <a:pt x="360" y="1560"/>
                    </a:cubicBezTo>
                    <a:cubicBezTo>
                      <a:pt x="540" y="1560"/>
                      <a:pt x="1020" y="1440"/>
                      <a:pt x="1080" y="1200"/>
                    </a:cubicBezTo>
                    <a:cubicBezTo>
                      <a:pt x="1140" y="960"/>
                      <a:pt x="900" y="240"/>
                      <a:pt x="720" y="120"/>
                    </a:cubicBezTo>
                    <a:cubicBezTo>
                      <a:pt x="540" y="0"/>
                      <a:pt x="270" y="240"/>
                      <a:pt x="0" y="480"/>
                    </a:cubicBezTo>
                  </a:path>
                </a:pathLst>
              </a:custGeom>
              <a:noFill/>
              <a:ln w="952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grpSp>
        <p:sp>
          <p:nvSpPr>
            <p:cNvPr id="31754" name="Text Box 10"/>
            <p:cNvSpPr txBox="1">
              <a:spLocks noChangeArrowheads="1"/>
            </p:cNvSpPr>
            <p:nvPr/>
          </p:nvSpPr>
          <p:spPr bwMode="auto">
            <a:xfrm>
              <a:off x="1620" y="2340"/>
              <a:ext cx="1620" cy="7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 = 0.95</a:t>
              </a:r>
            </a:p>
          </p:txBody>
        </p:sp>
        <p:sp>
          <p:nvSpPr>
            <p:cNvPr id="31755" name="Text Box 11"/>
            <p:cNvSpPr txBox="1">
              <a:spLocks noChangeArrowheads="1"/>
            </p:cNvSpPr>
            <p:nvPr/>
          </p:nvSpPr>
          <p:spPr bwMode="auto">
            <a:xfrm>
              <a:off x="3600" y="2340"/>
              <a:ext cx="1620" cy="7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(1|0) = 0.05</a:t>
              </a:r>
            </a:p>
          </p:txBody>
        </p:sp>
        <p:sp>
          <p:nvSpPr>
            <p:cNvPr id="31756" name="Text Box 12"/>
            <p:cNvSpPr txBox="1">
              <a:spLocks noChangeArrowheads="1"/>
            </p:cNvSpPr>
            <p:nvPr/>
          </p:nvSpPr>
          <p:spPr bwMode="auto">
            <a:xfrm>
              <a:off x="3600" y="4320"/>
              <a:ext cx="1620" cy="7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(0|1) = 0.45</a:t>
              </a:r>
            </a:p>
          </p:txBody>
        </p:sp>
        <p:sp>
          <p:nvSpPr>
            <p:cNvPr id="31757" name="Text Box 13"/>
            <p:cNvSpPr txBox="1">
              <a:spLocks noChangeArrowheads="1"/>
            </p:cNvSpPr>
            <p:nvPr/>
          </p:nvSpPr>
          <p:spPr bwMode="auto">
            <a:xfrm>
              <a:off x="6660" y="3240"/>
              <a:ext cx="1620" cy="7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(1|1) = 0.55</a:t>
              </a:r>
            </a:p>
          </p:txBody>
        </p:sp>
      </p:grpSp>
      <p:sp>
        <p:nvSpPr>
          <p:cNvPr id="18" name="TextBox 17"/>
          <p:cNvSpPr txBox="1"/>
          <p:nvPr/>
        </p:nvSpPr>
        <p:spPr>
          <a:xfrm>
            <a:off x="381000" y="4495800"/>
            <a:ext cx="4114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entropy of the source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is,</a:t>
            </a:r>
            <a:endParaRPr lang="en-US" sz="2400" dirty="0">
              <a:latin typeface="Times New Roman" pitchFamily="18" charset="0"/>
              <a:cs typeface="Times New Roman" pitchFamily="18" charset="0"/>
            </a:endParaRPr>
          </a:p>
        </p:txBody>
      </p:sp>
      <p:sp>
        <p:nvSpPr>
          <p:cNvPr id="3175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58" name="Object 14"/>
          <p:cNvGraphicFramePr>
            <a:graphicFrameLocks noChangeAspect="1"/>
          </p:cNvGraphicFramePr>
          <p:nvPr/>
        </p:nvGraphicFramePr>
        <p:xfrm>
          <a:off x="762000" y="5257800"/>
          <a:ext cx="5147733" cy="609600"/>
        </p:xfrm>
        <a:graphic>
          <a:graphicData uri="http://schemas.openxmlformats.org/presentationml/2006/ole">
            <p:oleObj spid="_x0000_s31758" name="Equation" r:id="rId3" imgW="2171700" imgH="2540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50000">
              <a:schemeClr val="accent1">
                <a:tint val="44500"/>
                <a:satMod val="160000"/>
              </a:schemeClr>
            </a:gs>
            <a:gs pos="100000">
              <a:schemeClr val="accent1">
                <a:tint val="23500"/>
                <a:satMod val="16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TextBox 4"/>
          <p:cNvSpPr txBox="1"/>
          <p:nvPr/>
        </p:nvSpPr>
        <p:spPr>
          <a:xfrm>
            <a:off x="228600" y="457200"/>
            <a:ext cx="87630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Which is the weighted sum of the conditional entropies that correspond to the transition probability. </a:t>
            </a:r>
            <a:endParaRPr lang="en-US" sz="2400" dirty="0">
              <a:latin typeface="Times New Roman" pitchFamily="18" charset="0"/>
              <a:cs typeface="Times New Roman" pitchFamily="18" charset="0"/>
            </a:endParaRP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769" name="Object 1"/>
          <p:cNvGraphicFramePr>
            <a:graphicFrameLocks noChangeAspect="1"/>
          </p:cNvGraphicFramePr>
          <p:nvPr/>
        </p:nvGraphicFramePr>
        <p:xfrm>
          <a:off x="1752600" y="1295400"/>
          <a:ext cx="5439383" cy="838200"/>
        </p:xfrm>
        <a:graphic>
          <a:graphicData uri="http://schemas.openxmlformats.org/presentationml/2006/ole">
            <p:oleObj spid="_x0000_s32769" name="Equation" r:id="rId3" imgW="2908300" imgH="444500" progId="Equation.3">
              <p:embed/>
            </p:oleObj>
          </a:graphicData>
        </a:graphic>
      </p:graphicFrame>
      <p:sp>
        <p:nvSpPr>
          <p:cNvPr id="8" name="TextBox 7"/>
          <p:cNvSpPr txBox="1"/>
          <p:nvPr/>
        </p:nvSpPr>
        <p:spPr>
          <a:xfrm>
            <a:off x="762000" y="1295400"/>
            <a:ext cx="78258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Here</a:t>
            </a:r>
            <a:endParaRPr lang="en-US" sz="2400" dirty="0">
              <a:latin typeface="Times New Roman" pitchFamily="18" charset="0"/>
              <a:cs typeface="Times New Roman" pitchFamily="18" charset="0"/>
            </a:endParaRPr>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771" name="Object 3"/>
          <p:cNvGraphicFramePr>
            <a:graphicFrameLocks noChangeAspect="1"/>
          </p:cNvGraphicFramePr>
          <p:nvPr/>
        </p:nvGraphicFramePr>
        <p:xfrm>
          <a:off x="1828800" y="2209800"/>
          <a:ext cx="5943600" cy="956675"/>
        </p:xfrm>
        <a:graphic>
          <a:graphicData uri="http://schemas.openxmlformats.org/presentationml/2006/ole">
            <p:oleObj spid="_x0000_s32771" name="Equation" r:id="rId4" imgW="2781300" imgH="444500" progId="Equation.3">
              <p:embed/>
            </p:oleObj>
          </a:graphicData>
        </a:graphic>
      </p:graphicFrame>
      <p:sp>
        <p:nvSpPr>
          <p:cNvPr id="9" name="TextBox 8"/>
          <p:cNvSpPr txBox="1"/>
          <p:nvPr/>
        </p:nvSpPr>
        <p:spPr>
          <a:xfrm>
            <a:off x="457200" y="3200400"/>
            <a:ext cx="4495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From probability theorem,</a:t>
            </a:r>
            <a:endParaRPr lang="en-US" sz="2400" dirty="0">
              <a:latin typeface="Times New Roman" pitchFamily="18" charset="0"/>
              <a:cs typeface="Times New Roman" pitchFamily="18" charset="0"/>
            </a:endParaRPr>
          </a:p>
        </p:txBody>
      </p:sp>
      <p:graphicFrame>
        <p:nvGraphicFramePr>
          <p:cNvPr id="32774" name="Object 6"/>
          <p:cNvGraphicFramePr>
            <a:graphicFrameLocks noChangeAspect="1"/>
          </p:cNvGraphicFramePr>
          <p:nvPr/>
        </p:nvGraphicFramePr>
        <p:xfrm>
          <a:off x="1219199" y="3657600"/>
          <a:ext cx="3951111" cy="533400"/>
        </p:xfrm>
        <a:graphic>
          <a:graphicData uri="http://schemas.openxmlformats.org/presentationml/2006/ole">
            <p:oleObj spid="_x0000_s32774" name="Equation" r:id="rId5" imgW="1905000" imgH="254000" progId="Equation.3">
              <p:embed/>
            </p:oleObj>
          </a:graphicData>
        </a:graphic>
      </p:graphicFrame>
      <p:graphicFrame>
        <p:nvGraphicFramePr>
          <p:cNvPr id="32773" name="Object 5"/>
          <p:cNvGraphicFramePr>
            <a:graphicFrameLocks noChangeAspect="1"/>
          </p:cNvGraphicFramePr>
          <p:nvPr/>
        </p:nvGraphicFramePr>
        <p:xfrm>
          <a:off x="1295399" y="4267200"/>
          <a:ext cx="3793067" cy="533400"/>
        </p:xfrm>
        <a:graphic>
          <a:graphicData uri="http://schemas.openxmlformats.org/presentationml/2006/ole">
            <p:oleObj spid="_x0000_s32773" name="Equation" r:id="rId6" imgW="1828800" imgH="254000" progId="Equation.3">
              <p:embed/>
            </p:oleObj>
          </a:graphicData>
        </a:graphic>
      </p:graphicFrame>
      <p:graphicFrame>
        <p:nvGraphicFramePr>
          <p:cNvPr id="2" name="Object 4"/>
          <p:cNvGraphicFramePr>
            <a:graphicFrameLocks noChangeAspect="1"/>
          </p:cNvGraphicFramePr>
          <p:nvPr/>
        </p:nvGraphicFramePr>
        <p:xfrm>
          <a:off x="1219200" y="4876800"/>
          <a:ext cx="2209800" cy="468745"/>
        </p:xfrm>
        <a:graphic>
          <a:graphicData uri="http://schemas.openxmlformats.org/presentationml/2006/ole">
            <p:oleObj spid="_x0000_s32772" name="Equation" r:id="rId7" imgW="939392" imgH="203112" progId="Equation.3">
              <p:embed/>
            </p:oleObj>
          </a:graphicData>
        </a:graphic>
      </p:graphicFrame>
      <p:sp>
        <p:nvSpPr>
          <p:cNvPr id="3277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6" name="Rectangle 8"/>
          <p:cNvSpPr>
            <a:spLocks noChangeArrowheads="1"/>
          </p:cNvSpPr>
          <p:nvPr/>
        </p:nvSpPr>
        <p:spPr bwMode="auto">
          <a:xfrm>
            <a:off x="0" y="7143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7" name="Rectangle 9"/>
          <p:cNvSpPr>
            <a:spLocks noChangeArrowheads="1"/>
          </p:cNvSpPr>
          <p:nvPr/>
        </p:nvSpPr>
        <p:spPr bwMode="auto">
          <a:xfrm>
            <a:off x="0" y="1428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 name="TextBox 15"/>
          <p:cNvSpPr txBox="1"/>
          <p:nvPr/>
        </p:nvSpPr>
        <p:spPr>
          <a:xfrm>
            <a:off x="685800" y="5562600"/>
            <a:ext cx="6096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From the state transition diagram,</a:t>
            </a:r>
          </a:p>
          <a:p>
            <a:r>
              <a:rPr lang="en-US" sz="2400" dirty="0" smtClean="0">
                <a:latin typeface="Times New Roman" pitchFamily="18" charset="0"/>
                <a:cs typeface="Times New Roman" pitchFamily="18" charset="0"/>
              </a:rPr>
              <a:t>P(0) = 0.9, P(1) = 0.1</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90600"/>
            <a:ext cx="8610600" cy="3416320"/>
          </a:xfrm>
          <a:prstGeom prst="rect">
            <a:avLst/>
          </a:prstGeom>
          <a:solidFill>
            <a:srgbClr val="CCECFF"/>
          </a:solidFill>
        </p:spPr>
        <p:txBody>
          <a:bodyPr wrap="square" rtlCol="0">
            <a:spAutoFit/>
          </a:bodyPr>
          <a:lstStyle/>
          <a:p>
            <a:r>
              <a:rPr lang="en-US" sz="2400" b="1" dirty="0" smtClean="0">
                <a:latin typeface="Times New Roman" pitchFamily="18" charset="0"/>
                <a:cs typeface="Times New Roman" pitchFamily="18" charset="0"/>
              </a:rPr>
              <a:t>Information from intuitive point of view:</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t>
            </a:r>
            <a:r>
              <a:rPr lang="en-US" sz="2400" i="1" dirty="0" smtClean="0">
                <a:latin typeface="Times New Roman" pitchFamily="18" charset="0"/>
                <a:cs typeface="Times New Roman" pitchFamily="18" charset="0"/>
              </a:rPr>
              <a:t>I </a:t>
            </a:r>
            <a:r>
              <a:rPr lang="en-US" sz="2400" dirty="0" smtClean="0">
                <a:latin typeface="Times New Roman" pitchFamily="18" charset="0"/>
                <a:cs typeface="Times New Roman" pitchFamily="18" charset="0"/>
              </a:rPr>
              <a:t>is the amount of information of a message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is the probability of occurrence of that event then mathematically,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hold above relation, the relation between </a:t>
            </a:r>
            <a:r>
              <a:rPr lang="en-US" sz="2400" i="1"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will be,</a:t>
            </a:r>
          </a:p>
          <a:p>
            <a:r>
              <a:rPr lang="en-US" sz="2400" i="1" dirty="0" smtClean="0">
                <a:latin typeface="Times New Roman" pitchFamily="18" charset="0"/>
                <a:cs typeface="Times New Roman" pitchFamily="18" charset="0"/>
              </a:rPr>
              <a:t>I = log(</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/P)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information theory base of the logarithmic function is 2.</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1371600" y="2209800"/>
          <a:ext cx="2209800" cy="914400"/>
        </p:xfrm>
        <a:graphic>
          <a:graphicData uri="http://schemas.openxmlformats.org/presentationml/2006/ole">
            <p:oleObj spid="_x0000_s1025" name="Equation" r:id="rId3" imgW="1104900" imgH="457200" progId="Equation.3">
              <p:embed/>
            </p:oleObj>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50000">
              <a:schemeClr val="accent1">
                <a:tint val="44500"/>
                <a:satMod val="160000"/>
              </a:schemeClr>
            </a:gs>
            <a:gs pos="100000">
              <a:schemeClr val="accent1">
                <a:tint val="23500"/>
                <a:satMod val="16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1" name="Object 1"/>
          <p:cNvGraphicFramePr>
            <a:graphicFrameLocks noChangeAspect="1"/>
          </p:cNvGraphicFramePr>
          <p:nvPr/>
        </p:nvGraphicFramePr>
        <p:xfrm>
          <a:off x="685800" y="533400"/>
          <a:ext cx="6996113" cy="914400"/>
        </p:xfrm>
        <a:graphic>
          <a:graphicData uri="http://schemas.openxmlformats.org/presentationml/2006/ole">
            <p:oleObj spid="_x0000_s35841" name="Equation" r:id="rId3" imgW="3429000" imgH="444240" progId="Equation.3">
              <p:embed/>
            </p:oleObj>
          </a:graphicData>
        </a:graphic>
      </p:graphicFrame>
      <p:sp>
        <p:nvSpPr>
          <p:cNvPr id="358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3" name="Object 3"/>
          <p:cNvGraphicFramePr>
            <a:graphicFrameLocks noChangeAspect="1"/>
          </p:cNvGraphicFramePr>
          <p:nvPr/>
        </p:nvGraphicFramePr>
        <p:xfrm>
          <a:off x="762000" y="1676400"/>
          <a:ext cx="6157913" cy="838200"/>
        </p:xfrm>
        <a:graphic>
          <a:graphicData uri="http://schemas.openxmlformats.org/presentationml/2006/ole">
            <p:oleObj spid="_x0000_s35843" name="Equation" r:id="rId4" imgW="3288960" imgH="444240" progId="Equation.3">
              <p:embed/>
            </p:oleObj>
          </a:graphicData>
        </a:graphic>
      </p:graphicFrame>
      <p:sp>
        <p:nvSpPr>
          <p:cNvPr id="358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5" name="Object 5"/>
          <p:cNvGraphicFramePr>
            <a:graphicFrameLocks noChangeAspect="1"/>
          </p:cNvGraphicFramePr>
          <p:nvPr/>
        </p:nvGraphicFramePr>
        <p:xfrm>
          <a:off x="609601" y="2743200"/>
          <a:ext cx="4572000" cy="541421"/>
        </p:xfrm>
        <a:graphic>
          <a:graphicData uri="http://schemas.openxmlformats.org/presentationml/2006/ole">
            <p:oleObj spid="_x0000_s35845" name="Equation" r:id="rId5" imgW="2171700" imgH="254000" progId="Equation.3">
              <p:embed/>
            </p:oleObj>
          </a:graphicData>
        </a:graphic>
      </p:graphicFrame>
      <p:sp>
        <p:nvSpPr>
          <p:cNvPr id="11" name="TextBox 10"/>
          <p:cNvSpPr txBox="1"/>
          <p:nvPr/>
        </p:nvSpPr>
        <p:spPr>
          <a:xfrm>
            <a:off x="685800" y="3581400"/>
            <a:ext cx="5715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 0.9×0.286+0.1×0.933 = 0.357 bits/symbol</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50000">
              <a:schemeClr val="accent1">
                <a:tint val="44500"/>
                <a:satMod val="160000"/>
              </a:schemeClr>
            </a:gs>
            <a:gs pos="100000">
              <a:schemeClr val="accent1">
                <a:tint val="23500"/>
                <a:satMod val="16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TextBox 4"/>
          <p:cNvSpPr txBox="1"/>
          <p:nvPr/>
        </p:nvSpPr>
        <p:spPr>
          <a:xfrm>
            <a:off x="304800" y="304800"/>
            <a:ext cx="5715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Let us consider the following binary code:</a:t>
            </a:r>
            <a:endParaRPr lang="en-US" sz="24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143000" y="914400"/>
          <a:ext cx="4419600" cy="1996440"/>
        </p:xfrm>
        <a:graphic>
          <a:graphicData uri="http://schemas.openxmlformats.org/drawingml/2006/table">
            <a:tbl>
              <a:tblPr/>
              <a:tblGrid>
                <a:gridCol w="2469776"/>
                <a:gridCol w="1949824"/>
              </a:tblGrid>
              <a:tr h="533400">
                <a:tc>
                  <a:txBody>
                    <a:bodyPr/>
                    <a:lstStyle/>
                    <a:p>
                      <a:pPr marL="0" marR="0" algn="just">
                        <a:spcBef>
                          <a:spcPts val="0"/>
                        </a:spcBef>
                        <a:spcAft>
                          <a:spcPts val="0"/>
                        </a:spcAft>
                      </a:pPr>
                      <a:r>
                        <a:rPr lang="en-US" sz="2400" dirty="0">
                          <a:latin typeface="Times New Roman"/>
                          <a:ea typeface="Times New Roman"/>
                          <a:cs typeface="Times New Roman"/>
                        </a:rPr>
                        <a:t>Message/symbol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marL="0" marR="0" algn="ctr">
                        <a:spcBef>
                          <a:spcPts val="0"/>
                        </a:spcBef>
                        <a:spcAft>
                          <a:spcPts val="0"/>
                        </a:spcAft>
                      </a:pPr>
                      <a:r>
                        <a:rPr lang="en-US" sz="2400" i="1" dirty="0">
                          <a:latin typeface="Times New Roman"/>
                          <a:ea typeface="Times New Roman"/>
                          <a:cs typeface="Times New Roman"/>
                        </a:rPr>
                        <a:t>a</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marL="0" marR="0" algn="ctr">
                        <a:spcBef>
                          <a:spcPts val="0"/>
                        </a:spcBef>
                        <a:spcAft>
                          <a:spcPts val="0"/>
                        </a:spcAft>
                      </a:pPr>
                      <a:r>
                        <a:rPr lang="en-US" sz="2400" i="1" dirty="0">
                          <a:latin typeface="Times New Roman"/>
                          <a:ea typeface="Times New Roman"/>
                          <a:cs typeface="Times New Roman"/>
                        </a:rPr>
                        <a:t>b</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marL="0" marR="0" algn="ctr">
                        <a:spcBef>
                          <a:spcPts val="0"/>
                        </a:spcBef>
                        <a:spcAft>
                          <a:spcPts val="0"/>
                        </a:spcAft>
                      </a:pPr>
                      <a:r>
                        <a:rPr lang="en-US" sz="2400" i="1" dirty="0">
                          <a:latin typeface="Times New Roman"/>
                          <a:ea typeface="Times New Roman"/>
                          <a:cs typeface="Times New Roman"/>
                        </a:rPr>
                        <a:t>c</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a:ea typeface="Times New Roman"/>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marL="0" marR="0" algn="ctr">
                        <a:spcBef>
                          <a:spcPts val="0"/>
                        </a:spcBef>
                        <a:spcAft>
                          <a:spcPts val="0"/>
                        </a:spcAft>
                      </a:pPr>
                      <a:r>
                        <a:rPr lang="en-US" sz="2400" i="1" dirty="0">
                          <a:latin typeface="Times New Roman"/>
                          <a:ea typeface="Times New Roman"/>
                          <a:cs typeface="Times New Roman"/>
                        </a:rPr>
                        <a:t>d</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cs typeface="Times New Roman"/>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6868" name="Object 4"/>
          <p:cNvGraphicFramePr>
            <a:graphicFrameLocks noChangeAspect="1"/>
          </p:cNvGraphicFramePr>
          <p:nvPr/>
        </p:nvGraphicFramePr>
        <p:xfrm>
          <a:off x="685800" y="3200400"/>
          <a:ext cx="4613275" cy="501650"/>
        </p:xfrm>
        <a:graphic>
          <a:graphicData uri="http://schemas.openxmlformats.org/presentationml/2006/ole">
            <p:oleObj spid="_x0000_s36868" name="Equation" r:id="rId3" imgW="2374560" imgH="253800" progId="Equation.3">
              <p:embed/>
            </p:oleObj>
          </a:graphicData>
        </a:graphic>
      </p:graphicFrame>
      <p:graphicFrame>
        <p:nvGraphicFramePr>
          <p:cNvPr id="36867" name="Object 3"/>
          <p:cNvGraphicFramePr>
            <a:graphicFrameLocks noChangeAspect="1"/>
          </p:cNvGraphicFramePr>
          <p:nvPr/>
        </p:nvGraphicFramePr>
        <p:xfrm>
          <a:off x="685800" y="3810000"/>
          <a:ext cx="4491038" cy="501650"/>
        </p:xfrm>
        <a:graphic>
          <a:graphicData uri="http://schemas.openxmlformats.org/presentationml/2006/ole">
            <p:oleObj spid="_x0000_s36867" name="Equation" r:id="rId4" imgW="2298600" imgH="253800" progId="Equation.3">
              <p:embed/>
            </p:oleObj>
          </a:graphicData>
        </a:graphic>
      </p:graphicFrame>
      <p:graphicFrame>
        <p:nvGraphicFramePr>
          <p:cNvPr id="36866" name="Object 2"/>
          <p:cNvGraphicFramePr>
            <a:graphicFrameLocks noChangeAspect="1"/>
          </p:cNvGraphicFramePr>
          <p:nvPr/>
        </p:nvGraphicFramePr>
        <p:xfrm>
          <a:off x="685800" y="4572000"/>
          <a:ext cx="4660900" cy="501650"/>
        </p:xfrm>
        <a:graphic>
          <a:graphicData uri="http://schemas.openxmlformats.org/presentationml/2006/ole">
            <p:oleObj spid="_x0000_s36866" name="Equation" r:id="rId5" imgW="2400120" imgH="253800" progId="Equation.3">
              <p:embed/>
            </p:oleObj>
          </a:graphicData>
        </a:graphic>
      </p:graphicFrame>
      <p:graphicFrame>
        <p:nvGraphicFramePr>
          <p:cNvPr id="36865" name="Object 1"/>
          <p:cNvGraphicFramePr>
            <a:graphicFrameLocks noChangeAspect="1"/>
          </p:cNvGraphicFramePr>
          <p:nvPr/>
        </p:nvGraphicFramePr>
        <p:xfrm>
          <a:off x="762000" y="5410200"/>
          <a:ext cx="4491038" cy="501650"/>
        </p:xfrm>
        <a:graphic>
          <a:graphicData uri="http://schemas.openxmlformats.org/presentationml/2006/ole">
            <p:oleObj spid="_x0000_s36865" name="Equation" r:id="rId6" imgW="2298600" imgH="253800" progId="Equation.3">
              <p:embed/>
            </p:oleObj>
          </a:graphicData>
        </a:graphic>
      </p:graphicFrame>
      <p:sp>
        <p:nvSpPr>
          <p:cNvPr id="368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50000">
              <a:schemeClr val="accent1">
                <a:tint val="44500"/>
                <a:satMod val="160000"/>
              </a:schemeClr>
            </a:gs>
            <a:gs pos="100000">
              <a:schemeClr val="accent1">
                <a:tint val="23500"/>
                <a:satMod val="16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p:cNvSpPr txBox="1"/>
          <p:nvPr/>
        </p:nvSpPr>
        <p:spPr>
          <a:xfrm>
            <a:off x="228600" y="457200"/>
            <a:ext cx="3733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Again for three </a:t>
            </a:r>
            <a:r>
              <a:rPr lang="en-US" sz="2400" dirty="0" err="1" smtClean="0">
                <a:latin typeface="Times New Roman" pitchFamily="18" charset="0"/>
                <a:cs typeface="Times New Roman" pitchFamily="18" charset="0"/>
              </a:rPr>
              <a:t>tuple</a:t>
            </a:r>
            <a:r>
              <a:rPr lang="en-US" sz="2400" dirty="0" smtClean="0">
                <a:latin typeface="Times New Roman" pitchFamily="18" charset="0"/>
                <a:cs typeface="Times New Roman" pitchFamily="18" charset="0"/>
              </a:rPr>
              <a:t> case:</a:t>
            </a:r>
            <a:endParaRPr lang="en-US" sz="24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533400" y="990600"/>
          <a:ext cx="2286000" cy="3657600"/>
        </p:xfrm>
        <a:graphic>
          <a:graphicData uri="http://schemas.openxmlformats.org/drawingml/2006/table">
            <a:tbl>
              <a:tblPr/>
              <a:tblGrid>
                <a:gridCol w="1242598"/>
                <a:gridCol w="1043402"/>
              </a:tblGrid>
              <a:tr h="502920">
                <a:tc>
                  <a:txBody>
                    <a:bodyPr/>
                    <a:lstStyle/>
                    <a:p>
                      <a:pPr marL="0" marR="0" algn="just">
                        <a:spcBef>
                          <a:spcPts val="0"/>
                        </a:spcBef>
                        <a:spcAft>
                          <a:spcPts val="0"/>
                        </a:spcAft>
                      </a:pPr>
                      <a:r>
                        <a:rPr lang="en-US" sz="2400" dirty="0">
                          <a:latin typeface="Times New Roman"/>
                          <a:ea typeface="Times New Roman"/>
                          <a:cs typeface="Times New Roman"/>
                        </a:rPr>
                        <a:t>Message</a:t>
                      </a:r>
                    </a:p>
                    <a:p>
                      <a:pPr marL="0" marR="0" algn="just">
                        <a:spcBef>
                          <a:spcPts val="0"/>
                        </a:spcBef>
                        <a:spcAft>
                          <a:spcPts val="0"/>
                        </a:spcAft>
                      </a:pPr>
                      <a:r>
                        <a:rPr lang="en-US" sz="2400" dirty="0">
                          <a:latin typeface="Times New Roman"/>
                          <a:ea typeface="Times New Roman"/>
                          <a:cs typeface="Times New Roman"/>
                        </a:rPr>
                        <a:t>/symbol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a</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b</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c</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d</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e</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110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f</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g</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latin typeface="Times New Roman"/>
                          <a:ea typeface="Times New Roman"/>
                          <a:cs typeface="Times New Roman"/>
                        </a:rPr>
                        <a:t>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marL="0" marR="0" algn="just">
                        <a:spcBef>
                          <a:spcPts val="0"/>
                        </a:spcBef>
                        <a:spcAft>
                          <a:spcPts val="0"/>
                        </a:spcAft>
                      </a:pPr>
                      <a:r>
                        <a:rPr lang="en-US" sz="2400" i="1">
                          <a:latin typeface="Times New Roman"/>
                          <a:ea typeface="Times New Roman"/>
                          <a:cs typeface="Times New Roman"/>
                        </a:rPr>
                        <a:t>h</a:t>
                      </a:r>
                      <a:endParaRPr lang="en-US" sz="2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latin typeface="Times New Roman"/>
                          <a:ea typeface="Times New Roman"/>
                          <a:cs typeface="Times New Roman"/>
                        </a:rPr>
                        <a: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889" name="Object 1"/>
          <p:cNvGraphicFramePr>
            <a:graphicFrameLocks noChangeAspect="1"/>
          </p:cNvGraphicFramePr>
          <p:nvPr/>
        </p:nvGraphicFramePr>
        <p:xfrm>
          <a:off x="3200400" y="1371600"/>
          <a:ext cx="5676900" cy="533400"/>
        </p:xfrm>
        <a:graphic>
          <a:graphicData uri="http://schemas.openxmlformats.org/presentationml/2006/ole">
            <p:oleObj spid="_x0000_s37889" name="Equation" r:id="rId3" imgW="2743200" imgH="253800" progId="Equation.3">
              <p:embed/>
            </p:oleObj>
          </a:graphicData>
        </a:graphic>
      </p:graphicFrame>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891" name="Object 3"/>
          <p:cNvGraphicFramePr>
            <a:graphicFrameLocks noChangeAspect="1"/>
          </p:cNvGraphicFramePr>
          <p:nvPr/>
        </p:nvGraphicFramePr>
        <p:xfrm>
          <a:off x="3276600" y="1981200"/>
          <a:ext cx="5257800" cy="500991"/>
        </p:xfrm>
        <a:graphic>
          <a:graphicData uri="http://schemas.openxmlformats.org/presentationml/2006/ole">
            <p:oleObj spid="_x0000_s37891" name="Equation" r:id="rId4" imgW="2705040" imgH="253800" progId="Equation.3">
              <p:embed/>
            </p:oleObj>
          </a:graphicData>
        </a:graphic>
      </p:graphicFrame>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893" name="Object 5"/>
          <p:cNvGraphicFramePr>
            <a:graphicFrameLocks noChangeAspect="1"/>
          </p:cNvGraphicFramePr>
          <p:nvPr/>
        </p:nvGraphicFramePr>
        <p:xfrm>
          <a:off x="3352800" y="2590800"/>
          <a:ext cx="4876800" cy="478285"/>
        </p:xfrm>
        <a:graphic>
          <a:graphicData uri="http://schemas.openxmlformats.org/presentationml/2006/ole">
            <p:oleObj spid="_x0000_s37893" name="Equation" r:id="rId5" imgW="2628720" imgH="253800" progId="Equation.3">
              <p:embed/>
            </p:oleObj>
          </a:graphicData>
        </a:graphic>
      </p:graphicFrame>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895" name="Object 7"/>
          <p:cNvGraphicFramePr>
            <a:graphicFrameLocks noChangeAspect="1"/>
          </p:cNvGraphicFramePr>
          <p:nvPr/>
        </p:nvGraphicFramePr>
        <p:xfrm>
          <a:off x="3352800" y="3200400"/>
          <a:ext cx="4724400" cy="452379"/>
        </p:xfrm>
        <a:graphic>
          <a:graphicData uri="http://schemas.openxmlformats.org/presentationml/2006/ole">
            <p:oleObj spid="_x0000_s37895" name="Equation" r:id="rId6" imgW="2679480" imgH="253800" progId="Equation.3">
              <p:embed/>
            </p:oleObj>
          </a:graphicData>
        </a:graphic>
      </p:graphicFrame>
      <p:sp>
        <p:nvSpPr>
          <p:cNvPr id="15" name="TextBox 14"/>
          <p:cNvSpPr txBox="1"/>
          <p:nvPr/>
        </p:nvSpPr>
        <p:spPr>
          <a:xfrm>
            <a:off x="8153400" y="3200400"/>
            <a:ext cx="533400" cy="369332"/>
          </a:xfrm>
          <a:prstGeom prst="rect">
            <a:avLst/>
          </a:prstGeom>
          <a:noFill/>
        </p:spPr>
        <p:txBody>
          <a:bodyPr wrap="square" rtlCol="0">
            <a:spAutoFit/>
          </a:bodyPr>
          <a:lstStyle/>
          <a:p>
            <a:r>
              <a:rPr lang="en-US" dirty="0" smtClean="0"/>
              <a:t>etc.</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p:cNvSpPr txBox="1"/>
          <p:nvPr/>
        </p:nvSpPr>
        <p:spPr>
          <a:xfrm>
            <a:off x="228600" y="1143000"/>
            <a:ext cx="8610600" cy="4524315"/>
          </a:xfrm>
          <a:prstGeom prst="rect">
            <a:avLst/>
          </a:prstGeom>
          <a:solidFill>
            <a:srgbClr val="CCECFF"/>
          </a:solidFill>
        </p:spPr>
        <p:txBody>
          <a:bodyPr wrap="square" rtlCol="0">
            <a:spAutoFit/>
          </a:bodyPr>
          <a:lstStyle/>
          <a:p>
            <a:pPr algn="just">
              <a:buFont typeface="Wingdings" pitchFamily="2" charset="2"/>
              <a:buChar char="ü"/>
            </a:pPr>
            <a:r>
              <a:rPr lang="en-US" sz="2400" dirty="0" smtClean="0">
                <a:latin typeface="Times New Roman" pitchFamily="18" charset="0"/>
                <a:cs typeface="Times New Roman" pitchFamily="18" charset="0"/>
              </a:rPr>
              <a:t>Channel Capacity is defined as the maximum amount information a channel can convey per unit time. Let us assume that the average signal and the noise power at the receiving end are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watts and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watts respectively. If the load resistance is 1Ω then the </a:t>
            </a:r>
            <a:r>
              <a:rPr lang="en-US" sz="2400" dirty="0" err="1" smtClean="0">
                <a:latin typeface="Times New Roman" pitchFamily="18" charset="0"/>
                <a:cs typeface="Times New Roman" pitchFamily="18" charset="0"/>
              </a:rPr>
              <a:t>rms</a:t>
            </a:r>
            <a:r>
              <a:rPr lang="en-US" sz="2400" dirty="0" smtClean="0">
                <a:latin typeface="Times New Roman" pitchFamily="18" charset="0"/>
                <a:cs typeface="Times New Roman" pitchFamily="18" charset="0"/>
              </a:rPr>
              <a:t> value of received signal is                volts and that of noise is               volts. </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Therefore minimum quantization interval must be greater than                     </a:t>
            </a:r>
          </a:p>
          <a:p>
            <a:pPr algn="just"/>
            <a:r>
              <a:rPr lang="en-US" sz="2400" dirty="0" smtClean="0">
                <a:latin typeface="Times New Roman" pitchFamily="18" charset="0"/>
                <a:cs typeface="Times New Roman" pitchFamily="18" charset="0"/>
              </a:rPr>
              <a:t>volts, otherwise smallest quantized signal could not be distinguished from the noise. Therefore maximum possible quantization levels will be,</a:t>
            </a:r>
          </a:p>
          <a:p>
            <a:pPr algn="just"/>
            <a:endParaRPr lang="en-US" sz="2400" dirty="0">
              <a:latin typeface="Times New Roman" pitchFamily="18" charset="0"/>
              <a:cs typeface="Times New Roman" pitchFamily="18" charset="0"/>
            </a:endParaRPr>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3" name="Object 1"/>
          <p:cNvGraphicFramePr>
            <a:graphicFrameLocks noChangeAspect="1"/>
          </p:cNvGraphicFramePr>
          <p:nvPr/>
        </p:nvGraphicFramePr>
        <p:xfrm>
          <a:off x="2590800" y="2667000"/>
          <a:ext cx="778565" cy="381000"/>
        </p:xfrm>
        <a:graphic>
          <a:graphicData uri="http://schemas.openxmlformats.org/presentationml/2006/ole">
            <p:oleObj spid="_x0000_s38913" name="Equation" r:id="rId3" imgW="444114" imgH="215713" progId="Equation.3">
              <p:embed/>
            </p:oleObj>
          </a:graphicData>
        </a:graphic>
      </p:graphicFrame>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5" name="Object 3"/>
          <p:cNvGraphicFramePr>
            <a:graphicFrameLocks noChangeAspect="1"/>
          </p:cNvGraphicFramePr>
          <p:nvPr/>
        </p:nvGraphicFramePr>
        <p:xfrm>
          <a:off x="6858000" y="2667000"/>
          <a:ext cx="457200" cy="389467"/>
        </p:xfrm>
        <a:graphic>
          <a:graphicData uri="http://schemas.openxmlformats.org/presentationml/2006/ole">
            <p:oleObj spid="_x0000_s38915" name="Equation" r:id="rId4" imgW="253780" imgH="215713" progId="Equation.3">
              <p:embed/>
            </p:oleObj>
          </a:graphicData>
        </a:graphic>
      </p:graphicFrame>
      <p:graphicFrame>
        <p:nvGraphicFramePr>
          <p:cNvPr id="38917" name="Object 5"/>
          <p:cNvGraphicFramePr>
            <a:graphicFrameLocks noChangeAspect="1"/>
          </p:cNvGraphicFramePr>
          <p:nvPr/>
        </p:nvGraphicFramePr>
        <p:xfrm>
          <a:off x="8229600" y="3733800"/>
          <a:ext cx="457200" cy="388938"/>
        </p:xfrm>
        <a:graphic>
          <a:graphicData uri="http://schemas.openxmlformats.org/presentationml/2006/ole">
            <p:oleObj spid="_x0000_s38917" name="Equation" r:id="rId5" imgW="253780" imgH="215713" progId="Equation.3">
              <p:embed/>
            </p:oleObj>
          </a:graphicData>
        </a:graphic>
      </p:graphicFrame>
      <p:sp>
        <p:nvSpPr>
          <p:cNvPr id="11" name="TextBox 10"/>
          <p:cNvSpPr txBox="1"/>
          <p:nvPr/>
        </p:nvSpPr>
        <p:spPr>
          <a:xfrm>
            <a:off x="2438400" y="228601"/>
            <a:ext cx="4038600" cy="646331"/>
          </a:xfrm>
          <a:prstGeom prst="rect">
            <a:avLst/>
          </a:prstGeom>
          <a:noFill/>
        </p:spPr>
        <p:txBody>
          <a:bodyPr wrap="square" rtlCol="0">
            <a:spAutoFit/>
          </a:bodyPr>
          <a:lstStyle/>
          <a:p>
            <a:r>
              <a:rPr lang="en-US" sz="3600" b="1" dirty="0" smtClean="0">
                <a:solidFill>
                  <a:srgbClr val="0000FF"/>
                </a:solidFill>
                <a:latin typeface="Times New Roman" pitchFamily="18" charset="0"/>
                <a:cs typeface="Times New Roman" pitchFamily="18" charset="0"/>
              </a:rPr>
              <a:t>Channel Capacity</a:t>
            </a:r>
            <a:endParaRPr lang="en-US" sz="3600" dirty="0">
              <a:solidFill>
                <a:srgbClr val="0000FF"/>
              </a:solidFill>
            </a:endParaRPr>
          </a:p>
        </p:txBody>
      </p:sp>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8" name="Object 6"/>
          <p:cNvGraphicFramePr>
            <a:graphicFrameLocks noChangeAspect="1"/>
          </p:cNvGraphicFramePr>
          <p:nvPr/>
        </p:nvGraphicFramePr>
        <p:xfrm>
          <a:off x="990600" y="5029200"/>
          <a:ext cx="3867150" cy="457200"/>
        </p:xfrm>
        <a:graphic>
          <a:graphicData uri="http://schemas.openxmlformats.org/presentationml/2006/ole">
            <p:oleObj spid="_x0000_s38918" name="Equation" r:id="rId6" imgW="1930400" imgH="22860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TextBox 4"/>
          <p:cNvSpPr txBox="1"/>
          <p:nvPr/>
        </p:nvSpPr>
        <p:spPr>
          <a:xfrm>
            <a:off x="457200" y="457200"/>
            <a:ext cx="8305800" cy="4524315"/>
          </a:xfrm>
          <a:prstGeom prst="rect">
            <a:avLst/>
          </a:prstGeom>
          <a:solidFill>
            <a:srgbClr val="CCECFF"/>
          </a:solidFill>
        </p:spPr>
        <p:txBody>
          <a:bodyPr wrap="square" rtlCol="0">
            <a:spAutoFit/>
          </a:bodyPr>
          <a:lstStyle/>
          <a:p>
            <a:pPr>
              <a:buFont typeface="Wingdings" pitchFamily="2" charset="2"/>
              <a:buChar char="ü"/>
            </a:pPr>
            <a:r>
              <a:rPr lang="en-US" sz="2400" dirty="0" smtClean="0">
                <a:latin typeface="Times New Roman" pitchFamily="18" charset="0"/>
                <a:cs typeface="Times New Roman" pitchFamily="18" charset="0"/>
              </a:rPr>
              <a:t>If each quantized sample presents a message and probability of occurrence of any message will be                                         for </a:t>
            </a:r>
            <a:r>
              <a:rPr lang="en-US" sz="2400" dirty="0" err="1" smtClean="0">
                <a:latin typeface="Times New Roman" pitchFamily="18" charset="0"/>
                <a:cs typeface="Times New Roman" pitchFamily="18" charset="0"/>
              </a:rPr>
              <a:t>equiprobable</a:t>
            </a:r>
            <a:r>
              <a:rPr lang="en-US" sz="2400" dirty="0" smtClean="0">
                <a:latin typeface="Times New Roman" pitchFamily="18" charset="0"/>
                <a:cs typeface="Times New Roman" pitchFamily="18" charset="0"/>
              </a:rPr>
              <a:t> case. The maximum amount of information carries by each pulse or message,                                                      bits.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If the maximum frequency of the baseband signal is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then sampling rate will be 2</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samples/sec or message/sec. Now the maximum information rate,</a:t>
            </a:r>
          </a:p>
          <a:p>
            <a:pPr algn="just">
              <a:buFont typeface="Wingdings" pitchFamily="2" charset="2"/>
              <a:buChar char="ü"/>
            </a:pPr>
            <a:endParaRPr lang="en-US" sz="2400" dirty="0" smtClean="0">
              <a:latin typeface="Times New Roman" pitchFamily="18" charset="0"/>
              <a:cs typeface="Times New Roman" pitchFamily="18" charset="0"/>
            </a:endParaRPr>
          </a:p>
          <a:p>
            <a:pPr algn="just">
              <a:buFont typeface="Wingdings" pitchFamily="2" charset="2"/>
              <a:buChar char="ü"/>
            </a:pPr>
            <a:endParaRPr lang="en-US" sz="2400" dirty="0" smtClean="0">
              <a:latin typeface="Times New Roman" pitchFamily="18" charset="0"/>
              <a:cs typeface="Times New Roman" pitchFamily="18" charset="0"/>
            </a:endParaRPr>
          </a:p>
          <a:p>
            <a:pPr algn="just">
              <a:buFont typeface="Wingdings" pitchFamily="2" charset="2"/>
              <a:buChar char="ü"/>
            </a:pPr>
            <a:endParaRPr lang="en-US" sz="2400" dirty="0">
              <a:latin typeface="Times New Roman" pitchFamily="18" charset="0"/>
              <a:cs typeface="Times New Roman" pitchFamily="18" charset="0"/>
            </a:endParaRP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7" name="Object 1"/>
          <p:cNvGraphicFramePr>
            <a:graphicFrameLocks noChangeAspect="1"/>
          </p:cNvGraphicFramePr>
          <p:nvPr/>
        </p:nvGraphicFramePr>
        <p:xfrm>
          <a:off x="5029200" y="838200"/>
          <a:ext cx="2590800" cy="457200"/>
        </p:xfrm>
        <a:graphic>
          <a:graphicData uri="http://schemas.openxmlformats.org/presentationml/2006/ole">
            <p:oleObj spid="_x0000_s39937" name="Equation" r:id="rId3" imgW="1231366" imgH="228501" progId="Equation.3">
              <p:embed/>
            </p:oleObj>
          </a:graphicData>
        </a:graphic>
      </p:graphicFrame>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9" name="Object 3"/>
          <p:cNvGraphicFramePr>
            <a:graphicFrameLocks noChangeAspect="1"/>
          </p:cNvGraphicFramePr>
          <p:nvPr/>
        </p:nvGraphicFramePr>
        <p:xfrm>
          <a:off x="3886200" y="1558925"/>
          <a:ext cx="3810000" cy="650875"/>
        </p:xfrm>
        <a:graphic>
          <a:graphicData uri="http://schemas.openxmlformats.org/presentationml/2006/ole">
            <p:oleObj spid="_x0000_s39939" name="Equation" r:id="rId4" imgW="2286000" imgH="393700" progId="Equation.3">
              <p:embed/>
            </p:oleObj>
          </a:graphicData>
        </a:graphic>
      </p:graphicFrame>
      <p:sp>
        <p:nvSpPr>
          <p:cNvPr id="399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41" name="Object 5"/>
          <p:cNvGraphicFramePr>
            <a:graphicFrameLocks noChangeAspect="1"/>
          </p:cNvGraphicFramePr>
          <p:nvPr/>
        </p:nvGraphicFramePr>
        <p:xfrm>
          <a:off x="1765610" y="3810000"/>
          <a:ext cx="4683512" cy="685800"/>
        </p:xfrm>
        <a:graphic>
          <a:graphicData uri="http://schemas.openxmlformats.org/presentationml/2006/ole">
            <p:oleObj spid="_x0000_s39941" name="Equation" r:id="rId5" imgW="2667000" imgH="393700" progId="Equation.3">
              <p:embed/>
            </p:oleObj>
          </a:graphicData>
        </a:graphic>
      </p:graphicFrame>
      <p:sp>
        <p:nvSpPr>
          <p:cNvPr id="12" name="TextBox 11"/>
          <p:cNvSpPr txBox="1"/>
          <p:nvPr/>
        </p:nvSpPr>
        <p:spPr>
          <a:xfrm>
            <a:off x="6477000" y="3886200"/>
            <a:ext cx="1295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bits/sec</a:t>
            </a:r>
            <a:endParaRPr lang="en-US" sz="2400" dirty="0">
              <a:latin typeface="Times New Roman" pitchFamily="18" charset="0"/>
              <a:cs typeface="Times New Roman" pitchFamily="18" charset="0"/>
            </a:endParaRPr>
          </a:p>
        </p:txBody>
      </p:sp>
      <p:sp>
        <p:nvSpPr>
          <p:cNvPr id="13" name="TextBox 12"/>
          <p:cNvSpPr txBox="1"/>
          <p:nvPr/>
        </p:nvSpPr>
        <p:spPr>
          <a:xfrm>
            <a:off x="457200" y="4724400"/>
            <a:ext cx="8305800" cy="830997"/>
          </a:xfrm>
          <a:prstGeom prst="rect">
            <a:avLst/>
          </a:prstGeom>
          <a:solidFill>
            <a:srgbClr val="CCECFF"/>
          </a:solidFill>
        </p:spPr>
        <p:txBody>
          <a:bodyPr wrap="square" rtlCol="0">
            <a:spAutoFit/>
          </a:bodyPr>
          <a:lstStyle/>
          <a:p>
            <a:r>
              <a:rPr lang="en-US" sz="2400" dirty="0" smtClean="0">
                <a:latin typeface="Times New Roman" pitchFamily="18" charset="0"/>
                <a:cs typeface="Times New Roman" pitchFamily="18" charset="0"/>
              </a:rPr>
              <a:t>Above relation is known as the </a:t>
            </a:r>
            <a:r>
              <a:rPr lang="en-US" sz="2400" dirty="0" err="1" smtClean="0">
                <a:latin typeface="Times New Roman" pitchFamily="18" charset="0"/>
                <a:cs typeface="Times New Roman" pitchFamily="18" charset="0"/>
              </a:rPr>
              <a:t>Hartly-Shanon</a:t>
            </a:r>
            <a:r>
              <a:rPr lang="en-US" sz="2400" dirty="0" smtClean="0">
                <a:latin typeface="Times New Roman" pitchFamily="18" charset="0"/>
                <a:cs typeface="Times New Roman" pitchFamily="18" charset="0"/>
              </a:rPr>
              <a:t> law of channel capacity.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p:cNvSpPr txBox="1"/>
          <p:nvPr/>
        </p:nvSpPr>
        <p:spPr>
          <a:xfrm>
            <a:off x="228600" y="457200"/>
            <a:ext cx="8458200" cy="3785652"/>
          </a:xfrm>
          <a:prstGeom prst="rect">
            <a:avLst/>
          </a:prstGeom>
          <a:solidFill>
            <a:srgbClr val="CCECFF"/>
          </a:solidFill>
        </p:spPr>
        <p:txBody>
          <a:bodyPr wrap="square" rtlCol="0">
            <a:spAutoFit/>
          </a:bodyPr>
          <a:lstStyle/>
          <a:p>
            <a:pPr algn="just"/>
            <a:r>
              <a:rPr lang="en-US" sz="2400" dirty="0" smtClean="0">
                <a:latin typeface="Times New Roman" pitchFamily="18" charset="0"/>
                <a:cs typeface="Times New Roman" pitchFamily="18" charset="0"/>
              </a:rPr>
              <a:t>In practice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is always finite hence the channel capacity </a:t>
            </a:r>
            <a:r>
              <a:rPr lang="en-US" sz="2400" i="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is finite. This is true even bandwidth B is infinite. The noise signal is a white noise with uniform </a:t>
            </a:r>
            <a:r>
              <a:rPr lang="en-US" sz="2400" dirty="0" err="1" smtClean="0">
                <a:latin typeface="Times New Roman" pitchFamily="18" charset="0"/>
                <a:cs typeface="Times New Roman" pitchFamily="18" charset="0"/>
              </a:rPr>
              <a:t>psd</a:t>
            </a:r>
            <a:r>
              <a:rPr lang="en-US" sz="2400" dirty="0" smtClean="0">
                <a:latin typeface="Times New Roman" pitchFamily="18" charset="0"/>
                <a:cs typeface="Times New Roman" pitchFamily="18" charset="0"/>
              </a:rPr>
              <a:t> over the entire BW. As BW increases N also increases therefore </a:t>
            </a:r>
            <a:r>
              <a:rPr lang="en-US" sz="2400" i="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remains finite even BW is infinite.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Let the </a:t>
            </a:r>
            <a:r>
              <a:rPr lang="en-US" sz="2400" dirty="0" err="1" smtClean="0">
                <a:latin typeface="Times New Roman" pitchFamily="18" charset="0"/>
                <a:cs typeface="Times New Roman" pitchFamily="18" charset="0"/>
              </a:rPr>
              <a:t>psd</a:t>
            </a:r>
            <a:r>
              <a:rPr lang="en-US" sz="2400" dirty="0" smtClean="0">
                <a:latin typeface="Times New Roman" pitchFamily="18" charset="0"/>
                <a:cs typeface="Times New Roman" pitchFamily="18" charset="0"/>
              </a:rPr>
              <a:t> of noise is </a:t>
            </a:r>
            <a:r>
              <a:rPr lang="en-US" sz="2400" i="1"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/2 therefore the noise of received signal, </a:t>
            </a:r>
          </a:p>
          <a:p>
            <a:pPr algn="just"/>
            <a:r>
              <a:rPr lang="en-US" sz="2400" i="1" dirty="0" smtClean="0">
                <a:latin typeface="Times New Roman" pitchFamily="18" charset="0"/>
                <a:cs typeface="Times New Roman" pitchFamily="18" charset="0"/>
              </a:rPr>
              <a:t>N = 2BN</a:t>
            </a:r>
            <a:r>
              <a:rPr lang="en-US" sz="2400" i="1"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/2 =</a:t>
            </a:r>
            <a:r>
              <a:rPr lang="en-US" sz="2400" i="1" dirty="0" smtClean="0">
                <a:latin typeface="Times New Roman" pitchFamily="18" charset="0"/>
                <a:cs typeface="Times New Roman" pitchFamily="18" charset="0"/>
              </a:rPr>
              <a:t> BN</a:t>
            </a:r>
            <a:r>
              <a:rPr lang="en-US" sz="2400" i="1" baseline="-25000" dirty="0" smtClean="0">
                <a:latin typeface="Times New Roman" pitchFamily="18" charset="0"/>
                <a:cs typeface="Times New Roman" pitchFamily="18" charset="0"/>
              </a:rPr>
              <a:t>0</a:t>
            </a:r>
          </a:p>
          <a:p>
            <a:pPr algn="just"/>
            <a:endParaRPr lang="en-US" sz="2400" i="1" baseline="-25000" dirty="0" smtClean="0">
              <a:latin typeface="Times New Roman" pitchFamily="18" charset="0"/>
              <a:cs typeface="Times New Roman" pitchFamily="18" charset="0"/>
            </a:endParaRPr>
          </a:p>
          <a:p>
            <a:pPr algn="just"/>
            <a:endParaRPr lang="en-US" sz="2400" i="1" baseline="-25000" dirty="0" smtClean="0">
              <a:latin typeface="Times New Roman" pitchFamily="18" charset="0"/>
              <a:cs typeface="Times New Roman" pitchFamily="18" charset="0"/>
            </a:endParaRPr>
          </a:p>
          <a:p>
            <a:pPr algn="just"/>
            <a:endParaRPr lang="en-US" sz="2400" i="1" baseline="-250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1" name="Object 1"/>
          <p:cNvGraphicFramePr>
            <a:graphicFrameLocks noChangeAspect="1"/>
          </p:cNvGraphicFramePr>
          <p:nvPr/>
        </p:nvGraphicFramePr>
        <p:xfrm>
          <a:off x="533400" y="3200400"/>
          <a:ext cx="6623424" cy="990600"/>
        </p:xfrm>
        <a:graphic>
          <a:graphicData uri="http://schemas.openxmlformats.org/presentationml/2006/ole">
            <p:oleObj spid="_x0000_s40961" name="Equation" r:id="rId3" imgW="3251200" imgH="482600" progId="Equation.3">
              <p:embed/>
            </p:oleObj>
          </a:graphicData>
        </a:graphic>
      </p:graphicFrame>
      <p:grpSp>
        <p:nvGrpSpPr>
          <p:cNvPr id="40963" name="Group 3"/>
          <p:cNvGrpSpPr>
            <a:grpSpLocks/>
          </p:cNvGrpSpPr>
          <p:nvPr/>
        </p:nvGrpSpPr>
        <p:grpSpPr bwMode="auto">
          <a:xfrm>
            <a:off x="914400" y="4343400"/>
            <a:ext cx="2819400" cy="1600200"/>
            <a:chOff x="2688" y="7075"/>
            <a:chExt cx="3399" cy="1758"/>
          </a:xfrm>
        </p:grpSpPr>
        <p:cxnSp>
          <p:nvCxnSpPr>
            <p:cNvPr id="40964" name="AutoShape 4"/>
            <p:cNvCxnSpPr>
              <a:cxnSpLocks noChangeShapeType="1"/>
            </p:cNvCxnSpPr>
            <p:nvPr/>
          </p:nvCxnSpPr>
          <p:spPr bwMode="auto">
            <a:xfrm>
              <a:off x="2688" y="8314"/>
              <a:ext cx="2794" cy="0"/>
            </a:xfrm>
            <a:prstGeom prst="straightConnector1">
              <a:avLst/>
            </a:prstGeom>
            <a:noFill/>
            <a:ln w="9525">
              <a:solidFill>
                <a:srgbClr val="000000"/>
              </a:solidFill>
              <a:round/>
              <a:headEnd/>
              <a:tailEnd type="triangle" w="med" len="med"/>
            </a:ln>
          </p:spPr>
        </p:cxnSp>
        <p:cxnSp>
          <p:nvCxnSpPr>
            <p:cNvPr id="40965" name="AutoShape 5"/>
            <p:cNvCxnSpPr>
              <a:cxnSpLocks noChangeShapeType="1"/>
            </p:cNvCxnSpPr>
            <p:nvPr/>
          </p:nvCxnSpPr>
          <p:spPr bwMode="auto">
            <a:xfrm flipH="1" flipV="1">
              <a:off x="3926" y="7239"/>
              <a:ext cx="9" cy="1594"/>
            </a:xfrm>
            <a:prstGeom prst="straightConnector1">
              <a:avLst/>
            </a:prstGeom>
            <a:noFill/>
            <a:ln w="9525">
              <a:solidFill>
                <a:srgbClr val="000000"/>
              </a:solidFill>
              <a:round/>
              <a:headEnd/>
              <a:tailEnd type="triangle" w="med" len="med"/>
            </a:ln>
          </p:spPr>
        </p:cxnSp>
        <p:cxnSp>
          <p:nvCxnSpPr>
            <p:cNvPr id="40966" name="AutoShape 6"/>
            <p:cNvCxnSpPr>
              <a:cxnSpLocks noChangeShapeType="1"/>
            </p:cNvCxnSpPr>
            <p:nvPr/>
          </p:nvCxnSpPr>
          <p:spPr bwMode="auto">
            <a:xfrm>
              <a:off x="2851" y="7910"/>
              <a:ext cx="2074" cy="0"/>
            </a:xfrm>
            <a:prstGeom prst="straightConnector1">
              <a:avLst/>
            </a:prstGeom>
            <a:noFill/>
            <a:ln w="9525">
              <a:solidFill>
                <a:srgbClr val="000000"/>
              </a:solidFill>
              <a:round/>
              <a:headEnd/>
              <a:tailEnd/>
            </a:ln>
          </p:spPr>
        </p:cxnSp>
        <p:sp>
          <p:nvSpPr>
            <p:cNvPr id="40967" name="Text Box 7"/>
            <p:cNvSpPr txBox="1">
              <a:spLocks noChangeArrowheads="1"/>
            </p:cNvSpPr>
            <p:nvPr/>
          </p:nvSpPr>
          <p:spPr bwMode="auto">
            <a:xfrm>
              <a:off x="5482" y="8093"/>
              <a:ext cx="605" cy="43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f</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0968" name="Text Box 8"/>
            <p:cNvSpPr txBox="1">
              <a:spLocks noChangeArrowheads="1"/>
            </p:cNvSpPr>
            <p:nvPr/>
          </p:nvSpPr>
          <p:spPr bwMode="auto">
            <a:xfrm>
              <a:off x="4061" y="7075"/>
              <a:ext cx="605" cy="43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0969" name="Text Box 9"/>
            <p:cNvSpPr txBox="1">
              <a:spLocks noChangeArrowheads="1"/>
            </p:cNvSpPr>
            <p:nvPr/>
          </p:nvSpPr>
          <p:spPr bwMode="auto">
            <a:xfrm>
              <a:off x="4877" y="7478"/>
              <a:ext cx="1075" cy="43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N</a:t>
              </a:r>
              <a:r>
                <a:rPr kumimoji="0" lang="en-US" sz="1600" b="0" i="1" u="none" strike="noStrike" cap="none" normalizeH="0" baseline="-25000" smtClean="0">
                  <a:ln>
                    <a:noFill/>
                  </a:ln>
                  <a:solidFill>
                    <a:schemeClr val="tx1"/>
                  </a:solidFill>
                  <a:effectLst/>
                  <a:latin typeface="Times New Roman" pitchFamily="18" charset="0"/>
                  <a:cs typeface="Times New Roman" pitchFamily="18" charset="0"/>
                </a:rPr>
                <a:t>0</a:t>
              </a: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grpSp>
      <p:grpSp>
        <p:nvGrpSpPr>
          <p:cNvPr id="40970" name="Group 10"/>
          <p:cNvGrpSpPr>
            <a:grpSpLocks/>
          </p:cNvGrpSpPr>
          <p:nvPr/>
        </p:nvGrpSpPr>
        <p:grpSpPr bwMode="auto">
          <a:xfrm>
            <a:off x="4114800" y="4419600"/>
            <a:ext cx="3276600" cy="1676400"/>
            <a:chOff x="6423" y="7007"/>
            <a:chExt cx="3399" cy="1758"/>
          </a:xfrm>
        </p:grpSpPr>
        <p:sp>
          <p:nvSpPr>
            <p:cNvPr id="40971" name="Text Box 11"/>
            <p:cNvSpPr txBox="1">
              <a:spLocks noChangeArrowheads="1"/>
            </p:cNvSpPr>
            <p:nvPr/>
          </p:nvSpPr>
          <p:spPr bwMode="auto">
            <a:xfrm>
              <a:off x="6685" y="8186"/>
              <a:ext cx="816" cy="43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0972" name="Text Box 12"/>
            <p:cNvSpPr txBox="1">
              <a:spLocks noChangeArrowheads="1"/>
            </p:cNvSpPr>
            <p:nvPr/>
          </p:nvSpPr>
          <p:spPr bwMode="auto">
            <a:xfrm>
              <a:off x="8221" y="8186"/>
              <a:ext cx="816" cy="43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40973" name="AutoShape 13"/>
            <p:cNvCxnSpPr>
              <a:cxnSpLocks noChangeShapeType="1"/>
            </p:cNvCxnSpPr>
            <p:nvPr/>
          </p:nvCxnSpPr>
          <p:spPr bwMode="auto">
            <a:xfrm>
              <a:off x="6423" y="8246"/>
              <a:ext cx="2794" cy="0"/>
            </a:xfrm>
            <a:prstGeom prst="straightConnector1">
              <a:avLst/>
            </a:prstGeom>
            <a:noFill/>
            <a:ln w="9525">
              <a:solidFill>
                <a:srgbClr val="000000"/>
              </a:solidFill>
              <a:round/>
              <a:headEnd/>
              <a:tailEnd type="triangle" w="med" len="med"/>
            </a:ln>
          </p:spPr>
        </p:cxnSp>
        <p:cxnSp>
          <p:nvCxnSpPr>
            <p:cNvPr id="40974" name="AutoShape 14"/>
            <p:cNvCxnSpPr>
              <a:cxnSpLocks noChangeShapeType="1"/>
            </p:cNvCxnSpPr>
            <p:nvPr/>
          </p:nvCxnSpPr>
          <p:spPr bwMode="auto">
            <a:xfrm flipH="1" flipV="1">
              <a:off x="7737" y="7171"/>
              <a:ext cx="9" cy="1594"/>
            </a:xfrm>
            <a:prstGeom prst="straightConnector1">
              <a:avLst/>
            </a:prstGeom>
            <a:noFill/>
            <a:ln w="9525">
              <a:solidFill>
                <a:srgbClr val="000000"/>
              </a:solidFill>
              <a:round/>
              <a:headEnd/>
              <a:tailEnd type="triangle" w="med" len="med"/>
            </a:ln>
          </p:spPr>
        </p:cxnSp>
        <p:sp>
          <p:nvSpPr>
            <p:cNvPr id="40975" name="Text Box 15"/>
            <p:cNvSpPr txBox="1">
              <a:spLocks noChangeArrowheads="1"/>
            </p:cNvSpPr>
            <p:nvPr/>
          </p:nvSpPr>
          <p:spPr bwMode="auto">
            <a:xfrm>
              <a:off x="9217" y="8025"/>
              <a:ext cx="605" cy="43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f</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0976" name="Text Box 16"/>
            <p:cNvSpPr txBox="1">
              <a:spLocks noChangeArrowheads="1"/>
            </p:cNvSpPr>
            <p:nvPr/>
          </p:nvSpPr>
          <p:spPr bwMode="auto">
            <a:xfrm>
              <a:off x="7796" y="7007"/>
              <a:ext cx="816" cy="43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X(f)</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0977" name="Freeform 17"/>
            <p:cNvSpPr>
              <a:spLocks/>
            </p:cNvSpPr>
            <p:nvPr/>
          </p:nvSpPr>
          <p:spPr bwMode="auto">
            <a:xfrm>
              <a:off x="6990" y="7661"/>
              <a:ext cx="1525" cy="585"/>
            </a:xfrm>
            <a:custGeom>
              <a:avLst/>
              <a:gdLst/>
              <a:ahLst/>
              <a:cxnLst>
                <a:cxn ang="0">
                  <a:pos x="8" y="585"/>
                </a:cxn>
                <a:cxn ang="0">
                  <a:pos x="56" y="181"/>
                </a:cxn>
                <a:cxn ang="0">
                  <a:pos x="344" y="67"/>
                </a:cxn>
                <a:cxn ang="0">
                  <a:pos x="806" y="181"/>
                </a:cxn>
                <a:cxn ang="0">
                  <a:pos x="1314" y="67"/>
                </a:cxn>
                <a:cxn ang="0">
                  <a:pos x="1525" y="585"/>
                </a:cxn>
              </a:cxnLst>
              <a:rect l="0" t="0" r="r" b="b"/>
              <a:pathLst>
                <a:path w="1525" h="585">
                  <a:moveTo>
                    <a:pt x="8" y="585"/>
                  </a:moveTo>
                  <a:cubicBezTo>
                    <a:pt x="4" y="426"/>
                    <a:pt x="0" y="267"/>
                    <a:pt x="56" y="181"/>
                  </a:cubicBezTo>
                  <a:cubicBezTo>
                    <a:pt x="112" y="95"/>
                    <a:pt x="219" y="67"/>
                    <a:pt x="344" y="67"/>
                  </a:cubicBezTo>
                  <a:cubicBezTo>
                    <a:pt x="469" y="67"/>
                    <a:pt x="644" y="181"/>
                    <a:pt x="806" y="181"/>
                  </a:cubicBezTo>
                  <a:cubicBezTo>
                    <a:pt x="968" y="181"/>
                    <a:pt x="1194" y="0"/>
                    <a:pt x="1314" y="67"/>
                  </a:cubicBezTo>
                  <a:cubicBezTo>
                    <a:pt x="1434" y="134"/>
                    <a:pt x="1479" y="359"/>
                    <a:pt x="1525" y="585"/>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50000">
              <a:schemeClr val="accent1">
                <a:tint val="44500"/>
                <a:satMod val="160000"/>
              </a:schemeClr>
            </a:gs>
            <a:gs pos="100000">
              <a:schemeClr val="accent1">
                <a:tint val="23500"/>
                <a:satMod val="16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5" name="Object 1"/>
          <p:cNvGraphicFramePr>
            <a:graphicFrameLocks noChangeAspect="1"/>
          </p:cNvGraphicFramePr>
          <p:nvPr/>
        </p:nvGraphicFramePr>
        <p:xfrm>
          <a:off x="1066800" y="152400"/>
          <a:ext cx="1016000" cy="762000"/>
        </p:xfrm>
        <a:graphic>
          <a:graphicData uri="http://schemas.openxmlformats.org/presentationml/2006/ole">
            <p:oleObj spid="_x0000_s41985" name="Equation" r:id="rId3" imgW="571252" imgH="431613" progId="Equation.3">
              <p:embed/>
            </p:oleObj>
          </a:graphicData>
        </a:graphic>
      </p:graphicFrame>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7" name="Object 3"/>
          <p:cNvGraphicFramePr>
            <a:graphicFrameLocks noChangeAspect="1"/>
          </p:cNvGraphicFramePr>
          <p:nvPr/>
        </p:nvGraphicFramePr>
        <p:xfrm>
          <a:off x="685800" y="1143000"/>
          <a:ext cx="2871281" cy="838200"/>
        </p:xfrm>
        <a:graphic>
          <a:graphicData uri="http://schemas.openxmlformats.org/presentationml/2006/ole">
            <p:oleObj spid="_x0000_s41987" name="Equation" r:id="rId4" imgW="1536033" imgH="444307" progId="Equation.3">
              <p:embed/>
            </p:oleObj>
          </a:graphicData>
        </a:graphic>
      </p:graphicFrame>
      <p:sp>
        <p:nvSpPr>
          <p:cNvPr id="419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9" name="Object 5"/>
          <p:cNvGraphicFramePr>
            <a:graphicFrameLocks noChangeAspect="1"/>
          </p:cNvGraphicFramePr>
          <p:nvPr/>
        </p:nvGraphicFramePr>
        <p:xfrm>
          <a:off x="609600" y="2286000"/>
          <a:ext cx="7516906" cy="990600"/>
        </p:xfrm>
        <a:graphic>
          <a:graphicData uri="http://schemas.openxmlformats.org/presentationml/2006/ole">
            <p:oleObj spid="_x0000_s41989" name="Equation" r:id="rId5" imgW="3683000" imgH="482600" progId="Equation.3">
              <p:embed/>
            </p:oleObj>
          </a:graphicData>
        </a:graphic>
      </p:graphicFrame>
      <p:sp>
        <p:nvSpPr>
          <p:cNvPr id="419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91" name="Object 7"/>
          <p:cNvGraphicFramePr>
            <a:graphicFrameLocks noChangeAspect="1"/>
          </p:cNvGraphicFramePr>
          <p:nvPr/>
        </p:nvGraphicFramePr>
        <p:xfrm>
          <a:off x="609600" y="3505200"/>
          <a:ext cx="7671881" cy="990600"/>
        </p:xfrm>
        <a:graphic>
          <a:graphicData uri="http://schemas.openxmlformats.org/presentationml/2006/ole">
            <p:oleObj spid="_x0000_s41991" name="Equation" r:id="rId6" imgW="3467100" imgH="444500" progId="Equation.3">
              <p:embed/>
            </p:oleObj>
          </a:graphicData>
        </a:graphic>
      </p:graphicFrame>
      <p:sp>
        <p:nvSpPr>
          <p:cNvPr id="419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93" name="Object 9"/>
          <p:cNvGraphicFramePr>
            <a:graphicFrameLocks noChangeAspect="1"/>
          </p:cNvGraphicFramePr>
          <p:nvPr/>
        </p:nvGraphicFramePr>
        <p:xfrm>
          <a:off x="914400" y="4724400"/>
          <a:ext cx="6024282" cy="914400"/>
        </p:xfrm>
        <a:graphic>
          <a:graphicData uri="http://schemas.openxmlformats.org/presentationml/2006/ole">
            <p:oleObj spid="_x0000_s41993" name="Equation" r:id="rId7" imgW="3200400" imgH="482600" progId="Equation.3">
              <p:embed/>
            </p:oleObj>
          </a:graphicData>
        </a:graphic>
      </p:graphicFrame>
      <p:sp>
        <p:nvSpPr>
          <p:cNvPr id="15" name="Rectangle 14"/>
          <p:cNvSpPr/>
          <p:nvPr/>
        </p:nvSpPr>
        <p:spPr>
          <a:xfrm>
            <a:off x="7010400" y="4953000"/>
            <a:ext cx="1943161" cy="461665"/>
          </a:xfrm>
          <a:prstGeom prst="rect">
            <a:avLst/>
          </a:prstGeom>
        </p:spPr>
        <p:txBody>
          <a:bodyPr wrap="none">
            <a:spAutoFit/>
          </a:bodyPr>
          <a:lstStyle/>
          <a:p>
            <a:r>
              <a:rPr lang="en-US" sz="2400" dirty="0" smtClean="0">
                <a:latin typeface="Times New Roman" pitchFamily="18" charset="0"/>
                <a:cs typeface="Times New Roman" pitchFamily="18" charset="0"/>
              </a:rPr>
              <a:t>which is finite</a:t>
            </a:r>
            <a:endParaRPr lang="en-US" sz="2400" dirty="0">
              <a:latin typeface="Times New Roman" pitchFamily="18" charset="0"/>
              <a:cs typeface="Times New Roman" pitchFamily="18" charset="0"/>
            </a:endParaRPr>
          </a:p>
        </p:txBody>
      </p:sp>
      <p:sp>
        <p:nvSpPr>
          <p:cNvPr id="16" name="TextBox 15"/>
          <p:cNvSpPr txBox="1"/>
          <p:nvPr/>
        </p:nvSpPr>
        <p:spPr>
          <a:xfrm>
            <a:off x="0" y="304800"/>
            <a:ext cx="1828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Putting</a:t>
            </a:r>
            <a:endParaRPr lang="en-US" sz="2400" dirty="0">
              <a:latin typeface="Times New Roman" pitchFamily="18" charset="0"/>
              <a:cs typeface="Times New Roman" pitchFamily="18" charset="0"/>
            </a:endParaRPr>
          </a:p>
        </p:txBody>
      </p:sp>
      <p:sp>
        <p:nvSpPr>
          <p:cNvPr id="17" name="TextBox 16"/>
          <p:cNvSpPr txBox="1"/>
          <p:nvPr/>
        </p:nvSpPr>
        <p:spPr>
          <a:xfrm>
            <a:off x="381000" y="2057400"/>
            <a:ext cx="784189"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Now</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0"/>
            <a:ext cx="8534400" cy="3785652"/>
          </a:xfrm>
          <a:prstGeom prst="rect">
            <a:avLst/>
          </a:prstGeom>
          <a:solidFill>
            <a:srgbClr val="CCECFF"/>
          </a:solidFill>
        </p:spPr>
        <p:txBody>
          <a:bodyPr wrap="square" rtlCol="0">
            <a:spAutoFit/>
          </a:bodyPr>
          <a:lstStyle/>
          <a:p>
            <a:pPr algn="just">
              <a:buFont typeface="Wingdings" pitchFamily="2" charset="2"/>
              <a:buChar char="ü"/>
            </a:pPr>
            <a:r>
              <a:rPr lang="en-US" sz="2400" dirty="0" smtClean="0">
                <a:latin typeface="Times New Roman" pitchFamily="18" charset="0"/>
                <a:cs typeface="Times New Roman" pitchFamily="18" charset="0"/>
              </a:rPr>
              <a:t>Let us now consider an analog signal of highest frequency of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Hz is quantized into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discrete amplitude levels. </a:t>
            </a:r>
          </a:p>
          <a:p>
            <a:pPr algn="just"/>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 information rate, </a:t>
            </a:r>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 (sample/sec)*(bits/sample) = 2</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log</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 2</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2</a:t>
            </a:r>
            <a:r>
              <a:rPr lang="en-US" sz="2400" i="1" baseline="30000" dirty="0" smtClean="0">
                <a:latin typeface="Times New Roman" pitchFamily="18" charset="0"/>
                <a:cs typeface="Times New Roman" pitchFamily="18" charset="0"/>
              </a:rPr>
              <a:t>n</a:t>
            </a:r>
            <a:r>
              <a:rPr lang="en-US" sz="2400" baseline="30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2</a:t>
            </a:r>
            <a:r>
              <a:rPr lang="en-US" sz="2400" i="1" dirty="0" smtClean="0">
                <a:latin typeface="Times New Roman" pitchFamily="18" charset="0"/>
                <a:cs typeface="Times New Roman" pitchFamily="18" charset="0"/>
              </a:rPr>
              <a:t>Bn</a:t>
            </a:r>
            <a:r>
              <a:rPr lang="en-US" sz="2400" dirty="0" smtClean="0">
                <a:latin typeface="Times New Roman" pitchFamily="18" charset="0"/>
                <a:cs typeface="Times New Roman" pitchFamily="18" charset="0"/>
              </a:rPr>
              <a:t>. If the coded data has m different amplitude levels instead of binary data of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 2 levels then,  </a:t>
            </a:r>
            <a:r>
              <a:rPr lang="en-US" sz="2400" i="1" dirty="0" smtClean="0">
                <a:latin typeface="Times New Roman" pitchFamily="18" charset="0"/>
                <a:cs typeface="Times New Roman" pitchFamily="18" charset="0"/>
              </a:rPr>
              <a:t>M = </a:t>
            </a:r>
            <a:r>
              <a:rPr lang="en-US" sz="2400" i="1" dirty="0" err="1" smtClean="0">
                <a:latin typeface="Times New Roman" pitchFamily="18" charset="0"/>
                <a:cs typeface="Times New Roman" pitchFamily="18" charset="0"/>
              </a:rPr>
              <a:t>m</a:t>
            </a:r>
            <a:r>
              <a:rPr lang="en-US" sz="2400" i="1" baseline="30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where each quantized sample is presented by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pulses of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amplitude levels. </a:t>
            </a:r>
          </a:p>
          <a:p>
            <a:pPr algn="just"/>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Now the channel capacity,</a:t>
            </a:r>
          </a:p>
          <a:p>
            <a:pPr algn="just"/>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 2</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m</a:t>
            </a:r>
            <a:r>
              <a:rPr lang="en-US" sz="2400" i="1" baseline="30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 2</a:t>
            </a:r>
            <a:r>
              <a:rPr lang="en-US" sz="2400" i="1" dirty="0" smtClean="0">
                <a:latin typeface="Times New Roman" pitchFamily="18" charset="0"/>
                <a:cs typeface="Times New Roman" pitchFamily="18" charset="0"/>
              </a:rPr>
              <a:t>Bn</a:t>
            </a:r>
            <a:r>
              <a:rPr lang="en-US" sz="2400" dirty="0" smtClean="0">
                <a:latin typeface="Times New Roman" pitchFamily="18" charset="0"/>
                <a:cs typeface="Times New Roman" pitchFamily="18" charset="0"/>
              </a:rPr>
              <a:t>.log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Bn</a:t>
            </a:r>
            <a:r>
              <a:rPr lang="en-US" sz="2400" dirty="0" smtClean="0">
                <a:latin typeface="Times New Roman" pitchFamily="18" charset="0"/>
                <a:cs typeface="Times New Roman" pitchFamily="18" charset="0"/>
              </a:rPr>
              <a:t>.log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m</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Box 5"/>
          <p:cNvSpPr txBox="1"/>
          <p:nvPr/>
        </p:nvSpPr>
        <p:spPr>
          <a:xfrm>
            <a:off x="2667000" y="381000"/>
            <a:ext cx="3733800" cy="646331"/>
          </a:xfrm>
          <a:prstGeom prst="rect">
            <a:avLst/>
          </a:prstGeom>
          <a:solidFill>
            <a:srgbClr val="FFC000"/>
          </a:solidFill>
        </p:spPr>
        <p:txBody>
          <a:bodyPr wrap="square" rtlCol="0">
            <a:spAutoFit/>
          </a:bodyPr>
          <a:lstStyle/>
          <a:p>
            <a:pPr algn="just"/>
            <a:r>
              <a:rPr lang="en-US" sz="3600" b="1" dirty="0" smtClean="0">
                <a:solidFill>
                  <a:srgbClr val="3333FF"/>
                </a:solidFill>
                <a:latin typeface="Times New Roman" pitchFamily="18" charset="0"/>
                <a:cs typeface="Times New Roman" pitchFamily="18" charset="0"/>
              </a:rPr>
              <a:t>Channel Capacity</a:t>
            </a:r>
            <a:endParaRPr lang="en-US" sz="3600" b="1" dirty="0">
              <a:solidFill>
                <a:srgbClr val="3333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533400"/>
            <a:ext cx="8229600" cy="4419600"/>
            <a:chOff x="1935" y="4500"/>
            <a:chExt cx="6945" cy="3600"/>
          </a:xfrm>
        </p:grpSpPr>
        <p:sp>
          <p:nvSpPr>
            <p:cNvPr id="16387" name="Line 3"/>
            <p:cNvSpPr>
              <a:spLocks noChangeShapeType="1"/>
            </p:cNvSpPr>
            <p:nvPr/>
          </p:nvSpPr>
          <p:spPr bwMode="auto">
            <a:xfrm>
              <a:off x="2640" y="6480"/>
              <a:ext cx="57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88" name="Line 4"/>
            <p:cNvSpPr>
              <a:spLocks noChangeShapeType="1"/>
            </p:cNvSpPr>
            <p:nvPr/>
          </p:nvSpPr>
          <p:spPr bwMode="auto">
            <a:xfrm flipV="1">
              <a:off x="2640" y="4500"/>
              <a:ext cx="0" cy="36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89" name="Line 5"/>
            <p:cNvSpPr>
              <a:spLocks noChangeShapeType="1"/>
            </p:cNvSpPr>
            <p:nvPr/>
          </p:nvSpPr>
          <p:spPr bwMode="auto">
            <a:xfrm>
              <a:off x="2640" y="6120"/>
              <a:ext cx="5520"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0" name="Line 6"/>
            <p:cNvSpPr>
              <a:spLocks noChangeShapeType="1"/>
            </p:cNvSpPr>
            <p:nvPr/>
          </p:nvSpPr>
          <p:spPr bwMode="auto">
            <a:xfrm>
              <a:off x="2640" y="6840"/>
              <a:ext cx="5520"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1" name="Line 7"/>
            <p:cNvSpPr>
              <a:spLocks noChangeShapeType="1"/>
            </p:cNvSpPr>
            <p:nvPr/>
          </p:nvSpPr>
          <p:spPr bwMode="auto">
            <a:xfrm>
              <a:off x="2640" y="5400"/>
              <a:ext cx="5520"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2" name="Line 8"/>
            <p:cNvSpPr>
              <a:spLocks noChangeShapeType="1"/>
            </p:cNvSpPr>
            <p:nvPr/>
          </p:nvSpPr>
          <p:spPr bwMode="auto">
            <a:xfrm>
              <a:off x="2640" y="7560"/>
              <a:ext cx="5520"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3" name="Rectangle 9"/>
            <p:cNvSpPr>
              <a:spLocks noChangeArrowheads="1"/>
            </p:cNvSpPr>
            <p:nvPr/>
          </p:nvSpPr>
          <p:spPr bwMode="auto">
            <a:xfrm>
              <a:off x="2880" y="6120"/>
              <a:ext cx="360" cy="36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4" name="Rectangle 10"/>
            <p:cNvSpPr>
              <a:spLocks noChangeArrowheads="1"/>
            </p:cNvSpPr>
            <p:nvPr/>
          </p:nvSpPr>
          <p:spPr bwMode="auto">
            <a:xfrm>
              <a:off x="3630" y="5400"/>
              <a:ext cx="360" cy="108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5" name="Rectangle 11"/>
            <p:cNvSpPr>
              <a:spLocks noChangeArrowheads="1"/>
            </p:cNvSpPr>
            <p:nvPr/>
          </p:nvSpPr>
          <p:spPr bwMode="auto">
            <a:xfrm>
              <a:off x="4440" y="6480"/>
              <a:ext cx="360" cy="108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6" name="Rectangle 12"/>
            <p:cNvSpPr>
              <a:spLocks noChangeArrowheads="1"/>
            </p:cNvSpPr>
            <p:nvPr/>
          </p:nvSpPr>
          <p:spPr bwMode="auto">
            <a:xfrm>
              <a:off x="5400" y="6480"/>
              <a:ext cx="360" cy="108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7" name="Rectangle 13"/>
            <p:cNvSpPr>
              <a:spLocks noChangeArrowheads="1"/>
            </p:cNvSpPr>
            <p:nvPr/>
          </p:nvSpPr>
          <p:spPr bwMode="auto">
            <a:xfrm>
              <a:off x="6960" y="5400"/>
              <a:ext cx="360" cy="108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8" name="Rectangle 14"/>
            <p:cNvSpPr>
              <a:spLocks noChangeArrowheads="1"/>
            </p:cNvSpPr>
            <p:nvPr/>
          </p:nvSpPr>
          <p:spPr bwMode="auto">
            <a:xfrm>
              <a:off x="6120" y="6480"/>
              <a:ext cx="360" cy="36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9" name="Text Box 15"/>
            <p:cNvSpPr txBox="1">
              <a:spLocks noChangeArrowheads="1"/>
            </p:cNvSpPr>
            <p:nvPr/>
          </p:nvSpPr>
          <p:spPr bwMode="auto">
            <a:xfrm>
              <a:off x="1935" y="5183"/>
              <a:ext cx="840" cy="25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rPr>
                <a:t>3a/2</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rPr>
                <a:t>a/2</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rPr>
                <a:t>-a/2</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rPr>
                <a:t>-3a/2</a:t>
              </a:r>
              <a:endParaRPr kumimoji="0" lang="en-US" b="0" i="0" u="none" strike="noStrike" cap="none" normalizeH="0" baseline="0" dirty="0" smtClean="0">
                <a:ln>
                  <a:noFill/>
                </a:ln>
                <a:solidFill>
                  <a:schemeClr val="tx1"/>
                </a:solidFill>
                <a:effectLst/>
                <a:latin typeface="Arial" pitchFamily="34" charset="0"/>
              </a:endParaRPr>
            </a:p>
          </p:txBody>
        </p:sp>
        <p:sp>
          <p:nvSpPr>
            <p:cNvPr id="16400" name="Text Box 16"/>
            <p:cNvSpPr txBox="1">
              <a:spLocks noChangeArrowheads="1"/>
            </p:cNvSpPr>
            <p:nvPr/>
          </p:nvSpPr>
          <p:spPr bwMode="auto">
            <a:xfrm>
              <a:off x="8400" y="6120"/>
              <a:ext cx="480" cy="54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Calibri" pitchFamily="34" charset="0"/>
                </a:rPr>
                <a:t>t</a:t>
              </a:r>
              <a:endParaRPr kumimoji="0" lang="en-US" b="0" i="0" u="none" strike="noStrike" cap="none" normalizeH="0" baseline="0" smtClean="0">
                <a:ln>
                  <a:noFill/>
                </a:ln>
                <a:solidFill>
                  <a:schemeClr val="tx1"/>
                </a:solidFill>
                <a:effectLst/>
                <a:latin typeface="Arial" pitchFamily="34" charset="0"/>
              </a:endParaRPr>
            </a:p>
          </p:txBody>
        </p:sp>
        <p:sp>
          <p:nvSpPr>
            <p:cNvPr id="16401" name="Text Box 17"/>
            <p:cNvSpPr txBox="1">
              <a:spLocks noChangeArrowheads="1"/>
            </p:cNvSpPr>
            <p:nvPr/>
          </p:nvSpPr>
          <p:spPr bwMode="auto">
            <a:xfrm>
              <a:off x="2280" y="6300"/>
              <a:ext cx="480" cy="54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rPr>
                <a:t>0</a:t>
              </a:r>
              <a:endParaRPr kumimoji="0" lang="en-US" b="0" i="0" u="none" strike="noStrike" cap="none" normalizeH="0" baseline="0" smtClean="0">
                <a:ln>
                  <a:noFill/>
                </a:ln>
                <a:solidFill>
                  <a:schemeClr val="tx1"/>
                </a:solidFill>
                <a:effectLst/>
                <a:latin typeface="Arial" pitchFamily="34" charset="0"/>
              </a:endParaRPr>
            </a:p>
          </p:txBody>
        </p:sp>
      </p:grpSp>
      <p:sp>
        <p:nvSpPr>
          <p:cNvPr id="20" name="Rectangle 19"/>
          <p:cNvSpPr/>
          <p:nvPr/>
        </p:nvSpPr>
        <p:spPr>
          <a:xfrm>
            <a:off x="2590800" y="4953000"/>
            <a:ext cx="3667992" cy="369332"/>
          </a:xfrm>
          <a:prstGeom prst="rect">
            <a:avLst/>
          </a:prstGeom>
        </p:spPr>
        <p:txBody>
          <a:bodyPr wrap="none">
            <a:spAutoFit/>
          </a:bodyPr>
          <a:lstStyle/>
          <a:p>
            <a:r>
              <a:rPr lang="nb-NO" dirty="0" smtClean="0">
                <a:latin typeface="Times New Roman" pitchFamily="18" charset="0"/>
                <a:cs typeface="Times New Roman" pitchFamily="18" charset="0"/>
              </a:rPr>
              <a:t>Fig.1 NRZ polar data for </a:t>
            </a:r>
            <a:r>
              <a:rPr lang="nb-NO" i="1" dirty="0" smtClean="0">
                <a:latin typeface="Times New Roman" pitchFamily="18" charset="0"/>
                <a:cs typeface="Times New Roman" pitchFamily="18" charset="0"/>
              </a:rPr>
              <a:t>m</a:t>
            </a:r>
            <a:r>
              <a:rPr lang="nb-NO" dirty="0" smtClean="0">
                <a:latin typeface="Times New Roman" pitchFamily="18" charset="0"/>
                <a:cs typeface="Times New Roman" pitchFamily="18" charset="0"/>
              </a:rPr>
              <a:t> = 4 levels</a:t>
            </a:r>
            <a:endParaRPr lang="en-US" dirty="0">
              <a:latin typeface="Times New Roman" pitchFamily="18" charset="0"/>
              <a:cs typeface="Times New Roman" pitchFamily="18" charset="0"/>
            </a:endParaRPr>
          </a:p>
        </p:txBody>
      </p:sp>
      <p:sp>
        <p:nvSpPr>
          <p:cNvPr id="21" name="Rectangle 20"/>
          <p:cNvSpPr/>
          <p:nvPr/>
        </p:nvSpPr>
        <p:spPr>
          <a:xfrm>
            <a:off x="1143000" y="0"/>
            <a:ext cx="77724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Let us consider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 4 of NRZ polar data for transmission.</a:t>
            </a:r>
            <a:endParaRPr lang="en-US" sz="2400" dirty="0">
              <a:latin typeface="Times New Roman" pitchFamily="18" charset="0"/>
              <a:cs typeface="Times New Roman" pitchFamily="18" charset="0"/>
            </a:endParaRPr>
          </a:p>
        </p:txBody>
      </p:sp>
      <p:sp>
        <p:nvSpPr>
          <p:cNvPr id="22" name="TextBox 21"/>
          <p:cNvSpPr txBox="1"/>
          <p:nvPr/>
        </p:nvSpPr>
        <p:spPr>
          <a:xfrm>
            <a:off x="457200" y="5410200"/>
            <a:ext cx="82296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amplitude of possible levels for m levels NRZ polar data will be, </a:t>
            </a:r>
            <a:r>
              <a:rPr lang="en-US" sz="2400" i="1" dirty="0" smtClean="0">
                <a:latin typeface="Times New Roman" pitchFamily="18" charset="0"/>
                <a:cs typeface="Times New Roman" pitchFamily="18" charset="0"/>
              </a:rPr>
              <a:t>±a/2, ±3a/2, ±5a/2, …   …   …, ±(m-1)a/2</a:t>
            </a:r>
            <a:endParaRPr lang="en-US" sz="2400" dirty="0">
              <a:latin typeface="Times New Roman" pitchFamily="18" charset="0"/>
              <a:cs typeface="Times New Roman" pitchFamily="18" charset="0"/>
            </a:endParaRPr>
          </a:p>
        </p:txBody>
      </p:sp>
      <p:sp>
        <p:nvSpPr>
          <p:cNvPr id="23" name="Slide Number Placeholder 22"/>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077200"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average signal power, </a:t>
            </a:r>
          </a:p>
          <a:p>
            <a:r>
              <a:rPr lang="en-US" sz="2400" i="1" dirty="0" smtClean="0">
                <a:latin typeface="Times New Roman" pitchFamily="18" charset="0"/>
                <a:cs typeface="Times New Roman" pitchFamily="18" charset="0"/>
              </a:rPr>
              <a:t>S = (2/m){(a/2)</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+(3a/2)</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+(5a/2)</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   …   … +(m-1)</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(a/2)</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 (a</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/4) (2/m){1</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+3</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+5</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   …   … +(m-1)</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=(a</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/4) (2/m)</a:t>
            </a:r>
            <a:endParaRPr lang="en-US" sz="2400" dirty="0">
              <a:latin typeface="Times New Roman" pitchFamily="18" charset="0"/>
              <a:cs typeface="Times New Roman" pitchFamily="18" charset="0"/>
            </a:endParaRPr>
          </a:p>
        </p:txBody>
      </p:sp>
      <p:sp>
        <p:nvSpPr>
          <p:cNvPr id="5" name="TextBox 4"/>
          <p:cNvSpPr txBox="1"/>
          <p:nvPr/>
        </p:nvSpPr>
        <p:spPr>
          <a:xfrm>
            <a:off x="76200" y="2738735"/>
            <a:ext cx="8229600" cy="461665"/>
          </a:xfrm>
          <a:prstGeom prst="rect">
            <a:avLst/>
          </a:prstGeom>
          <a:solidFill>
            <a:srgbClr val="92D050"/>
          </a:solidFill>
        </p:spPr>
        <p:txBody>
          <a:bodyPr wrap="square" rtlCol="0">
            <a:spAutoFit/>
          </a:bodyPr>
          <a:lstStyle/>
          <a:p>
            <a:r>
              <a:rPr lang="en-US" sz="2400" dirty="0" smtClean="0">
                <a:latin typeface="Times New Roman" pitchFamily="18" charset="0"/>
                <a:cs typeface="Times New Roman" pitchFamily="18" charset="0"/>
              </a:rPr>
              <a:t>The prove of sum of square of odd numbers is shown in appendix</a:t>
            </a:r>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9" name="Object 1"/>
          <p:cNvGraphicFramePr>
            <a:graphicFrameLocks noChangeAspect="1"/>
          </p:cNvGraphicFramePr>
          <p:nvPr/>
        </p:nvGraphicFramePr>
        <p:xfrm>
          <a:off x="1066800" y="3276600"/>
          <a:ext cx="1586586" cy="774700"/>
        </p:xfrm>
        <a:graphic>
          <a:graphicData uri="http://schemas.openxmlformats.org/presentationml/2006/ole">
            <p:oleObj spid="_x0000_s48130" name="Equation" r:id="rId3" imgW="812520" imgH="393480" progId="Equation.3">
              <p:embed/>
            </p:oleObj>
          </a:graphicData>
        </a:graphic>
      </p:graphicFrame>
      <p:sp>
        <p:nvSpPr>
          <p:cNvPr id="1741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1" name="Object 3"/>
          <p:cNvGraphicFramePr>
            <a:graphicFrameLocks noChangeAspect="1"/>
          </p:cNvGraphicFramePr>
          <p:nvPr/>
        </p:nvGraphicFramePr>
        <p:xfrm>
          <a:off x="381000" y="3505200"/>
          <a:ext cx="609600" cy="355600"/>
        </p:xfrm>
        <a:graphic>
          <a:graphicData uri="http://schemas.openxmlformats.org/presentationml/2006/ole">
            <p:oleObj spid="_x0000_s48131" name="Equation" r:id="rId4" imgW="177646" imgH="139579" progId="Equation.3">
              <p:embed/>
            </p:oleObj>
          </a:graphicData>
        </a:graphic>
      </p:graphicFrame>
      <p:sp>
        <p:nvSpPr>
          <p:cNvPr id="10" name="TextBox 9"/>
          <p:cNvSpPr txBox="1"/>
          <p:nvPr/>
        </p:nvSpPr>
        <p:spPr>
          <a:xfrm>
            <a:off x="4495800" y="3352800"/>
            <a:ext cx="3810000" cy="830997"/>
          </a:xfrm>
          <a:prstGeom prst="rect">
            <a:avLst/>
          </a:prstGeom>
          <a:solidFill>
            <a:srgbClr val="FFFF00"/>
          </a:solidFill>
        </p:spPr>
        <p:txBody>
          <a:bodyPr wrap="square" rtlCol="0">
            <a:spAutoFit/>
          </a:bodyPr>
          <a:lstStyle/>
          <a:p>
            <a:r>
              <a:rPr lang="nb-NO" sz="2400" i="1" dirty="0" smtClean="0">
                <a:latin typeface="Times New Roman" pitchFamily="18" charset="0"/>
                <a:cs typeface="Times New Roman" pitchFamily="18" charset="0"/>
              </a:rPr>
              <a:t>C</a:t>
            </a:r>
            <a:r>
              <a:rPr lang="nb-NO" sz="2400" dirty="0" smtClean="0">
                <a:latin typeface="Times New Roman" pitchFamily="18" charset="0"/>
                <a:cs typeface="Times New Roman" pitchFamily="18" charset="0"/>
              </a:rPr>
              <a:t> = Blog</a:t>
            </a:r>
            <a:r>
              <a:rPr lang="nb-NO" sz="2400" baseline="-25000" dirty="0" smtClean="0">
                <a:latin typeface="Times New Roman" pitchFamily="18" charset="0"/>
                <a:cs typeface="Times New Roman" pitchFamily="18" charset="0"/>
              </a:rPr>
              <a:t>2</a:t>
            </a:r>
            <a:r>
              <a:rPr lang="nb-NO" sz="2400" dirty="0" smtClean="0">
                <a:latin typeface="Times New Roman" pitchFamily="18" charset="0"/>
                <a:cs typeface="Times New Roman" pitchFamily="18" charset="0"/>
              </a:rPr>
              <a:t>(1+S/N</a:t>
            </a:r>
            <a:r>
              <a:rPr lang="en-US" sz="2400" dirty="0" smtClean="0">
                <a:latin typeface="Times New Roman" pitchFamily="18" charset="0"/>
                <a:cs typeface="Times New Roman" pitchFamily="18" charset="0"/>
              </a:rPr>
              <a:t> </a:t>
            </a:r>
            <a:r>
              <a:rPr lang="nb-NO" sz="2400" dirty="0" smtClean="0">
                <a:latin typeface="Times New Roman" pitchFamily="18" charset="0"/>
                <a:cs typeface="Times New Roman" pitchFamily="18" charset="0"/>
              </a:rPr>
              <a:t>)bits/sec </a:t>
            </a:r>
          </a:p>
          <a:p>
            <a:r>
              <a:rPr lang="en-US" sz="2400" i="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Bn</a:t>
            </a:r>
            <a:r>
              <a:rPr lang="en-US" sz="2400" dirty="0" smtClean="0">
                <a:latin typeface="Times New Roman" pitchFamily="18" charset="0"/>
                <a:cs typeface="Times New Roman" pitchFamily="18" charset="0"/>
              </a:rPr>
              <a:t>.log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m</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3" name="Object 5"/>
          <p:cNvGraphicFramePr>
            <a:graphicFrameLocks noChangeAspect="1"/>
          </p:cNvGraphicFramePr>
          <p:nvPr/>
        </p:nvGraphicFramePr>
        <p:xfrm>
          <a:off x="533400" y="3962400"/>
          <a:ext cx="2905760" cy="914400"/>
        </p:xfrm>
        <a:graphic>
          <a:graphicData uri="http://schemas.openxmlformats.org/presentationml/2006/ole">
            <p:oleObj spid="_x0000_s48132" name="Equation" r:id="rId5" imgW="1358310" imgH="431613" progId="Equation.3">
              <p:embed/>
            </p:oleObj>
          </a:graphicData>
        </a:graphic>
      </p:graphicFrame>
      <p:sp>
        <p:nvSpPr>
          <p:cNvPr id="13" name="TextBox 12"/>
          <p:cNvSpPr txBox="1"/>
          <p:nvPr/>
        </p:nvSpPr>
        <p:spPr>
          <a:xfrm>
            <a:off x="228600" y="4953000"/>
            <a:ext cx="85344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If the level spacing is </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times the </a:t>
            </a:r>
            <a:r>
              <a:rPr lang="en-US" sz="2400" i="1" dirty="0" err="1" smtClean="0">
                <a:latin typeface="Times New Roman" pitchFamily="18" charset="0"/>
                <a:cs typeface="Times New Roman" pitchFamily="18" charset="0"/>
              </a:rPr>
              <a:t>rms</a:t>
            </a:r>
            <a:r>
              <a:rPr lang="en-US" sz="2400" dirty="0" smtClean="0">
                <a:latin typeface="Times New Roman" pitchFamily="18" charset="0"/>
                <a:cs typeface="Times New Roman" pitchFamily="18" charset="0"/>
              </a:rPr>
              <a:t> value of noise voltage </a:t>
            </a:r>
            <a:r>
              <a:rPr lang="en-US" sz="2400" i="1" dirty="0" smtClean="0">
                <a:latin typeface="Times New Roman" pitchFamily="18" charset="0"/>
                <a:cs typeface="Times New Roman" pitchFamily="18" charset="0"/>
              </a:rPr>
              <a:t>σ</a:t>
            </a:r>
            <a:r>
              <a:rPr lang="en-US" sz="2400" dirty="0" smtClean="0">
                <a:latin typeface="Times New Roman" pitchFamily="18" charset="0"/>
                <a:cs typeface="Times New Roman" pitchFamily="18" charset="0"/>
              </a:rPr>
              <a:t> then, </a:t>
            </a:r>
            <a:r>
              <a:rPr lang="en-US" sz="2400" i="1" dirty="0" smtClean="0">
                <a:latin typeface="Times New Roman" pitchFamily="18" charset="0"/>
                <a:cs typeface="Times New Roman" pitchFamily="18" charset="0"/>
              </a:rPr>
              <a:t>a = </a:t>
            </a:r>
            <a:r>
              <a:rPr lang="en-US" sz="2400" i="1" dirty="0" err="1" smtClean="0">
                <a:latin typeface="Times New Roman" pitchFamily="18" charset="0"/>
                <a:cs typeface="Times New Roman" pitchFamily="18" charset="0"/>
              </a:rPr>
              <a:t>kσ</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5" name="Object 7"/>
          <p:cNvGraphicFramePr>
            <a:graphicFrameLocks noChangeAspect="1"/>
          </p:cNvGraphicFramePr>
          <p:nvPr/>
        </p:nvGraphicFramePr>
        <p:xfrm>
          <a:off x="533400" y="5715000"/>
          <a:ext cx="2484120" cy="685800"/>
        </p:xfrm>
        <a:graphic>
          <a:graphicData uri="http://schemas.openxmlformats.org/presentationml/2006/ole">
            <p:oleObj spid="_x0000_s48133" name="Equation" r:id="rId6" imgW="1548728" imgH="431613" progId="Equation.3">
              <p:embed/>
            </p:oleObj>
          </a:graphicData>
        </a:graphic>
      </p:graphicFrame>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7" name="Object 9"/>
          <p:cNvGraphicFramePr>
            <a:graphicFrameLocks noChangeAspect="1"/>
          </p:cNvGraphicFramePr>
          <p:nvPr/>
        </p:nvGraphicFramePr>
        <p:xfrm>
          <a:off x="3124200" y="5715000"/>
          <a:ext cx="2438400" cy="757382"/>
        </p:xfrm>
        <a:graphic>
          <a:graphicData uri="http://schemas.openxmlformats.org/presentationml/2006/ole">
            <p:oleObj spid="_x0000_s48134" name="Equation" r:id="rId7" imgW="1256755" imgH="393529" progId="Equation.3">
              <p:embed/>
            </p:oleObj>
          </a:graphicData>
        </a:graphic>
      </p:graphicFrame>
      <p:sp>
        <p:nvSpPr>
          <p:cNvPr id="18" name="Slide Number Placeholder 17"/>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17419" name="Object 11"/>
          <p:cNvGraphicFramePr>
            <a:graphicFrameLocks noChangeAspect="1"/>
          </p:cNvGraphicFramePr>
          <p:nvPr/>
        </p:nvGraphicFramePr>
        <p:xfrm>
          <a:off x="1981200" y="1524000"/>
          <a:ext cx="1219200" cy="857955"/>
        </p:xfrm>
        <a:graphic>
          <a:graphicData uri="http://schemas.openxmlformats.org/presentationml/2006/ole">
            <p:oleObj spid="_x0000_s48135" name="Equation" r:id="rId8" imgW="685800" imgH="482400" progId="Equation.3">
              <p:embed/>
            </p:oleObj>
          </a:graphicData>
        </a:graphic>
      </p:graphicFrame>
      <p:sp>
        <p:nvSpPr>
          <p:cNvPr id="20" name="Rectangle 19"/>
          <p:cNvSpPr/>
          <p:nvPr/>
        </p:nvSpPr>
        <p:spPr>
          <a:xfrm>
            <a:off x="457200" y="2286000"/>
            <a:ext cx="2057400" cy="461665"/>
          </a:xfrm>
          <a:prstGeom prst="rect">
            <a:avLst/>
          </a:prstGeom>
        </p:spPr>
        <p:txBody>
          <a:bodyPr wrap="square">
            <a:spAutoFit/>
          </a:bodyPr>
          <a:lstStyle/>
          <a:p>
            <a:r>
              <a:rPr lang="en-US" sz="2400" i="1" dirty="0" smtClean="0">
                <a:latin typeface="Times New Roman" pitchFamily="18" charset="0"/>
                <a:cs typeface="Times New Roman" pitchFamily="18" charset="0"/>
              </a:rPr>
              <a:t>S= a</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(m</a:t>
            </a:r>
            <a:r>
              <a:rPr lang="en-US" sz="2400" i="1" baseline="30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-1)/12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85800"/>
            <a:ext cx="8839200" cy="4708981"/>
          </a:xfrm>
          <a:prstGeom prst="rect">
            <a:avLst/>
          </a:prstGeom>
          <a:solidFill>
            <a:srgbClr val="CCECFF"/>
          </a:solidFill>
        </p:spPr>
        <p:txBody>
          <a:bodyPr wrap="square" rtlCol="0">
            <a:spAutoFit/>
          </a:bodyPr>
          <a:lstStyle/>
          <a:p>
            <a:pPr algn="just"/>
            <a:r>
              <a:rPr lang="en-US" sz="2400" dirty="0" smtClean="0">
                <a:latin typeface="Times New Roman" pitchFamily="18" charset="0"/>
                <a:cs typeface="Times New Roman" pitchFamily="18" charset="0"/>
              </a:rPr>
              <a:t>Let us consider an information source generates messages </a:t>
            </a: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m</a:t>
            </a:r>
            <a:r>
              <a:rPr lang="en-US" sz="2400" i="1" baseline="-25000" dirty="0" err="1"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with probability of occurrences, </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…,P</a:t>
            </a:r>
            <a:r>
              <a:rPr lang="en-US" sz="2400" i="1" baseline="-25000"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If the messages are independent the probability of composite message,</a:t>
            </a:r>
          </a:p>
          <a:p>
            <a:pPr algn="just"/>
            <a:r>
              <a:rPr lang="en-US" sz="2400" i="1" dirty="0" smtClean="0">
                <a:latin typeface="Times New Roman" pitchFamily="18" charset="0"/>
                <a:cs typeface="Times New Roman" pitchFamily="18" charset="0"/>
              </a:rPr>
              <a:t>P = P</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k</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Information carried by the composite message or total information,</a:t>
            </a:r>
          </a:p>
          <a:p>
            <a:pPr algn="just">
              <a:lnSpc>
                <a:spcPct val="150000"/>
              </a:lnSpc>
            </a:pPr>
            <a:r>
              <a:rPr lang="en-US" sz="2400" i="1" dirty="0" smtClean="0">
                <a:latin typeface="Times New Roman" pitchFamily="18" charset="0"/>
                <a:cs typeface="Times New Roman" pitchFamily="18" charset="0"/>
              </a:rPr>
              <a:t>I</a:t>
            </a:r>
            <a:r>
              <a:rPr lang="en-US" sz="2400" i="1" baseline="-25000" dirty="0" smtClean="0">
                <a:latin typeface="Times New Roman" pitchFamily="18" charset="0"/>
                <a:cs typeface="Times New Roman" pitchFamily="18" charset="0"/>
              </a:rPr>
              <a:t>T </a:t>
            </a:r>
            <a:r>
              <a:rPr lang="en-US" sz="2400" i="1" dirty="0" smtClean="0">
                <a:latin typeface="Times New Roman" pitchFamily="18" charset="0"/>
                <a:cs typeface="Times New Roman" pitchFamily="18" charset="0"/>
              </a:rPr>
              <a:t>= log</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k</a:t>
            </a:r>
            <a:r>
              <a:rPr lang="en-US" sz="2400"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lnSpc>
                <a:spcPct val="150000"/>
              </a:lnSpc>
            </a:pPr>
            <a:r>
              <a:rPr lang="en-US" sz="2400" i="1" dirty="0" smtClean="0">
                <a:latin typeface="Times New Roman" pitchFamily="18" charset="0"/>
                <a:cs typeface="Times New Roman" pitchFamily="18" charset="0"/>
              </a:rPr>
              <a:t>   = log</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log</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log</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 log</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k</a:t>
            </a:r>
            <a:r>
              <a:rPr lang="en-US" sz="2400"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lnSpc>
                <a:spcPct val="150000"/>
              </a:lnSpc>
            </a:pPr>
            <a:r>
              <a:rPr lang="en-US" sz="2400" i="1" dirty="0" smtClean="0">
                <a:latin typeface="Times New Roman" pitchFamily="18" charset="0"/>
                <a:cs typeface="Times New Roman" pitchFamily="18" charset="0"/>
              </a:rPr>
              <a:t>   = I</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+I</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+I</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a:t>
            </a:r>
            <a:r>
              <a:rPr lang="en-US" sz="2400" i="1" dirty="0" err="1" smtClean="0">
                <a:latin typeface="Times New Roman" pitchFamily="18" charset="0"/>
                <a:cs typeface="Times New Roman" pitchFamily="18" charset="0"/>
              </a:rPr>
              <a:t>I</a:t>
            </a:r>
            <a:r>
              <a:rPr lang="en-US" sz="2400" i="1" baseline="-25000" dirty="0" err="1" smtClean="0">
                <a:latin typeface="Times New Roman" pitchFamily="18" charset="0"/>
                <a:cs typeface="Times New Roman" pitchFamily="18" charset="0"/>
              </a:rPr>
              <a:t>k</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0"/>
            <a:ext cx="84582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If the signal power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is increased by </a:t>
            </a:r>
            <a:r>
              <a:rPr lang="en-US" sz="2400" i="1" dirty="0" smtClean="0">
                <a:latin typeface="Times New Roman" pitchFamily="18" charset="0"/>
                <a:cs typeface="Times New Roman" pitchFamily="18" charset="0"/>
              </a:rPr>
              <a:t>k</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/12 the channel capacity will attain the Shannon’s capacity.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graphicFrame>
        <p:nvGraphicFramePr>
          <p:cNvPr id="21505" name="Object 1"/>
          <p:cNvGraphicFramePr>
            <a:graphicFrameLocks noChangeAspect="1"/>
          </p:cNvGraphicFramePr>
          <p:nvPr/>
        </p:nvGraphicFramePr>
        <p:xfrm>
          <a:off x="1524000" y="1600200"/>
          <a:ext cx="3028950" cy="830262"/>
        </p:xfrm>
        <a:graphic>
          <a:graphicData uri="http://schemas.openxmlformats.org/presentationml/2006/ole">
            <p:oleObj spid="_x0000_s49154" name="Equation" r:id="rId3" imgW="1562040" imgH="431640" progId="Equation.3">
              <p:embed/>
            </p:oleObj>
          </a:graphicData>
        </a:graphic>
      </p:graphicFrame>
      <p:sp>
        <p:nvSpPr>
          <p:cNvPr id="6" name="TextBox 5"/>
          <p:cNvSpPr txBox="1"/>
          <p:nvPr/>
        </p:nvSpPr>
        <p:spPr>
          <a:xfrm>
            <a:off x="381000" y="2895600"/>
            <a:ext cx="80772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Here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represents the number of pulses of base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per sample and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for samples/sec. Therefore </a:t>
            </a:r>
            <a:r>
              <a:rPr lang="en-US" sz="2400" i="1" dirty="0" err="1" smtClean="0">
                <a:latin typeface="Times New Roman" pitchFamily="18" charset="0"/>
                <a:cs typeface="Times New Roman" pitchFamily="18" charset="0"/>
              </a:rPr>
              <a:t>Bn</a:t>
            </a:r>
            <a:r>
              <a:rPr lang="en-US" sz="2400" dirty="0" smtClean="0">
                <a:latin typeface="Times New Roman" pitchFamily="18" charset="0"/>
                <a:cs typeface="Times New Roman" pitchFamily="18" charset="0"/>
              </a:rPr>
              <a:t> is number of pulses of base m/sec is represented as </a:t>
            </a:r>
            <a:r>
              <a:rPr lang="en-US" sz="2400" i="1" dirty="0"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 as the BW of the baseband signal.</a:t>
            </a:r>
            <a:endParaRPr lang="en-US" sz="2400" dirty="0">
              <a:latin typeface="Times New Roman" pitchFamily="18" charset="0"/>
              <a:cs typeface="Times New Roman" pitchFamily="18" charset="0"/>
            </a:endParaRPr>
          </a:p>
        </p:txBody>
      </p:sp>
      <p:graphicFrame>
        <p:nvGraphicFramePr>
          <p:cNvPr id="21506" name="Object 2"/>
          <p:cNvGraphicFramePr>
            <a:graphicFrameLocks noChangeAspect="1"/>
          </p:cNvGraphicFramePr>
          <p:nvPr/>
        </p:nvGraphicFramePr>
        <p:xfrm>
          <a:off x="2286000" y="4419600"/>
          <a:ext cx="2954337" cy="830263"/>
        </p:xfrm>
        <a:graphic>
          <a:graphicData uri="http://schemas.openxmlformats.org/presentationml/2006/ole">
            <p:oleObj spid="_x0000_s49155" name="Equation" r:id="rId4" imgW="1523880" imgH="431640" progId="Equation.3">
              <p:embed/>
            </p:oleObj>
          </a:graphicData>
        </a:graphic>
      </p:graphicFrame>
      <p:sp>
        <p:nvSpPr>
          <p:cNvPr id="7" name="TextBox 6"/>
          <p:cNvSpPr txBox="1"/>
          <p:nvPr/>
        </p:nvSpPr>
        <p:spPr>
          <a:xfrm>
            <a:off x="762000" y="4572000"/>
            <a:ext cx="1524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Therefore</a:t>
            </a:r>
            <a:endParaRPr lang="en-US" sz="2400" dirty="0">
              <a:latin typeface="Times New Roman" pitchFamily="18" charset="0"/>
              <a:cs typeface="Times New Roman" pitchFamily="18" charset="0"/>
            </a:endParaRPr>
          </a:p>
        </p:txBody>
      </p:sp>
      <p:sp>
        <p:nvSpPr>
          <p:cNvPr id="8" name="TextBox 7"/>
          <p:cNvSpPr txBox="1"/>
          <p:nvPr/>
        </p:nvSpPr>
        <p:spPr>
          <a:xfrm>
            <a:off x="228600" y="5486400"/>
            <a:ext cx="8458200" cy="830997"/>
          </a:xfrm>
          <a:prstGeom prst="rect">
            <a:avLst/>
          </a:prstGeom>
          <a:solidFill>
            <a:srgbClr val="FFC000"/>
          </a:solidFill>
        </p:spPr>
        <p:txBody>
          <a:bodyPr wrap="square" rtlCol="0">
            <a:spAutoFit/>
          </a:bodyPr>
          <a:lstStyle/>
          <a:p>
            <a:r>
              <a:rPr lang="en-US" sz="2400" dirty="0" smtClean="0">
                <a:latin typeface="Times New Roman" pitchFamily="18" charset="0"/>
                <a:cs typeface="Times New Roman" pitchFamily="18" charset="0"/>
              </a:rPr>
              <a:t>If the signal power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is increased by </a:t>
            </a:r>
            <a:r>
              <a:rPr lang="en-US" sz="2400" i="1" dirty="0" smtClean="0">
                <a:latin typeface="Times New Roman" pitchFamily="18" charset="0"/>
                <a:cs typeface="Times New Roman" pitchFamily="18" charset="0"/>
              </a:rPr>
              <a:t>k</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/12 the channel capacity will attain the Shannon’s capacity.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81534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1</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+3</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+5</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…+(2</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-1)</a:t>
            </a:r>
            <a:r>
              <a:rPr lang="en-US" sz="2400" baseline="30000" dirty="0" smtClean="0">
                <a:latin typeface="Times New Roman" pitchFamily="18" charset="0"/>
                <a:cs typeface="Times New Roman" pitchFamily="18" charset="0"/>
              </a:rPr>
              <a:t>2</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a:t>
            </a:r>
            <a:r>
              <a:rPr lang="en-US" sz="2400" i="1" dirty="0" err="1" smtClean="0">
                <a:latin typeface="Times New Roman" pitchFamily="18" charset="0"/>
                <a:cs typeface="Times New Roman" pitchFamily="18" charset="0"/>
              </a:rPr>
              <a:t>r</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term, </a:t>
            </a:r>
            <a:r>
              <a:rPr lang="en-US" sz="2400" i="1" dirty="0" err="1" smtClean="0">
                <a:latin typeface="Times New Roman" pitchFamily="18" charset="0"/>
                <a:cs typeface="Times New Roman" pitchFamily="18" charset="0"/>
              </a:rPr>
              <a:t>T</a:t>
            </a:r>
            <a:r>
              <a:rPr lang="en-US" sz="2400" i="1"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 (2</a:t>
            </a:r>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-1)</a:t>
            </a:r>
            <a:r>
              <a:rPr lang="en-US" sz="2400" baseline="30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 4</a:t>
            </a:r>
            <a:r>
              <a:rPr lang="en-US" sz="2400" i="1" dirty="0" smtClean="0">
                <a:latin typeface="Times New Roman" pitchFamily="18" charset="0"/>
                <a:cs typeface="Times New Roman" pitchFamily="18" charset="0"/>
              </a:rPr>
              <a:t>r</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1676400" y="1219200"/>
          <a:ext cx="4101253" cy="1066800"/>
        </p:xfrm>
        <a:graphic>
          <a:graphicData uri="http://schemas.openxmlformats.org/presentationml/2006/ole">
            <p:oleObj spid="_x0000_s50178" name="Equation" r:id="rId3" imgW="1651000" imgH="431800" progId="Equation.3">
              <p:embed/>
            </p:oleObj>
          </a:graphicData>
        </a:graphic>
      </p:graphicFrame>
      <p:sp>
        <p:nvSpPr>
          <p:cNvPr id="7" name="Rectangle 6"/>
          <p:cNvSpPr/>
          <p:nvPr/>
        </p:nvSpPr>
        <p:spPr>
          <a:xfrm>
            <a:off x="533400" y="1524000"/>
            <a:ext cx="1104661" cy="369332"/>
          </a:xfrm>
          <a:prstGeom prst="rect">
            <a:avLst/>
          </a:prstGeom>
        </p:spPr>
        <p:txBody>
          <a:bodyPr wrap="none">
            <a:spAutoFit/>
          </a:bodyPr>
          <a:lstStyle/>
          <a:p>
            <a:r>
              <a:rPr lang="en-US" dirty="0" smtClean="0"/>
              <a:t>Therefore</a:t>
            </a:r>
            <a:endParaRPr lang="en-US" dirty="0"/>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9" name="Object 3"/>
          <p:cNvGraphicFramePr>
            <a:graphicFrameLocks noChangeAspect="1"/>
          </p:cNvGraphicFramePr>
          <p:nvPr/>
        </p:nvGraphicFramePr>
        <p:xfrm>
          <a:off x="914400" y="2438400"/>
          <a:ext cx="6885878" cy="990600"/>
        </p:xfrm>
        <a:graphic>
          <a:graphicData uri="http://schemas.openxmlformats.org/presentationml/2006/ole">
            <p:oleObj spid="_x0000_s50179" name="Equation" r:id="rId4" imgW="2717800" imgH="393700" progId="Equation.3">
              <p:embed/>
            </p:oleObj>
          </a:graphicData>
        </a:graphic>
      </p:graphicFrame>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61" name="Object 5"/>
          <p:cNvGraphicFramePr>
            <a:graphicFrameLocks noChangeAspect="1"/>
          </p:cNvGraphicFramePr>
          <p:nvPr/>
        </p:nvGraphicFramePr>
        <p:xfrm>
          <a:off x="2743200" y="3352800"/>
          <a:ext cx="3429000" cy="1469571"/>
        </p:xfrm>
        <a:graphic>
          <a:graphicData uri="http://schemas.openxmlformats.org/presentationml/2006/ole">
            <p:oleObj spid="_x0000_s50180" name="Equation" r:id="rId5" imgW="1129810" imgH="482391" progId="Equation.3">
              <p:embed/>
            </p:oleObj>
          </a:graphicData>
        </a:graphic>
      </p:graphicFrame>
      <p:sp>
        <p:nvSpPr>
          <p:cNvPr id="12" name="Rectangle 11"/>
          <p:cNvSpPr/>
          <p:nvPr/>
        </p:nvSpPr>
        <p:spPr>
          <a:xfrm>
            <a:off x="304800" y="5562600"/>
            <a:ext cx="2119939" cy="461665"/>
          </a:xfrm>
          <a:prstGeom prst="rect">
            <a:avLst/>
          </a:prstGeom>
        </p:spPr>
        <p:txBody>
          <a:bodyPr wrap="none">
            <a:spAutoFit/>
          </a:bodyPr>
          <a:lstStyle/>
          <a:p>
            <a:r>
              <a:rPr lang="en-US" sz="2400" dirty="0" smtClean="0">
                <a:latin typeface="Times New Roman" pitchFamily="18" charset="0"/>
                <a:cs typeface="Times New Roman" pitchFamily="18" charset="0"/>
              </a:rPr>
              <a:t>Putting </a:t>
            </a:r>
            <a:r>
              <a:rPr lang="en-US" sz="2400" i="1" dirty="0" smtClean="0">
                <a:latin typeface="Times New Roman" pitchFamily="18" charset="0"/>
                <a:cs typeface="Times New Roman" pitchFamily="18" charset="0"/>
              </a:rPr>
              <a:t>n = m</a:t>
            </a: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63" name="Object 7"/>
          <p:cNvGraphicFramePr>
            <a:graphicFrameLocks noChangeAspect="1"/>
          </p:cNvGraphicFramePr>
          <p:nvPr/>
        </p:nvGraphicFramePr>
        <p:xfrm>
          <a:off x="2690813" y="4876800"/>
          <a:ext cx="4979987" cy="1865313"/>
        </p:xfrm>
        <a:graphic>
          <a:graphicData uri="http://schemas.openxmlformats.org/presentationml/2006/ole">
            <p:oleObj spid="_x0000_s50181" name="Equation" r:id="rId6" imgW="2514600" imgH="939600" progId="Equation.3">
              <p:embed/>
            </p:oleObj>
          </a:graphicData>
        </a:graphic>
      </p:graphicFrame>
      <p:sp>
        <p:nvSpPr>
          <p:cNvPr id="15" name="TextBox 14"/>
          <p:cNvSpPr txBox="1"/>
          <p:nvPr/>
        </p:nvSpPr>
        <p:spPr>
          <a:xfrm>
            <a:off x="7543800" y="0"/>
            <a:ext cx="1447800" cy="461665"/>
          </a:xfrm>
          <a:prstGeom prst="rect">
            <a:avLst/>
          </a:prstGeom>
          <a:solidFill>
            <a:srgbClr val="FFFF00"/>
          </a:solidFill>
        </p:spPr>
        <p:txBody>
          <a:bodyPr wrap="square" rtlCol="0">
            <a:spAutoFit/>
          </a:bodyPr>
          <a:lstStyle/>
          <a:p>
            <a:r>
              <a:rPr lang="en-US" sz="2400" dirty="0" smtClean="0">
                <a:latin typeface="Times New Roman" pitchFamily="18" charset="0"/>
                <a:cs typeface="Times New Roman" pitchFamily="18" charset="0"/>
              </a:rPr>
              <a:t>Appendix</a:t>
            </a:r>
            <a:endParaRPr lang="en-US" sz="24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p:cNvSpPr txBox="1"/>
          <p:nvPr/>
        </p:nvSpPr>
        <p:spPr>
          <a:xfrm>
            <a:off x="381000" y="1219200"/>
            <a:ext cx="83058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The process by which data generated by a discrete source is represented efficiently called source coding. For example data compression.</a:t>
            </a:r>
            <a:endParaRPr lang="en-US" sz="2400" dirty="0">
              <a:latin typeface="Times New Roman" pitchFamily="18" charset="0"/>
              <a:cs typeface="Times New Roman" pitchFamily="18" charset="0"/>
            </a:endParaRPr>
          </a:p>
        </p:txBody>
      </p:sp>
      <p:sp>
        <p:nvSpPr>
          <p:cNvPr id="6" name="TextBox 5"/>
          <p:cNvSpPr txBox="1"/>
          <p:nvPr/>
        </p:nvSpPr>
        <p:spPr>
          <a:xfrm>
            <a:off x="2819400" y="381000"/>
            <a:ext cx="3200400" cy="646331"/>
          </a:xfrm>
          <a:prstGeom prst="rect">
            <a:avLst/>
          </a:prstGeom>
          <a:noFill/>
        </p:spPr>
        <p:txBody>
          <a:bodyPr wrap="square" rtlCol="0">
            <a:spAutoFit/>
          </a:bodyPr>
          <a:lstStyle/>
          <a:p>
            <a:r>
              <a:rPr lang="en-US" sz="3600" b="1" dirty="0" smtClean="0">
                <a:solidFill>
                  <a:srgbClr val="3333FF"/>
                </a:solidFill>
                <a:latin typeface="Times New Roman" pitchFamily="18" charset="0"/>
                <a:cs typeface="Times New Roman" pitchFamily="18" charset="0"/>
              </a:rPr>
              <a:t>Source Coding</a:t>
            </a:r>
            <a:endParaRPr lang="en-US" sz="3600" b="1" dirty="0">
              <a:solidFill>
                <a:srgbClr val="3333FF"/>
              </a:solidFill>
              <a:latin typeface="Times New Roman" pitchFamily="18" charset="0"/>
              <a:cs typeface="Times New Roman" pitchFamily="18" charset="0"/>
            </a:endParaRPr>
          </a:p>
        </p:txBody>
      </p:sp>
      <p:sp>
        <p:nvSpPr>
          <p:cNvPr id="7" name="TextBox 6"/>
          <p:cNvSpPr txBox="1"/>
          <p:nvPr/>
        </p:nvSpPr>
        <p:spPr>
          <a:xfrm>
            <a:off x="304800" y="2667000"/>
            <a:ext cx="8610600" cy="3416320"/>
          </a:xfrm>
          <a:prstGeom prst="rect">
            <a:avLst/>
          </a:prstGeom>
          <a:solidFill>
            <a:srgbClr val="FFC000"/>
          </a:solidFill>
        </p:spPr>
        <p:txBody>
          <a:bodyPr wrap="square" rtlCol="0">
            <a:spAutoFit/>
          </a:bodyPr>
          <a:lstStyle/>
          <a:p>
            <a:r>
              <a:rPr lang="en-US" sz="2400" b="1" dirty="0" smtClean="0">
                <a:solidFill>
                  <a:srgbClr val="FF0000"/>
                </a:solidFill>
                <a:latin typeface="Times New Roman" pitchFamily="18" charset="0"/>
                <a:cs typeface="Times New Roman" pitchFamily="18" charset="0"/>
              </a:rPr>
              <a:t>Lossless compression</a:t>
            </a:r>
          </a:p>
          <a:p>
            <a:r>
              <a:rPr lang="en-US" sz="2400" dirty="0" smtClean="0">
                <a:latin typeface="Times New Roman" pitchFamily="18" charset="0"/>
                <a:cs typeface="Times New Roman" pitchFamily="18" charset="0"/>
              </a:rPr>
              <a:t>Prefix coding (no code word is the prefix of any other code word)</a:t>
            </a:r>
          </a:p>
          <a:p>
            <a:r>
              <a:rPr lang="en-US" sz="2400" dirty="0" smtClean="0">
                <a:latin typeface="Times New Roman" pitchFamily="18" charset="0"/>
                <a:cs typeface="Times New Roman" pitchFamily="18" charset="0"/>
              </a:rPr>
              <a:t>Run-length coding</a:t>
            </a:r>
          </a:p>
          <a:p>
            <a:r>
              <a:rPr lang="en-US" sz="2400" dirty="0" smtClean="0">
                <a:latin typeface="Times New Roman" pitchFamily="18" charset="0"/>
                <a:cs typeface="Times New Roman" pitchFamily="18" charset="0"/>
              </a:rPr>
              <a:t>Huffman Coding</a:t>
            </a:r>
          </a:p>
          <a:p>
            <a:r>
              <a:rPr lang="en-US" sz="2400" dirty="0" smtClean="0">
                <a:latin typeface="Times New Roman" pitchFamily="18" charset="0"/>
                <a:cs typeface="Times New Roman" pitchFamily="18" charset="0"/>
              </a:rPr>
              <a:t>Lempel-Ziv Coding</a:t>
            </a:r>
          </a:p>
          <a:p>
            <a:endParaRPr lang="en-US" sz="2400" dirty="0" smtClean="0">
              <a:latin typeface="Times New Roman" pitchFamily="18" charset="0"/>
              <a:cs typeface="Times New Roman" pitchFamily="18" charset="0"/>
            </a:endParaRPr>
          </a:p>
          <a:p>
            <a:r>
              <a:rPr lang="en-US" sz="2400" b="1" dirty="0" err="1" smtClean="0">
                <a:solidFill>
                  <a:srgbClr val="FF0000"/>
                </a:solidFill>
                <a:latin typeface="Times New Roman" pitchFamily="18" charset="0"/>
                <a:cs typeface="Times New Roman" pitchFamily="18" charset="0"/>
              </a:rPr>
              <a:t>Lossy</a:t>
            </a:r>
            <a:r>
              <a:rPr lang="en-US" sz="2400" b="1" dirty="0" smtClean="0">
                <a:solidFill>
                  <a:srgbClr val="FF0000"/>
                </a:solidFill>
                <a:latin typeface="Times New Roman" pitchFamily="18" charset="0"/>
                <a:cs typeface="Times New Roman" pitchFamily="18" charset="0"/>
              </a:rPr>
              <a:t> compression</a:t>
            </a:r>
          </a:p>
          <a:p>
            <a:r>
              <a:rPr lang="en-US" sz="2400" dirty="0" smtClean="0">
                <a:latin typeface="Times New Roman" pitchFamily="18" charset="0"/>
                <a:cs typeface="Times New Roman" pitchFamily="18" charset="0"/>
              </a:rPr>
              <a:t>Example: JPEG, MPEG, Voice compression, Wavelet based compression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r>
              <a:rPr lang="en-US"/>
              <a:t>15.</a:t>
            </a:r>
            <a:fld id="{21DDD279-E0E9-4287-A296-0BB855BC60B4}" type="slidenum">
              <a:rPr lang="en-US"/>
              <a:pPr/>
              <a:t>43</a:t>
            </a:fld>
            <a:endParaRPr lang="en-US"/>
          </a:p>
        </p:txBody>
      </p:sp>
      <p:sp>
        <p:nvSpPr>
          <p:cNvPr id="1889288" name="Text Box 8"/>
          <p:cNvSpPr txBox="1">
            <a:spLocks noChangeArrowheads="1"/>
          </p:cNvSpPr>
          <p:nvPr/>
        </p:nvSpPr>
        <p:spPr bwMode="auto">
          <a:xfrm>
            <a:off x="2438400" y="6172200"/>
            <a:ext cx="4145687"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1  </a:t>
            </a:r>
            <a:r>
              <a:rPr lang="en-US" sz="2000" dirty="0">
                <a:latin typeface="Times New Roman" pitchFamily="18" charset="0"/>
              </a:rPr>
              <a:t>Data compression methods</a:t>
            </a:r>
          </a:p>
        </p:txBody>
      </p:sp>
      <p:pic>
        <p:nvPicPr>
          <p:cNvPr id="1889289" name="Picture 9"/>
          <p:cNvPicPr>
            <a:picLocks noChangeAspect="1" noChangeArrowheads="1"/>
          </p:cNvPicPr>
          <p:nvPr/>
        </p:nvPicPr>
        <p:blipFill>
          <a:blip r:embed="rId3"/>
          <a:srcRect/>
          <a:stretch>
            <a:fillRect/>
          </a:stretch>
        </p:blipFill>
        <p:spPr bwMode="auto">
          <a:xfrm>
            <a:off x="152400" y="1524000"/>
            <a:ext cx="8930827"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15.</a:t>
            </a:r>
            <a:fld id="{40F96CEB-C53F-4E5D-A405-8637C495BA0A}" type="slidenum">
              <a:rPr lang="en-US"/>
              <a:pPr/>
              <a:t>44</a:t>
            </a:fld>
            <a:endParaRPr lang="en-US"/>
          </a:p>
        </p:txBody>
      </p:sp>
      <p:sp>
        <p:nvSpPr>
          <p:cNvPr id="1561602" name="Text Box 2"/>
          <p:cNvSpPr txBox="1">
            <a:spLocks noChangeArrowheads="1"/>
          </p:cNvSpPr>
          <p:nvPr/>
        </p:nvSpPr>
        <p:spPr bwMode="auto">
          <a:xfrm>
            <a:off x="0" y="0"/>
            <a:ext cx="4301177" cy="646331"/>
          </a:xfrm>
          <a:prstGeom prst="rect">
            <a:avLst/>
          </a:prstGeom>
          <a:noFill/>
          <a:ln w="9525">
            <a:noFill/>
            <a:miter lim="800000"/>
            <a:headEnd/>
            <a:tailEnd/>
          </a:ln>
          <a:effectLst/>
        </p:spPr>
        <p:txBody>
          <a:bodyPr wrap="none">
            <a:spAutoFit/>
          </a:bodyPr>
          <a:lstStyle/>
          <a:p>
            <a:r>
              <a:rPr lang="en-US" sz="3600" b="1" dirty="0">
                <a:solidFill>
                  <a:schemeClr val="hlink"/>
                </a:solidFill>
                <a:latin typeface="Times New Roman" pitchFamily="18" charset="0"/>
              </a:rPr>
              <a:t>Run-length encoding</a:t>
            </a:r>
          </a:p>
        </p:txBody>
      </p:sp>
      <p:sp>
        <p:nvSpPr>
          <p:cNvPr id="1561603" name="Rectangle 3"/>
          <p:cNvSpPr>
            <a:spLocks noChangeArrowheads="1"/>
          </p:cNvSpPr>
          <p:nvPr/>
        </p:nvSpPr>
        <p:spPr bwMode="auto">
          <a:xfrm>
            <a:off x="76200" y="915412"/>
            <a:ext cx="8915400" cy="3046988"/>
          </a:xfrm>
          <a:prstGeom prst="rect">
            <a:avLst/>
          </a:prstGeom>
          <a:solidFill>
            <a:schemeClr val="bg1"/>
          </a:solidFill>
          <a:ln w="9525">
            <a:noFill/>
            <a:miter lim="800000"/>
            <a:headEnd/>
            <a:tailEnd/>
          </a:ln>
          <a:effectLst/>
        </p:spPr>
        <p:txBody>
          <a:bodyPr>
            <a:spAutoFit/>
          </a:bodyPr>
          <a:lstStyle/>
          <a:p>
            <a:pPr algn="just">
              <a:buFont typeface="Wingdings" pitchFamily="2" charset="2"/>
              <a:buChar char="ü"/>
            </a:pPr>
            <a:r>
              <a:rPr lang="en-US" sz="2400" dirty="0">
                <a:solidFill>
                  <a:schemeClr val="folHlink"/>
                </a:solidFill>
                <a:latin typeface="Times New Roman" pitchFamily="18" charset="0"/>
              </a:rPr>
              <a:t>Run-length encoding</a:t>
            </a:r>
            <a:r>
              <a:rPr lang="en-US" sz="2400" b="0" dirty="0">
                <a:latin typeface="Times New Roman" pitchFamily="18" charset="0"/>
              </a:rPr>
              <a:t> is probably the simplest method of </a:t>
            </a:r>
            <a:r>
              <a:rPr lang="en-US" sz="2400" b="0" dirty="0" smtClean="0">
                <a:latin typeface="Times New Roman" pitchFamily="18" charset="0"/>
              </a:rPr>
              <a:t>compression. The </a:t>
            </a:r>
            <a:r>
              <a:rPr lang="en-US" sz="2400" b="0" dirty="0">
                <a:latin typeface="Times New Roman" pitchFamily="18" charset="0"/>
              </a:rPr>
              <a:t>general idea behind this method is to replace consecutive repeating occurrences of a symbol by one occurrence of the symbol followed by the number of </a:t>
            </a:r>
            <a:r>
              <a:rPr lang="en-US" sz="2400" b="0" dirty="0" smtClean="0">
                <a:latin typeface="Times New Roman" pitchFamily="18" charset="0"/>
              </a:rPr>
              <a:t>occurrences.</a:t>
            </a:r>
          </a:p>
          <a:p>
            <a:pPr algn="just">
              <a:buFont typeface="Wingdings" pitchFamily="2" charset="2"/>
              <a:buChar char="ü"/>
            </a:pPr>
            <a:endParaRPr lang="en-US" sz="2400" dirty="0" smtClean="0">
              <a:latin typeface="Times New Roman" pitchFamily="18" charset="0"/>
            </a:endParaRPr>
          </a:p>
          <a:p>
            <a:pPr algn="just">
              <a:buFont typeface="Wingdings" pitchFamily="2" charset="2"/>
              <a:buChar char="ü"/>
            </a:pPr>
            <a:r>
              <a:rPr lang="en-US" sz="2400" b="0" dirty="0" smtClean="0">
                <a:latin typeface="Times New Roman" pitchFamily="18" charset="0"/>
              </a:rPr>
              <a:t>The </a:t>
            </a:r>
            <a:r>
              <a:rPr lang="en-US" sz="2400" b="0" dirty="0">
                <a:latin typeface="Times New Roman" pitchFamily="18" charset="0"/>
              </a:rPr>
              <a:t>method can be even more efficient if the data uses only two symbols (for example 0 and 1) in its bit pattern and one symbol is more frequent than the other.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15.</a:t>
            </a:r>
            <a:fld id="{2141F7FF-976F-4EA5-8A42-497A95762F37}" type="slidenum">
              <a:rPr lang="en-US"/>
              <a:pPr/>
              <a:t>45</a:t>
            </a:fld>
            <a:endParaRPr lang="en-US"/>
          </a:p>
        </p:txBody>
      </p:sp>
      <p:sp>
        <p:nvSpPr>
          <p:cNvPr id="1891330" name="Text Box 2"/>
          <p:cNvSpPr txBox="1">
            <a:spLocks noChangeArrowheads="1"/>
          </p:cNvSpPr>
          <p:nvPr/>
        </p:nvSpPr>
        <p:spPr bwMode="auto">
          <a:xfrm>
            <a:off x="2209800" y="6019800"/>
            <a:ext cx="4459875"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1  </a:t>
            </a:r>
            <a:r>
              <a:rPr lang="en-US" sz="2000" dirty="0">
                <a:latin typeface="Times New Roman" pitchFamily="18" charset="0"/>
              </a:rPr>
              <a:t>Run-length encoding example</a:t>
            </a:r>
          </a:p>
        </p:txBody>
      </p:sp>
      <p:pic>
        <p:nvPicPr>
          <p:cNvPr id="1891332" name="Picture 4"/>
          <p:cNvPicPr>
            <a:picLocks noChangeAspect="1" noChangeArrowheads="1"/>
          </p:cNvPicPr>
          <p:nvPr/>
        </p:nvPicPr>
        <p:blipFill>
          <a:blip r:embed="rId3"/>
          <a:srcRect/>
          <a:stretch>
            <a:fillRect/>
          </a:stretch>
        </p:blipFill>
        <p:spPr bwMode="auto">
          <a:xfrm>
            <a:off x="152400" y="1752600"/>
            <a:ext cx="856823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
        <p:nvSpPr>
          <p:cNvPr id="3" name="TextBox 2"/>
          <p:cNvSpPr txBox="1"/>
          <p:nvPr/>
        </p:nvSpPr>
        <p:spPr>
          <a:xfrm>
            <a:off x="533400" y="1219200"/>
            <a:ext cx="7772400" cy="2031325"/>
          </a:xfrm>
          <a:prstGeom prst="rect">
            <a:avLst/>
          </a:prstGeom>
          <a:solidFill>
            <a:srgbClr val="92D050"/>
          </a:solidFill>
        </p:spPr>
        <p:txBody>
          <a:bodyPr wrap="square" rtlCol="0">
            <a:spAutoFit/>
          </a:bodyPr>
          <a:lstStyle/>
          <a:p>
            <a:r>
              <a:rPr lang="en-US" dirty="0" smtClean="0">
                <a:latin typeface="Times New Roman" pitchFamily="18" charset="0"/>
                <a:cs typeface="Times New Roman" pitchFamily="18" charset="0"/>
              </a:rPr>
              <a:t>0  0  0  0  0  0  0  0  0  0  0  0  0  0  0  0  0   0   0   0  0  0  0  0  0  0  0  0  0  0  0  0</a:t>
            </a:r>
          </a:p>
          <a:p>
            <a:r>
              <a:rPr lang="en-US" dirty="0" smtClean="0">
                <a:latin typeface="Times New Roman" pitchFamily="18" charset="0"/>
                <a:cs typeface="Times New Roman" pitchFamily="18" charset="0"/>
              </a:rPr>
              <a:t>0  0  0  0  0  0  0  0  0  0  0  0  0  0  0  0  0   0   0   0  0  0  0  0  0  0  0  0  0  0  0  0</a:t>
            </a:r>
          </a:p>
          <a:p>
            <a:r>
              <a:rPr lang="en-US" dirty="0" smtClean="0">
                <a:latin typeface="Times New Roman" pitchFamily="18" charset="0"/>
                <a:cs typeface="Times New Roman" pitchFamily="18" charset="0"/>
              </a:rPr>
              <a:t>0  0  0  0  0  0  0  0  0  1  1  1  1  0  0  0  0   0   0   0  0  0  0  0  0  0  0  0  0  0  0  0</a:t>
            </a:r>
          </a:p>
          <a:p>
            <a:r>
              <a:rPr lang="en-US" dirty="0" smtClean="0">
                <a:latin typeface="Times New Roman" pitchFamily="18" charset="0"/>
                <a:cs typeface="Times New Roman" pitchFamily="18" charset="0"/>
              </a:rPr>
              <a:t>0  0  0  0  0  0  0  0  0  0  0  0  0  0  0  0  0   0   0   0  0  0  0  0  0  0  0  0  0  0  0  0</a:t>
            </a:r>
          </a:p>
          <a:p>
            <a:r>
              <a:rPr lang="en-US" dirty="0" smtClean="0">
                <a:latin typeface="Times New Roman" pitchFamily="18" charset="0"/>
                <a:cs typeface="Times New Roman" pitchFamily="18" charset="0"/>
              </a:rPr>
              <a:t>0  0  0  0  0  0  0  0  0  0  0  0  0  0  0  0  0   1  1  1  1  1  0  0  0  0  0  0  0  0  0  0</a:t>
            </a:r>
          </a:p>
          <a:p>
            <a:r>
              <a:rPr lang="en-US" dirty="0" smtClean="0">
                <a:latin typeface="Times New Roman" pitchFamily="18" charset="0"/>
                <a:cs typeface="Times New Roman" pitchFamily="18" charset="0"/>
              </a:rPr>
              <a:t>0  0  0  0  0  0  0  0  0  0  0  0  0  0  0  0  0   0   0   0  0  0  0  0  0  0  0  0  0  0  0  0</a:t>
            </a:r>
          </a:p>
          <a:p>
            <a:r>
              <a:rPr lang="en-US" dirty="0" smtClean="0">
                <a:latin typeface="Times New Roman" pitchFamily="18" charset="0"/>
                <a:cs typeface="Times New Roman" pitchFamily="18" charset="0"/>
              </a:rPr>
              <a:t>0  0  0  0  0  0  1  1  1  1  1  1  1  1  1  1  1   0   0   0  0  0  0  0  0  0  0  0  0  0  0  0</a:t>
            </a:r>
            <a:endParaRPr lang="en-US" dirty="0">
              <a:latin typeface="Times New Roman" pitchFamily="18" charset="0"/>
              <a:cs typeface="Times New Roman" pitchFamily="18" charset="0"/>
            </a:endParaRPr>
          </a:p>
        </p:txBody>
      </p:sp>
      <p:sp>
        <p:nvSpPr>
          <p:cNvPr id="4" name="TextBox 3"/>
          <p:cNvSpPr txBox="1"/>
          <p:nvPr/>
        </p:nvSpPr>
        <p:spPr>
          <a:xfrm>
            <a:off x="838200" y="228600"/>
            <a:ext cx="48768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Example-3</a:t>
            </a:r>
          </a:p>
          <a:p>
            <a:r>
              <a:rPr lang="en-US" sz="2400" dirty="0" smtClean="0">
                <a:latin typeface="Times New Roman" pitchFamily="18" charset="0"/>
                <a:cs typeface="Times New Roman" pitchFamily="18" charset="0"/>
              </a:rPr>
              <a:t>Consider a rectangular binary image</a:t>
            </a:r>
            <a:endParaRPr lang="en-US" sz="2400" dirty="0">
              <a:latin typeface="Times New Roman" pitchFamily="18" charset="0"/>
              <a:cs typeface="Times New Roman" pitchFamily="18" charset="0"/>
            </a:endParaRPr>
          </a:p>
        </p:txBody>
      </p:sp>
      <p:sp>
        <p:nvSpPr>
          <p:cNvPr id="5" name="TextBox 4"/>
          <p:cNvSpPr txBox="1"/>
          <p:nvPr/>
        </p:nvSpPr>
        <p:spPr>
          <a:xfrm>
            <a:off x="685800" y="3505200"/>
            <a:ext cx="7543800" cy="2677656"/>
          </a:xfrm>
          <a:prstGeom prst="rect">
            <a:avLst/>
          </a:prstGeom>
          <a:solidFill>
            <a:srgbClr val="FFFF00"/>
          </a:solidFill>
        </p:spPr>
        <p:txBody>
          <a:bodyPr wrap="square" rtlCol="0">
            <a:spAutoFit/>
          </a:bodyPr>
          <a:lstStyle/>
          <a:p>
            <a:r>
              <a:rPr lang="en-US" sz="2400" dirty="0" smtClean="0">
                <a:latin typeface="Times New Roman" pitchFamily="18" charset="0"/>
                <a:cs typeface="Times New Roman" pitchFamily="18" charset="0"/>
              </a:rPr>
              <a:t>The image can be compressed with run-length coding like:</a:t>
            </a:r>
          </a:p>
          <a:p>
            <a:r>
              <a:rPr lang="en-US" sz="2400" dirty="0" smtClean="0">
                <a:latin typeface="Times New Roman" pitchFamily="18" charset="0"/>
                <a:cs typeface="Times New Roman" pitchFamily="18" charset="0"/>
              </a:rPr>
              <a:t>0, 32</a:t>
            </a:r>
          </a:p>
          <a:p>
            <a:r>
              <a:rPr lang="en-US" sz="2400" dirty="0" smtClean="0">
                <a:latin typeface="Times New Roman" pitchFamily="18" charset="0"/>
                <a:cs typeface="Times New Roman" pitchFamily="18" charset="0"/>
              </a:rPr>
              <a:t>0, 32</a:t>
            </a:r>
          </a:p>
          <a:p>
            <a:r>
              <a:rPr lang="en-US" sz="2400" dirty="0" smtClean="0">
                <a:latin typeface="Times New Roman" pitchFamily="18" charset="0"/>
                <a:cs typeface="Times New Roman" pitchFamily="18" charset="0"/>
              </a:rPr>
              <a:t>0, 9, 1, 4, 0, 19</a:t>
            </a:r>
          </a:p>
          <a:p>
            <a:r>
              <a:rPr lang="en-US" sz="2400" dirty="0" smtClean="0">
                <a:latin typeface="Times New Roman" pitchFamily="18" charset="0"/>
                <a:cs typeface="Times New Roman" pitchFamily="18" charset="0"/>
              </a:rPr>
              <a:t>0, 17, 1,5, 0,10</a:t>
            </a:r>
          </a:p>
          <a:p>
            <a:r>
              <a:rPr lang="en-US" sz="2400" dirty="0" smtClean="0">
                <a:latin typeface="Times New Roman" pitchFamily="18" charset="0"/>
                <a:cs typeface="Times New Roman" pitchFamily="18" charset="0"/>
              </a:rPr>
              <a:t>0,32</a:t>
            </a:r>
          </a:p>
          <a:p>
            <a:r>
              <a:rPr lang="en-US" sz="2400" dirty="0" smtClean="0">
                <a:latin typeface="Times New Roman" pitchFamily="18" charset="0"/>
                <a:cs typeface="Times New Roman" pitchFamily="18" charset="0"/>
              </a:rPr>
              <a:t>0,6, 1,11, 0,15</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2" name="Picture 10"/>
          <p:cNvPicPr>
            <a:picLocks noChangeAspect="1" noChangeArrowheads="1"/>
          </p:cNvPicPr>
          <p:nvPr/>
        </p:nvPicPr>
        <p:blipFill>
          <a:blip r:embed="rId2"/>
          <a:srcRect/>
          <a:stretch>
            <a:fillRect/>
          </a:stretch>
        </p:blipFill>
        <p:spPr bwMode="auto">
          <a:xfrm>
            <a:off x="755650" y="3213100"/>
            <a:ext cx="7169150" cy="3108325"/>
          </a:xfrm>
          <a:prstGeom prst="rect">
            <a:avLst/>
          </a:prstGeom>
          <a:solidFill>
            <a:srgbClr val="92D050"/>
          </a:solidFill>
          <a:ln w="9525">
            <a:noFill/>
            <a:miter lim="800000"/>
            <a:headEnd/>
            <a:tailEnd/>
          </a:ln>
          <a:effectLst/>
        </p:spPr>
      </p:pic>
      <p:sp>
        <p:nvSpPr>
          <p:cNvPr id="18443" name="Rectangle 11"/>
          <p:cNvSpPr>
            <a:spLocks noGrp="1" noChangeArrowheads="1"/>
          </p:cNvSpPr>
          <p:nvPr>
            <p:ph type="title"/>
          </p:nvPr>
        </p:nvSpPr>
        <p:spPr>
          <a:xfrm>
            <a:off x="1295400" y="228600"/>
            <a:ext cx="6705600" cy="639762"/>
          </a:xfrm>
          <a:solidFill>
            <a:srgbClr val="FFC000"/>
          </a:solidFill>
        </p:spPr>
        <p:txBody>
          <a:bodyPr>
            <a:normAutofit fontScale="90000"/>
          </a:bodyPr>
          <a:lstStyle/>
          <a:p>
            <a:r>
              <a:rPr lang="en-US" altLang="zh-TW" sz="3600" dirty="0">
                <a:latin typeface="Times New Roman" pitchFamily="18" charset="0"/>
                <a:cs typeface="Times New Roman" pitchFamily="18" charset="0"/>
              </a:rPr>
              <a:t>Run-length encoding for two symbols</a:t>
            </a:r>
          </a:p>
        </p:txBody>
      </p:sp>
      <p:sp>
        <p:nvSpPr>
          <p:cNvPr id="18444" name="Rectangle 12"/>
          <p:cNvSpPr>
            <a:spLocks noGrp="1" noChangeArrowheads="1"/>
          </p:cNvSpPr>
          <p:nvPr>
            <p:ph type="body" idx="1"/>
          </p:nvPr>
        </p:nvSpPr>
        <p:spPr>
          <a:xfrm>
            <a:off x="533400" y="1143000"/>
            <a:ext cx="8077200" cy="1728788"/>
          </a:xfrm>
          <a:solidFill>
            <a:srgbClr val="92D050"/>
          </a:solidFill>
        </p:spPr>
        <p:txBody>
          <a:bodyPr/>
          <a:lstStyle/>
          <a:p>
            <a:r>
              <a:rPr lang="en-US" altLang="zh-TW" dirty="0">
                <a:latin typeface="Times New Roman" pitchFamily="18" charset="0"/>
                <a:cs typeface="Times New Roman" pitchFamily="18" charset="0"/>
              </a:rPr>
              <a:t>We can encode </a:t>
            </a:r>
            <a:r>
              <a:rPr lang="en-US" altLang="zh-TW" dirty="0">
                <a:solidFill>
                  <a:schemeClr val="folHlink"/>
                </a:solidFill>
                <a:latin typeface="Times New Roman" pitchFamily="18" charset="0"/>
                <a:cs typeface="Times New Roman" pitchFamily="18" charset="0"/>
              </a:rPr>
              <a:t>one symbol</a:t>
            </a:r>
            <a:r>
              <a:rPr lang="en-US" altLang="zh-TW" dirty="0">
                <a:latin typeface="Times New Roman" pitchFamily="18" charset="0"/>
                <a:cs typeface="Times New Roman" pitchFamily="18" charset="0"/>
              </a:rPr>
              <a:t> which is more frequent than the other.</a:t>
            </a:r>
          </a:p>
          <a:p>
            <a:r>
              <a:rPr lang="en-US" altLang="zh-TW" dirty="0">
                <a:latin typeface="Times New Roman" pitchFamily="18" charset="0"/>
                <a:cs typeface="Times New Roman" pitchFamily="18" charset="0"/>
              </a:rPr>
              <a:t>This example only encode 0’s between 1’s.</a:t>
            </a:r>
          </a:p>
        </p:txBody>
      </p:sp>
      <p:sp>
        <p:nvSpPr>
          <p:cNvPr id="18447" name="AutoShape 15"/>
          <p:cNvSpPr>
            <a:spLocks noChangeArrowheads="1"/>
          </p:cNvSpPr>
          <p:nvPr/>
        </p:nvSpPr>
        <p:spPr bwMode="auto">
          <a:xfrm>
            <a:off x="4800600" y="5486400"/>
            <a:ext cx="3024188" cy="433388"/>
          </a:xfrm>
          <a:prstGeom prst="wedgeRectCallout">
            <a:avLst>
              <a:gd name="adj1" fmla="val -34778"/>
              <a:gd name="adj2" fmla="val -380403"/>
            </a:avLst>
          </a:prstGeom>
          <a:solidFill>
            <a:schemeClr val="accent1"/>
          </a:solidFill>
          <a:ln w="9525">
            <a:solidFill>
              <a:schemeClr val="tx1"/>
            </a:solidFill>
            <a:miter lim="800000"/>
            <a:headEnd/>
            <a:tailEnd/>
          </a:ln>
          <a:effectLst/>
        </p:spPr>
        <p:txBody>
          <a:bodyPr/>
          <a:lstStyle/>
          <a:p>
            <a:pPr algn="ctr"/>
            <a:r>
              <a:rPr lang="en-US" altLang="zh-TW">
                <a:latin typeface="Times New Roman" pitchFamily="18" charset="0"/>
                <a:cs typeface="Times New Roman" pitchFamily="18" charset="0"/>
              </a:rPr>
              <a:t>There is no 0 between 1’s</a:t>
            </a:r>
            <a:endParaRPr lang="zh-TW" alt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TextBox 4"/>
          <p:cNvSpPr txBox="1"/>
          <p:nvPr/>
        </p:nvSpPr>
        <p:spPr>
          <a:xfrm>
            <a:off x="228600" y="304800"/>
            <a:ext cx="8763000" cy="3416320"/>
          </a:xfrm>
          <a:prstGeom prst="rect">
            <a:avLst/>
          </a:prstGeom>
          <a:noFill/>
        </p:spPr>
        <p:txBody>
          <a:bodyPr wrap="square" rtlCol="0">
            <a:spAutoFit/>
          </a:bodyPr>
          <a:lstStyle/>
          <a:p>
            <a:pPr algn="just"/>
            <a:r>
              <a:rPr lang="en-US" sz="3600" b="1" dirty="0" smtClean="0">
                <a:solidFill>
                  <a:srgbClr val="0000FF"/>
                </a:solidFill>
                <a:latin typeface="Times New Roman" pitchFamily="18" charset="0"/>
                <a:cs typeface="Times New Roman" pitchFamily="18" charset="0"/>
              </a:rPr>
              <a:t>Huffman coding</a:t>
            </a:r>
          </a:p>
          <a:p>
            <a:pPr algn="just"/>
            <a:r>
              <a:rPr lang="en-US" dirty="0" smtClean="0">
                <a:latin typeface="Times New Roman" pitchFamily="18" charset="0"/>
                <a:cs typeface="Times New Roman" pitchFamily="18" charset="0"/>
              </a:rPr>
              <a:t>Huffman coding uses a variable length code for each of the elements within the information. This normally involves analyzing the information to determine the probability of elements within the information. The most probable elements are coded with a few bits and the least probable coded with a greater number of bits.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following example relates to characters. First, the textual information is scanned to determine the number of occurrences of a given letter. For example:</a:t>
            </a:r>
          </a:p>
          <a:p>
            <a:pPr algn="just"/>
            <a:endParaRPr lang="en-US" dirty="0" smtClean="0">
              <a:latin typeface="Times New Roman" pitchFamily="18" charset="0"/>
              <a:cs typeface="Times New Roman" pitchFamily="18" charset="0"/>
            </a:endParaRPr>
          </a:p>
          <a:p>
            <a:pPr algn="just"/>
            <a:r>
              <a:rPr lang="pt-BR" b="1" dirty="0" smtClean="0">
                <a:solidFill>
                  <a:srgbClr val="0000FF"/>
                </a:solidFill>
                <a:latin typeface="Times New Roman" pitchFamily="18" charset="0"/>
                <a:cs typeface="Times New Roman" pitchFamily="18" charset="0"/>
              </a:rPr>
              <a:t>‘e’ 	‘i’ 	‘o’ 	‘p’ 	‘b’ 	‘c’</a:t>
            </a:r>
          </a:p>
          <a:p>
            <a:pPr algn="just"/>
            <a:r>
              <a:rPr lang="pt-BR" b="1" dirty="0" smtClean="0">
                <a:solidFill>
                  <a:srgbClr val="FF0000"/>
                </a:solidFill>
                <a:latin typeface="Times New Roman" pitchFamily="18" charset="0"/>
                <a:cs typeface="Times New Roman" pitchFamily="18" charset="0"/>
              </a:rPr>
              <a:t>57 	51 	33 	20 	12 	3</a:t>
            </a:r>
            <a:endParaRPr lang="en-US" b="1" dirty="0">
              <a:solidFill>
                <a:srgbClr val="FF0000"/>
              </a:solidFill>
              <a:latin typeface="Times New Roman" pitchFamily="18" charset="0"/>
              <a:cs typeface="Times New Roman" pitchFamily="18" charset="0"/>
            </a:endParaRPr>
          </a:p>
        </p:txBody>
      </p:sp>
      <p:sp>
        <p:nvSpPr>
          <p:cNvPr id="7" name="TextBox 6"/>
          <p:cNvSpPr txBox="1"/>
          <p:nvPr/>
        </p:nvSpPr>
        <p:spPr>
          <a:xfrm>
            <a:off x="6400800" y="3962400"/>
            <a:ext cx="2590800" cy="2031325"/>
          </a:xfrm>
          <a:prstGeom prst="rect">
            <a:avLst/>
          </a:prstGeom>
          <a:solidFill>
            <a:srgbClr val="FFFF00"/>
          </a:solidFill>
        </p:spPr>
        <p:txBody>
          <a:bodyPr wrap="square" rtlCol="0">
            <a:spAutoFit/>
          </a:bodyPr>
          <a:lstStyle/>
          <a:p>
            <a:r>
              <a:rPr lang="en-US" dirty="0" smtClean="0">
                <a:latin typeface="Times New Roman" pitchFamily="18" charset="0"/>
                <a:cs typeface="Times New Roman" pitchFamily="18" charset="0"/>
              </a:rPr>
              <a:t>The final coding will be:</a:t>
            </a:r>
          </a:p>
          <a:p>
            <a:r>
              <a:rPr lang="en-US" dirty="0" smtClean="0">
                <a:latin typeface="Times New Roman" pitchFamily="18" charset="0"/>
                <a:cs typeface="Times New Roman" pitchFamily="18" charset="0"/>
              </a:rPr>
              <a:t>‘e’ 	11</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10</a:t>
            </a:r>
          </a:p>
          <a:p>
            <a:r>
              <a:rPr lang="en-US" dirty="0" smtClean="0">
                <a:latin typeface="Times New Roman" pitchFamily="18" charset="0"/>
                <a:cs typeface="Times New Roman" pitchFamily="18" charset="0"/>
              </a:rPr>
              <a:t>‘o’ 	00</a:t>
            </a:r>
          </a:p>
          <a:p>
            <a:r>
              <a:rPr lang="en-US" dirty="0" smtClean="0">
                <a:latin typeface="Times New Roman" pitchFamily="18" charset="0"/>
                <a:cs typeface="Times New Roman" pitchFamily="18" charset="0"/>
              </a:rPr>
              <a:t>‘p’ 	011</a:t>
            </a:r>
          </a:p>
          <a:p>
            <a:r>
              <a:rPr lang="en-US" dirty="0" smtClean="0">
                <a:latin typeface="Times New Roman" pitchFamily="18" charset="0"/>
                <a:cs typeface="Times New Roman" pitchFamily="18" charset="0"/>
              </a:rPr>
              <a:t>‘b’ 	0101</a:t>
            </a:r>
          </a:p>
          <a:p>
            <a:r>
              <a:rPr lang="en-US" dirty="0" smtClean="0">
                <a:latin typeface="Times New Roman" pitchFamily="18" charset="0"/>
                <a:cs typeface="Times New Roman" pitchFamily="18" charset="0"/>
              </a:rPr>
              <a:t>‘c’ 	0100</a:t>
            </a:r>
            <a:endParaRPr lang="en-US" dirty="0">
              <a:latin typeface="Times New Roman" pitchFamily="18" charset="0"/>
              <a:cs typeface="Times New Roman" pitchFamily="18" charset="0"/>
            </a:endParaRPr>
          </a:p>
        </p:txBody>
      </p:sp>
      <p:pic>
        <p:nvPicPr>
          <p:cNvPr id="91138" name="Picture 2"/>
          <p:cNvPicPr>
            <a:picLocks noChangeAspect="1" noChangeArrowheads="1"/>
          </p:cNvPicPr>
          <p:nvPr/>
        </p:nvPicPr>
        <p:blipFill>
          <a:blip r:embed="rId2"/>
          <a:srcRect/>
          <a:stretch>
            <a:fillRect/>
          </a:stretch>
        </p:blipFill>
        <p:spPr bwMode="auto">
          <a:xfrm>
            <a:off x="152400" y="3886200"/>
            <a:ext cx="6289886"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91138" name="Picture 2"/>
          <p:cNvPicPr>
            <a:picLocks noChangeAspect="1" noChangeArrowheads="1"/>
          </p:cNvPicPr>
          <p:nvPr/>
        </p:nvPicPr>
        <p:blipFill>
          <a:blip r:embed="rId2"/>
          <a:srcRect/>
          <a:stretch>
            <a:fillRect/>
          </a:stretch>
        </p:blipFill>
        <p:spPr bwMode="auto">
          <a:xfrm>
            <a:off x="228600" y="762000"/>
            <a:ext cx="7516561" cy="3048000"/>
          </a:xfrm>
          <a:prstGeom prst="rect">
            <a:avLst/>
          </a:prstGeom>
          <a:noFill/>
          <a:ln w="9525">
            <a:noFill/>
            <a:miter lim="800000"/>
            <a:headEnd/>
            <a:tailEnd/>
          </a:ln>
          <a:effectLst/>
        </p:spPr>
      </p:pic>
      <p:pic>
        <p:nvPicPr>
          <p:cNvPr id="91139" name="Picture 3"/>
          <p:cNvPicPr>
            <a:picLocks noChangeAspect="1" noChangeArrowheads="1"/>
          </p:cNvPicPr>
          <p:nvPr/>
        </p:nvPicPr>
        <p:blipFill>
          <a:blip r:embed="rId3"/>
          <a:srcRect/>
          <a:stretch>
            <a:fillRect/>
          </a:stretch>
        </p:blipFill>
        <p:spPr bwMode="auto">
          <a:xfrm>
            <a:off x="3048000" y="3733800"/>
            <a:ext cx="3838832" cy="2438400"/>
          </a:xfrm>
          <a:prstGeom prst="rect">
            <a:avLst/>
          </a:prstGeom>
          <a:noFill/>
          <a:ln w="9525">
            <a:noFill/>
            <a:miter lim="800000"/>
            <a:headEnd/>
            <a:tailEnd/>
          </a:ln>
          <a:effectLst/>
        </p:spPr>
      </p:pic>
      <p:sp>
        <p:nvSpPr>
          <p:cNvPr id="7" name="TextBox 6"/>
          <p:cNvSpPr txBox="1"/>
          <p:nvPr/>
        </p:nvSpPr>
        <p:spPr>
          <a:xfrm>
            <a:off x="0" y="0"/>
            <a:ext cx="2209800" cy="584775"/>
          </a:xfrm>
          <a:prstGeom prst="rect">
            <a:avLst/>
          </a:prstGeom>
          <a:solidFill>
            <a:srgbClr val="FFC000"/>
          </a:solidFill>
        </p:spPr>
        <p:txBody>
          <a:bodyPr wrap="square" rtlCol="0">
            <a:spAutoFit/>
          </a:bodyPr>
          <a:lstStyle/>
          <a:p>
            <a:r>
              <a:rPr lang="en-US" sz="3200" dirty="0" smtClean="0">
                <a:latin typeface="Times New Roman" pitchFamily="18" charset="0"/>
                <a:cs typeface="Times New Roman" pitchFamily="18" charset="0"/>
              </a:rPr>
              <a:t>Example-2</a:t>
            </a:r>
            <a:endParaRPr lang="en-US"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381000"/>
            <a:ext cx="8915400" cy="6370975"/>
          </a:xfrm>
          <a:prstGeom prst="rect">
            <a:avLst/>
          </a:prstGeom>
          <a:solidFill>
            <a:srgbClr val="CCECFF"/>
          </a:solidFill>
        </p:spPr>
        <p:txBody>
          <a:bodyPr wrap="square" rtlCol="0">
            <a:spAutoFit/>
          </a:bodyPr>
          <a:lstStyle/>
          <a:p>
            <a:pPr algn="just"/>
            <a:r>
              <a:rPr lang="en-US" sz="3600" b="1" dirty="0" smtClean="0">
                <a:solidFill>
                  <a:srgbClr val="FF0000"/>
                </a:solidFill>
                <a:latin typeface="Times New Roman" pitchFamily="18" charset="0"/>
                <a:cs typeface="Times New Roman" pitchFamily="18" charset="0"/>
              </a:rPr>
              <a:t>Information from engineering point of view</a:t>
            </a:r>
          </a:p>
          <a:p>
            <a:pPr algn="just"/>
            <a:endParaRPr lang="en-US" sz="12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From engineering point of view, an amount of information in a message is proportional to the time required to transmit the message. Therefore the message with smaller probability of occurrence needs long code word and that of larger probability need shorter codeword. </a:t>
            </a:r>
          </a:p>
          <a:p>
            <a:pPr algn="just"/>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For example in Morse code each alphabet is presented by combination of mark and space has a certain length. To maximize throughput frequent letters like </a:t>
            </a:r>
            <a:r>
              <a:rPr lang="en-US" sz="2400" i="1" dirty="0" smtClean="0">
                <a:latin typeface="Times New Roman" pitchFamily="18" charset="0"/>
                <a:cs typeface="Times New Roman" pitchFamily="18" charset="0"/>
              </a:rPr>
              <a:t>e, t, a</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 are presented by shorter code word and the letters like </a:t>
            </a:r>
            <a:r>
              <a:rPr lang="en-US" sz="2400" i="1" dirty="0" smtClean="0">
                <a:latin typeface="Times New Roman" pitchFamily="18" charset="0"/>
                <a:cs typeface="Times New Roman" pitchFamily="18" charset="0"/>
              </a:rPr>
              <a:t>x, q, k</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z</a:t>
            </a:r>
            <a:r>
              <a:rPr lang="en-US" sz="2400" dirty="0" smtClean="0">
                <a:latin typeface="Times New Roman" pitchFamily="18" charset="0"/>
                <a:cs typeface="Times New Roman" pitchFamily="18" charset="0"/>
              </a:rPr>
              <a:t> which occur less frequency are presented by longer code word. </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If someone use equal length code like binary or gray code then it become unwise to use equal code for frequent letters i.e. throughput (information per unit time) of the communication system will be reduced considerably.</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92162" name="Picture 2"/>
          <p:cNvPicPr>
            <a:picLocks noChangeAspect="1" noChangeArrowheads="1"/>
          </p:cNvPicPr>
          <p:nvPr/>
        </p:nvPicPr>
        <p:blipFill>
          <a:blip r:embed="rId2"/>
          <a:srcRect/>
          <a:stretch>
            <a:fillRect/>
          </a:stretch>
        </p:blipFill>
        <p:spPr bwMode="auto">
          <a:xfrm>
            <a:off x="533400" y="609600"/>
            <a:ext cx="6759331" cy="2819400"/>
          </a:xfrm>
          <a:prstGeom prst="rect">
            <a:avLst/>
          </a:prstGeom>
          <a:noFill/>
          <a:ln w="9525">
            <a:noFill/>
            <a:miter lim="800000"/>
            <a:headEnd/>
            <a:tailEnd/>
          </a:ln>
          <a:effectLst/>
        </p:spPr>
      </p:pic>
      <p:pic>
        <p:nvPicPr>
          <p:cNvPr id="92163" name="Picture 3"/>
          <p:cNvPicPr>
            <a:picLocks noChangeAspect="1" noChangeArrowheads="1"/>
          </p:cNvPicPr>
          <p:nvPr/>
        </p:nvPicPr>
        <p:blipFill>
          <a:blip r:embed="rId3"/>
          <a:srcRect/>
          <a:stretch>
            <a:fillRect/>
          </a:stretch>
        </p:blipFill>
        <p:spPr bwMode="auto">
          <a:xfrm>
            <a:off x="6400800" y="3276600"/>
            <a:ext cx="2266950" cy="1419225"/>
          </a:xfrm>
          <a:prstGeom prst="rect">
            <a:avLst/>
          </a:prstGeom>
          <a:noFill/>
          <a:ln w="9525">
            <a:noFill/>
            <a:miter lim="800000"/>
            <a:headEnd/>
            <a:tailEnd/>
          </a:ln>
          <a:effectLst/>
        </p:spPr>
      </p:pic>
      <p:pic>
        <p:nvPicPr>
          <p:cNvPr id="92164" name="Picture 4"/>
          <p:cNvPicPr>
            <a:picLocks noChangeAspect="1" noChangeArrowheads="1"/>
          </p:cNvPicPr>
          <p:nvPr/>
        </p:nvPicPr>
        <p:blipFill>
          <a:blip r:embed="rId4"/>
          <a:srcRect/>
          <a:stretch>
            <a:fillRect/>
          </a:stretch>
        </p:blipFill>
        <p:spPr bwMode="auto">
          <a:xfrm>
            <a:off x="762000" y="4572000"/>
            <a:ext cx="4781550" cy="1866900"/>
          </a:xfrm>
          <a:prstGeom prst="rect">
            <a:avLst/>
          </a:prstGeom>
          <a:noFill/>
          <a:ln w="9525">
            <a:noFill/>
            <a:miter lim="800000"/>
            <a:headEnd/>
            <a:tailEnd/>
          </a:ln>
          <a:effectLst/>
        </p:spPr>
      </p:pic>
      <p:sp>
        <p:nvSpPr>
          <p:cNvPr id="8" name="TextBox 7"/>
          <p:cNvSpPr txBox="1"/>
          <p:nvPr/>
        </p:nvSpPr>
        <p:spPr>
          <a:xfrm>
            <a:off x="381000" y="3962400"/>
            <a:ext cx="2743200" cy="461665"/>
          </a:xfrm>
          <a:prstGeom prst="rect">
            <a:avLst/>
          </a:prstGeom>
          <a:solidFill>
            <a:srgbClr val="FFC000"/>
          </a:solidFill>
        </p:spPr>
        <p:txBody>
          <a:bodyPr wrap="square" rtlCol="0">
            <a:spAutoFit/>
          </a:bodyPr>
          <a:lstStyle/>
          <a:p>
            <a:r>
              <a:rPr lang="en-US" sz="2400" dirty="0" smtClean="0">
                <a:latin typeface="Times New Roman" pitchFamily="18" charset="0"/>
                <a:cs typeface="Times New Roman" pitchFamily="18" charset="0"/>
              </a:rPr>
              <a:t>Average code length</a:t>
            </a:r>
            <a:endParaRPr lang="en-US" sz="2400" dirty="0">
              <a:latin typeface="Times New Roman" pitchFamily="18" charset="0"/>
              <a:cs typeface="Times New Roman" pitchFamily="18" charset="0"/>
            </a:endParaRPr>
          </a:p>
        </p:txBody>
      </p:sp>
      <p:sp>
        <p:nvSpPr>
          <p:cNvPr id="9" name="TextBox 8"/>
          <p:cNvSpPr txBox="1"/>
          <p:nvPr/>
        </p:nvSpPr>
        <p:spPr>
          <a:xfrm>
            <a:off x="1828800" y="6019800"/>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bits/message</a:t>
            </a:r>
            <a:endParaRPr lang="en-US" dirty="0">
              <a:latin typeface="Times New Roman" pitchFamily="18" charset="0"/>
              <a:cs typeface="Times New Roman" pitchFamily="18" charset="0"/>
            </a:endParaRPr>
          </a:p>
        </p:txBody>
      </p:sp>
      <p:sp>
        <p:nvSpPr>
          <p:cNvPr id="11" name="TextBox 10"/>
          <p:cNvSpPr txBox="1"/>
          <p:nvPr/>
        </p:nvSpPr>
        <p:spPr>
          <a:xfrm>
            <a:off x="0" y="0"/>
            <a:ext cx="2209800" cy="584775"/>
          </a:xfrm>
          <a:prstGeom prst="rect">
            <a:avLst/>
          </a:prstGeom>
          <a:solidFill>
            <a:srgbClr val="FFC000"/>
          </a:solidFill>
        </p:spPr>
        <p:txBody>
          <a:bodyPr wrap="square" rtlCol="0">
            <a:spAutoFit/>
          </a:bodyPr>
          <a:lstStyle/>
          <a:p>
            <a:r>
              <a:rPr lang="en-US" sz="3200" dirty="0" smtClean="0">
                <a:latin typeface="Times New Roman" pitchFamily="18" charset="0"/>
                <a:cs typeface="Times New Roman" pitchFamily="18" charset="0"/>
              </a:rPr>
              <a:t>Example-3</a:t>
            </a:r>
            <a:endParaRPr lang="en-US" sz="32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93186" name="Picture 2"/>
          <p:cNvPicPr>
            <a:picLocks noChangeAspect="1" noChangeArrowheads="1"/>
          </p:cNvPicPr>
          <p:nvPr/>
        </p:nvPicPr>
        <p:blipFill>
          <a:blip r:embed="rId2"/>
          <a:srcRect/>
          <a:stretch>
            <a:fillRect/>
          </a:stretch>
        </p:blipFill>
        <p:spPr bwMode="auto">
          <a:xfrm>
            <a:off x="609600" y="457200"/>
            <a:ext cx="7553325" cy="1047750"/>
          </a:xfrm>
          <a:prstGeom prst="rect">
            <a:avLst/>
          </a:prstGeom>
          <a:noFill/>
          <a:ln w="9525">
            <a:noFill/>
            <a:miter lim="800000"/>
            <a:headEnd/>
            <a:tailEnd/>
          </a:ln>
          <a:effectLst/>
        </p:spPr>
      </p:pic>
      <p:pic>
        <p:nvPicPr>
          <p:cNvPr id="93187" name="Picture 3"/>
          <p:cNvPicPr>
            <a:picLocks noChangeAspect="1" noChangeArrowheads="1"/>
          </p:cNvPicPr>
          <p:nvPr/>
        </p:nvPicPr>
        <p:blipFill>
          <a:blip r:embed="rId3"/>
          <a:srcRect/>
          <a:stretch>
            <a:fillRect/>
          </a:stretch>
        </p:blipFill>
        <p:spPr bwMode="auto">
          <a:xfrm>
            <a:off x="609600" y="1752600"/>
            <a:ext cx="7800975" cy="45815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pic>
        <p:nvPicPr>
          <p:cNvPr id="94210" name="Picture 2"/>
          <p:cNvPicPr>
            <a:picLocks noChangeAspect="1" noChangeArrowheads="1"/>
          </p:cNvPicPr>
          <p:nvPr/>
        </p:nvPicPr>
        <p:blipFill>
          <a:blip r:embed="rId2"/>
          <a:srcRect/>
          <a:stretch>
            <a:fillRect/>
          </a:stretch>
        </p:blipFill>
        <p:spPr bwMode="auto">
          <a:xfrm>
            <a:off x="609600" y="1143000"/>
            <a:ext cx="2076450" cy="2409825"/>
          </a:xfrm>
          <a:prstGeom prst="rect">
            <a:avLst/>
          </a:prstGeom>
          <a:noFill/>
          <a:ln w="9525">
            <a:noFill/>
            <a:miter lim="800000"/>
            <a:headEnd/>
            <a:tailEnd/>
          </a:ln>
          <a:effectLst/>
        </p:spPr>
      </p:pic>
      <p:pic>
        <p:nvPicPr>
          <p:cNvPr id="94211" name="Picture 3"/>
          <p:cNvPicPr>
            <a:picLocks noChangeAspect="1" noChangeArrowheads="1"/>
          </p:cNvPicPr>
          <p:nvPr/>
        </p:nvPicPr>
        <p:blipFill>
          <a:blip r:embed="rId3"/>
          <a:srcRect/>
          <a:stretch>
            <a:fillRect/>
          </a:stretch>
        </p:blipFill>
        <p:spPr bwMode="auto">
          <a:xfrm>
            <a:off x="2819400" y="1143000"/>
            <a:ext cx="4648200" cy="1781175"/>
          </a:xfrm>
          <a:prstGeom prst="rect">
            <a:avLst/>
          </a:prstGeom>
          <a:noFill/>
          <a:ln w="9525">
            <a:noFill/>
            <a:miter lim="800000"/>
            <a:headEnd/>
            <a:tailEnd/>
          </a:ln>
          <a:effectLst/>
        </p:spPr>
      </p:pic>
      <p:sp>
        <p:nvSpPr>
          <p:cNvPr id="7" name="TextBox 6"/>
          <p:cNvSpPr txBox="1"/>
          <p:nvPr/>
        </p:nvSpPr>
        <p:spPr>
          <a:xfrm>
            <a:off x="2743200" y="762000"/>
            <a:ext cx="2743200" cy="461665"/>
          </a:xfrm>
          <a:prstGeom prst="rect">
            <a:avLst/>
          </a:prstGeom>
          <a:solidFill>
            <a:srgbClr val="FFC000"/>
          </a:solidFill>
        </p:spPr>
        <p:txBody>
          <a:bodyPr wrap="square" rtlCol="0">
            <a:spAutoFit/>
          </a:bodyPr>
          <a:lstStyle/>
          <a:p>
            <a:r>
              <a:rPr lang="en-US" sz="2400" dirty="0" smtClean="0">
                <a:latin typeface="Times New Roman" pitchFamily="18" charset="0"/>
                <a:cs typeface="Times New Roman" pitchFamily="18" charset="0"/>
              </a:rPr>
              <a:t>Average code length</a:t>
            </a:r>
            <a:endParaRPr lang="en-US" sz="2400" dirty="0">
              <a:latin typeface="Times New Roman" pitchFamily="18" charset="0"/>
              <a:cs typeface="Times New Roman" pitchFamily="18" charset="0"/>
            </a:endParaRPr>
          </a:p>
        </p:txBody>
      </p:sp>
      <p:sp>
        <p:nvSpPr>
          <p:cNvPr id="8" name="TextBox 7"/>
          <p:cNvSpPr txBox="1"/>
          <p:nvPr/>
        </p:nvSpPr>
        <p:spPr>
          <a:xfrm>
            <a:off x="4114800" y="2514600"/>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bits/message</a:t>
            </a:r>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pic>
        <p:nvPicPr>
          <p:cNvPr id="91138" name="Picture 2" descr="Prefix Tree"/>
          <p:cNvPicPr>
            <a:picLocks noChangeAspect="1" noChangeArrowheads="1"/>
          </p:cNvPicPr>
          <p:nvPr/>
        </p:nvPicPr>
        <p:blipFill>
          <a:blip r:embed="rId2"/>
          <a:srcRect/>
          <a:stretch>
            <a:fillRect/>
          </a:stretch>
        </p:blipFill>
        <p:spPr bwMode="auto">
          <a:xfrm>
            <a:off x="1524000" y="1371600"/>
            <a:ext cx="4343400" cy="4699416"/>
          </a:xfrm>
          <a:prstGeom prst="rect">
            <a:avLst/>
          </a:prstGeom>
          <a:noFill/>
        </p:spPr>
      </p:pic>
      <p:sp>
        <p:nvSpPr>
          <p:cNvPr id="8" name="TextBox 7"/>
          <p:cNvSpPr txBox="1"/>
          <p:nvPr/>
        </p:nvSpPr>
        <p:spPr>
          <a:xfrm>
            <a:off x="5638800" y="1828800"/>
            <a:ext cx="1828800" cy="1477328"/>
          </a:xfrm>
          <a:prstGeom prst="rect">
            <a:avLst/>
          </a:prstGeom>
          <a:noFill/>
        </p:spPr>
        <p:txBody>
          <a:bodyPr wrap="square" rtlCol="0">
            <a:spAutoFit/>
          </a:bodyPr>
          <a:lstStyle/>
          <a:p>
            <a:r>
              <a:rPr lang="pt-BR" dirty="0" smtClean="0"/>
              <a:t>a          0 </a:t>
            </a:r>
          </a:p>
          <a:p>
            <a:r>
              <a:rPr lang="pt-BR" dirty="0" smtClean="0"/>
              <a:t>b          111 </a:t>
            </a:r>
          </a:p>
          <a:p>
            <a:r>
              <a:rPr lang="pt-BR" dirty="0" smtClean="0"/>
              <a:t>c           1011</a:t>
            </a:r>
          </a:p>
          <a:p>
            <a:r>
              <a:rPr lang="en-US" dirty="0" smtClean="0"/>
              <a:t>d          1010 </a:t>
            </a:r>
          </a:p>
          <a:p>
            <a:r>
              <a:rPr lang="en-US" dirty="0" smtClean="0"/>
              <a:t>r            110</a:t>
            </a:r>
            <a:endParaRPr lang="en-US" dirty="0"/>
          </a:p>
        </p:txBody>
      </p:sp>
      <p:sp>
        <p:nvSpPr>
          <p:cNvPr id="9" name="TextBox 8"/>
          <p:cNvSpPr txBox="1"/>
          <p:nvPr/>
        </p:nvSpPr>
        <p:spPr>
          <a:xfrm>
            <a:off x="0" y="0"/>
            <a:ext cx="2971800" cy="646331"/>
          </a:xfrm>
          <a:prstGeom prst="rect">
            <a:avLst/>
          </a:prstGeom>
          <a:solidFill>
            <a:srgbClr val="FFC000"/>
          </a:solidFill>
        </p:spPr>
        <p:txBody>
          <a:bodyPr wrap="square" rtlCol="0">
            <a:spAutoFit/>
          </a:bodyPr>
          <a:lstStyle/>
          <a:p>
            <a:r>
              <a:rPr lang="en-US" sz="3600" b="1" dirty="0" smtClean="0">
                <a:solidFill>
                  <a:srgbClr val="0000FF"/>
                </a:solidFill>
                <a:latin typeface="Times New Roman" pitchFamily="18" charset="0"/>
                <a:cs typeface="Times New Roman" pitchFamily="18" charset="0"/>
              </a:rPr>
              <a:t>Prefix Codes</a:t>
            </a:r>
            <a:endParaRPr lang="en-US" sz="3600" dirty="0">
              <a:solidFill>
                <a:srgbClr val="0000FF"/>
              </a:solidFill>
              <a:latin typeface="Times New Roman" pitchFamily="18" charset="0"/>
              <a:cs typeface="Times New Roman" pitchFamily="18" charset="0"/>
            </a:endParaRPr>
          </a:p>
        </p:txBody>
      </p:sp>
      <p:sp>
        <p:nvSpPr>
          <p:cNvPr id="10" name="TextBox 9"/>
          <p:cNvSpPr txBox="1"/>
          <p:nvPr/>
        </p:nvSpPr>
        <p:spPr>
          <a:xfrm>
            <a:off x="3352800" y="304800"/>
            <a:ext cx="48768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No word in the code is a </a:t>
            </a:r>
            <a:r>
              <a:rPr lang="en-US" sz="2400" i="1" dirty="0" smtClean="0">
                <a:latin typeface="Times New Roman" pitchFamily="18" charset="0"/>
                <a:cs typeface="Times New Roman" pitchFamily="18" charset="0"/>
              </a:rPr>
              <a:t>prefix</a:t>
            </a:r>
            <a:r>
              <a:rPr lang="en-US" sz="2400" dirty="0" smtClean="0">
                <a:latin typeface="Times New Roman" pitchFamily="18" charset="0"/>
                <a:cs typeface="Times New Roman" pitchFamily="18" charset="0"/>
              </a:rPr>
              <a:t> of any other word.</a:t>
            </a:r>
            <a:endParaRPr lang="en-US" sz="2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TextBox 4"/>
          <p:cNvSpPr txBox="1"/>
          <p:nvPr/>
        </p:nvSpPr>
        <p:spPr>
          <a:xfrm>
            <a:off x="228600" y="1295400"/>
            <a:ext cx="8610600" cy="3046988"/>
          </a:xfrm>
          <a:prstGeom prst="rect">
            <a:avLst/>
          </a:prstGeom>
          <a:noFill/>
        </p:spPr>
        <p:txBody>
          <a:bodyPr wrap="square" rtlCol="0">
            <a:spAutoFit/>
          </a:bodyPr>
          <a:lstStyle/>
          <a:p>
            <a:pPr algn="just">
              <a:buFont typeface="Wingdings" pitchFamily="2" charset="2"/>
              <a:buChar char="ü"/>
            </a:pPr>
            <a:r>
              <a:rPr lang="en-US" sz="2400" b="1" dirty="0" smtClean="0">
                <a:latin typeface="Times New Roman" pitchFamily="18" charset="0"/>
                <a:cs typeface="Times New Roman" pitchFamily="18" charset="0"/>
              </a:rPr>
              <a:t>Lempel–Ziv–Welch</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LZW</a:t>
            </a:r>
            <a:r>
              <a:rPr lang="en-US" sz="2400" dirty="0" smtClean="0">
                <a:latin typeface="Times New Roman" pitchFamily="18" charset="0"/>
                <a:cs typeface="Times New Roman" pitchFamily="18" charset="0"/>
              </a:rPr>
              <a:t>) is a universal lossless data compression algorithm created by </a:t>
            </a:r>
            <a:r>
              <a:rPr lang="en-US" sz="2400" dirty="0" smtClean="0">
                <a:latin typeface="Times New Roman" pitchFamily="18" charset="0"/>
                <a:cs typeface="Times New Roman" pitchFamily="18" charset="0"/>
                <a:hlinkClick r:id="rId2" tooltip="Abraham Lempel"/>
              </a:rPr>
              <a:t>Abraham Lempel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3" tooltip="Jacob Ziv"/>
              </a:rPr>
              <a:t>Jacob </a:t>
            </a:r>
            <a:r>
              <a:rPr lang="en-US" sz="2400" dirty="0" err="1" smtClean="0">
                <a:latin typeface="Times New Roman" pitchFamily="18" charset="0"/>
                <a:cs typeface="Times New Roman" pitchFamily="18" charset="0"/>
                <a:hlinkClick r:id="rId3" tooltip="Jacob Ziv"/>
              </a:rPr>
              <a:t>Ziv</a:t>
            </a:r>
            <a:r>
              <a:rPr lang="en-US" sz="2400" dirty="0" smtClean="0">
                <a:latin typeface="Times New Roman" pitchFamily="18" charset="0"/>
                <a:cs typeface="Times New Roman" pitchFamily="18" charset="0"/>
              </a:rPr>
              <a:t>, and </a:t>
            </a:r>
            <a:r>
              <a:rPr lang="en-US" sz="2400" dirty="0" smtClean="0">
                <a:latin typeface="Times New Roman" pitchFamily="18" charset="0"/>
                <a:cs typeface="Times New Roman" pitchFamily="18" charset="0"/>
                <a:hlinkClick r:id="rId4" tooltip="Terry Welch"/>
              </a:rPr>
              <a:t>Terry Welch</a:t>
            </a:r>
            <a:r>
              <a:rPr lang="en-US" sz="2400" dirty="0" smtClean="0">
                <a:latin typeface="Times New Roman" pitchFamily="18" charset="0"/>
                <a:cs typeface="Times New Roman" pitchFamily="18" charset="0"/>
              </a:rPr>
              <a:t>. It was published by Welch in 1984 as an improved implementation of the LZ78 algorithm published by Lempel and </a:t>
            </a:r>
            <a:r>
              <a:rPr lang="en-US" sz="2400" dirty="0" err="1" smtClean="0">
                <a:latin typeface="Times New Roman" pitchFamily="18" charset="0"/>
                <a:cs typeface="Times New Roman" pitchFamily="18" charset="0"/>
              </a:rPr>
              <a:t>Ziv</a:t>
            </a:r>
            <a:r>
              <a:rPr lang="en-US" sz="2400" dirty="0" smtClean="0">
                <a:latin typeface="Times New Roman" pitchFamily="18" charset="0"/>
                <a:cs typeface="Times New Roman" pitchFamily="18" charset="0"/>
              </a:rPr>
              <a:t> in 1978. </a:t>
            </a:r>
          </a:p>
          <a:p>
            <a:pPr algn="just"/>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The algorithm is simple to implement, and widely used Unix  file compression, and is used in the GIF image format.</a:t>
            </a:r>
            <a:endParaRPr lang="en-US" sz="2400" dirty="0">
              <a:latin typeface="Times New Roman" pitchFamily="18" charset="0"/>
              <a:cs typeface="Times New Roman" pitchFamily="18" charset="0"/>
            </a:endParaRPr>
          </a:p>
        </p:txBody>
      </p:sp>
      <p:sp>
        <p:nvSpPr>
          <p:cNvPr id="6" name="Text Box 2"/>
          <p:cNvSpPr txBox="1">
            <a:spLocks noChangeArrowheads="1"/>
          </p:cNvSpPr>
          <p:nvPr/>
        </p:nvSpPr>
        <p:spPr bwMode="auto">
          <a:xfrm>
            <a:off x="0" y="0"/>
            <a:ext cx="4339650" cy="646331"/>
          </a:xfrm>
          <a:prstGeom prst="rect">
            <a:avLst/>
          </a:prstGeom>
          <a:noFill/>
          <a:ln w="9525">
            <a:noFill/>
            <a:miter lim="800000"/>
            <a:headEnd/>
            <a:tailEnd/>
          </a:ln>
          <a:effectLst/>
        </p:spPr>
        <p:txBody>
          <a:bodyPr wrap="none">
            <a:spAutoFit/>
          </a:bodyPr>
          <a:lstStyle/>
          <a:p>
            <a:r>
              <a:rPr lang="en-US" sz="3600" b="1" dirty="0">
                <a:solidFill>
                  <a:schemeClr val="hlink"/>
                </a:solidFill>
                <a:latin typeface="Times New Roman" pitchFamily="18" charset="0"/>
              </a:rPr>
              <a:t>Lempel </a:t>
            </a:r>
            <a:r>
              <a:rPr lang="en-US" sz="3600" b="1" dirty="0" err="1">
                <a:solidFill>
                  <a:schemeClr val="hlink"/>
                </a:solidFill>
                <a:latin typeface="Times New Roman" pitchFamily="18" charset="0"/>
              </a:rPr>
              <a:t>Ziv</a:t>
            </a:r>
            <a:r>
              <a:rPr lang="en-US" sz="3600" b="1" dirty="0">
                <a:solidFill>
                  <a:schemeClr val="hlink"/>
                </a:solidFill>
                <a:latin typeface="Times New Roman" pitchFamily="18" charset="0"/>
              </a:rPr>
              <a:t> encoding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15.</a:t>
            </a:r>
            <a:fld id="{D6DB3A93-2FF0-4686-8FC0-2CDE1EE74D93}" type="slidenum">
              <a:rPr lang="en-US"/>
              <a:pPr/>
              <a:t>55</a:t>
            </a:fld>
            <a:endParaRPr lang="en-US"/>
          </a:p>
        </p:txBody>
      </p:sp>
      <p:sp>
        <p:nvSpPr>
          <p:cNvPr id="1903618" name="Text Box 2"/>
          <p:cNvSpPr txBox="1">
            <a:spLocks noChangeArrowheads="1"/>
          </p:cNvSpPr>
          <p:nvPr/>
        </p:nvSpPr>
        <p:spPr bwMode="auto">
          <a:xfrm>
            <a:off x="152400" y="76200"/>
            <a:ext cx="5181600" cy="519113"/>
          </a:xfrm>
          <a:prstGeom prst="rect">
            <a:avLst/>
          </a:prstGeom>
          <a:noFill/>
          <a:ln w="9525">
            <a:noFill/>
            <a:miter lim="800000"/>
            <a:headEnd/>
            <a:tailEnd/>
          </a:ln>
          <a:effectLst/>
        </p:spPr>
        <p:txBody>
          <a:bodyPr>
            <a:spAutoFit/>
          </a:bodyPr>
          <a:lstStyle/>
          <a:p>
            <a:r>
              <a:rPr lang="en-US" sz="2800">
                <a:solidFill>
                  <a:srgbClr val="660066"/>
                </a:solidFill>
                <a:latin typeface="Times New Roman" pitchFamily="18" charset="0"/>
              </a:rPr>
              <a:t>Compression</a:t>
            </a:r>
          </a:p>
        </p:txBody>
      </p:sp>
      <p:sp>
        <p:nvSpPr>
          <p:cNvPr id="1903619" name="Rectangle 3"/>
          <p:cNvSpPr>
            <a:spLocks noChangeArrowheads="1"/>
          </p:cNvSpPr>
          <p:nvPr/>
        </p:nvSpPr>
        <p:spPr bwMode="auto">
          <a:xfrm>
            <a:off x="152400" y="641350"/>
            <a:ext cx="8915400" cy="4832092"/>
          </a:xfrm>
          <a:prstGeom prst="rect">
            <a:avLst/>
          </a:prstGeom>
          <a:solidFill>
            <a:schemeClr val="bg1"/>
          </a:solidFill>
          <a:ln w="9525">
            <a:noFill/>
            <a:miter lim="800000"/>
            <a:headEnd/>
            <a:tailEnd/>
          </a:ln>
          <a:effectLst/>
        </p:spPr>
        <p:txBody>
          <a:bodyPr>
            <a:spAutoFit/>
          </a:bodyPr>
          <a:lstStyle/>
          <a:p>
            <a:pPr algn="just">
              <a:buFont typeface="Wingdings" pitchFamily="2" charset="2"/>
              <a:buChar char="ü"/>
            </a:pPr>
            <a:r>
              <a:rPr lang="en-US" sz="2800" b="0" dirty="0">
                <a:latin typeface="Times New Roman" pitchFamily="18" charset="0"/>
              </a:rPr>
              <a:t>In this phase there are two concurrent events: building an indexed dictionary and compressing a string of symbols. The algorithm extracts the smallest substring that cannot be found in the dictionary from the remaining uncompressed string. It then stores a copy of this substring in the dictionary as a new entry and assigns it an index value. </a:t>
            </a:r>
            <a:endParaRPr lang="en-US" sz="2800" b="0" dirty="0" smtClean="0">
              <a:latin typeface="Times New Roman" pitchFamily="18" charset="0"/>
            </a:endParaRPr>
          </a:p>
          <a:p>
            <a:pPr algn="just"/>
            <a:endParaRPr lang="en-US" sz="2800" dirty="0" smtClean="0">
              <a:latin typeface="Times New Roman" pitchFamily="18" charset="0"/>
            </a:endParaRPr>
          </a:p>
          <a:p>
            <a:pPr algn="just">
              <a:buFont typeface="Wingdings" pitchFamily="2" charset="2"/>
              <a:buChar char="ü"/>
            </a:pPr>
            <a:r>
              <a:rPr lang="en-US" sz="2800" b="0" dirty="0" smtClean="0">
                <a:latin typeface="Times New Roman" pitchFamily="18" charset="0"/>
              </a:rPr>
              <a:t>Compression </a:t>
            </a:r>
            <a:r>
              <a:rPr lang="en-US" sz="2800" b="0" dirty="0">
                <a:latin typeface="Times New Roman" pitchFamily="18" charset="0"/>
              </a:rPr>
              <a:t>occurs when the substring, except for the last character, is replaced with the index found in the dictionary. The process then inserts the index and the last character of the substring into the compressed string.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15.</a:t>
            </a:r>
            <a:fld id="{CA568951-F4B1-4072-9278-BBBE38D6FCCB}" type="slidenum">
              <a:rPr lang="en-US"/>
              <a:pPr/>
              <a:t>56</a:t>
            </a:fld>
            <a:endParaRPr lang="en-US"/>
          </a:p>
        </p:txBody>
      </p:sp>
      <p:sp>
        <p:nvSpPr>
          <p:cNvPr id="1905668" name="Text Box 4"/>
          <p:cNvSpPr txBox="1">
            <a:spLocks noChangeArrowheads="1"/>
          </p:cNvSpPr>
          <p:nvPr/>
        </p:nvSpPr>
        <p:spPr bwMode="auto">
          <a:xfrm>
            <a:off x="1524000" y="6172200"/>
            <a:ext cx="57213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15.8  </a:t>
            </a:r>
            <a:r>
              <a:rPr lang="en-US" sz="2000">
                <a:latin typeface="Times New Roman" pitchFamily="18" charset="0"/>
              </a:rPr>
              <a:t>An example of Lempel Ziv encoding</a:t>
            </a:r>
          </a:p>
        </p:txBody>
      </p:sp>
      <p:pic>
        <p:nvPicPr>
          <p:cNvPr id="1905669" name="Picture 5"/>
          <p:cNvPicPr>
            <a:picLocks noChangeAspect="1" noChangeArrowheads="1"/>
          </p:cNvPicPr>
          <p:nvPr/>
        </p:nvPicPr>
        <p:blipFill>
          <a:blip r:embed="rId3"/>
          <a:srcRect/>
          <a:stretch>
            <a:fillRect/>
          </a:stretch>
        </p:blipFill>
        <p:spPr bwMode="auto">
          <a:xfrm>
            <a:off x="2187575" y="381000"/>
            <a:ext cx="4899025" cy="5611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15.</a:t>
            </a:r>
            <a:fld id="{D0A6372A-B636-41A6-828E-C6CBC5217500}" type="slidenum">
              <a:rPr lang="en-US"/>
              <a:pPr/>
              <a:t>57</a:t>
            </a:fld>
            <a:endParaRPr lang="en-US"/>
          </a:p>
        </p:txBody>
      </p:sp>
      <p:sp>
        <p:nvSpPr>
          <p:cNvPr id="1907714" name="Text Box 2"/>
          <p:cNvSpPr txBox="1">
            <a:spLocks noChangeArrowheads="1"/>
          </p:cNvSpPr>
          <p:nvPr/>
        </p:nvSpPr>
        <p:spPr bwMode="auto">
          <a:xfrm>
            <a:off x="152400" y="76200"/>
            <a:ext cx="5181600" cy="519113"/>
          </a:xfrm>
          <a:prstGeom prst="rect">
            <a:avLst/>
          </a:prstGeom>
          <a:noFill/>
          <a:ln w="9525">
            <a:noFill/>
            <a:miter lim="800000"/>
            <a:headEnd/>
            <a:tailEnd/>
          </a:ln>
          <a:effectLst/>
        </p:spPr>
        <p:txBody>
          <a:bodyPr>
            <a:spAutoFit/>
          </a:bodyPr>
          <a:lstStyle/>
          <a:p>
            <a:r>
              <a:rPr lang="en-US" sz="2800">
                <a:solidFill>
                  <a:srgbClr val="660066"/>
                </a:solidFill>
                <a:latin typeface="Times New Roman" pitchFamily="18" charset="0"/>
              </a:rPr>
              <a:t>Decompression</a:t>
            </a:r>
          </a:p>
        </p:txBody>
      </p:sp>
      <p:sp>
        <p:nvSpPr>
          <p:cNvPr id="1907715" name="Rectangle 3"/>
          <p:cNvSpPr>
            <a:spLocks noChangeArrowheads="1"/>
          </p:cNvSpPr>
          <p:nvPr/>
        </p:nvSpPr>
        <p:spPr bwMode="auto">
          <a:xfrm>
            <a:off x="152400" y="641350"/>
            <a:ext cx="8915400" cy="3081338"/>
          </a:xfrm>
          <a:prstGeom prst="rect">
            <a:avLst/>
          </a:prstGeom>
          <a:solidFill>
            <a:schemeClr val="bg1"/>
          </a:solidFill>
          <a:ln w="9525">
            <a:noFill/>
            <a:miter lim="800000"/>
            <a:headEnd/>
            <a:tailEnd/>
          </a:ln>
          <a:effectLst/>
        </p:spPr>
        <p:txBody>
          <a:bodyPr>
            <a:spAutoFit/>
          </a:bodyPr>
          <a:lstStyle/>
          <a:p>
            <a:pPr algn="just"/>
            <a:r>
              <a:rPr lang="en-US" sz="2800" b="0">
                <a:latin typeface="Times New Roman" pitchFamily="18" charset="0"/>
              </a:rPr>
              <a:t>Decompression is the inverse of the compression process. The process extracts the substrings from the compressed string and tries to replace the indexes with the corresponding</a:t>
            </a:r>
          </a:p>
          <a:p>
            <a:pPr algn="just"/>
            <a:r>
              <a:rPr lang="en-US" sz="2800" b="0">
                <a:latin typeface="Times New Roman" pitchFamily="18" charset="0"/>
              </a:rPr>
              <a:t>entry in the dictionary, which is empty at first and built up gradually. The idea is that when an index is received, there is already an entry in the dictionary corresponding to that index.</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15.</a:t>
            </a:r>
            <a:fld id="{DB0E3076-1390-496D-ACA9-303D3465DD2D}" type="slidenum">
              <a:rPr lang="en-US"/>
              <a:pPr/>
              <a:t>58</a:t>
            </a:fld>
            <a:endParaRPr lang="en-US"/>
          </a:p>
        </p:txBody>
      </p:sp>
      <p:sp>
        <p:nvSpPr>
          <p:cNvPr id="1909762" name="Text Box 2"/>
          <p:cNvSpPr txBox="1">
            <a:spLocks noChangeArrowheads="1"/>
          </p:cNvSpPr>
          <p:nvPr/>
        </p:nvSpPr>
        <p:spPr bwMode="auto">
          <a:xfrm>
            <a:off x="1524000" y="6172200"/>
            <a:ext cx="57213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15.9  </a:t>
            </a:r>
            <a:r>
              <a:rPr lang="en-US" sz="2000">
                <a:latin typeface="Times New Roman" pitchFamily="18" charset="0"/>
              </a:rPr>
              <a:t>An example of Lempel Ziv decoding</a:t>
            </a:r>
          </a:p>
        </p:txBody>
      </p:sp>
      <p:pic>
        <p:nvPicPr>
          <p:cNvPr id="1909763" name="Picture 3"/>
          <p:cNvPicPr>
            <a:picLocks noChangeAspect="1" noChangeArrowheads="1"/>
          </p:cNvPicPr>
          <p:nvPr/>
        </p:nvPicPr>
        <p:blipFill>
          <a:blip r:embed="rId3"/>
          <a:srcRect/>
          <a:stretch>
            <a:fillRect/>
          </a:stretch>
        </p:blipFill>
        <p:spPr bwMode="auto">
          <a:xfrm>
            <a:off x="2133600" y="304800"/>
            <a:ext cx="4899025" cy="5599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sz="half" idx="1"/>
          </p:nvPr>
        </p:nvSpPr>
        <p:spPr>
          <a:xfrm>
            <a:off x="381000" y="457201"/>
            <a:ext cx="8382000" cy="1371600"/>
          </a:xfrm>
        </p:spPr>
        <p:txBody>
          <a:bodyPr/>
          <a:lstStyle/>
          <a:p>
            <a:pPr>
              <a:buNone/>
            </a:pPr>
            <a:r>
              <a:rPr lang="en-US" sz="2500" b="1" dirty="0" smtClean="0">
                <a:latin typeface="Times New Roman" pitchFamily="18" charset="0"/>
                <a:cs typeface="Times New Roman" pitchFamily="18" charset="0"/>
              </a:rPr>
              <a:t>	Rule</a:t>
            </a:r>
            <a:r>
              <a:rPr lang="en-US" sz="2500" b="1" dirty="0">
                <a:latin typeface="Times New Roman" pitchFamily="18" charset="0"/>
                <a:cs typeface="Times New Roman" pitchFamily="18" charset="0"/>
              </a:rPr>
              <a:t>: </a:t>
            </a:r>
            <a:r>
              <a:rPr lang="en-US" sz="2500" dirty="0">
                <a:latin typeface="Times New Roman" pitchFamily="18" charset="0"/>
                <a:cs typeface="Times New Roman" pitchFamily="18" charset="0"/>
              </a:rPr>
              <a:t>Separate this stream of characters into pieces of text so that the shortest piece of data is the string of characters that we have not seen so far. </a:t>
            </a:r>
          </a:p>
        </p:txBody>
      </p:sp>
      <p:pic>
        <p:nvPicPr>
          <p:cNvPr id="112645" name="Picture 5" descr="stream2"/>
          <p:cNvPicPr>
            <a:picLocks noGrp="1" noChangeAspect="1" noChangeArrowheads="1"/>
          </p:cNvPicPr>
          <p:nvPr>
            <p:ph sz="half" idx="2"/>
          </p:nvPr>
        </p:nvPicPr>
        <p:blipFill>
          <a:blip r:embed="rId2"/>
          <a:srcRect/>
          <a:stretch>
            <a:fillRect/>
          </a:stretch>
        </p:blipFill>
        <p:spPr>
          <a:xfrm>
            <a:off x="609600" y="2362200"/>
            <a:ext cx="8305800" cy="3132137"/>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4" name="TextBox 3"/>
          <p:cNvSpPr txBox="1"/>
          <p:nvPr/>
        </p:nvSpPr>
        <p:spPr>
          <a:xfrm>
            <a:off x="0" y="304800"/>
            <a:ext cx="89916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Let the probability of occurrences of letters </a:t>
            </a:r>
            <a:r>
              <a:rPr lang="en-US" sz="2400" i="1"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 in an English message is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and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 respectively. We can write,</a:t>
            </a:r>
            <a:endParaRPr lang="en-US" sz="2400" dirty="0">
              <a:latin typeface="Times New Roman" pitchFamily="18" charset="0"/>
              <a:cs typeface="Times New Roman" pitchFamily="18" charset="0"/>
            </a:endParaRPr>
          </a:p>
        </p:txBody>
      </p:sp>
      <p:graphicFrame>
        <p:nvGraphicFramePr>
          <p:cNvPr id="15364" name="Object 4"/>
          <p:cNvGraphicFramePr>
            <a:graphicFrameLocks noChangeAspect="1"/>
          </p:cNvGraphicFramePr>
          <p:nvPr/>
        </p:nvGraphicFramePr>
        <p:xfrm>
          <a:off x="2057400" y="1524000"/>
          <a:ext cx="1645920" cy="857250"/>
        </p:xfrm>
        <a:graphic>
          <a:graphicData uri="http://schemas.openxmlformats.org/presentationml/2006/ole">
            <p:oleObj spid="_x0000_s15364" name="Equation" r:id="rId3" imgW="457200" imgH="241300" progId="Equation.3">
              <p:embed/>
            </p:oleObj>
          </a:graphicData>
        </a:graphic>
      </p:graphicFrame>
      <p:graphicFrame>
        <p:nvGraphicFramePr>
          <p:cNvPr id="15363" name="Object 3"/>
          <p:cNvGraphicFramePr>
            <a:graphicFrameLocks noChangeAspect="1"/>
          </p:cNvGraphicFramePr>
          <p:nvPr/>
        </p:nvGraphicFramePr>
        <p:xfrm>
          <a:off x="2133600" y="2352675"/>
          <a:ext cx="2084832" cy="542925"/>
        </p:xfrm>
        <a:graphic>
          <a:graphicData uri="http://schemas.openxmlformats.org/presentationml/2006/ole">
            <p:oleObj spid="_x0000_s15363" name="Equation" r:id="rId4" imgW="914400" imgH="241300" progId="Equation.3">
              <p:embed/>
            </p:oleObj>
          </a:graphicData>
        </a:graphic>
      </p:graphicFrame>
      <p:graphicFrame>
        <p:nvGraphicFramePr>
          <p:cNvPr id="15362" name="Object 2"/>
          <p:cNvGraphicFramePr>
            <a:graphicFrameLocks noChangeAspect="1"/>
          </p:cNvGraphicFramePr>
          <p:nvPr/>
        </p:nvGraphicFramePr>
        <p:xfrm>
          <a:off x="2057400" y="3124200"/>
          <a:ext cx="3648456" cy="533400"/>
        </p:xfrm>
        <a:graphic>
          <a:graphicData uri="http://schemas.openxmlformats.org/presentationml/2006/ole">
            <p:oleObj spid="_x0000_s15362" name="Equation" r:id="rId5" imgW="1625600" imgH="241300" progId="Equation.3">
              <p:embed/>
            </p:oleObj>
          </a:graphicData>
        </a:graphic>
      </p:graphicFrame>
      <p:graphicFrame>
        <p:nvGraphicFramePr>
          <p:cNvPr id="15361" name="Object 1"/>
          <p:cNvGraphicFramePr>
            <a:graphicFrameLocks noChangeAspect="1"/>
          </p:cNvGraphicFramePr>
          <p:nvPr/>
        </p:nvGraphicFramePr>
        <p:xfrm>
          <a:off x="2133600" y="3962400"/>
          <a:ext cx="1956435" cy="752475"/>
        </p:xfrm>
        <a:graphic>
          <a:graphicData uri="http://schemas.openxmlformats.org/presentationml/2006/ole">
            <p:oleObj spid="_x0000_s15361" name="Equation" r:id="rId6" imgW="622030" imgH="241195" progId="Equation.3">
              <p:embed/>
            </p:oleObj>
          </a:graphicData>
        </a:graphic>
      </p:graphicFrame>
      <p:sp>
        <p:nvSpPr>
          <p:cNvPr id="153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6" name="Rectangle 6"/>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7" name="Rectangle 7"/>
          <p:cNvSpPr>
            <a:spLocks noChangeArrowheads="1"/>
          </p:cNvSpPr>
          <p:nvPr/>
        </p:nvSpPr>
        <p:spPr bwMode="auto">
          <a:xfrm>
            <a:off x="0" y="1390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p:cNvSpPr txBox="1"/>
          <p:nvPr/>
        </p:nvSpPr>
        <p:spPr>
          <a:xfrm>
            <a:off x="76200" y="4648200"/>
            <a:ext cx="8839200" cy="193899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If the minimum unit of information is code symbol (bit for binary code) then from above inequality the number of bit required to represent </a:t>
            </a:r>
            <a:r>
              <a:rPr lang="en-US" sz="2400" i="1" dirty="0"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 will be greater than that of </a:t>
            </a:r>
            <a:r>
              <a:rPr lang="en-US" sz="2400" i="1"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If the capacity of the channel (in bits/sec) is fixed then time required to transmit </a:t>
            </a:r>
            <a:r>
              <a:rPr lang="en-US" sz="2400" i="1" dirty="0"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 (with larger codeword) will be greater than </a:t>
            </a:r>
            <a:r>
              <a:rPr lang="en-US" sz="2400" i="1"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(with shorter codeword).</a:t>
            </a:r>
            <a:endParaRPr lang="en-US" sz="2400" dirty="0">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4000" b="1">
                <a:solidFill>
                  <a:srgbClr val="000000"/>
                </a:solidFill>
                <a:latin typeface="Times New Roman" pitchFamily="18" charset="0"/>
                <a:cs typeface="Times New Roman" pitchFamily="18" charset="0"/>
              </a:rPr>
              <a:t>Sender : The Compressor</a:t>
            </a:r>
          </a:p>
        </p:txBody>
      </p:sp>
      <p:sp>
        <p:nvSpPr>
          <p:cNvPr id="114691" name="Rectangle 3"/>
          <p:cNvSpPr>
            <a:spLocks noGrp="1" noChangeArrowheads="1"/>
          </p:cNvSpPr>
          <p:nvPr>
            <p:ph type="body" idx="1"/>
          </p:nvPr>
        </p:nvSpPr>
        <p:spPr/>
        <p:txBody>
          <a:bodyPr/>
          <a:lstStyle/>
          <a:p>
            <a:r>
              <a:rPr lang="en-US">
                <a:solidFill>
                  <a:srgbClr val="000000"/>
                </a:solidFill>
                <a:latin typeface="Times New Roman" pitchFamily="18" charset="0"/>
                <a:cs typeface="Times New Roman" pitchFamily="18" charset="0"/>
              </a:rPr>
              <a:t>Before compression, the pieces of text from the breaking-down process are indexed from 1 to n:</a:t>
            </a:r>
          </a:p>
          <a:p>
            <a:pPr>
              <a:buFont typeface="Wingdings" pitchFamily="2" charset="2"/>
              <a:buNone/>
            </a:pPr>
            <a:endParaRPr lang="en-US">
              <a:solidFill>
                <a:srgbClr val="000000"/>
              </a:solidFill>
              <a:latin typeface="Times New Roman" pitchFamily="18" charset="0"/>
              <a:cs typeface="Times New Roman" pitchFamily="18" charset="0"/>
            </a:endParaRPr>
          </a:p>
          <a:p>
            <a:pPr algn="ctr"/>
            <a:endParaRPr lang="en-US">
              <a:solidFill>
                <a:srgbClr val="000000"/>
              </a:solidFill>
              <a:latin typeface="Times New Roman" pitchFamily="18" charset="0"/>
              <a:cs typeface="Times New Roman" pitchFamily="18" charset="0"/>
            </a:endParaRPr>
          </a:p>
          <a:p>
            <a:endParaRPr lang="en-US">
              <a:latin typeface="Times New Roman" pitchFamily="18" charset="0"/>
              <a:cs typeface="Times New Roman" pitchFamily="18" charset="0"/>
            </a:endParaRPr>
          </a:p>
        </p:txBody>
      </p:sp>
      <p:pic>
        <p:nvPicPr>
          <p:cNvPr id="114693" name="Picture 5" descr="stream3"/>
          <p:cNvPicPr>
            <a:picLocks noChangeAspect="1" noChangeArrowheads="1"/>
          </p:cNvPicPr>
          <p:nvPr/>
        </p:nvPicPr>
        <p:blipFill>
          <a:blip r:embed="rId2"/>
          <a:srcRect/>
          <a:stretch>
            <a:fillRect/>
          </a:stretch>
        </p:blipFill>
        <p:spPr bwMode="auto">
          <a:xfrm>
            <a:off x="0" y="3733800"/>
            <a:ext cx="9026979" cy="23622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sz="half" idx="1"/>
          </p:nvPr>
        </p:nvSpPr>
        <p:spPr>
          <a:xfrm>
            <a:off x="609600" y="381000"/>
            <a:ext cx="6935787" cy="1982787"/>
          </a:xfrm>
        </p:spPr>
        <p:txBody>
          <a:bodyPr/>
          <a:lstStyle/>
          <a:p>
            <a:pPr>
              <a:lnSpc>
                <a:spcPct val="90000"/>
              </a:lnSpc>
            </a:pPr>
            <a:r>
              <a:rPr lang="en-US" sz="2100" dirty="0">
                <a:latin typeface="Times New Roman" pitchFamily="18" charset="0"/>
                <a:cs typeface="Times New Roman" pitchFamily="18" charset="0"/>
              </a:rPr>
              <a:t>indices are used to number the pieces of data. </a:t>
            </a:r>
          </a:p>
          <a:p>
            <a:pPr lvl="1">
              <a:lnSpc>
                <a:spcPct val="90000"/>
              </a:lnSpc>
            </a:pPr>
            <a:r>
              <a:rPr lang="en-US" sz="1900" dirty="0">
                <a:latin typeface="Times New Roman" pitchFamily="18" charset="0"/>
                <a:cs typeface="Times New Roman" pitchFamily="18" charset="0"/>
              </a:rPr>
              <a:t>The empty string (start of text) has index 0. </a:t>
            </a:r>
          </a:p>
          <a:p>
            <a:pPr lvl="1">
              <a:lnSpc>
                <a:spcPct val="90000"/>
              </a:lnSpc>
            </a:pPr>
            <a:r>
              <a:rPr lang="en-US" sz="1900" dirty="0">
                <a:latin typeface="Times New Roman" pitchFamily="18" charset="0"/>
                <a:cs typeface="Times New Roman" pitchFamily="18" charset="0"/>
              </a:rPr>
              <a:t>The piece indexed by 1 is </a:t>
            </a:r>
            <a:r>
              <a:rPr lang="en-US" sz="1900" b="1" dirty="0">
                <a:latin typeface="Times New Roman" pitchFamily="18" charset="0"/>
                <a:cs typeface="Times New Roman" pitchFamily="18" charset="0"/>
              </a:rPr>
              <a:t>a</a:t>
            </a:r>
            <a:r>
              <a:rPr lang="en-US" sz="1900" dirty="0">
                <a:latin typeface="Times New Roman" pitchFamily="18" charset="0"/>
                <a:cs typeface="Times New Roman" pitchFamily="18" charset="0"/>
              </a:rPr>
              <a:t>. Thus </a:t>
            </a:r>
            <a:r>
              <a:rPr lang="en-US" sz="1900" b="1" dirty="0">
                <a:latin typeface="Times New Roman" pitchFamily="18" charset="0"/>
                <a:cs typeface="Times New Roman" pitchFamily="18" charset="0"/>
              </a:rPr>
              <a:t>a</a:t>
            </a:r>
            <a:r>
              <a:rPr lang="en-US" sz="1900" dirty="0">
                <a:latin typeface="Times New Roman" pitchFamily="18" charset="0"/>
                <a:cs typeface="Times New Roman" pitchFamily="18" charset="0"/>
              </a:rPr>
              <a:t>, together with the initial string, must be numbered </a:t>
            </a:r>
            <a:r>
              <a:rPr lang="en-US" sz="1900" b="1" dirty="0" err="1">
                <a:latin typeface="Times New Roman" pitchFamily="18" charset="0"/>
                <a:cs typeface="Times New Roman" pitchFamily="18" charset="0"/>
              </a:rPr>
              <a:t>Oa</a:t>
            </a:r>
            <a:r>
              <a:rPr lang="en-US" sz="1900" dirty="0">
                <a:latin typeface="Times New Roman" pitchFamily="18" charset="0"/>
                <a:cs typeface="Times New Roman" pitchFamily="18" charset="0"/>
              </a:rPr>
              <a:t>.</a:t>
            </a:r>
          </a:p>
          <a:p>
            <a:pPr lvl="1">
              <a:lnSpc>
                <a:spcPct val="90000"/>
              </a:lnSpc>
            </a:pPr>
            <a:r>
              <a:rPr lang="en-US" sz="1900" dirty="0">
                <a:latin typeface="Times New Roman" pitchFamily="18" charset="0"/>
                <a:cs typeface="Times New Roman" pitchFamily="18" charset="0"/>
              </a:rPr>
              <a:t> String 2, </a:t>
            </a:r>
            <a:r>
              <a:rPr lang="en-US" sz="1900" b="1" dirty="0" err="1">
                <a:latin typeface="Times New Roman" pitchFamily="18" charset="0"/>
                <a:cs typeface="Times New Roman" pitchFamily="18" charset="0"/>
              </a:rPr>
              <a:t>aa</a:t>
            </a:r>
            <a:r>
              <a:rPr lang="en-US" sz="1900" dirty="0">
                <a:latin typeface="Times New Roman" pitchFamily="18" charset="0"/>
                <a:cs typeface="Times New Roman" pitchFamily="18" charset="0"/>
              </a:rPr>
              <a:t>, will be numbered </a:t>
            </a:r>
            <a:r>
              <a:rPr lang="en-US" sz="1900" b="1" dirty="0">
                <a:latin typeface="Times New Roman" pitchFamily="18" charset="0"/>
                <a:cs typeface="Times New Roman" pitchFamily="18" charset="0"/>
              </a:rPr>
              <a:t>1a</a:t>
            </a:r>
            <a:r>
              <a:rPr lang="en-US" sz="1900" dirty="0">
                <a:latin typeface="Times New Roman" pitchFamily="18" charset="0"/>
                <a:cs typeface="Times New Roman" pitchFamily="18" charset="0"/>
              </a:rPr>
              <a:t>, because it contains </a:t>
            </a:r>
            <a:r>
              <a:rPr lang="en-US" sz="1900" b="1" dirty="0">
                <a:latin typeface="Times New Roman" pitchFamily="18" charset="0"/>
                <a:cs typeface="Times New Roman" pitchFamily="18" charset="0"/>
              </a:rPr>
              <a:t>a</a:t>
            </a:r>
            <a:r>
              <a:rPr lang="en-US" sz="1900" dirty="0">
                <a:latin typeface="Times New Roman" pitchFamily="18" charset="0"/>
                <a:cs typeface="Times New Roman" pitchFamily="18" charset="0"/>
              </a:rPr>
              <a:t>, whose index is 1, and the new character </a:t>
            </a:r>
            <a:r>
              <a:rPr lang="en-US" sz="1900" b="1" dirty="0">
                <a:latin typeface="Times New Roman" pitchFamily="18" charset="0"/>
                <a:cs typeface="Times New Roman" pitchFamily="18" charset="0"/>
              </a:rPr>
              <a:t>a</a:t>
            </a:r>
            <a:r>
              <a:rPr lang="en-US" sz="1900" dirty="0">
                <a:latin typeface="Times New Roman" pitchFamily="18" charset="0"/>
                <a:cs typeface="Times New Roman" pitchFamily="18" charset="0"/>
              </a:rPr>
              <a:t>.</a:t>
            </a:r>
            <a:r>
              <a:rPr lang="en-US" sz="1700" dirty="0">
                <a:latin typeface="Times New Roman" pitchFamily="18" charset="0"/>
                <a:cs typeface="Times New Roman" pitchFamily="18" charset="0"/>
              </a:rPr>
              <a:t> </a:t>
            </a:r>
          </a:p>
        </p:txBody>
      </p:sp>
      <p:pic>
        <p:nvPicPr>
          <p:cNvPr id="115720" name="Picture 8" descr="stream4"/>
          <p:cNvPicPr>
            <a:picLocks noGrp="1" noChangeAspect="1" noChangeArrowheads="1"/>
          </p:cNvPicPr>
          <p:nvPr>
            <p:ph sz="half" idx="2"/>
          </p:nvPr>
        </p:nvPicPr>
        <p:blipFill>
          <a:blip r:embed="rId2"/>
          <a:srcRect/>
          <a:stretch>
            <a:fillRect/>
          </a:stretch>
        </p:blipFill>
        <p:spPr>
          <a:xfrm>
            <a:off x="457200" y="2895600"/>
            <a:ext cx="8408628" cy="2971800"/>
          </a:xfrm>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pic>
        <p:nvPicPr>
          <p:cNvPr id="3" name="Picture 2"/>
          <p:cNvPicPr>
            <a:picLocks noChangeAspect="1" noChangeArrowheads="1"/>
          </p:cNvPicPr>
          <p:nvPr/>
        </p:nvPicPr>
        <p:blipFill>
          <a:blip r:embed="rId2"/>
          <a:srcRect/>
          <a:stretch>
            <a:fillRect/>
          </a:stretch>
        </p:blipFill>
        <p:spPr bwMode="auto">
          <a:xfrm>
            <a:off x="-1" y="3657600"/>
            <a:ext cx="9006289" cy="1143000"/>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152400" y="2590800"/>
            <a:ext cx="3876675" cy="542925"/>
          </a:xfrm>
          <a:prstGeom prst="rect">
            <a:avLst/>
          </a:prstGeom>
          <a:noFill/>
          <a:ln w="9525">
            <a:noFill/>
            <a:miter lim="800000"/>
            <a:headEnd/>
            <a:tailEnd/>
          </a:ln>
          <a:effectLst/>
        </p:spPr>
      </p:pic>
      <p:sp>
        <p:nvSpPr>
          <p:cNvPr id="5" name="TextBox 4"/>
          <p:cNvSpPr txBox="1"/>
          <p:nvPr/>
        </p:nvSpPr>
        <p:spPr>
          <a:xfrm>
            <a:off x="228600" y="2057400"/>
            <a:ext cx="1758815"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Example-1</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5" name="TextBox 4"/>
          <p:cNvSpPr txBox="1"/>
          <p:nvPr/>
        </p:nvSpPr>
        <p:spPr>
          <a:xfrm>
            <a:off x="228600" y="1219200"/>
            <a:ext cx="8610600" cy="3046988"/>
          </a:xfrm>
          <a:prstGeom prst="rect">
            <a:avLst/>
          </a:prstGeom>
          <a:noFill/>
        </p:spPr>
        <p:txBody>
          <a:bodyPr wrap="square" rtlCol="0">
            <a:spAutoFit/>
          </a:bodyPr>
          <a:lstStyle/>
          <a:p>
            <a:pPr algn="just">
              <a:buFont typeface="Wingdings" pitchFamily="2" charset="2"/>
              <a:buChar char="ü"/>
            </a:pPr>
            <a:r>
              <a:rPr lang="en-US" sz="2400" dirty="0" smtClean="0">
                <a:latin typeface="Times New Roman" pitchFamily="18" charset="0"/>
                <a:cs typeface="Times New Roman" pitchFamily="18" charset="0"/>
              </a:rPr>
              <a:t>A drawback of Huffman code is that it requires knowledge of a probabilistic model of source: unfortunately, in practice, source statistics are not always known a priori.</a:t>
            </a:r>
          </a:p>
          <a:p>
            <a:pPr algn="just"/>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When it is applied to ordinary English text, the </a:t>
            </a:r>
            <a:r>
              <a:rPr lang="en-US" sz="2400" dirty="0" err="1" smtClean="0">
                <a:latin typeface="Times New Roman" pitchFamily="18" charset="0"/>
                <a:cs typeface="Times New Roman" pitchFamily="18" charset="0"/>
              </a:rPr>
              <a:t>Lampel-Ziv</a:t>
            </a:r>
            <a:r>
              <a:rPr lang="en-US" sz="2400" dirty="0" smtClean="0">
                <a:latin typeface="Times New Roman" pitchFamily="18" charset="0"/>
                <a:cs typeface="Times New Roman" pitchFamily="18" charset="0"/>
              </a:rPr>
              <a:t> algorithm achieves a compaction of approximately 55%. This is to be contrasted with compaction of approximately 43% achieved with Huffman coding.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5" name="TextBox 4"/>
          <p:cNvSpPr txBox="1"/>
          <p:nvPr/>
        </p:nvSpPr>
        <p:spPr>
          <a:xfrm>
            <a:off x="228600" y="0"/>
            <a:ext cx="8458200" cy="923330"/>
          </a:xfrm>
          <a:prstGeom prst="rect">
            <a:avLst/>
          </a:prstGeom>
          <a:noFill/>
        </p:spPr>
        <p:txBody>
          <a:bodyPr wrap="square" rtlCol="0">
            <a:spAutoFit/>
          </a:bodyPr>
          <a:lstStyle/>
          <a:p>
            <a:r>
              <a:rPr lang="en-US" dirty="0" smtClean="0"/>
              <a:t>Let's take as an example the following binary string: </a:t>
            </a:r>
            <a:r>
              <a:rPr lang="en-US" b="1" dirty="0" smtClean="0"/>
              <a:t>001101100011010101001001001101000001010010110010110</a:t>
            </a:r>
            <a:endParaRPr lang="en-US" dirty="0" smtClean="0"/>
          </a:p>
          <a:p>
            <a:endParaRPr lang="en-US" dirty="0"/>
          </a:p>
        </p:txBody>
      </p:sp>
      <p:sp>
        <p:nvSpPr>
          <p:cNvPr id="5427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1219200" y="838200"/>
          <a:ext cx="2374158" cy="5480256"/>
        </p:xfrm>
        <a:graphic>
          <a:graphicData uri="http://schemas.openxmlformats.org/drawingml/2006/table">
            <a:tbl>
              <a:tblPr/>
              <a:tblGrid>
                <a:gridCol w="791386"/>
                <a:gridCol w="791386"/>
                <a:gridCol w="791386"/>
              </a:tblGrid>
              <a:tr h="609600">
                <a:tc>
                  <a:txBody>
                    <a:bodyPr/>
                    <a:lstStyle/>
                    <a:p>
                      <a:pPr marL="0" marR="0">
                        <a:lnSpc>
                          <a:spcPct val="115000"/>
                        </a:lnSpc>
                        <a:spcBef>
                          <a:spcPts val="0"/>
                        </a:spcBef>
                        <a:spcAft>
                          <a:spcPts val="0"/>
                        </a:spcAft>
                      </a:pPr>
                      <a:r>
                        <a:rPr lang="en-US" sz="1600" dirty="0">
                          <a:latin typeface="Times New Roman"/>
                          <a:ea typeface="Times New Roman"/>
                          <a:cs typeface="Times New Roman"/>
                        </a:rPr>
                        <a:t>String</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Position Number </a:t>
                      </a:r>
                      <a:br>
                        <a:rPr lang="en-US" sz="1600" dirty="0">
                          <a:latin typeface="Times New Roman"/>
                          <a:ea typeface="Times New Roman"/>
                          <a:cs typeface="Times New Roman"/>
                        </a:rPr>
                      </a:br>
                      <a:r>
                        <a:rPr lang="en-US" sz="1600" dirty="0">
                          <a:latin typeface="Times New Roman"/>
                          <a:ea typeface="Times New Roman"/>
                          <a:cs typeface="Times New Roman"/>
                        </a:rPr>
                        <a:t>of this string</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Position Number </a:t>
                      </a:r>
                      <a:br>
                        <a:rPr lang="en-US" sz="1600" dirty="0">
                          <a:latin typeface="Times New Roman"/>
                          <a:ea typeface="Times New Roman"/>
                          <a:cs typeface="Times New Roman"/>
                        </a:rPr>
                      </a:br>
                      <a:r>
                        <a:rPr lang="en-US" sz="1600" dirty="0">
                          <a:latin typeface="Times New Roman"/>
                          <a:ea typeface="Times New Roman"/>
                          <a:cs typeface="Times New Roman"/>
                        </a:rPr>
                        <a:t>in binary</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0001</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2</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0010</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3</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0011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011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4</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0100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5</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0101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0110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6</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0110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7</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0111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101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8</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1000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Times New Roman"/>
                          <a:cs typeface="Times New Roman"/>
                        </a:rPr>
                        <a:t>9</a:t>
                      </a:r>
                      <a:endParaRPr lang="en-US" sz="160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1001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0010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1010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01101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1011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000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12</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1100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00101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13</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1101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001011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14</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1110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28">
                <a:tc>
                  <a:txBody>
                    <a:bodyPr/>
                    <a:lstStyle/>
                    <a:p>
                      <a:pPr marL="0" marR="0">
                        <a:lnSpc>
                          <a:spcPct val="115000"/>
                        </a:lnSpc>
                        <a:spcBef>
                          <a:spcPts val="0"/>
                        </a:spcBef>
                        <a:spcAft>
                          <a:spcPts val="0"/>
                        </a:spcAft>
                      </a:pPr>
                      <a:r>
                        <a:rPr lang="en-US" sz="1600" dirty="0">
                          <a:latin typeface="Times New Roman"/>
                          <a:ea typeface="Times New Roman"/>
                          <a:cs typeface="Times New Roman"/>
                        </a:rPr>
                        <a:t>0010110</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15</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Times New Roman"/>
                          <a:cs typeface="Times New Roman"/>
                        </a:rPr>
                        <a:t>1111</a:t>
                      </a:r>
                      <a:endParaRPr lang="en-US" sz="1600" dirty="0">
                        <a:latin typeface="Calibri"/>
                        <a:ea typeface="Times New Roman"/>
                        <a:cs typeface="Times New Roman"/>
                      </a:endParaRPr>
                    </a:p>
                  </a:txBody>
                  <a:tcPr marL="9522" marR="9522" marT="9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4" name="TextBox 3"/>
          <p:cNvSpPr txBox="1"/>
          <p:nvPr/>
        </p:nvSpPr>
        <p:spPr>
          <a:xfrm>
            <a:off x="0" y="0"/>
            <a:ext cx="88392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If the capacity of a channel is C (bits/sec) then time required to transmit </a:t>
            </a:r>
            <a:r>
              <a:rPr lang="en-US" sz="2400" i="1"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3" name="Object 1"/>
          <p:cNvGraphicFramePr>
            <a:graphicFrameLocks noChangeAspect="1"/>
          </p:cNvGraphicFramePr>
          <p:nvPr/>
        </p:nvGraphicFramePr>
        <p:xfrm>
          <a:off x="304800" y="914400"/>
          <a:ext cx="3590693" cy="914400"/>
        </p:xfrm>
        <a:graphic>
          <a:graphicData uri="http://schemas.openxmlformats.org/presentationml/2006/ole">
            <p:oleObj spid="_x0000_s18433" name="Equation" r:id="rId3" imgW="1536033" imgH="393529" progId="Equation.3">
              <p:embed/>
            </p:oleObj>
          </a:graphicData>
        </a:graphic>
      </p:graphicFrame>
      <p:sp>
        <p:nvSpPr>
          <p:cNvPr id="7" name="Rectangle 6"/>
          <p:cNvSpPr/>
          <p:nvPr/>
        </p:nvSpPr>
        <p:spPr>
          <a:xfrm>
            <a:off x="304800" y="1981200"/>
            <a:ext cx="4838953" cy="461665"/>
          </a:xfrm>
          <a:prstGeom prst="rect">
            <a:avLst/>
          </a:prstGeom>
        </p:spPr>
        <p:txBody>
          <a:bodyPr wrap="none">
            <a:spAutoFit/>
          </a:bodyPr>
          <a:lstStyle/>
          <a:p>
            <a:r>
              <a:rPr lang="en-US" sz="2400" dirty="0" smtClean="0">
                <a:latin typeface="Times New Roman" pitchFamily="18" charset="0"/>
                <a:cs typeface="Times New Roman" pitchFamily="18" charset="0"/>
              </a:rPr>
              <a:t>Similarly, time required to transmit </a:t>
            </a:r>
            <a:r>
              <a:rPr lang="en-US" sz="2400" i="1" dirty="0"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5" name="Object 3"/>
          <p:cNvGraphicFramePr>
            <a:graphicFrameLocks noChangeAspect="1"/>
          </p:cNvGraphicFramePr>
          <p:nvPr/>
        </p:nvGraphicFramePr>
        <p:xfrm>
          <a:off x="381000" y="2514600"/>
          <a:ext cx="1293628" cy="762000"/>
        </p:xfrm>
        <a:graphic>
          <a:graphicData uri="http://schemas.openxmlformats.org/presentationml/2006/ole">
            <p:oleObj spid="_x0000_s18435" name="Equation" r:id="rId4" imgW="698197" imgH="406224" progId="Equation.3">
              <p:embed/>
            </p:oleObj>
          </a:graphicData>
        </a:graphic>
      </p:graphicFrame>
      <p:sp>
        <p:nvSpPr>
          <p:cNvPr id="1843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7" name="Object 5"/>
          <p:cNvGraphicFramePr>
            <a:graphicFrameLocks noChangeAspect="1"/>
          </p:cNvGraphicFramePr>
          <p:nvPr/>
        </p:nvGraphicFramePr>
        <p:xfrm>
          <a:off x="457200" y="3505200"/>
          <a:ext cx="1066800" cy="533400"/>
        </p:xfrm>
        <a:graphic>
          <a:graphicData uri="http://schemas.openxmlformats.org/presentationml/2006/ole">
            <p:oleObj spid="_x0000_s18437" name="Equation" r:id="rId5" imgW="571252" imgH="241195" progId="Equation.3">
              <p:embed/>
            </p:oleObj>
          </a:graphicData>
        </a:graphic>
      </p:graphicFrame>
      <p:sp>
        <p:nvSpPr>
          <p:cNvPr id="1844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9" name="Object 7"/>
          <p:cNvGraphicFramePr>
            <a:graphicFrameLocks noChangeAspect="1"/>
          </p:cNvGraphicFramePr>
          <p:nvPr/>
        </p:nvGraphicFramePr>
        <p:xfrm>
          <a:off x="533400" y="4114800"/>
          <a:ext cx="1463040" cy="609600"/>
        </p:xfrm>
        <a:graphic>
          <a:graphicData uri="http://schemas.openxmlformats.org/presentationml/2006/ole">
            <p:oleObj spid="_x0000_s18439" name="Equation" r:id="rId6" imgW="571252" imgH="241195" progId="Equation.3">
              <p:embed/>
            </p:oleObj>
          </a:graphicData>
        </a:graphic>
      </p:graphicFrame>
      <p:sp>
        <p:nvSpPr>
          <p:cNvPr id="14" name="TextBox 13"/>
          <p:cNvSpPr txBox="1"/>
          <p:nvPr/>
        </p:nvSpPr>
        <p:spPr>
          <a:xfrm>
            <a:off x="304800" y="5105400"/>
            <a:ext cx="8382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which satisfies the concept of information theory from engineering point of view.</a:t>
            </a:r>
            <a:endParaRPr lang="en-US" sz="2400" dirty="0">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4" name="TextBox 3"/>
          <p:cNvSpPr txBox="1"/>
          <p:nvPr/>
        </p:nvSpPr>
        <p:spPr>
          <a:xfrm>
            <a:off x="304800" y="152400"/>
            <a:ext cx="83058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Central idea of information theory is that messages of a source has to be coded in such a way that maximum amount of information can be transmitted through the channel of limited capacity.</a:t>
            </a:r>
            <a:endParaRPr lang="en-US" sz="2400" dirty="0">
              <a:latin typeface="Times New Roman" pitchFamily="18" charset="0"/>
              <a:cs typeface="Times New Roman" pitchFamily="18" charset="0"/>
            </a:endParaRPr>
          </a:p>
        </p:txBody>
      </p:sp>
      <p:sp>
        <p:nvSpPr>
          <p:cNvPr id="6" name="TextBox 5"/>
          <p:cNvSpPr txBox="1"/>
          <p:nvPr/>
        </p:nvSpPr>
        <p:spPr>
          <a:xfrm>
            <a:off x="457200" y="1447800"/>
            <a:ext cx="8229600" cy="1384995"/>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Example-1</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Consider 4 </a:t>
            </a:r>
            <a:r>
              <a:rPr lang="en-US" sz="2800" dirty="0" err="1" smtClean="0">
                <a:latin typeface="Times New Roman" pitchFamily="18" charset="0"/>
                <a:cs typeface="Times New Roman" pitchFamily="18" charset="0"/>
              </a:rPr>
              <a:t>equiprobable</a:t>
            </a:r>
            <a:r>
              <a:rPr lang="en-US" sz="2800" dirty="0" smtClean="0">
                <a:latin typeface="Times New Roman" pitchFamily="18" charset="0"/>
                <a:cs typeface="Times New Roman" pitchFamily="18" charset="0"/>
              </a:rPr>
              <a:t> messages </a:t>
            </a:r>
            <a:r>
              <a:rPr lang="en-US" sz="2800" i="1" dirty="0" smtClean="0">
                <a:latin typeface="Times New Roman" pitchFamily="18" charset="0"/>
                <a:cs typeface="Times New Roman" pitchFamily="18" charset="0"/>
              </a:rPr>
              <a:t>M = {s</a:t>
            </a:r>
            <a:r>
              <a:rPr lang="en-US" sz="2800" baseline="-25000" dirty="0" smtClean="0">
                <a:latin typeface="Times New Roman" pitchFamily="18" charset="0"/>
                <a:cs typeface="Times New Roman" pitchFamily="18" charset="0"/>
              </a:rPr>
              <a:t>0</a:t>
            </a:r>
            <a:r>
              <a:rPr lang="en-US" sz="2800" i="1" dirty="0" smtClean="0">
                <a:latin typeface="Times New Roman" pitchFamily="18" charset="0"/>
                <a:cs typeface="Times New Roman" pitchFamily="18" charset="0"/>
              </a:rPr>
              <a:t>, s</a:t>
            </a:r>
            <a:r>
              <a:rPr lang="en-US" sz="2800" baseline="-25000" dirty="0" smtClean="0">
                <a:latin typeface="Times New Roman" pitchFamily="18" charset="0"/>
                <a:cs typeface="Times New Roman" pitchFamily="18" charset="0"/>
              </a:rPr>
              <a:t>1</a:t>
            </a:r>
            <a:r>
              <a:rPr lang="en-US" sz="2800" i="1" dirty="0" smtClean="0">
                <a:latin typeface="Times New Roman" pitchFamily="18" charset="0"/>
                <a:cs typeface="Times New Roman" pitchFamily="18" charset="0"/>
              </a:rPr>
              <a:t>, s</a:t>
            </a:r>
            <a:r>
              <a:rPr lang="en-US" sz="2800" baseline="-25000" dirty="0" smtClean="0">
                <a:latin typeface="Times New Roman" pitchFamily="18" charset="0"/>
                <a:cs typeface="Times New Roman" pitchFamily="18" charset="0"/>
              </a:rPr>
              <a:t>2</a:t>
            </a:r>
            <a:r>
              <a:rPr lang="en-US" sz="2800" i="1" dirty="0" smtClean="0">
                <a:latin typeface="Times New Roman" pitchFamily="18" charset="0"/>
                <a:cs typeface="Times New Roman" pitchFamily="18" charset="0"/>
              </a:rPr>
              <a:t>, s</a:t>
            </a:r>
            <a:r>
              <a:rPr lang="en-US" sz="2800" baseline="-25000" dirty="0" smtClean="0">
                <a:latin typeface="Times New Roman" pitchFamily="18" charset="0"/>
                <a:cs typeface="Times New Roman" pitchFamily="18" charset="0"/>
              </a:rPr>
              <a:t>3</a:t>
            </a:r>
            <a:r>
              <a:rPr lang="en-US" sz="2800" i="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Information carried by each message </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is,</a:t>
            </a:r>
            <a:endParaRPr lang="en-US" sz="2800" dirty="0">
              <a:latin typeface="Times New Roman" pitchFamily="18" charset="0"/>
              <a:cs typeface="Times New Roman" pitchFamily="18" charset="0"/>
            </a:endParaRPr>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609600" y="2971800"/>
          <a:ext cx="4648200" cy="609600"/>
        </p:xfrm>
        <a:graphic>
          <a:graphicData uri="http://schemas.openxmlformats.org/presentationml/2006/ole">
            <p:oleObj spid="_x0000_s19457" name="Equation" r:id="rId3" imgW="1739900" imgH="228600" progId="Equation.3">
              <p:embed/>
            </p:oleObj>
          </a:graphicData>
        </a:graphic>
      </p:graphicFrame>
      <p:sp>
        <p:nvSpPr>
          <p:cNvPr id="9" name="TextBox 8"/>
          <p:cNvSpPr txBox="1"/>
          <p:nvPr/>
        </p:nvSpPr>
        <p:spPr>
          <a:xfrm>
            <a:off x="5410200" y="3048000"/>
            <a:ext cx="1875835"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Bits  </a:t>
            </a:r>
            <a:r>
              <a:rPr lang="en-US" sz="2400" i="1" dirty="0" smtClean="0">
                <a:latin typeface="Times New Roman" pitchFamily="18" charset="0"/>
                <a:cs typeface="Times New Roman" pitchFamily="18" charset="0"/>
              </a:rPr>
              <a:t>P</a:t>
            </a:r>
            <a:r>
              <a:rPr lang="en-US" sz="2400" i="1"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1/4 </a:t>
            </a:r>
            <a:endParaRPr lang="en-US" sz="2400" dirty="0">
              <a:latin typeface="Times New Roman" pitchFamily="18" charset="0"/>
              <a:cs typeface="Times New Roman" pitchFamily="18" charset="0"/>
            </a:endParaRPr>
          </a:p>
        </p:txBody>
      </p:sp>
      <p:sp>
        <p:nvSpPr>
          <p:cNvPr id="10" name="TextBox 9"/>
          <p:cNvSpPr txBox="1"/>
          <p:nvPr/>
        </p:nvSpPr>
        <p:spPr>
          <a:xfrm>
            <a:off x="533400" y="3581400"/>
            <a:ext cx="5334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We can show the result in table-1.</a:t>
            </a:r>
            <a:endParaRPr lang="en-US" sz="2400" dirty="0">
              <a:latin typeface="Times New Roman" pitchFamily="18" charset="0"/>
              <a:cs typeface="Times New Roman" pitchFamily="18" charset="0"/>
            </a:endParaRPr>
          </a:p>
        </p:txBody>
      </p:sp>
      <p:graphicFrame>
        <p:nvGraphicFramePr>
          <p:cNvPr id="11" name="Table 10"/>
          <p:cNvGraphicFramePr>
            <a:graphicFrameLocks noGrp="1"/>
          </p:cNvGraphicFramePr>
          <p:nvPr/>
        </p:nvGraphicFramePr>
        <p:xfrm>
          <a:off x="3124200" y="4572000"/>
          <a:ext cx="2590800" cy="1524000"/>
        </p:xfrm>
        <a:graphic>
          <a:graphicData uri="http://schemas.openxmlformats.org/drawingml/2006/table">
            <a:tbl>
              <a:tblPr/>
              <a:tblGrid>
                <a:gridCol w="1128996"/>
                <a:gridCol w="1461804"/>
              </a:tblGrid>
              <a:tr h="304800">
                <a:tc>
                  <a:txBody>
                    <a:bodyPr/>
                    <a:lstStyle/>
                    <a:p>
                      <a:pPr marL="0" marR="0" algn="ctr">
                        <a:spcBef>
                          <a:spcPts val="0"/>
                        </a:spcBef>
                        <a:spcAft>
                          <a:spcPts val="0"/>
                        </a:spcAft>
                      </a:pPr>
                      <a:r>
                        <a:rPr lang="en-US" sz="2000" dirty="0">
                          <a:latin typeface="Times New Roman"/>
                          <a:ea typeface="Times New Roman"/>
                          <a:cs typeface="Times New Roman"/>
                        </a:rPr>
                        <a:t>Messages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latin typeface="Times New Roman"/>
                          <a:ea typeface="Times New Roman"/>
                          <a:cs typeface="Times New Roman"/>
                        </a:rPr>
                        <a:t>Bits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2000" i="1" dirty="0">
                          <a:latin typeface="Times New Roman"/>
                          <a:ea typeface="Times New Roman"/>
                          <a:cs typeface="Times New Roman"/>
                        </a:rPr>
                        <a:t>s</a:t>
                      </a:r>
                      <a:r>
                        <a:rPr lang="en-US" sz="2000" i="0" baseline="-25000" dirty="0">
                          <a:latin typeface="Times New Roman"/>
                          <a:ea typeface="Times New Roman"/>
                          <a:cs typeface="Times New Roman"/>
                        </a:rPr>
                        <a:t>0</a:t>
                      </a:r>
                      <a:endParaRPr lang="en-US" sz="2000" i="0" dirty="0">
                        <a:latin typeface="Times New Roman"/>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Times New Roman"/>
                          <a:ea typeface="Times New Roman"/>
                          <a:cs typeface="Times New Roman"/>
                        </a:rPr>
                        <a:t>00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2000" i="1" dirty="0">
                          <a:latin typeface="Times New Roman"/>
                          <a:ea typeface="Times New Roman"/>
                          <a:cs typeface="Times New Roman"/>
                        </a:rPr>
                        <a:t>s</a:t>
                      </a:r>
                      <a:r>
                        <a:rPr lang="en-US" sz="2000" i="0" baseline="-25000" dirty="0">
                          <a:latin typeface="Times New Roman"/>
                          <a:ea typeface="Times New Roman"/>
                          <a:cs typeface="Times New Roman"/>
                        </a:rPr>
                        <a:t>1</a:t>
                      </a:r>
                      <a:endParaRPr lang="en-US" sz="2000" i="0" dirty="0">
                        <a:latin typeface="Times New Roman"/>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Times New Roman"/>
                          <a:ea typeface="Times New Roman"/>
                          <a:cs typeface="Times New Roman"/>
                        </a:rPr>
                        <a:t>01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2000" i="1" dirty="0">
                          <a:latin typeface="Times New Roman"/>
                          <a:ea typeface="Times New Roman"/>
                          <a:cs typeface="Times New Roman"/>
                        </a:rPr>
                        <a:t>s</a:t>
                      </a:r>
                      <a:r>
                        <a:rPr lang="en-US" sz="2000" i="0" baseline="-25000" dirty="0">
                          <a:latin typeface="Times New Roman"/>
                          <a:ea typeface="Times New Roman"/>
                          <a:cs typeface="Times New Roman"/>
                        </a:rPr>
                        <a:t>2</a:t>
                      </a:r>
                      <a:endParaRPr lang="en-US" sz="2000" i="0" dirty="0">
                        <a:latin typeface="Times New Roman"/>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latin typeface="Times New Roman"/>
                          <a:ea typeface="Times New Roman"/>
                          <a:cs typeface="Times New Roman"/>
                        </a:rPr>
                        <a:t>10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2000" i="1" dirty="0">
                          <a:latin typeface="Times New Roman"/>
                          <a:ea typeface="Times New Roman"/>
                          <a:cs typeface="Times New Roman"/>
                        </a:rPr>
                        <a:t>s</a:t>
                      </a:r>
                      <a:r>
                        <a:rPr lang="en-US" sz="2000" i="0" baseline="-25000" dirty="0">
                          <a:latin typeface="Times New Roman"/>
                          <a:ea typeface="Times New Roman"/>
                          <a:cs typeface="Times New Roman"/>
                        </a:rPr>
                        <a:t>3</a:t>
                      </a:r>
                      <a:endParaRPr lang="en-US" sz="2000" i="0" dirty="0">
                        <a:latin typeface="Times New Roman"/>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Times New Roman"/>
                          <a:ea typeface="Times New Roman"/>
                          <a:cs typeface="Times New Roman"/>
                        </a:rPr>
                        <a:t>11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3810000" y="4114800"/>
            <a:ext cx="867160" cy="369332"/>
          </a:xfrm>
          <a:prstGeom prst="rect">
            <a:avLst/>
          </a:prstGeom>
        </p:spPr>
        <p:txBody>
          <a:bodyPr wrap="none">
            <a:spAutoFit/>
          </a:bodyPr>
          <a:lstStyle/>
          <a:p>
            <a:r>
              <a:rPr lang="en-US" dirty="0" smtClean="0"/>
              <a:t>Table-1</a:t>
            </a:r>
            <a:endParaRPr lang="en-US" dirty="0"/>
          </a:p>
        </p:txBody>
      </p:sp>
      <p:sp>
        <p:nvSpPr>
          <p:cNvPr id="13" name="TextBox 12"/>
          <p:cNvSpPr txBox="1"/>
          <p:nvPr/>
        </p:nvSpPr>
        <p:spPr>
          <a:xfrm>
            <a:off x="152400" y="6248400"/>
            <a:ext cx="86106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What will happen for the information source of 8 </a:t>
            </a:r>
            <a:r>
              <a:rPr lang="en-US" sz="2000" dirty="0" err="1" smtClean="0">
                <a:latin typeface="Times New Roman" pitchFamily="18" charset="0"/>
                <a:cs typeface="Times New Roman" pitchFamily="18" charset="0"/>
              </a:rPr>
              <a:t>equiprobable</a:t>
            </a:r>
            <a:r>
              <a:rPr lang="en-US" sz="2000" dirty="0" smtClean="0">
                <a:latin typeface="Times New Roman" pitchFamily="18" charset="0"/>
                <a:cs typeface="Times New Roman" pitchFamily="18" charset="0"/>
              </a:rPr>
              <a:t> messages? </a:t>
            </a:r>
            <a:endParaRPr lang="en-US" sz="2000" dirty="0">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9144000" cy="1877437"/>
          </a:xfrm>
          <a:prstGeom prst="rect">
            <a:avLst/>
          </a:prstGeom>
          <a:noFill/>
        </p:spPr>
        <p:txBody>
          <a:bodyPr wrap="square" rtlCol="0">
            <a:spAutoFit/>
          </a:bodyPr>
          <a:lstStyle/>
          <a:p>
            <a:pPr algn="just"/>
            <a:r>
              <a:rPr lang="en-US" sz="3600" b="1" dirty="0" smtClean="0">
                <a:solidFill>
                  <a:srgbClr val="FF0000"/>
                </a:solidFill>
                <a:latin typeface="Times New Roman" pitchFamily="18" charset="0"/>
                <a:cs typeface="Times New Roman" pitchFamily="18" charset="0"/>
              </a:rPr>
              <a:t>Average Information</a:t>
            </a:r>
          </a:p>
          <a:p>
            <a:pPr algn="just"/>
            <a:r>
              <a:rPr lang="en-US" sz="2000" dirty="0" smtClean="0">
                <a:latin typeface="Times New Roman" pitchFamily="18" charset="0"/>
                <a:cs typeface="Times New Roman" pitchFamily="18" charset="0"/>
              </a:rPr>
              <a:t>Let an information source generate messages </a:t>
            </a:r>
            <a:r>
              <a:rPr lang="en-US" sz="2000" i="1" dirty="0" smtClean="0">
                <a:latin typeface="Times New Roman" pitchFamily="18" charset="0"/>
                <a:cs typeface="Times New Roman" pitchFamily="18" charset="0"/>
              </a:rPr>
              <a:t>m</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m</a:t>
            </a:r>
            <a:r>
              <a:rPr lang="en-US" sz="2000" baseline="-25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 m</a:t>
            </a:r>
            <a:r>
              <a:rPr lang="en-US" sz="2000" baseline="-25000" dirty="0" smtClean="0">
                <a:latin typeface="Times New Roman" pitchFamily="18" charset="0"/>
                <a:cs typeface="Times New Roman" pitchFamily="18" charset="0"/>
              </a:rPr>
              <a:t>3</a:t>
            </a:r>
            <a:r>
              <a:rPr lang="en-US" sz="2000" i="1" dirty="0" smtClean="0">
                <a:latin typeface="Times New Roman" pitchFamily="18" charset="0"/>
                <a:cs typeface="Times New Roman" pitchFamily="18" charset="0"/>
              </a:rPr>
              <a:t>,…  …  …  </a:t>
            </a:r>
            <a:r>
              <a:rPr lang="en-US" sz="2000" i="1" dirty="0" err="1" smtClean="0">
                <a:latin typeface="Times New Roman" pitchFamily="18" charset="0"/>
                <a:cs typeface="Times New Roman" pitchFamily="18" charset="0"/>
              </a:rPr>
              <a:t>m</a:t>
            </a:r>
            <a:r>
              <a:rPr lang="en-US" sz="2000" i="1" baseline="-25000" dirty="0" err="1"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with probability of occurrences, </a:t>
            </a:r>
            <a:r>
              <a:rPr lang="en-US" sz="2000" i="1" dirty="0" smtClean="0">
                <a:latin typeface="Times New Roman" pitchFamily="18" charset="0"/>
                <a:cs typeface="Times New Roman" pitchFamily="18" charset="0"/>
              </a:rPr>
              <a:t>P</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P</a:t>
            </a:r>
            <a:r>
              <a:rPr lang="en-US" sz="2000" baseline="-25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 P</a:t>
            </a:r>
            <a:r>
              <a:rPr lang="en-US" sz="2000" baseline="-25000" dirty="0" smtClean="0">
                <a:latin typeface="Times New Roman" pitchFamily="18" charset="0"/>
                <a:cs typeface="Times New Roman" pitchFamily="18" charset="0"/>
              </a:rPr>
              <a:t>3</a:t>
            </a:r>
            <a:r>
              <a:rPr lang="en-US" sz="2000" i="1" dirty="0" smtClean="0">
                <a:latin typeface="Times New Roman" pitchFamily="18" charset="0"/>
                <a:cs typeface="Times New Roman" pitchFamily="18" charset="0"/>
              </a:rPr>
              <a:t>,…  …  … P</a:t>
            </a:r>
            <a:r>
              <a:rPr lang="en-US" sz="2000" i="1" baseline="-25000"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For a long observation period [0, </a:t>
            </a:r>
            <a:r>
              <a:rPr lang="en-US" sz="2000" i="1"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L</a:t>
            </a:r>
            <a:r>
              <a:rPr lang="en-US" sz="2000" dirty="0" smtClean="0">
                <a:latin typeface="Times New Roman" pitchFamily="18" charset="0"/>
                <a:cs typeface="Times New Roman" pitchFamily="18" charset="0"/>
              </a:rPr>
              <a:t> messages were generated, therefore </a:t>
            </a:r>
            <a:r>
              <a:rPr lang="en-US" sz="2000" i="1" dirty="0" smtClean="0">
                <a:latin typeface="Times New Roman" pitchFamily="18" charset="0"/>
                <a:cs typeface="Times New Roman" pitchFamily="18" charset="0"/>
              </a:rPr>
              <a:t>LP</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LP</a:t>
            </a:r>
            <a:r>
              <a:rPr lang="en-US" sz="2000" baseline="-25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 LP</a:t>
            </a:r>
            <a:r>
              <a:rPr lang="en-US" sz="2000" baseline="-25000" dirty="0" smtClean="0">
                <a:latin typeface="Times New Roman" pitchFamily="18" charset="0"/>
                <a:cs typeface="Times New Roman" pitchFamily="18" charset="0"/>
              </a:rPr>
              <a:t>3</a:t>
            </a:r>
            <a:r>
              <a:rPr lang="en-US" sz="2000" i="1" dirty="0" smtClean="0">
                <a:latin typeface="Times New Roman" pitchFamily="18" charset="0"/>
                <a:cs typeface="Times New Roman" pitchFamily="18" charset="0"/>
              </a:rPr>
              <a:t>,…  …  … </a:t>
            </a:r>
            <a:r>
              <a:rPr lang="en-US" sz="2000" i="1" dirty="0" err="1" smtClean="0">
                <a:latin typeface="Times New Roman" pitchFamily="18" charset="0"/>
                <a:cs typeface="Times New Roman" pitchFamily="18" charset="0"/>
              </a:rPr>
              <a:t>LP</a:t>
            </a:r>
            <a:r>
              <a:rPr lang="en-US" sz="2000" i="1" baseline="-25000" dirty="0" err="1"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are the number of symbols of </a:t>
            </a:r>
            <a:r>
              <a:rPr lang="en-US" sz="2000" i="1" dirty="0" smtClean="0">
                <a:latin typeface="Times New Roman" pitchFamily="18" charset="0"/>
                <a:cs typeface="Times New Roman" pitchFamily="18" charset="0"/>
              </a:rPr>
              <a:t>m</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m</a:t>
            </a:r>
            <a:r>
              <a:rPr lang="en-US" sz="2000" baseline="-25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 m</a:t>
            </a:r>
            <a:r>
              <a:rPr lang="en-US" sz="2000" baseline="-25000" dirty="0" smtClean="0">
                <a:latin typeface="Times New Roman" pitchFamily="18" charset="0"/>
                <a:cs typeface="Times New Roman" pitchFamily="18" charset="0"/>
              </a:rPr>
              <a:t>3</a:t>
            </a:r>
            <a:r>
              <a:rPr lang="en-US" sz="2000" i="1" dirty="0" smtClean="0">
                <a:latin typeface="Times New Roman" pitchFamily="18" charset="0"/>
                <a:cs typeface="Times New Roman" pitchFamily="18" charset="0"/>
              </a:rPr>
              <a:t>,…  …  …  </a:t>
            </a:r>
            <a:r>
              <a:rPr lang="en-US" sz="2000" i="1" dirty="0" err="1" smtClean="0">
                <a:latin typeface="Times New Roman" pitchFamily="18" charset="0"/>
                <a:cs typeface="Times New Roman" pitchFamily="18" charset="0"/>
              </a:rPr>
              <a:t>m</a:t>
            </a:r>
            <a:r>
              <a:rPr lang="en-US" sz="2000" i="1" baseline="-25000" dirty="0" err="1" smtClean="0">
                <a:latin typeface="Times New Roman" pitchFamily="18" charset="0"/>
                <a:cs typeface="Times New Roman" pitchFamily="18" charset="0"/>
              </a:rPr>
              <a:t>k</a:t>
            </a:r>
            <a:r>
              <a:rPr lang="en-US" sz="2000" i="1"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were generated over the observation time [0, </a:t>
            </a:r>
            <a:r>
              <a:rPr lang="en-US" sz="2000" i="1"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Cloud Callout 4"/>
          <p:cNvSpPr/>
          <p:nvPr/>
        </p:nvSpPr>
        <p:spPr>
          <a:xfrm>
            <a:off x="228600" y="2057400"/>
            <a:ext cx="3048000" cy="1905000"/>
          </a:xfrm>
          <a:prstGeom prst="cloudCallout">
            <a:avLst>
              <a:gd name="adj1" fmla="val -13910"/>
              <a:gd name="adj2" fmla="val 30746"/>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Information source</a:t>
            </a:r>
            <a:endParaRPr lang="en-US" sz="2400" b="1" dirty="0">
              <a:solidFill>
                <a:srgbClr val="0000FF"/>
              </a:solidFill>
            </a:endParaRPr>
          </a:p>
        </p:txBody>
      </p:sp>
      <p:cxnSp>
        <p:nvCxnSpPr>
          <p:cNvPr id="7" name="Straight Arrow Connector 6"/>
          <p:cNvCxnSpPr/>
          <p:nvPr/>
        </p:nvCxnSpPr>
        <p:spPr>
          <a:xfrm>
            <a:off x="3276600" y="2895600"/>
            <a:ext cx="2362200" cy="158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62400" y="2286000"/>
            <a:ext cx="4572000" cy="461665"/>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a:t>
            </a:r>
            <a:r>
              <a:rPr lang="en-US" sz="2400" i="1" dirty="0" err="1" smtClean="0">
                <a:latin typeface="Times New Roman" pitchFamily="18" charset="0"/>
                <a:cs typeface="Times New Roman" pitchFamily="18" charset="0"/>
              </a:rPr>
              <a:t>m</a:t>
            </a:r>
            <a:r>
              <a:rPr lang="en-US" sz="2400" i="1" baseline="-25000" dirty="0" err="1" smtClean="0">
                <a:latin typeface="Times New Roman" pitchFamily="18" charset="0"/>
                <a:cs typeface="Times New Roman" pitchFamily="18" charset="0"/>
              </a:rPr>
              <a:t>k</a:t>
            </a:r>
            <a:r>
              <a:rPr lang="en-US" sz="2400" i="1" dirty="0" smtClean="0">
                <a:latin typeface="Times New Roman" pitchFamily="18" charset="0"/>
                <a:cs typeface="Times New Roman" pitchFamily="18" charset="0"/>
              </a:rPr>
              <a:t>}</a:t>
            </a:r>
            <a:endParaRPr lang="en-US" sz="2400" baseline="-25000" dirty="0"/>
          </a:p>
        </p:txBody>
      </p:sp>
      <p:sp>
        <p:nvSpPr>
          <p:cNvPr id="11" name="TextBox 10"/>
          <p:cNvSpPr txBox="1"/>
          <p:nvPr/>
        </p:nvSpPr>
        <p:spPr>
          <a:xfrm>
            <a:off x="3962400" y="3048000"/>
            <a:ext cx="3276600" cy="461665"/>
          </a:xfrm>
          <a:prstGeom prst="rect">
            <a:avLst/>
          </a:prstGeom>
          <a:noFill/>
        </p:spPr>
        <p:txBody>
          <a:bodyPr wrap="square" rtlCol="0">
            <a:spAutoFit/>
          </a:bodyPr>
          <a:lstStyle/>
          <a:p>
            <a:r>
              <a:rPr lang="en-US" sz="2400" dirty="0" smtClean="0"/>
              <a:t>{</a:t>
            </a:r>
            <a:r>
              <a:rPr lang="en-US" sz="2400" i="1"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  …  …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k</a:t>
            </a:r>
            <a:r>
              <a:rPr lang="en-US" sz="2400" dirty="0" smtClean="0"/>
              <a:t>}</a:t>
            </a:r>
            <a:endParaRPr lang="en-US" sz="2400" dirty="0"/>
          </a:p>
        </p:txBody>
      </p:sp>
      <p:sp>
        <p:nvSpPr>
          <p:cNvPr id="12" name="TextBox 11"/>
          <p:cNvSpPr txBox="1"/>
          <p:nvPr/>
        </p:nvSpPr>
        <p:spPr>
          <a:xfrm>
            <a:off x="0" y="4267200"/>
            <a:ext cx="8915400"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Now total information will be, </a:t>
            </a:r>
          </a:p>
          <a:p>
            <a:r>
              <a:rPr lang="en-US" sz="2000" i="1" dirty="0" smtClean="0">
                <a:latin typeface="Times New Roman" pitchFamily="18" charset="0"/>
                <a:cs typeface="Times New Roman" pitchFamily="18" charset="0"/>
              </a:rPr>
              <a:t>I</a:t>
            </a:r>
            <a:r>
              <a:rPr lang="en-US" sz="2000" i="1" baseline="-25000" dirty="0" smtClean="0">
                <a:latin typeface="Times New Roman" pitchFamily="18" charset="0"/>
                <a:cs typeface="Times New Roman" pitchFamily="18" charset="0"/>
              </a:rPr>
              <a:t>T</a:t>
            </a:r>
            <a:r>
              <a:rPr lang="en-US" sz="2000" i="1" dirty="0" smtClean="0">
                <a:latin typeface="Times New Roman" pitchFamily="18" charset="0"/>
                <a:cs typeface="Times New Roman" pitchFamily="18" charset="0"/>
              </a:rPr>
              <a:t> = LP</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log(</a:t>
            </a:r>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P</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LP</a:t>
            </a:r>
            <a:r>
              <a:rPr lang="en-US" sz="2000" baseline="-25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log(</a:t>
            </a:r>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P</a:t>
            </a:r>
            <a:r>
              <a:rPr lang="en-US" sz="2000" baseline="-25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 LP</a:t>
            </a:r>
            <a:r>
              <a:rPr lang="en-US" sz="2000" baseline="-25000" dirty="0" smtClean="0">
                <a:latin typeface="Times New Roman" pitchFamily="18" charset="0"/>
                <a:cs typeface="Times New Roman" pitchFamily="18" charset="0"/>
              </a:rPr>
              <a:t>3</a:t>
            </a:r>
            <a:r>
              <a:rPr lang="en-US" sz="2000" i="1" dirty="0" smtClean="0">
                <a:latin typeface="Times New Roman" pitchFamily="18" charset="0"/>
                <a:cs typeface="Times New Roman" pitchFamily="18" charset="0"/>
              </a:rPr>
              <a:t> log(</a:t>
            </a:r>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P</a:t>
            </a:r>
            <a:r>
              <a:rPr lang="en-US" sz="2000" baseline="-25000" dirty="0" smtClean="0">
                <a:latin typeface="Times New Roman" pitchFamily="18" charset="0"/>
                <a:cs typeface="Times New Roman" pitchFamily="18" charset="0"/>
              </a:rPr>
              <a:t>3</a:t>
            </a:r>
            <a:r>
              <a:rPr lang="en-US" sz="2000" i="1" dirty="0" smtClean="0">
                <a:latin typeface="Times New Roman" pitchFamily="18" charset="0"/>
                <a:cs typeface="Times New Roman" pitchFamily="18" charset="0"/>
              </a:rPr>
              <a:t>)+…  …  … + </a:t>
            </a:r>
            <a:r>
              <a:rPr lang="en-US" sz="2000" i="1" dirty="0" err="1" smtClean="0">
                <a:latin typeface="Times New Roman" pitchFamily="18" charset="0"/>
                <a:cs typeface="Times New Roman" pitchFamily="18" charset="0"/>
              </a:rPr>
              <a:t>LP</a:t>
            </a:r>
            <a:r>
              <a:rPr lang="en-US" sz="2000" i="1" baseline="-25000" dirty="0" err="1" smtClean="0">
                <a:latin typeface="Times New Roman" pitchFamily="18" charset="0"/>
                <a:cs typeface="Times New Roman" pitchFamily="18" charset="0"/>
              </a:rPr>
              <a:t>k</a:t>
            </a:r>
            <a:r>
              <a:rPr lang="en-US" sz="2000" i="1" dirty="0" smtClean="0">
                <a:latin typeface="Times New Roman" pitchFamily="18" charset="0"/>
                <a:cs typeface="Times New Roman" pitchFamily="18" charset="0"/>
              </a:rPr>
              <a:t> log(</a:t>
            </a:r>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P</a:t>
            </a:r>
            <a:r>
              <a:rPr lang="en-US" sz="2000" i="1" baseline="-25000" dirty="0" err="1" smtClean="0">
                <a:latin typeface="Times New Roman" pitchFamily="18" charset="0"/>
                <a:cs typeface="Times New Roman" pitchFamily="18" charset="0"/>
              </a:rPr>
              <a:t>k</a:t>
            </a:r>
            <a:r>
              <a:rPr lang="en-US" sz="2000" i="1"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1" name="Object 1"/>
          <p:cNvGraphicFramePr>
            <a:graphicFrameLocks noChangeAspect="1"/>
          </p:cNvGraphicFramePr>
          <p:nvPr/>
        </p:nvGraphicFramePr>
        <p:xfrm>
          <a:off x="304800" y="4876800"/>
          <a:ext cx="2311213" cy="838200"/>
        </p:xfrm>
        <a:graphic>
          <a:graphicData uri="http://schemas.openxmlformats.org/presentationml/2006/ole">
            <p:oleObj spid="_x0000_s20481" name="Equation" r:id="rId3" imgW="1193760" imgH="431640" progId="Equation.3">
              <p:embed/>
            </p:oleObj>
          </a:graphicData>
        </a:graphic>
      </p:graphicFrame>
      <p:sp>
        <p:nvSpPr>
          <p:cNvPr id="15" name="TextBox 14"/>
          <p:cNvSpPr txBox="1"/>
          <p:nvPr/>
        </p:nvSpPr>
        <p:spPr>
          <a:xfrm>
            <a:off x="3200400" y="5181600"/>
            <a:ext cx="43434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Average information,</a:t>
            </a:r>
          </a:p>
          <a:p>
            <a:r>
              <a:rPr lang="en-US" sz="2400" i="1" dirty="0" smtClean="0">
                <a:latin typeface="Times New Roman" pitchFamily="18" charset="0"/>
                <a:cs typeface="Times New Roman" pitchFamily="18" charset="0"/>
              </a:rPr>
              <a:t>H = I</a:t>
            </a:r>
            <a:r>
              <a:rPr lang="en-US" sz="2400" i="1" baseline="-25000" dirty="0" smtClean="0">
                <a:latin typeface="Times New Roman" pitchFamily="18" charset="0"/>
                <a:cs typeface="Times New Roman" pitchFamily="18" charset="0"/>
              </a:rPr>
              <a:t>T</a:t>
            </a:r>
            <a:r>
              <a:rPr lang="en-US" sz="2400" i="1" dirty="0" smtClean="0">
                <a:latin typeface="Times New Roman" pitchFamily="18" charset="0"/>
                <a:cs typeface="Times New Roman" pitchFamily="18" charset="0"/>
              </a:rPr>
              <a:t>/L</a:t>
            </a:r>
            <a:endParaRPr lang="en-US" sz="2400" dirty="0">
              <a:latin typeface="Times New Roman" pitchFamily="18" charset="0"/>
              <a:cs typeface="Times New Roman" pitchFamily="18" charset="0"/>
            </a:endParaRPr>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3" name="Object 3"/>
          <p:cNvGraphicFramePr>
            <a:graphicFrameLocks noChangeAspect="1"/>
          </p:cNvGraphicFramePr>
          <p:nvPr/>
        </p:nvGraphicFramePr>
        <p:xfrm>
          <a:off x="4419600" y="5410200"/>
          <a:ext cx="1956955" cy="762000"/>
        </p:xfrm>
        <a:graphic>
          <a:graphicData uri="http://schemas.openxmlformats.org/presentationml/2006/ole">
            <p:oleObj spid="_x0000_s20483" name="Equation" r:id="rId4" imgW="1079500" imgH="419100" progId="Equation.3">
              <p:embed/>
            </p:oleObj>
          </a:graphicData>
        </a:graphic>
      </p:graphicFrame>
      <p:sp>
        <p:nvSpPr>
          <p:cNvPr id="18" name="Rectangle 17"/>
          <p:cNvSpPr/>
          <p:nvPr/>
        </p:nvSpPr>
        <p:spPr>
          <a:xfrm>
            <a:off x="3200400" y="5955268"/>
            <a:ext cx="5297091" cy="461665"/>
          </a:xfrm>
          <a:prstGeom prst="rect">
            <a:avLst/>
          </a:prstGeom>
        </p:spPr>
        <p:txBody>
          <a:bodyPr wrap="none">
            <a:spAutoFit/>
          </a:bodyPr>
          <a:lstStyle/>
          <a:p>
            <a:r>
              <a:rPr lang="en-US" sz="2400" dirty="0" smtClean="0">
                <a:latin typeface="Times New Roman" pitchFamily="18" charset="0"/>
                <a:cs typeface="Times New Roman" pitchFamily="18" charset="0"/>
              </a:rPr>
              <a:t>Average information </a:t>
            </a:r>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 is called </a:t>
            </a:r>
            <a:r>
              <a:rPr lang="en-US" sz="2400" b="1" dirty="0" smtClean="0">
                <a:solidFill>
                  <a:srgbClr val="0000FF"/>
                </a:solidFill>
                <a:latin typeface="Times New Roman" pitchFamily="18" charset="0"/>
                <a:cs typeface="Times New Roman" pitchFamily="18" charset="0"/>
              </a:rPr>
              <a:t>entropy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9" name="Slide Number Placeholder 18"/>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3435</Words>
  <Application>Microsoft Office PowerPoint</Application>
  <PresentationFormat>On-screen Show (4:3)</PresentationFormat>
  <Paragraphs>540</Paragraphs>
  <Slides>64</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Office Theme</vt:lpstr>
      <vt:lpstr>Equation</vt:lpstr>
      <vt:lpstr>Information Theory and Coding System PMSCS 676 Summer 2016</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Show that Entropy is maximum when all messages are equiprobable </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Run-length encoding for two symbols</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Sender : The Compressor</vt:lpstr>
      <vt:lpstr>Slide 61</vt:lpstr>
      <vt:lpstr>Slide 62</vt:lpstr>
      <vt:lpstr>Slide 63</vt:lpstr>
      <vt:lpstr>Slide 64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USER</cp:lastModifiedBy>
  <cp:revision>106</cp:revision>
  <dcterms:created xsi:type="dcterms:W3CDTF">2006-08-16T00:00:00Z</dcterms:created>
  <dcterms:modified xsi:type="dcterms:W3CDTF">2016-10-07T10:12:23Z</dcterms:modified>
</cp:coreProperties>
</file>