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331" r:id="rId2"/>
    <p:sldId id="1713" r:id="rId3"/>
    <p:sldId id="1706" r:id="rId4"/>
    <p:sldId id="1708" r:id="rId5"/>
    <p:sldId id="1718" r:id="rId6"/>
    <p:sldId id="1711" r:id="rId7"/>
    <p:sldId id="1715" r:id="rId8"/>
    <p:sldId id="324" r:id="rId9"/>
    <p:sldId id="1716" r:id="rId10"/>
    <p:sldId id="1717" r:id="rId11"/>
    <p:sldId id="346" r:id="rId12"/>
    <p:sldId id="1695" r:id="rId13"/>
    <p:sldId id="1703" r:id="rId14"/>
    <p:sldId id="1704" r:id="rId15"/>
    <p:sldId id="1705" r:id="rId16"/>
    <p:sldId id="1709" r:id="rId17"/>
    <p:sldId id="1707" r:id="rId18"/>
    <p:sldId id="1712" r:id="rId19"/>
    <p:sldId id="1710" r:id="rId20"/>
    <p:sldId id="351" r:id="rId21"/>
    <p:sldId id="336" r:id="rId22"/>
    <p:sldId id="344" r:id="rId23"/>
    <p:sldId id="1679" r:id="rId24"/>
    <p:sldId id="1680" r:id="rId25"/>
    <p:sldId id="1681" r:id="rId26"/>
    <p:sldId id="1682" r:id="rId27"/>
    <p:sldId id="1683" r:id="rId28"/>
    <p:sldId id="1685" r:id="rId29"/>
    <p:sldId id="1684" r:id="rId30"/>
    <p:sldId id="345" r:id="rId31"/>
    <p:sldId id="1686" r:id="rId32"/>
    <p:sldId id="1687" r:id="rId33"/>
    <p:sldId id="1688" r:id="rId34"/>
    <p:sldId id="1689" r:id="rId35"/>
    <p:sldId id="1690" r:id="rId36"/>
  </p:sldIdLst>
  <p:sldSz cx="9144000" cy="5143500" type="screen16x9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CB"/>
    <a:srgbClr val="FFEDE7"/>
    <a:srgbClr val="1A5B96"/>
    <a:srgbClr val="1B366E"/>
    <a:srgbClr val="00A9BA"/>
    <a:srgbClr val="00DBE6"/>
    <a:srgbClr val="00B0B9"/>
    <a:srgbClr val="0000FF"/>
    <a:srgbClr val="F6BC94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258" autoAdjust="0"/>
  </p:normalViewPr>
  <p:slideViewPr>
    <p:cSldViewPr>
      <p:cViewPr varScale="1">
        <p:scale>
          <a:sx n="108" d="100"/>
          <a:sy n="108" d="100"/>
        </p:scale>
        <p:origin x="62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0D0E568-4E26-41F5-9E8C-31602E814E2A}" type="datetimeFigureOut">
              <a:rPr lang="zh-TW" altLang="en-US"/>
              <a:pPr>
                <a:defRPr/>
              </a:pPr>
              <a:t>2023/11/7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AD802-4E45-4A8F-B0D2-6CB792B159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9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97AFA11-5373-416E-8118-84F122403D30}" type="datetimeFigureOut">
              <a:rPr lang="zh-TW" altLang="en-US"/>
              <a:pPr>
                <a:defRPr/>
              </a:pPr>
              <a:t>2023/11/7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880" y="4721226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557922B-A9DC-4138-8E40-BE8CE238CE2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288" y="768350"/>
            <a:ext cx="682148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93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9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47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0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58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3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33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76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1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 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WHOSCALL 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需求討論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0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20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23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67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763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87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3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785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資料來源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台灣票據交換所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796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5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6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80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82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73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50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7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26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8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48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28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98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288" y="768350"/>
            <a:ext cx="682148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7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6800" y="1863000"/>
            <a:ext cx="7765200" cy="1080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126800" y="2943000"/>
            <a:ext cx="3240000" cy="4050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27126" y="3348038"/>
            <a:ext cx="1800225" cy="270272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600" b="1" dirty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9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indent="-342000"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000">
              <a:buSzPct val="90000"/>
              <a:buFont typeface="Noto Sans CJK TC Regular" pitchFamily="34" charset="-120"/>
              <a:buChar char="◉"/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741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29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48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9573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ing page">
    <p:bg bwMode="gray"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3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文字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837000"/>
            <a:ext cx="7920432" cy="351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+mj-lt"/>
                <a:ea typeface="+mj-ea"/>
              </a:defRPr>
            </a:lvl1pPr>
            <a:lvl2pPr marL="342725" indent="0">
              <a:buNone/>
              <a:defRPr sz="1050"/>
            </a:lvl2pPr>
            <a:lvl3pPr marL="685455" indent="0">
              <a:buNone/>
              <a:defRPr sz="900"/>
            </a:lvl3pPr>
            <a:lvl4pPr marL="1028183" indent="0">
              <a:buNone/>
              <a:defRPr sz="750"/>
            </a:lvl4pPr>
            <a:lvl5pPr marL="1370912" indent="0">
              <a:buNone/>
              <a:defRPr sz="750"/>
            </a:lvl5pPr>
            <a:lvl6pPr marL="1713642" indent="0">
              <a:buNone/>
              <a:defRPr sz="750"/>
            </a:lvl6pPr>
            <a:lvl7pPr marL="2056367" indent="0">
              <a:buNone/>
              <a:defRPr sz="750"/>
            </a:lvl7pPr>
            <a:lvl8pPr marL="2399098" indent="0">
              <a:buNone/>
              <a:defRPr sz="750"/>
            </a:lvl8pPr>
            <a:lvl9pPr marL="2741825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1"/>
          </p:nvPr>
        </p:nvSpPr>
        <p:spPr>
          <a:xfrm>
            <a:off x="540000" y="1268999"/>
            <a:ext cx="7920432" cy="351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+mn-lt"/>
                <a:ea typeface="+mn-ea"/>
                <a:cs typeface="Noto Sans CJK TC" charset="-120"/>
              </a:defRPr>
            </a:lvl1pPr>
            <a:lvl2pPr marL="342725" indent="0">
              <a:buNone/>
              <a:defRPr sz="1050"/>
            </a:lvl2pPr>
            <a:lvl3pPr marL="685455" indent="0">
              <a:buNone/>
              <a:defRPr sz="900"/>
            </a:lvl3pPr>
            <a:lvl4pPr marL="1028183" indent="0">
              <a:buNone/>
              <a:defRPr sz="750"/>
            </a:lvl4pPr>
            <a:lvl5pPr marL="1370912" indent="0">
              <a:buNone/>
              <a:defRPr sz="750"/>
            </a:lvl5pPr>
            <a:lvl6pPr marL="1713642" indent="0">
              <a:buNone/>
              <a:defRPr sz="750"/>
            </a:lvl6pPr>
            <a:lvl7pPr marL="2056367" indent="0">
              <a:buNone/>
              <a:defRPr sz="750"/>
            </a:lvl7pPr>
            <a:lvl8pPr marL="2399098" indent="0">
              <a:buNone/>
              <a:defRPr sz="750"/>
            </a:lvl8pPr>
            <a:lvl9pPr marL="2741825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712000" y="4860000"/>
            <a:ext cx="302400" cy="226800"/>
          </a:xfrm>
        </p:spPr>
        <p:txBody>
          <a:bodyPr/>
          <a:lstStyle/>
          <a:p>
            <a:fld id="{4D9C94CB-DE13-4B61-9D86-0774D047C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432" cy="540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700">
                <a:latin typeface="+mj-lt"/>
                <a:ea typeface="+mj-ea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4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432" cy="540000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rgbClr val="FF8200"/>
                </a:solidFill>
                <a:latin typeface="Calibri" pitchFamily="34" charset="0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55358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00" y="864000"/>
            <a:ext cx="7920000" cy="3915000"/>
          </a:xfrm>
        </p:spPr>
        <p:txBody>
          <a:bodyPr/>
          <a:lstStyle>
            <a:lvl1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2400"/>
            </a:lvl1pPr>
            <a:lvl2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2000"/>
            </a:lvl2pPr>
            <a:lvl3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1800"/>
            </a:lvl3pPr>
            <a:lvl4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9069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>
                <a:solidFill>
                  <a:srgbClr val="3D393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3D393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37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00" y="864000"/>
            <a:ext cx="3960000" cy="33291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marL="914400" indent="-342000">
              <a:buSzPct val="90000"/>
              <a:buFont typeface="Noto Sans CJK TC Regular" pitchFamily="34" charset="-120"/>
              <a:buChar char="◉"/>
              <a:defRPr sz="2000"/>
            </a:lvl2pPr>
            <a:lvl3pPr>
              <a:buSzPct val="90000"/>
              <a:buFont typeface="Noto Sans CJK TC Regular" pitchFamily="34" charset="-120"/>
              <a:buChar char="◉"/>
              <a:defRPr sz="1800"/>
            </a:lvl3pPr>
            <a:lvl4pPr>
              <a:buSzPct val="90000"/>
              <a:buFont typeface="Noto Sans CJK TC Regular" pitchFamily="34" charset="-120"/>
              <a:buChar char="◉"/>
              <a:defRPr sz="1600" baseline="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0000" y="864000"/>
            <a:ext cx="3960000" cy="33291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85508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999" y="864000"/>
            <a:ext cx="3960000" cy="675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999" y="1545636"/>
            <a:ext cx="3960000" cy="32400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99992" y="864000"/>
            <a:ext cx="3960000" cy="675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499992" y="1545636"/>
            <a:ext cx="3960000" cy="32400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 baseline="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1215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16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 anchor="b"/>
          <a:lstStyle>
            <a:lvl1pPr algn="l">
              <a:defRPr sz="4000" b="1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0000" y="864000"/>
            <a:ext cx="5040000" cy="3652928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indent="-342000"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 baseline="0"/>
            </a:lvl3pPr>
            <a:lvl4pPr marL="1714500" indent="-3420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00" y="864001"/>
            <a:ext cx="2880000" cy="36529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00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570890"/>
            <a:ext cx="5486400" cy="525561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969581"/>
            <a:ext cx="5486400" cy="260130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96452"/>
            <a:ext cx="5486400" cy="603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69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39750" y="189310"/>
            <a:ext cx="7920038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標題</a:t>
            </a:r>
            <a:r>
              <a:rPr lang="en-US" altLang="zh-TW"/>
              <a:t>(36-40pt)</a:t>
            </a:r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39750" y="864394"/>
            <a:ext cx="79200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(24pt)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(20pt)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(18pt)</a:t>
            </a:r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(16pt)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/>
        </p:nvSpPr>
        <p:spPr>
          <a:xfrm>
            <a:off x="8604000" y="4780800"/>
            <a:ext cx="539750" cy="404813"/>
          </a:xfrm>
          <a:prstGeom prst="rect">
            <a:avLst/>
          </a:prstGeom>
        </p:spPr>
        <p:txBody>
          <a:bodyPr lIns="36000" tIns="36000" rIns="36000" bIns="36000" anchor="ctr"/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 algn="ctr"/>
            <a:fld id="{44640F1D-A90F-44BD-A366-B13D0169BECF}" type="slidenum">
              <a:rPr kumimoji="0" lang="zh-TW" altLang="en-US" sz="1400" b="1">
                <a:solidFill>
                  <a:srgbClr val="FF8200"/>
                </a:solidFill>
                <a:ea typeface="Arial Unicode MS" pitchFamily="34" charset="-120"/>
                <a:cs typeface="Arial Unicode MS" pitchFamily="34" charset="-120"/>
              </a:rPr>
              <a:pPr algn="ctr"/>
              <a:t>‹#›</a:t>
            </a:fld>
            <a:endParaRPr kumimoji="0" lang="zh-TW" altLang="en-US" sz="1200" b="1" dirty="0">
              <a:solidFill>
                <a:srgbClr val="FF82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9pPr>
    </p:titleStyle>
    <p:bodyStyle>
      <a:lvl1pPr marL="342900" indent="-342900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FF8200"/>
        </a:buClr>
        <a:buSzPct val="90000"/>
        <a:buFont typeface="Noto Sans CJK TC Regular" pitchFamily="34" charset="-120"/>
        <a:buChar char="◉"/>
        <a:defRPr sz="24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1pPr>
      <a:lvl2pPr marL="9144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F4DA3C"/>
        </a:buClr>
        <a:buSzPct val="90000"/>
        <a:buFont typeface="Noto Sans CJK TC Regular" pitchFamily="34" charset="-120"/>
        <a:buChar char="◉"/>
        <a:defRPr sz="20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2pPr>
      <a:lvl3pPr marL="11430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00B0B9"/>
        </a:buClr>
        <a:buSzPct val="90000"/>
        <a:buFont typeface="Noto Sans CJK TC Regular" pitchFamily="34" charset="-120"/>
        <a:buChar char="◉"/>
        <a:defRPr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3pPr>
      <a:lvl4pPr marL="16002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C1C6C8"/>
        </a:buClr>
        <a:buSzPct val="90000"/>
        <a:buFont typeface="Noto Sans CJK TC Regular" pitchFamily="34" charset="-120"/>
        <a:buChar char="◉"/>
        <a:defRPr sz="16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4pPr>
      <a:lvl5pPr marL="2057400" indent="-228600" algn="l" defTabSz="457200" rtl="0" fontAlgn="base">
        <a:spcBef>
          <a:spcPts val="800"/>
        </a:spcBef>
        <a:spcAft>
          <a:spcPct val="0"/>
        </a:spcAft>
        <a:buClr>
          <a:srgbClr val="262626"/>
        </a:buClr>
        <a:defRPr sz="1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cid:image001.png@01D9EB1F.F43B97C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0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0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0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971600" y="1635646"/>
            <a:ext cx="7416825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中華徵信所</a:t>
            </a:r>
            <a:r>
              <a:rPr lang="en-US" altLang="zh-CN" dirty="0">
                <a:latin typeface="微軟正黑體" panose="020B0604030504040204" pitchFamily="34" charset="-120"/>
              </a:rPr>
              <a:t>– </a:t>
            </a:r>
            <a:br>
              <a:rPr lang="en-US" altLang="zh-CN" dirty="0">
                <a:latin typeface="微軟正黑體" panose="020B0604030504040204" pitchFamily="34" charset="-120"/>
              </a:rPr>
            </a:br>
            <a:r>
              <a:rPr lang="en-US" altLang="zh-TW" dirty="0" err="1"/>
              <a:t>UserRequirement</a:t>
            </a:r>
            <a:endParaRPr lang="zh-TW" altLang="en-US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984532" y="2859782"/>
            <a:ext cx="3240000" cy="792088"/>
          </a:xfrm>
        </p:spPr>
        <p:txBody>
          <a:bodyPr/>
          <a:lstStyle/>
          <a:p>
            <a:r>
              <a:rPr lang="zh-TW" altLang="en-US" dirty="0"/>
              <a:t>報告日期：</a:t>
            </a:r>
            <a:r>
              <a:rPr lang="en-US" altLang="zh-TW" dirty="0"/>
              <a:t>2023.10.30</a:t>
            </a:r>
          </a:p>
        </p:txBody>
      </p:sp>
    </p:spTree>
    <p:extLst>
      <p:ext uri="{BB962C8B-B14F-4D97-AF65-F5344CB8AC3E}">
        <p14:creationId xmlns:p14="http://schemas.microsoft.com/office/powerpoint/2010/main" val="42715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/>
              <a:t>附件二、加值性服務說明</a:t>
            </a:r>
            <a:r>
              <a:rPr lang="en-US" altLang="zh-TW" sz="2400" dirty="0"/>
              <a:t>_sample2</a:t>
            </a:r>
            <a:endParaRPr lang="zh-TW" altLang="en-US" sz="2400" dirty="0"/>
          </a:p>
          <a:p>
            <a:endParaRPr lang="en-US" altLang="zh-TW" sz="16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080EB5-B556-4D93-B51F-B65D88F02393}"/>
              </a:ext>
            </a:extLst>
          </p:cNvPr>
          <p:cNvSpPr/>
          <p:nvPr/>
        </p:nvSpPr>
        <p:spPr>
          <a:xfrm>
            <a:off x="323528" y="60499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  <a:ea typeface="+mj-ea"/>
              </a:rPr>
              <a:t>d. </a:t>
            </a:r>
            <a:r>
              <a:rPr lang="en-US" altLang="zh-TW" dirty="0" err="1">
                <a:latin typeface="+mj-ea"/>
                <a:ea typeface="+mj-ea"/>
              </a:rPr>
              <a:t>當周拒往戶週報表。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進入</a:t>
            </a:r>
            <a:r>
              <a:rPr lang="en-SG" altLang="zh-TW" dirty="0" err="1">
                <a:latin typeface="+mj-ea"/>
                <a:ea typeface="+mj-ea"/>
              </a:rPr>
              <a:t>Mr.Check</a:t>
            </a:r>
            <a:r>
              <a:rPr lang="en-US" altLang="zh-TW" dirty="0" err="1">
                <a:latin typeface="+mj-ea"/>
                <a:ea typeface="+mj-ea"/>
              </a:rPr>
              <a:t>平台報表區【拒往週報</a:t>
            </a:r>
            <a:r>
              <a:rPr lang="en-US" altLang="zh-TW" dirty="0">
                <a:latin typeface="+mj-ea"/>
                <a:ea typeface="+mj-ea"/>
              </a:rPr>
              <a:t>】</a:t>
            </a:r>
          </a:p>
          <a:p>
            <a:pPr>
              <a:spcAft>
                <a:spcPts val="0"/>
              </a:spcAft>
            </a:pPr>
            <a:endParaRPr lang="zh-TW" altLang="zh-TW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  <a:ea typeface="+mj-ea"/>
              </a:rPr>
              <a:t>e. </a:t>
            </a:r>
            <a:r>
              <a:rPr lang="en-US" altLang="zh-TW" dirty="0" err="1">
                <a:latin typeface="+mj-ea"/>
                <a:ea typeface="+mj-ea"/>
              </a:rPr>
              <a:t>當月查詢次數異常通報排行表</a:t>
            </a:r>
            <a:r>
              <a:rPr lang="en-US" altLang="zh-TW" dirty="0">
                <a:latin typeface="+mj-ea"/>
                <a:ea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進入</a:t>
            </a:r>
            <a:r>
              <a:rPr lang="en-SG" altLang="zh-TW" dirty="0" err="1">
                <a:latin typeface="+mj-ea"/>
                <a:ea typeface="+mj-ea"/>
              </a:rPr>
              <a:t>Mr.Check</a:t>
            </a:r>
            <a:r>
              <a:rPr lang="en-US" altLang="zh-TW" dirty="0" err="1">
                <a:latin typeface="+mj-ea"/>
                <a:ea typeface="+mj-ea"/>
              </a:rPr>
              <a:t>平台報表區【拒往月報</a:t>
            </a:r>
            <a:r>
              <a:rPr lang="en-US" altLang="zh-TW" dirty="0">
                <a:latin typeface="+mj-ea"/>
                <a:ea typeface="+mj-ea"/>
              </a:rPr>
              <a:t>】</a:t>
            </a:r>
            <a:endParaRPr lang="zh-TW" altLang="zh-TW" sz="1800" dirty="0">
              <a:effectLst/>
              <a:latin typeface="+mj-ea"/>
              <a:ea typeface="+mj-ea"/>
            </a:endParaRPr>
          </a:p>
        </p:txBody>
      </p:sp>
      <p:pic>
        <p:nvPicPr>
          <p:cNvPr id="1026" name="圖片 1" descr="image001">
            <a:extLst>
              <a:ext uri="{FF2B5EF4-FFF2-40B4-BE49-F238E27FC236}">
                <a16:creationId xmlns:a16="http://schemas.microsoft.com/office/drawing/2014/main" id="{D3182963-7EB7-4CDE-8F9F-43C74A33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1237"/>
            <a:ext cx="3695613" cy="288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7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291130" y="195486"/>
            <a:ext cx="6941560" cy="892888"/>
          </a:xfrm>
        </p:spPr>
        <p:txBody>
          <a:bodyPr anchor="ctr">
            <a:noAutofit/>
          </a:bodyPr>
          <a:lstStyle/>
          <a:p>
            <a:pPr algn="l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600" dirty="0">
              <a:solidFill>
                <a:schemeClr val="accent1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5576" y="1088374"/>
            <a:ext cx="7056784" cy="2419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68462" tIns="34230" rIns="68462" bIns="34230" rtlCol="0" anchor="t" anchorCtr="0">
            <a:noAutofit/>
          </a:bodyPr>
          <a:lstStyle/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>
                <a:ea typeface="微軟正黑體" panose="020B0604030504040204" pitchFamily="34" charset="-120"/>
              </a:rPr>
              <a:t>流程的變動</a:t>
            </a:r>
            <a:endParaRPr kumimoji="0" lang="en-US" altLang="zh-TW" sz="2400" dirty="0"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rgbClr val="3D3935"/>
                </a:solidFill>
                <a:latin typeface="+mn-lt"/>
                <a:ea typeface="微軟正黑體" panose="020B0604030504040204" pitchFamily="34" charset="-120"/>
              </a:rPr>
              <a:t>IBMB</a:t>
            </a:r>
            <a:r>
              <a:rPr kumimoji="0" lang="zh-TW" altLang="en-US" sz="2400" dirty="0">
                <a:solidFill>
                  <a:srgbClr val="3D3935"/>
                </a:solidFill>
                <a:latin typeface="+mn-lt"/>
                <a:ea typeface="微軟正黑體" panose="020B0604030504040204" pitchFamily="34" charset="-120"/>
              </a:rPr>
              <a:t>同意書畫面</a:t>
            </a:r>
            <a:endParaRPr kumimoji="0" lang="en-US" altLang="zh-TW" sz="2400" dirty="0">
              <a:solidFill>
                <a:srgbClr val="3D3935"/>
              </a:solidFill>
              <a:latin typeface="+mn-lt"/>
              <a:ea typeface="微軟正黑體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rgbClr val="3D3935"/>
                </a:solidFill>
                <a:latin typeface="+mn-lt"/>
                <a:ea typeface="微軟正黑體" pitchFamily="34" charset="-120"/>
              </a:rPr>
              <a:t>API</a:t>
            </a:r>
            <a:r>
              <a:rPr kumimoji="0" lang="zh-TW" altLang="en-US" sz="2400" dirty="0">
                <a:solidFill>
                  <a:srgbClr val="3D3935"/>
                </a:solidFill>
                <a:latin typeface="+mn-lt"/>
                <a:ea typeface="微軟正黑體" panose="020B0604030504040204" pitchFamily="34" charset="-120"/>
              </a:rPr>
              <a:t>對接及加密</a:t>
            </a:r>
            <a:endParaRPr kumimoji="0" lang="en-US" altLang="zh-TW" sz="2400" dirty="0">
              <a:solidFill>
                <a:srgbClr val="3D3935"/>
              </a:solidFill>
              <a:latin typeface="+mn-lt"/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>
                <a:latin typeface="+mn-lt"/>
                <a:ea typeface="微軟正黑體" panose="020B0604030504040204" pitchFamily="34" charset="-120"/>
              </a:rPr>
              <a:t>資料新鮮期及儲存</a:t>
            </a:r>
            <a:endParaRPr kumimoji="0" lang="en-US" altLang="zh-TW" sz="2400" dirty="0">
              <a:latin typeface="+mn-lt"/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 err="1">
                <a:latin typeface="+mn-lt"/>
                <a:ea typeface="微軟正黑體" panose="020B0604030504040204" pitchFamily="34" charset="-120"/>
              </a:rPr>
              <a:t>Eloan</a:t>
            </a:r>
            <a:r>
              <a:rPr kumimoji="0" lang="en-US" altLang="zh-TW" sz="24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kumimoji="0" lang="zh-TW" altLang="en-US" sz="2400" dirty="0">
                <a:latin typeface="+mn-lt"/>
                <a:ea typeface="微軟正黑體" panose="020B0604030504040204" pitchFamily="34" charset="-120"/>
              </a:rPr>
              <a:t>畫面調整</a:t>
            </a:r>
            <a:endParaRPr kumimoji="0" lang="en-US" altLang="zh-TW" sz="2400" dirty="0">
              <a:latin typeface="+mn-lt"/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0"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51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CN" altLang="en-US" sz="2400" dirty="0"/>
              <a:t>預計上</a:t>
            </a:r>
            <a:r>
              <a:rPr lang="zh-TW" altLang="en-US" sz="2400" dirty="0"/>
              <a:t>線</a:t>
            </a:r>
            <a:r>
              <a:rPr lang="zh-CN" altLang="en-US" sz="2400" dirty="0"/>
              <a:t>作業流程圖説明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2652423" y="980639"/>
            <a:ext cx="1639251" cy="10672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293005" y="3139282"/>
            <a:ext cx="892617" cy="407499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系統報價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4572000" y="4227934"/>
            <a:ext cx="1054596" cy="582141"/>
          </a:xfrm>
          <a:prstGeom prst="roundRect">
            <a:avLst/>
          </a:prstGeom>
          <a:solidFill>
            <a:srgbClr val="00A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RTDM </a:t>
            </a:r>
          </a:p>
          <a:p>
            <a:pPr algn="ctr"/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決策系統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5248143" y="2099442"/>
            <a:ext cx="576064" cy="40749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AML 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409883" y="3028537"/>
            <a:ext cx="450599" cy="564345"/>
          </a:xfrm>
          <a:prstGeom prst="roundRect">
            <a:avLst/>
          </a:prstGeom>
          <a:solidFill>
            <a:srgbClr val="00A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CIS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8207037" y="3047164"/>
            <a:ext cx="520831" cy="555475"/>
          </a:xfrm>
          <a:prstGeom prst="roundRect">
            <a:avLst/>
          </a:prstGeom>
          <a:solidFill>
            <a:srgbClr val="FFE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T24</a:t>
            </a:r>
          </a:p>
          <a:p>
            <a:pPr algn="ctr"/>
            <a:r>
              <a:rPr lang="zh-TW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個金系統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264637" y="3089066"/>
            <a:ext cx="864095" cy="494720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IBMB</a:t>
            </a:r>
            <a:r>
              <a:rPr lang="zh-TW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申請頁頁</a:t>
            </a: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0150" y="2961879"/>
            <a:ext cx="3714955" cy="820766"/>
          </a:xfrm>
          <a:prstGeom prst="rect">
            <a:avLst/>
          </a:prstGeom>
          <a:noFill/>
          <a:ln w="22225">
            <a:solidFill>
              <a:srgbClr val="FF82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向右箭號 56"/>
          <p:cNvSpPr/>
          <p:nvPr/>
        </p:nvSpPr>
        <p:spPr>
          <a:xfrm>
            <a:off x="1197819" y="3313269"/>
            <a:ext cx="1899710" cy="1945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1387030" y="2431383"/>
            <a:ext cx="700996" cy="40749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59" name="向右箭號 58"/>
          <p:cNvSpPr/>
          <p:nvPr/>
        </p:nvSpPr>
        <p:spPr>
          <a:xfrm>
            <a:off x="7961987" y="3243820"/>
            <a:ext cx="179426" cy="1463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肘形接點 59"/>
          <p:cNvCxnSpPr/>
          <p:nvPr/>
        </p:nvCxnSpPr>
        <p:spPr>
          <a:xfrm rot="5400000">
            <a:off x="1535127" y="3080855"/>
            <a:ext cx="40480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5436096" y="3355971"/>
            <a:ext cx="266779" cy="819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4494094" y="3137934"/>
            <a:ext cx="881965" cy="407499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文件上傳進件完成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5765395" y="3165271"/>
            <a:ext cx="881965" cy="396679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審批完成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242562" y="25789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個金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eLoan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/IBMB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65" name="向右箭號 64"/>
          <p:cNvSpPr/>
          <p:nvPr/>
        </p:nvSpPr>
        <p:spPr>
          <a:xfrm>
            <a:off x="6905485" y="3249708"/>
            <a:ext cx="434987" cy="1503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/>
          <p:nvPr/>
        </p:nvCxnSpPr>
        <p:spPr>
          <a:xfrm flipV="1">
            <a:off x="4271390" y="3368223"/>
            <a:ext cx="182020" cy="131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3898604" y="3611510"/>
            <a:ext cx="0" cy="273819"/>
          </a:xfrm>
          <a:prstGeom prst="line">
            <a:avLst/>
          </a:prstGeom>
          <a:ln w="34925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062984" y="3611510"/>
            <a:ext cx="0" cy="273819"/>
          </a:xfrm>
          <a:prstGeom prst="line">
            <a:avLst/>
          </a:prstGeom>
          <a:ln w="34925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6166743" y="3620053"/>
            <a:ext cx="0" cy="265276"/>
          </a:xfrm>
          <a:prstGeom prst="line">
            <a:avLst/>
          </a:prstGeom>
          <a:ln w="34925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898604" y="3885329"/>
            <a:ext cx="22681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5062984" y="3885329"/>
            <a:ext cx="0" cy="288032"/>
          </a:xfrm>
          <a:prstGeom prst="line">
            <a:avLst/>
          </a:prstGeom>
          <a:ln w="349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圓柱 73"/>
          <p:cNvSpPr/>
          <p:nvPr/>
        </p:nvSpPr>
        <p:spPr>
          <a:xfrm>
            <a:off x="2780249" y="1117728"/>
            <a:ext cx="1354248" cy="81363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2844015" y="1414779"/>
            <a:ext cx="159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+mj-ea"/>
              </a:rPr>
              <a:t>1.</a:t>
            </a:r>
            <a:r>
              <a:rPr lang="zh-TW" altLang="en-US" sz="800" b="1" dirty="0">
                <a:latin typeface="+mj-ea"/>
              </a:rPr>
              <a:t>大數據評分卡應用欄位</a:t>
            </a:r>
            <a:endParaRPr lang="en-US" altLang="zh-TW" sz="800" b="1" dirty="0">
              <a:latin typeface="+mj-ea"/>
            </a:endParaRPr>
          </a:p>
          <a:p>
            <a:r>
              <a:rPr lang="en-US" altLang="zh-TW" sz="800" b="1" dirty="0">
                <a:latin typeface="+mj-ea"/>
              </a:rPr>
              <a:t>2.</a:t>
            </a:r>
            <a:r>
              <a:rPr lang="zh-TW" altLang="en-US" sz="800" b="1" dirty="0">
                <a:latin typeface="+mj-ea"/>
              </a:rPr>
              <a:t>大數據評分卡分數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225421" y="3620053"/>
            <a:ext cx="97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申請資料輸入</a:t>
            </a:r>
            <a:endParaRPr lang="en-US" altLang="zh-CN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身份認證</a:t>
            </a:r>
            <a:endParaRPr lang="en-US" altLang="zh-CN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個資授權</a:t>
            </a:r>
            <a:endParaRPr lang="zh-TW" altLang="en-US" sz="8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987745" y="1772877"/>
            <a:ext cx="10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800" dirty="0"/>
              <a:t>AML</a:t>
            </a:r>
            <a:r>
              <a:rPr lang="zh-CN" altLang="en-US" sz="800" dirty="0"/>
              <a:t>檢核</a:t>
            </a:r>
            <a:endParaRPr lang="en-US" altLang="zh-CN" sz="800" dirty="0"/>
          </a:p>
          <a:p>
            <a:r>
              <a:rPr lang="en-US" altLang="zh-CN" sz="800" dirty="0"/>
              <a:t>  Name Check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7289926" y="2809991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800" dirty="0"/>
              <a:t>CIS</a:t>
            </a:r>
            <a:r>
              <a:rPr lang="zh-CN" altLang="en-US" sz="800" dirty="0"/>
              <a:t>開設</a:t>
            </a:r>
            <a:endParaRPr lang="en-US" altLang="zh-CN" sz="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8075644" y="2717880"/>
            <a:ext cx="8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貸款帳戶開設</a:t>
            </a:r>
            <a:endParaRPr lang="en-US" altLang="zh-CN" sz="8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936472" y="3400096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 撥貸</a:t>
            </a:r>
            <a:endParaRPr lang="en-US" altLang="zh-CN" sz="800" dirty="0"/>
          </a:p>
        </p:txBody>
      </p:sp>
      <p:sp>
        <p:nvSpPr>
          <p:cNvPr id="81" name="雲朵形圖說文字 80"/>
          <p:cNvSpPr/>
          <p:nvPr/>
        </p:nvSpPr>
        <p:spPr>
          <a:xfrm>
            <a:off x="225421" y="651426"/>
            <a:ext cx="1717464" cy="892826"/>
          </a:xfrm>
          <a:prstGeom prst="cloudCallout">
            <a:avLst>
              <a:gd name="adj1" fmla="val 35521"/>
              <a:gd name="adj2" fmla="val 2112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352664" y="906804"/>
            <a:ext cx="145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外部數據源</a:t>
            </a:r>
            <a:endParaRPr lang="zh-TW" altLang="en-US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363950" y="2215939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發查</a:t>
            </a:r>
            <a:r>
              <a:rPr lang="en-US" altLang="zh-CN" sz="800" dirty="0"/>
              <a:t>JCIC</a:t>
            </a:r>
          </a:p>
        </p:txBody>
      </p:sp>
      <p:cxnSp>
        <p:nvCxnSpPr>
          <p:cNvPr id="86" name="肘形接點 85"/>
          <p:cNvCxnSpPr/>
          <p:nvPr/>
        </p:nvCxnSpPr>
        <p:spPr>
          <a:xfrm rot="16200000" flipH="1">
            <a:off x="2301352" y="2733561"/>
            <a:ext cx="1103748" cy="6565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/>
          <p:nvPr/>
        </p:nvCxnSpPr>
        <p:spPr>
          <a:xfrm rot="16200000" flipH="1">
            <a:off x="5203579" y="2876704"/>
            <a:ext cx="66519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1887661" y="1411460"/>
            <a:ext cx="700996" cy="31894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APIM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942885" y="1108449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800" dirty="0"/>
              <a:t>API</a:t>
            </a:r>
            <a:r>
              <a:rPr lang="zh-CN" altLang="en-US" sz="800" dirty="0"/>
              <a:t>發查</a:t>
            </a:r>
            <a:endParaRPr lang="en-US" altLang="zh-CN" sz="800" dirty="0"/>
          </a:p>
        </p:txBody>
      </p:sp>
      <p:cxnSp>
        <p:nvCxnSpPr>
          <p:cNvPr id="91" name="肘形接點 90"/>
          <p:cNvCxnSpPr/>
          <p:nvPr/>
        </p:nvCxnSpPr>
        <p:spPr>
          <a:xfrm>
            <a:off x="1875178" y="1332314"/>
            <a:ext cx="690356" cy="5919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CN" altLang="en-US" sz="2400" dirty="0"/>
              <a:t>預計上</a:t>
            </a:r>
            <a:r>
              <a:rPr lang="zh-TW" altLang="en-US" sz="2400" dirty="0"/>
              <a:t>線</a:t>
            </a:r>
            <a:r>
              <a:rPr lang="zh-CN" altLang="en-US" sz="2400" dirty="0"/>
              <a:t>作業流程圖説明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216FB9D-BEA5-4119-A122-74AE955B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88" y="628170"/>
            <a:ext cx="7211629" cy="41038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C3096F-9E6C-4510-B889-11BF8036BA1E}"/>
              </a:ext>
            </a:extLst>
          </p:cNvPr>
          <p:cNvSpPr txBox="1"/>
          <p:nvPr/>
        </p:nvSpPr>
        <p:spPr>
          <a:xfrm>
            <a:off x="827584" y="185167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*取得客戶授權同意書</a:t>
            </a:r>
          </a:p>
        </p:txBody>
      </p:sp>
    </p:spTree>
    <p:extLst>
      <p:ext uri="{BB962C8B-B14F-4D97-AF65-F5344CB8AC3E}">
        <p14:creationId xmlns:p14="http://schemas.microsoft.com/office/powerpoint/2010/main" val="21715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IBMB</a:t>
            </a:r>
            <a:r>
              <a:rPr lang="zh-TW" altLang="en-US" sz="2400" dirty="0"/>
              <a:t>頁面增加客戶授權同意書</a:t>
            </a:r>
            <a:r>
              <a:rPr lang="en-US" altLang="zh-TW" sz="2400" dirty="0"/>
              <a:t>_1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003">
            <a:extLst>
              <a:ext uri="{FF2B5EF4-FFF2-40B4-BE49-F238E27FC236}">
                <a16:creationId xmlns:a16="http://schemas.microsoft.com/office/drawing/2014/main" id="{C4307C19-05C7-4B55-A850-BB54622D9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b="1317"/>
          <a:stretch/>
        </p:blipFill>
        <p:spPr bwMode="auto">
          <a:xfrm>
            <a:off x="107504" y="618455"/>
            <a:ext cx="6662811" cy="420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178C17-9A4E-4B63-900C-5DDE8DEFB64E}"/>
              </a:ext>
            </a:extLst>
          </p:cNvPr>
          <p:cNvSpPr/>
          <p:nvPr/>
        </p:nvSpPr>
        <p:spPr>
          <a:xfrm>
            <a:off x="2843808" y="956484"/>
            <a:ext cx="5832648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申請人同意 貴行於辦理本貸款業務徵信目的範圍內，為保障申請人合法權益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包括但不限於預防或防止詐騙、洗錢或其他犯罪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，得將其個人資料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姓名、出生年月日、國民身分證統一編號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，提供予中華徵信所企業股份有限公司，查詢申請人之票信來往紀錄、家事事法公告資料、消費者債務清理條例公告資料、經濟部動產擔保交易資料、內政部警政署查捕逃犯公告、監理服務網罰單資料。</a:t>
            </a:r>
          </a:p>
        </p:txBody>
      </p:sp>
    </p:spTree>
    <p:extLst>
      <p:ext uri="{BB962C8B-B14F-4D97-AF65-F5344CB8AC3E}">
        <p14:creationId xmlns:p14="http://schemas.microsoft.com/office/powerpoint/2010/main" val="958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IBMB</a:t>
            </a:r>
            <a:r>
              <a:rPr lang="zh-TW" altLang="en-US" sz="2400" dirty="0"/>
              <a:t>頁面增加客戶授權同意書</a:t>
            </a:r>
            <a:r>
              <a:rPr lang="en-US" altLang="zh-TW" sz="2400" dirty="0"/>
              <a:t>_2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cid:image001.png@01D9EB1F.F43B97C0">
            <a:extLst>
              <a:ext uri="{FF2B5EF4-FFF2-40B4-BE49-F238E27FC236}">
                <a16:creationId xmlns:a16="http://schemas.microsoft.com/office/drawing/2014/main" id="{23EFFEDD-8D95-4A93-943C-0256439A5BE1}"/>
              </a:ext>
            </a:extLst>
          </p:cNvPr>
          <p:cNvPicPr/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7" b="15464"/>
          <a:stretch/>
        </p:blipFill>
        <p:spPr bwMode="auto">
          <a:xfrm>
            <a:off x="593558" y="753548"/>
            <a:ext cx="7812868" cy="36364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</p:spTree>
    <p:extLst>
      <p:ext uri="{BB962C8B-B14F-4D97-AF65-F5344CB8AC3E}">
        <p14:creationId xmlns:p14="http://schemas.microsoft.com/office/powerpoint/2010/main" val="21943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SME</a:t>
            </a:r>
            <a:r>
              <a:rPr lang="zh-TW" altLang="en-US" sz="2400" dirty="0"/>
              <a:t>頁面增加客戶授權同意書</a:t>
            </a:r>
            <a:r>
              <a:rPr lang="en-US" altLang="zh-TW" sz="2400" dirty="0"/>
              <a:t>_3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pic>
        <p:nvPicPr>
          <p:cNvPr id="2050" name="Picture 2" descr="image003">
            <a:extLst>
              <a:ext uri="{FF2B5EF4-FFF2-40B4-BE49-F238E27FC236}">
                <a16:creationId xmlns:a16="http://schemas.microsoft.com/office/drawing/2014/main" id="{2FDCF9A9-E8CA-429D-B408-94F1EBF0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5045"/>
            <a:ext cx="7992888" cy="34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BBEA25-0FC1-4783-B916-06D568EDE8CF}"/>
              </a:ext>
            </a:extLst>
          </p:cNvPr>
          <p:cNvSpPr/>
          <p:nvPr/>
        </p:nvSpPr>
        <p:spPr>
          <a:xfrm>
            <a:off x="2687528" y="1635646"/>
            <a:ext cx="603041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新細明體" panose="02020500000000000000" pitchFamily="18" charset="-120"/>
              </a:rPr>
              <a:t>6. </a:t>
            </a:r>
            <a:r>
              <a:rPr lang="zh-TW" altLang="zh-TW" sz="16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茲同意 貴行於辦理授信業務之目的範圍內，得將本公司（機構、行號）提供予</a:t>
            </a:r>
            <a:r>
              <a:rPr lang="zh-TW" altLang="zh-TW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中華徵信所企業股份有限公司查詢票信來往紀錄、經濟部商業司公司登記</a:t>
            </a:r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zh-TW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商業司商業登記、 國稅局財稅中心、經濟部全國動產擔保交易查詢、監理服務網罰單資料、</a:t>
            </a:r>
            <a:r>
              <a:rPr lang="zh-TW" altLang="zh-TW" sz="16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蒐集、處理及利用之租賃與分期交易相關資訊。</a:t>
            </a:r>
            <a:endParaRPr lang="zh-TW" altLang="zh-TW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5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API</a:t>
            </a:r>
            <a:r>
              <a:rPr lang="zh-TW" altLang="en-US" sz="2400" dirty="0"/>
              <a:t>範例</a:t>
            </a:r>
            <a:endParaRPr lang="en-US" altLang="zh-TW" sz="2400" dirty="0"/>
          </a:p>
          <a:p>
            <a:endParaRPr lang="en-US" altLang="zh-TW" sz="1800" b="0" dirty="0"/>
          </a:p>
          <a:p>
            <a:endParaRPr lang="en-US" altLang="zh-TW" sz="1800" b="0" dirty="0"/>
          </a:p>
          <a:p>
            <a:r>
              <a:rPr lang="zh-TW" altLang="en-US" sz="1800" b="0" dirty="0"/>
              <a:t>提供資訊</a:t>
            </a:r>
            <a:r>
              <a:rPr lang="en-US" altLang="zh-TW" sz="1800" b="0" dirty="0"/>
              <a:t>:</a:t>
            </a:r>
          </a:p>
          <a:p>
            <a:r>
              <a:rPr lang="zh-TW" altLang="en-US" sz="1800" b="0" dirty="0">
                <a:solidFill>
                  <a:schemeClr val="accent1"/>
                </a:solidFill>
              </a:rPr>
              <a:t>公司帳號</a:t>
            </a:r>
            <a:r>
              <a:rPr lang="en-US" altLang="zh-TW" sz="1800" b="0" dirty="0">
                <a:solidFill>
                  <a:schemeClr val="accent1"/>
                </a:solidFill>
              </a:rPr>
              <a:t>/</a:t>
            </a:r>
            <a:r>
              <a:rPr lang="zh-TW" altLang="en-US" sz="1800" b="0" dirty="0">
                <a:solidFill>
                  <a:schemeClr val="accent1"/>
                </a:solidFill>
              </a:rPr>
              <a:t>人員帳號</a:t>
            </a:r>
            <a:r>
              <a:rPr lang="en-US" altLang="zh-TW" sz="1800" b="0" dirty="0">
                <a:solidFill>
                  <a:schemeClr val="accent1"/>
                </a:solidFill>
              </a:rPr>
              <a:t>/</a:t>
            </a:r>
            <a:r>
              <a:rPr lang="zh-TW" altLang="en-US" sz="1800" b="0" dirty="0">
                <a:solidFill>
                  <a:schemeClr val="accent1"/>
                </a:solidFill>
              </a:rPr>
              <a:t>人員密碼</a:t>
            </a:r>
            <a:endParaRPr lang="en-US" altLang="zh-TW" sz="1800" b="0" dirty="0">
              <a:solidFill>
                <a:schemeClr val="accent1"/>
              </a:solidFill>
            </a:endParaRPr>
          </a:p>
          <a:p>
            <a:r>
              <a:rPr lang="en-US" altLang="zh-TW" sz="1800" b="0" dirty="0"/>
              <a:t>(</a:t>
            </a:r>
            <a:r>
              <a:rPr lang="zh-TW" altLang="en-US" sz="1800" b="0" dirty="0"/>
              <a:t>個人</a:t>
            </a:r>
            <a:r>
              <a:rPr lang="en-US" altLang="zh-TW" sz="1800" b="0" dirty="0"/>
              <a:t>)</a:t>
            </a:r>
            <a:r>
              <a:rPr lang="zh-TW" altLang="en-US" sz="1800" b="0" dirty="0">
                <a:solidFill>
                  <a:srgbClr val="00B0F0"/>
                </a:solidFill>
              </a:rPr>
              <a:t>身分證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姓名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生日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查詢項目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聯絡單號</a:t>
            </a:r>
            <a:endParaRPr lang="en-US" altLang="zh-TW" sz="1800" b="0" dirty="0">
              <a:solidFill>
                <a:srgbClr val="00B0F0"/>
              </a:solidFill>
            </a:endParaRPr>
          </a:p>
          <a:p>
            <a:r>
              <a:rPr lang="en-US" altLang="zh-TW" sz="1800" b="0" dirty="0"/>
              <a:t>(</a:t>
            </a:r>
            <a:r>
              <a:rPr lang="zh-TW" altLang="en-US" sz="1800" b="0" dirty="0"/>
              <a:t>企業</a:t>
            </a:r>
            <a:r>
              <a:rPr lang="en-US" altLang="zh-TW" sz="1800" b="0" dirty="0"/>
              <a:t>)</a:t>
            </a:r>
            <a:r>
              <a:rPr lang="zh-TW" altLang="en-US" sz="1800" b="0" dirty="0"/>
              <a:t>統編</a:t>
            </a:r>
            <a:r>
              <a:rPr lang="en-US" altLang="zh-TW" sz="1800" b="0" dirty="0"/>
              <a:t>/</a:t>
            </a:r>
            <a:r>
              <a:rPr lang="zh-TW" altLang="en-US" sz="1800" b="0" dirty="0"/>
              <a:t>工廠名稱</a:t>
            </a:r>
            <a:r>
              <a:rPr lang="en-US" altLang="zh-TW" sz="1800" b="0" dirty="0"/>
              <a:t>/</a:t>
            </a:r>
            <a:r>
              <a:rPr lang="zh-TW" altLang="en-US" sz="1800" b="0" dirty="0"/>
              <a:t>查詢項目</a:t>
            </a:r>
            <a:r>
              <a:rPr lang="en-US" altLang="zh-TW" sz="1800" b="0" dirty="0"/>
              <a:t>/</a:t>
            </a:r>
            <a:r>
              <a:rPr lang="zh-TW" altLang="en-US" sz="1800" b="0" dirty="0"/>
              <a:t>聯絡單號</a:t>
            </a:r>
            <a:endParaRPr lang="en-US" altLang="zh-TW" sz="1800" b="0" dirty="0"/>
          </a:p>
          <a:p>
            <a:endParaRPr lang="en-US" altLang="zh-TW" sz="1800" b="0" dirty="0"/>
          </a:p>
          <a:p>
            <a:r>
              <a:rPr lang="en-US" altLang="zh-TW" sz="1800" b="0" dirty="0"/>
              <a:t>http://smart.ccis.com.tw/main/api_json?</a:t>
            </a:r>
            <a:r>
              <a:rPr lang="en-US" altLang="zh-TW" sz="1800" b="0" dirty="0">
                <a:solidFill>
                  <a:schemeClr val="accent1"/>
                </a:solidFill>
              </a:rPr>
              <a:t>account</a:t>
            </a:r>
            <a:r>
              <a:rPr lang="en-US" altLang="zh-TW" sz="1800" b="0" dirty="0"/>
              <a:t>=C0******&amp;</a:t>
            </a:r>
            <a:r>
              <a:rPr lang="en-US" altLang="zh-TW" sz="1800" b="0" dirty="0">
                <a:solidFill>
                  <a:schemeClr val="accent1"/>
                </a:solidFill>
              </a:rPr>
              <a:t>username</a:t>
            </a:r>
            <a:r>
              <a:rPr lang="en-US" altLang="zh-TW" sz="1800" b="0" dirty="0"/>
              <a:t>=****&amp;</a:t>
            </a:r>
            <a:r>
              <a:rPr lang="en-US" altLang="zh-TW" sz="1800" b="0" dirty="0">
                <a:solidFill>
                  <a:schemeClr val="accent1"/>
                </a:solidFill>
              </a:rPr>
              <a:t>password</a:t>
            </a:r>
            <a:r>
              <a:rPr lang="en-US" altLang="zh-TW" sz="1800" b="0" dirty="0"/>
              <a:t>=****&amp;</a:t>
            </a:r>
            <a:r>
              <a:rPr lang="en-US" altLang="zh-TW" sz="1800" b="0" dirty="0">
                <a:solidFill>
                  <a:srgbClr val="00B0F0"/>
                </a:solidFill>
              </a:rPr>
              <a:t>sn</a:t>
            </a:r>
            <a:r>
              <a:rPr lang="en-US" altLang="zh-TW" sz="1800" b="0" dirty="0"/>
              <a:t>=S********&amp;</a:t>
            </a:r>
            <a:r>
              <a:rPr lang="en-US" altLang="zh-TW" sz="1800" b="0" dirty="0">
                <a:solidFill>
                  <a:srgbClr val="00B0F0"/>
                </a:solidFill>
              </a:rPr>
              <a:t>items</a:t>
            </a:r>
            <a:r>
              <a:rPr lang="en-US" altLang="zh-TW" sz="1800" b="0" dirty="0"/>
              <a:t>=A01,C01,C06,E02&amp;applyTWY=95&amp;applyMM=3&amp;applyDD=8&amp;siteId=10001&amp;applyReason=3&amp;</a:t>
            </a:r>
            <a:r>
              <a:rPr lang="en-US" altLang="zh-TW" sz="1800" b="0" dirty="0">
                <a:solidFill>
                  <a:srgbClr val="00B0F0"/>
                </a:solidFill>
              </a:rPr>
              <a:t>name</a:t>
            </a:r>
            <a:r>
              <a:rPr lang="en-US" altLang="zh-TW" sz="1800" b="0" dirty="0"/>
              <a:t>=</a:t>
            </a:r>
            <a:r>
              <a:rPr lang="zh-TW" altLang="en-US" sz="1800" b="0" dirty="0"/>
              <a:t>王小名</a:t>
            </a:r>
            <a:r>
              <a:rPr lang="en-US" altLang="zh-TW" sz="1800" b="0" dirty="0"/>
              <a:t>&amp;</a:t>
            </a:r>
            <a:r>
              <a:rPr lang="en-US" altLang="zh-TW" sz="1800" b="0" dirty="0">
                <a:solidFill>
                  <a:srgbClr val="00B0F0"/>
                </a:solidFill>
              </a:rPr>
              <a:t>birthday</a:t>
            </a:r>
            <a:r>
              <a:rPr lang="en-US" altLang="zh-TW" sz="1800" b="0" dirty="0"/>
              <a:t>=0851201&amp;</a:t>
            </a:r>
            <a:r>
              <a:rPr lang="en-US" altLang="zh-TW" sz="1800" b="0" dirty="0">
                <a:solidFill>
                  <a:srgbClr val="00B0F0"/>
                </a:solidFill>
              </a:rPr>
              <a:t>query_number</a:t>
            </a:r>
            <a:r>
              <a:rPr lang="en-US" altLang="zh-TW" sz="1800" b="0" dirty="0"/>
              <a:t>=2023091902</a:t>
            </a:r>
            <a:endParaRPr lang="zh-TW" altLang="en-US" sz="18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</p:spTree>
    <p:extLst>
      <p:ext uri="{BB962C8B-B14F-4D97-AF65-F5344CB8AC3E}">
        <p14:creationId xmlns:p14="http://schemas.microsoft.com/office/powerpoint/2010/main" val="9153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/>
              <a:t>中華徵信所</a:t>
            </a:r>
            <a:r>
              <a:rPr lang="en-US" altLang="zh-TW" sz="2400" dirty="0"/>
              <a:t>_</a:t>
            </a:r>
            <a:r>
              <a:rPr lang="zh-TW" altLang="en-US" sz="2400" dirty="0"/>
              <a:t>提供網站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FB30C5C-C699-4E70-B8BA-10D9E78CF5F9}"/>
              </a:ext>
            </a:extLst>
          </p:cNvPr>
          <p:cNvSpPr/>
          <p:nvPr/>
        </p:nvSpPr>
        <p:spPr>
          <a:xfrm>
            <a:off x="579871" y="699542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highlight>
                  <a:srgbClr val="FFFF00"/>
                </a:highlight>
              </a:rPr>
              <a:t>CCIS</a:t>
            </a:r>
            <a:r>
              <a:rPr lang="zh-TW" altLang="en-US" sz="1000" dirty="0">
                <a:highlight>
                  <a:srgbClr val="FFFF00"/>
                </a:highlight>
              </a:rPr>
              <a:t>票信</a:t>
            </a:r>
            <a:r>
              <a:rPr lang="en-US" altLang="zh-TW" sz="1000" dirty="0">
                <a:highlight>
                  <a:srgbClr val="FFFF00"/>
                </a:highlight>
              </a:rPr>
              <a:t>(A01)(</a:t>
            </a:r>
            <a:r>
              <a:rPr lang="en-US" altLang="zh-TW" sz="1000" dirty="0" err="1">
                <a:highlight>
                  <a:srgbClr val="FFFF00"/>
                </a:highlight>
              </a:rPr>
              <a:t>ccis</a:t>
            </a:r>
            <a:r>
              <a:rPr lang="en-US" altLang="zh-TW" sz="1000" dirty="0">
                <a:highlight>
                  <a:srgbClr val="FFFF00"/>
                </a:highlight>
              </a:rPr>
              <a:t>)	220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strike="dblStrike" dirty="0"/>
              <a:t>票交所退票</a:t>
            </a:r>
            <a:r>
              <a:rPr lang="en-US" altLang="zh-TW" sz="1000" strike="dblStrike" dirty="0"/>
              <a:t>(A02)(</a:t>
            </a:r>
            <a:r>
              <a:rPr lang="en-US" altLang="zh-TW" sz="1000" strike="dblStrike" dirty="0" err="1"/>
              <a:t>twnch</a:t>
            </a:r>
            <a:r>
              <a:rPr lang="en-US" altLang="zh-TW" sz="1000" strike="dblStrike" dirty="0"/>
              <a:t>)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票交所當週拒往</a:t>
            </a:r>
            <a:r>
              <a:rPr lang="en-US" altLang="zh-TW" sz="1000" dirty="0">
                <a:highlight>
                  <a:srgbClr val="FFFF00"/>
                </a:highlight>
              </a:rPr>
              <a:t>(A03)(</a:t>
            </a:r>
            <a:r>
              <a:rPr lang="en-US" altLang="zh-TW" sz="1000" dirty="0" err="1">
                <a:highlight>
                  <a:srgbClr val="FFFF00"/>
                </a:highlight>
              </a:rPr>
              <a:t>twnch_deny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11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商業司</a:t>
            </a:r>
            <a:r>
              <a:rPr lang="en-US" altLang="zh-TW" sz="1000" dirty="0">
                <a:highlight>
                  <a:srgbClr val="FFFF00"/>
                </a:highlight>
              </a:rPr>
              <a:t>(</a:t>
            </a:r>
            <a:r>
              <a:rPr lang="zh-TW" altLang="en-US" sz="1000" dirty="0">
                <a:highlight>
                  <a:srgbClr val="FFFF00"/>
                </a:highlight>
              </a:rPr>
              <a:t>公司登記</a:t>
            </a:r>
            <a:r>
              <a:rPr lang="en-US" altLang="zh-TW" sz="1000" dirty="0">
                <a:highlight>
                  <a:srgbClr val="FFFF00"/>
                </a:highlight>
              </a:rPr>
              <a:t>) (B01)(</a:t>
            </a:r>
            <a:r>
              <a:rPr lang="en-US" altLang="zh-TW" sz="1000" dirty="0" err="1">
                <a:highlight>
                  <a:srgbClr val="FFFF00"/>
                </a:highlight>
              </a:rPr>
              <a:t>gcis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67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商業司</a:t>
            </a:r>
            <a:r>
              <a:rPr lang="en-US" altLang="zh-TW" sz="1000" dirty="0">
                <a:highlight>
                  <a:srgbClr val="FFFF00"/>
                </a:highlight>
              </a:rPr>
              <a:t>(</a:t>
            </a:r>
            <a:r>
              <a:rPr lang="zh-TW" altLang="en-US" sz="1000" dirty="0">
                <a:highlight>
                  <a:srgbClr val="FFFF00"/>
                </a:highlight>
              </a:rPr>
              <a:t>商業登記</a:t>
            </a:r>
            <a:r>
              <a:rPr lang="en-US" altLang="zh-TW" sz="1000" dirty="0">
                <a:highlight>
                  <a:srgbClr val="FFFF00"/>
                </a:highlight>
              </a:rPr>
              <a:t>) (B02) (gcis2)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12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財稅中心</a:t>
            </a:r>
            <a:r>
              <a:rPr lang="en-US" altLang="zh-TW" sz="1000" dirty="0">
                <a:highlight>
                  <a:srgbClr val="FFFF00"/>
                </a:highlight>
              </a:rPr>
              <a:t>(B03)(</a:t>
            </a:r>
            <a:r>
              <a:rPr lang="en-US" altLang="zh-TW" sz="1000" dirty="0" err="1">
                <a:highlight>
                  <a:srgbClr val="FFFF00"/>
                </a:highlight>
              </a:rPr>
              <a:t>etax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勞保局</a:t>
            </a:r>
            <a:r>
              <a:rPr lang="en-US" altLang="zh-TW" sz="1000" dirty="0"/>
              <a:t>(B04)( labor)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工業局</a:t>
            </a:r>
            <a:r>
              <a:rPr lang="en-US" altLang="zh-TW" sz="1000" dirty="0">
                <a:highlight>
                  <a:srgbClr val="FFFF00"/>
                </a:highlight>
              </a:rPr>
              <a:t>(B05)(</a:t>
            </a:r>
            <a:r>
              <a:rPr lang="en-US" altLang="zh-TW" sz="1000" dirty="0" err="1">
                <a:highlight>
                  <a:srgbClr val="FFFF00"/>
                </a:highlight>
              </a:rPr>
              <a:t>fidb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21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國貿局</a:t>
            </a:r>
            <a:r>
              <a:rPr lang="en-US" altLang="zh-TW" sz="1000" dirty="0">
                <a:highlight>
                  <a:srgbClr val="FFFF00"/>
                </a:highlight>
              </a:rPr>
              <a:t>(B06)(trade)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24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標案拒往</a:t>
            </a:r>
            <a:r>
              <a:rPr lang="en-US" altLang="zh-TW" sz="1000" dirty="0">
                <a:highlight>
                  <a:srgbClr val="FFFF00"/>
                </a:highlight>
              </a:rPr>
              <a:t>(B07)(</a:t>
            </a:r>
            <a:r>
              <a:rPr lang="en-US" altLang="zh-TW" sz="1000" dirty="0" err="1">
                <a:highlight>
                  <a:srgbClr val="FFFF00"/>
                </a:highlight>
              </a:rPr>
              <a:t>badvender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18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電費</a:t>
            </a:r>
            <a:r>
              <a:rPr lang="en-US" altLang="zh-TW" sz="1000" dirty="0"/>
              <a:t>(B08)( </a:t>
            </a:r>
            <a:r>
              <a:rPr lang="en-US" altLang="zh-TW" sz="1000" dirty="0" err="1"/>
              <a:t>taipower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水費</a:t>
            </a:r>
            <a:r>
              <a:rPr lang="en-US" altLang="zh-TW" sz="1000" dirty="0"/>
              <a:t>(B09)(water)</a:t>
            </a:r>
            <a:r>
              <a:rPr lang="zh-TW" altLang="en-US" sz="1000" dirty="0"/>
              <a:t> </a:t>
            </a:r>
            <a:r>
              <a:rPr lang="en-US" altLang="zh-TW" sz="1000" dirty="0"/>
              <a:t>6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勞保局勞退金</a:t>
            </a:r>
            <a:r>
              <a:rPr lang="en-US" altLang="zh-TW" sz="1000" dirty="0"/>
              <a:t>(B10)(labor2)	9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醫事機構</a:t>
            </a:r>
            <a:r>
              <a:rPr lang="en-US" altLang="zh-TW" sz="1000" dirty="0"/>
              <a:t>(B11) (</a:t>
            </a:r>
            <a:r>
              <a:rPr lang="en-US" altLang="zh-TW" sz="1000" dirty="0" err="1"/>
              <a:t>mohw_bas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16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戶政</a:t>
            </a:r>
            <a:r>
              <a:rPr lang="en-US" altLang="zh-TW" sz="1000" dirty="0"/>
              <a:t>(C01)(</a:t>
            </a:r>
            <a:r>
              <a:rPr lang="en-US" altLang="zh-TW" sz="1000" dirty="0" err="1"/>
              <a:t>ris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5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家事事件</a:t>
            </a:r>
            <a:r>
              <a:rPr lang="en-US" altLang="zh-TW" sz="1000" dirty="0">
                <a:highlight>
                  <a:srgbClr val="FFFF00"/>
                </a:highlight>
              </a:rPr>
              <a:t>(C03)(domestic)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8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消債事件</a:t>
            </a:r>
            <a:r>
              <a:rPr lang="en-US" altLang="zh-TW" sz="1000" dirty="0">
                <a:highlight>
                  <a:srgbClr val="FFFF00"/>
                </a:highlight>
              </a:rPr>
              <a:t>(C04)(</a:t>
            </a:r>
            <a:r>
              <a:rPr lang="en-US" altLang="zh-TW" sz="1000" dirty="0" err="1">
                <a:highlight>
                  <a:srgbClr val="FFFF00"/>
                </a:highlight>
              </a:rPr>
              <a:t>consu_debt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6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查捕逃犯公告</a:t>
            </a:r>
            <a:r>
              <a:rPr lang="en-US" altLang="zh-TW" sz="1000" dirty="0">
                <a:highlight>
                  <a:srgbClr val="FFFF00"/>
                </a:highlight>
              </a:rPr>
              <a:t>(C06) (</a:t>
            </a:r>
            <a:r>
              <a:rPr lang="en-US" altLang="zh-TW" sz="1000" dirty="0" err="1">
                <a:highlight>
                  <a:srgbClr val="FFFF00"/>
                </a:highlight>
              </a:rPr>
              <a:t>npa</a:t>
            </a:r>
            <a:r>
              <a:rPr lang="en-US" altLang="zh-TW" sz="1000" dirty="0">
                <a:highlight>
                  <a:srgbClr val="FFFF00"/>
                </a:highlight>
              </a:rPr>
              <a:t>)	4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技術士人才</a:t>
            </a:r>
            <a:r>
              <a:rPr lang="en-US" altLang="zh-TW" sz="1000" dirty="0"/>
              <a:t>(C07) (</a:t>
            </a:r>
            <a:r>
              <a:rPr lang="en-US" altLang="zh-TW" sz="1000" dirty="0" err="1"/>
              <a:t>cla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5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醫事</a:t>
            </a:r>
            <a:r>
              <a:rPr lang="en-US" altLang="zh-TW" sz="1000" dirty="0"/>
              <a:t>(C08) (</a:t>
            </a:r>
            <a:r>
              <a:rPr lang="en-US" altLang="zh-TW" sz="1000" dirty="0" err="1"/>
              <a:t>mohw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7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全國動產擔保</a:t>
            </a:r>
            <a:r>
              <a:rPr lang="en-US" altLang="zh-TW" sz="1000" dirty="0">
                <a:highlight>
                  <a:srgbClr val="FFFF00"/>
                </a:highlight>
              </a:rPr>
              <a:t>(D01)(property)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33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中辦清冊</a:t>
            </a:r>
            <a:r>
              <a:rPr lang="en-US" altLang="zh-TW" sz="1000" dirty="0"/>
              <a:t>(D07)(</a:t>
            </a:r>
            <a:r>
              <a:rPr lang="en-US" altLang="zh-TW" sz="1000" dirty="0" err="1"/>
              <a:t>cto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16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strike="dblStrike" dirty="0"/>
              <a:t>車籍</a:t>
            </a:r>
            <a:r>
              <a:rPr lang="en-US" altLang="zh-TW" sz="1000" strike="dblStrike" dirty="0"/>
              <a:t>(E01)( </a:t>
            </a:r>
            <a:r>
              <a:rPr lang="en-US" altLang="zh-TW" sz="1000" strike="dblStrike" dirty="0" err="1"/>
              <a:t>mvdvan</a:t>
            </a:r>
            <a:r>
              <a:rPr lang="en-US" altLang="zh-TW" sz="1000" strike="dblStrike" dirty="0"/>
              <a:t>)</a:t>
            </a:r>
            <a:r>
              <a:rPr lang="zh-TW" altLang="en-US" sz="1000" strike="dblStrike" dirty="0"/>
              <a:t> </a:t>
            </a:r>
            <a:r>
              <a:rPr lang="en-US" altLang="zh-TW" sz="1000" strike="dblStrike" dirty="0"/>
              <a:t>9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罰單</a:t>
            </a:r>
            <a:r>
              <a:rPr lang="en-US" altLang="zh-TW" sz="1000" dirty="0">
                <a:highlight>
                  <a:srgbClr val="FFFF00"/>
                </a:highlight>
              </a:rPr>
              <a:t>(E02)(</a:t>
            </a:r>
            <a:r>
              <a:rPr lang="en-US" altLang="zh-TW" sz="1000" dirty="0" err="1">
                <a:highlight>
                  <a:srgbClr val="FFFF00"/>
                </a:highlight>
              </a:rPr>
              <a:t>mvdis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14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法人及夫妻財產公告</a:t>
            </a:r>
            <a:r>
              <a:rPr lang="en-US" altLang="zh-TW" sz="1000" dirty="0"/>
              <a:t>(F04)</a:t>
            </a:r>
            <a:r>
              <a:rPr lang="zh-TW" altLang="en-US" sz="1000" dirty="0"/>
              <a:t> </a:t>
            </a:r>
            <a:r>
              <a:rPr lang="en-US" altLang="zh-TW" sz="1000" dirty="0"/>
              <a:t>12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54F22A-C6FD-4B32-8EBA-8D362D443BF0}"/>
              </a:ext>
            </a:extLst>
          </p:cNvPr>
          <p:cNvSpPr txBox="1"/>
          <p:nvPr/>
        </p:nvSpPr>
        <p:spPr>
          <a:xfrm>
            <a:off x="4283968" y="1347614"/>
            <a:ext cx="40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</a:p>
        </p:txBody>
      </p:sp>
    </p:spTree>
    <p:extLst>
      <p:ext uri="{BB962C8B-B14F-4D97-AF65-F5344CB8AC3E}">
        <p14:creationId xmlns:p14="http://schemas.microsoft.com/office/powerpoint/2010/main" val="27072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API</a:t>
            </a:r>
            <a:r>
              <a:rPr lang="zh-TW" altLang="en-US" sz="2400" dirty="0"/>
              <a:t>規格</a:t>
            </a:r>
            <a:endParaRPr lang="en-US" altLang="zh-TW" sz="2400" dirty="0"/>
          </a:p>
          <a:p>
            <a:endParaRPr lang="en-US" altLang="zh-TW" sz="18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0FBAAF-E355-4CF4-AD75-D0B763738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4926"/>
              </p:ext>
            </p:extLst>
          </p:nvPr>
        </p:nvGraphicFramePr>
        <p:xfrm>
          <a:off x="611560" y="1148683"/>
          <a:ext cx="7560839" cy="184610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09270">
                  <a:extLst>
                    <a:ext uri="{9D8B030D-6E8A-4147-A177-3AD203B41FA5}">
                      <a16:colId xmlns:a16="http://schemas.microsoft.com/office/drawing/2014/main" val="552949907"/>
                    </a:ext>
                  </a:extLst>
                </a:gridCol>
                <a:gridCol w="2679694">
                  <a:extLst>
                    <a:ext uri="{9D8B030D-6E8A-4147-A177-3AD203B41FA5}">
                      <a16:colId xmlns:a16="http://schemas.microsoft.com/office/drawing/2014/main" val="2870893639"/>
                    </a:ext>
                  </a:extLst>
                </a:gridCol>
                <a:gridCol w="2671875">
                  <a:extLst>
                    <a:ext uri="{9D8B030D-6E8A-4147-A177-3AD203B41FA5}">
                      <a16:colId xmlns:a16="http://schemas.microsoft.com/office/drawing/2014/main" val="3856218563"/>
                    </a:ext>
                  </a:extLst>
                </a:gridCol>
              </a:tblGrid>
              <a:tr h="443954">
                <a:tc>
                  <a:txBody>
                    <a:bodyPr/>
                    <a:lstStyle/>
                    <a:p>
                      <a:pPr marL="62230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User-Agent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zh-TW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請求</a:t>
                      </a:r>
                      <a:r>
                        <a:rPr lang="en-US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API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zh-TW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網頁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22371"/>
                  </a:ext>
                </a:extLst>
              </a:tr>
              <a:tr h="512460">
                <a:tc>
                  <a:txBody>
                    <a:bodyPr/>
                    <a:lstStyle/>
                    <a:p>
                      <a:pPr marL="6223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重要個資加密（查詢號碼）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SHA256</a:t>
                      </a:r>
                      <a:r>
                        <a:rPr 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加密，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鎖IP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146941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權限管理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SHA256</a:t>
                      </a:r>
                      <a:r>
                        <a:rPr 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加密，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鎖IP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帳號</a:t>
                      </a: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人員AD</a:t>
                      </a: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)+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密碼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41442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使用期限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依照合約走期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依照合約走期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0320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B1DAEF-BB43-4725-AC4E-BBFC7E9B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44114"/>
            <a:ext cx="44644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中華徵信所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API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相關規格如下：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291130" y="195486"/>
            <a:ext cx="6941560" cy="892888"/>
          </a:xfrm>
        </p:spPr>
        <p:txBody>
          <a:bodyPr anchor="ctr">
            <a:noAutofit/>
          </a:bodyPr>
          <a:lstStyle/>
          <a:p>
            <a:pPr algn="l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第二次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endParaRPr lang="zh-TW" altLang="en-US" sz="2400" dirty="0">
              <a:solidFill>
                <a:schemeClr val="accent1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5536" y="987574"/>
            <a:ext cx="7056784" cy="29955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68462" tIns="34230" rIns="68462" bIns="34230" rtlCol="0" anchor="t" anchorCtr="0">
            <a:noAutofit/>
          </a:bodyPr>
          <a:lstStyle/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rgbClr val="3D3935"/>
                </a:solidFill>
                <a:latin typeface="+mn-ea"/>
                <a:ea typeface="+mn-ea"/>
              </a:rPr>
              <a:t>API</a:t>
            </a:r>
            <a:r>
              <a:rPr kumimoji="0" lang="zh-TW" altLang="en-US" sz="2400" dirty="0">
                <a:solidFill>
                  <a:srgbClr val="3D3935"/>
                </a:solidFill>
                <a:latin typeface="+mn-ea"/>
                <a:ea typeface="+mn-ea"/>
              </a:rPr>
              <a:t>對接網站及欄位</a:t>
            </a:r>
            <a:r>
              <a:rPr kumimoji="0" lang="en-US" altLang="zh-TW" sz="2400" dirty="0">
                <a:solidFill>
                  <a:srgbClr val="3D3935"/>
                </a:solidFill>
                <a:latin typeface="+mn-ea"/>
                <a:ea typeface="+mn-ea"/>
              </a:rPr>
              <a:t>(</a:t>
            </a:r>
            <a:r>
              <a:rPr kumimoji="0" lang="zh-TW" altLang="en-US" sz="2400" dirty="0">
                <a:solidFill>
                  <a:srgbClr val="3D3935"/>
                </a:solidFill>
                <a:latin typeface="+mn-ea"/>
                <a:ea typeface="+mn-ea"/>
              </a:rPr>
              <a:t>加密</a:t>
            </a:r>
            <a:r>
              <a:rPr kumimoji="0" lang="en-US" altLang="zh-TW" sz="2400" dirty="0">
                <a:solidFill>
                  <a:srgbClr val="3D3935"/>
                </a:solidFill>
                <a:latin typeface="+mn-ea"/>
                <a:ea typeface="+mn-ea"/>
              </a:rPr>
              <a:t>)</a:t>
            </a: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 smtClean="0">
                <a:latin typeface="+mn-ea"/>
                <a:ea typeface="+mn-ea"/>
              </a:rPr>
              <a:t>流程</a:t>
            </a:r>
            <a:r>
              <a:rPr kumimoji="0" lang="zh-TW" altLang="en-US" sz="2400" dirty="0">
                <a:latin typeface="+mn-ea"/>
                <a:ea typeface="+mn-ea"/>
              </a:rPr>
              <a:t>的變動</a:t>
            </a:r>
            <a:endParaRPr kumimoji="0" lang="en-US" altLang="zh-TW" sz="24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 smtClean="0">
                <a:latin typeface="+mn-ea"/>
                <a:ea typeface="+mn-ea"/>
              </a:rPr>
              <a:t>資料</a:t>
            </a:r>
            <a:r>
              <a:rPr kumimoji="0" lang="zh-TW" altLang="en-US" sz="2400" dirty="0">
                <a:latin typeface="+mn-ea"/>
                <a:ea typeface="+mn-ea"/>
              </a:rPr>
              <a:t>新鮮</a:t>
            </a:r>
            <a:r>
              <a:rPr kumimoji="0" lang="zh-TW" altLang="en-US" sz="2400" dirty="0" smtClean="0">
                <a:latin typeface="+mn-ea"/>
                <a:ea typeface="+mn-ea"/>
              </a:rPr>
              <a:t>期及儲存</a:t>
            </a:r>
            <a:endParaRPr kumimoji="0" lang="en-US" altLang="zh-TW" sz="24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 err="1">
                <a:latin typeface="+mn-ea"/>
                <a:ea typeface="+mn-ea"/>
              </a:rPr>
              <a:t>Eloan</a:t>
            </a:r>
            <a:r>
              <a:rPr kumimoji="0" lang="en-US" altLang="zh-TW" sz="2400" dirty="0">
                <a:latin typeface="+mn-ea"/>
                <a:ea typeface="+mn-ea"/>
              </a:rPr>
              <a:t> </a:t>
            </a:r>
            <a:r>
              <a:rPr kumimoji="0" lang="zh-TW" altLang="en-US" sz="2400" dirty="0">
                <a:latin typeface="+mn-ea"/>
                <a:ea typeface="+mn-ea"/>
              </a:rPr>
              <a:t>畫面調整</a:t>
            </a:r>
            <a:endParaRPr kumimoji="0" lang="en-US" altLang="zh-TW" sz="24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 smtClean="0">
                <a:latin typeface="+mn-ea"/>
                <a:ea typeface="+mn-ea"/>
              </a:rPr>
              <a:t>與廠商</a:t>
            </a:r>
            <a:r>
              <a:rPr kumimoji="0" lang="en-US" altLang="zh-TW" sz="2400" dirty="0" smtClean="0">
                <a:latin typeface="+mn-ea"/>
                <a:ea typeface="+mn-ea"/>
              </a:rPr>
              <a:t>IT</a:t>
            </a:r>
            <a:r>
              <a:rPr kumimoji="0" lang="zh-TW" altLang="en-US" sz="2400" dirty="0" smtClean="0">
                <a:latin typeface="+mn-ea"/>
                <a:ea typeface="+mn-ea"/>
              </a:rPr>
              <a:t>會議時間</a:t>
            </a:r>
            <a:endParaRPr kumimoji="0" lang="en-US" altLang="zh-TW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307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3811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  <a:ea typeface="+mn-ea"/>
              </a:rPr>
              <a:t>合作資料變數及數量</a:t>
            </a:r>
            <a:r>
              <a:rPr lang="en-US" altLang="zh-TW" sz="2400" dirty="0">
                <a:latin typeface="+mn-ea"/>
                <a:ea typeface="+mn-ea"/>
              </a:rPr>
              <a:t>_</a:t>
            </a:r>
            <a:r>
              <a:rPr lang="zh-TW" altLang="en-US" sz="2400" dirty="0">
                <a:latin typeface="+mn-ea"/>
                <a:ea typeface="+mn-ea"/>
              </a:rPr>
              <a:t>中華徵信所 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6F6F03-DB57-4508-B93D-8854F9D02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15804"/>
              </p:ext>
            </p:extLst>
          </p:nvPr>
        </p:nvGraphicFramePr>
        <p:xfrm>
          <a:off x="539552" y="699542"/>
          <a:ext cx="7992888" cy="2505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171451956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54427694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6658903"/>
                    </a:ext>
                  </a:extLst>
                </a:gridCol>
              </a:tblGrid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查詢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整合項目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欄位舉例說明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查詢必要資料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46418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票信資料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CCIS</a:t>
                      </a:r>
                      <a:r>
                        <a:rPr lang="zh-TW" altLang="en-US" sz="1200" dirty="0"/>
                        <a:t>票信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票交所退票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個人身分證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統編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956"/>
                  </a:ext>
                </a:extLst>
              </a:tr>
              <a:tr h="511953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法人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商業司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公司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分公司登記</a:t>
                      </a:r>
                      <a:r>
                        <a:rPr lang="en-US" altLang="zh-TW" sz="1200" dirty="0"/>
                        <a:t>)/</a:t>
                      </a:r>
                      <a:r>
                        <a:rPr lang="zh-TW" altLang="en-US" sz="1200" dirty="0"/>
                        <a:t>商業司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商業登記</a:t>
                      </a:r>
                      <a:r>
                        <a:rPr lang="en-US" altLang="zh-TW" sz="1200" dirty="0"/>
                        <a:t>)/</a:t>
                      </a:r>
                      <a:r>
                        <a:rPr lang="zh-TW" altLang="en-US" sz="1200" dirty="0"/>
                        <a:t>財稅中心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勞保局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工業局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國貿局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標案拒往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勞退金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醫事機構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個人身分證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統編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07456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個人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戶政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發證日期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發證地點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領補換類別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87378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家事事件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消債事件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查捕逃犯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技術士人才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醫事人員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完整姓名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26959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動產資料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全國動產擔保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完整姓名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5725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車籍資料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監理站罰單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民國生日</a:t>
                      </a:r>
                      <a:r>
                        <a:rPr lang="en-US" altLang="zh-TW" sz="1200" dirty="0"/>
                        <a:t>(YYYMMDD)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9697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E511D0D-152B-4CE9-8C1B-4D2FB550DF9A}"/>
              </a:ext>
            </a:extLst>
          </p:cNvPr>
          <p:cNvSpPr txBox="1"/>
          <p:nvPr/>
        </p:nvSpPr>
        <p:spPr>
          <a:xfrm>
            <a:off x="664188" y="3936126"/>
            <a:ext cx="808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+mn-ea"/>
                <a:ea typeface="+mn-ea"/>
              </a:rPr>
              <a:t>註</a:t>
            </a:r>
            <a:r>
              <a:rPr lang="en-US" altLang="zh-TW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r>
              <a:rPr lang="zh-TW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zh-TW" sz="12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zh-TW" altLang="en-US" sz="1200" dirty="0">
                <a:latin typeface="+mn-ea"/>
                <a:ea typeface="+mn-ea"/>
              </a:rPr>
              <a:t>中華徵信所提供外網爬蟲内容為查詢當下資料，依法内部不可保留查詢資料，且查詢尚需客戶同意 授權，故無法進 行</a:t>
            </a:r>
            <a:r>
              <a:rPr lang="en-US" altLang="zh-TW" sz="1200" dirty="0">
                <a:latin typeface="+mn-ea"/>
                <a:ea typeface="+mn-ea"/>
              </a:rPr>
              <a:t>POC</a:t>
            </a:r>
            <a:r>
              <a:rPr lang="zh-TW" altLang="en-US" sz="1200" dirty="0">
                <a:latin typeface="+mn-ea"/>
                <a:ea typeface="+mn-ea"/>
              </a:rPr>
              <a:t>驗證。</a:t>
            </a:r>
            <a:endParaRPr lang="en-US" altLang="zh-TW" sz="1200" dirty="0">
              <a:latin typeface="+mn-ea"/>
              <a:ea typeface="+mn-ea"/>
            </a:endParaRPr>
          </a:p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zh-TW" altLang="en-US" sz="1200" dirty="0">
                <a:latin typeface="+mn-ea"/>
                <a:ea typeface="+mn-ea"/>
              </a:rPr>
              <a:t>查詢必要資料為各個網站所需</a:t>
            </a:r>
            <a:endParaRPr lang="en-US" altLang="zh-TW" sz="1200" dirty="0">
              <a:latin typeface="+mn-ea"/>
              <a:ea typeface="+mn-ea"/>
            </a:endParaRPr>
          </a:p>
        </p:txBody>
      </p:sp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20971E7E-C152-4120-924A-49BCE2DE7283}"/>
              </a:ext>
            </a:extLst>
          </p:cNvPr>
          <p:cNvSpPr/>
          <p:nvPr/>
        </p:nvSpPr>
        <p:spPr>
          <a:xfrm>
            <a:off x="7020272" y="3507854"/>
            <a:ext cx="6480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個人</a:t>
            </a:r>
          </a:p>
        </p:txBody>
      </p:sp>
      <p:sp>
        <p:nvSpPr>
          <p:cNvPr id="7" name="矩形: 圓角 6">
            <a:hlinkClick r:id="rId4" action="ppaction://hlinksldjump"/>
            <a:extLst>
              <a:ext uri="{FF2B5EF4-FFF2-40B4-BE49-F238E27FC236}">
                <a16:creationId xmlns:a16="http://schemas.microsoft.com/office/drawing/2014/main" id="{1ECDEB02-95F3-48E1-9864-49ED7C170FCA}"/>
              </a:ext>
            </a:extLst>
          </p:cNvPr>
          <p:cNvSpPr/>
          <p:nvPr/>
        </p:nvSpPr>
        <p:spPr>
          <a:xfrm>
            <a:off x="7740352" y="3507854"/>
            <a:ext cx="648072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公司</a:t>
            </a:r>
          </a:p>
        </p:txBody>
      </p:sp>
    </p:spTree>
    <p:extLst>
      <p:ext uri="{BB962C8B-B14F-4D97-AF65-F5344CB8AC3E}">
        <p14:creationId xmlns:p14="http://schemas.microsoft.com/office/powerpoint/2010/main" val="415535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611942"/>
            <a:ext cx="8064896" cy="35934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/>
              <a:t>本行自</a:t>
            </a:r>
            <a:r>
              <a:rPr lang="en-US" altLang="zh-TW" sz="1200" b="0" dirty="0"/>
              <a:t>2021</a:t>
            </a:r>
            <a:r>
              <a:rPr lang="zh-TW" altLang="en-US" sz="1200" b="0" dirty="0"/>
              <a:t>年至今與 </a:t>
            </a:r>
            <a:r>
              <a:rPr lang="en-US" altLang="zh-TW" sz="1200" b="0" dirty="0"/>
              <a:t>Gogolook</a:t>
            </a:r>
            <a:r>
              <a:rPr lang="zh-TW" altLang="en-US" sz="1200" b="0" dirty="0"/>
              <a:t> 合作採用之串接流程。</a:t>
            </a:r>
            <a:endParaRPr lang="en-US" altLang="zh-TW" sz="1200" b="0" dirty="0"/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endParaRPr lang="en-US" altLang="zh-TW" sz="1200" b="0" dirty="0"/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  <a:ea typeface="+mn-ea"/>
              </a:rPr>
              <a:t>附件四、</a:t>
            </a:r>
            <a:r>
              <a:rPr lang="en-US" altLang="zh-TW" sz="2400" dirty="0">
                <a:latin typeface="+mn-ea"/>
                <a:ea typeface="+mn-ea"/>
              </a:rPr>
              <a:t>Gogolook</a:t>
            </a:r>
            <a:r>
              <a:rPr lang="zh-TW" altLang="en-US" sz="2400" dirty="0">
                <a:latin typeface="+mn-ea"/>
                <a:ea typeface="+mn-ea"/>
              </a:rPr>
              <a:t>數據 </a:t>
            </a:r>
            <a:r>
              <a:rPr lang="zh-TW" altLang="en-US" sz="2400" dirty="0"/>
              <a:t>與 本行串接流程</a:t>
            </a:r>
            <a:r>
              <a:rPr lang="en-US" altLang="zh-TW" sz="2400" dirty="0"/>
              <a:t>(</a:t>
            </a:r>
            <a:r>
              <a:rPr lang="zh-TW" altLang="en-US" sz="2400" dirty="0"/>
              <a:t>既有</a:t>
            </a:r>
            <a:r>
              <a:rPr lang="en-US" altLang="zh-TW" sz="2400" dirty="0"/>
              <a:t>)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8" idx="2"/>
          </p:cNvCxnSpPr>
          <p:nvPr/>
        </p:nvCxnSpPr>
        <p:spPr>
          <a:xfrm>
            <a:off x="3576357" y="2063865"/>
            <a:ext cx="10288" cy="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514637" y="2581448"/>
            <a:ext cx="0" cy="19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514637" y="3363963"/>
            <a:ext cx="0" cy="19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827584" y="956484"/>
            <a:ext cx="7344816" cy="3783467"/>
            <a:chOff x="755576" y="747047"/>
            <a:chExt cx="7372304" cy="3974422"/>
          </a:xfrm>
        </p:grpSpPr>
        <p:sp>
          <p:nvSpPr>
            <p:cNvPr id="23" name="矩形 22"/>
            <p:cNvSpPr/>
            <p:nvPr/>
          </p:nvSpPr>
          <p:spPr>
            <a:xfrm>
              <a:off x="755576" y="771550"/>
              <a:ext cx="4302478" cy="394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483041" y="747047"/>
              <a:ext cx="11416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O-Bank</a:t>
              </a:r>
              <a:endParaRPr lang="zh-TW" altLang="en-US" sz="27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6291676" y="1165359"/>
              <a:ext cx="1836204" cy="437072"/>
              <a:chOff x="6282890" y="980728"/>
              <a:chExt cx="2448272" cy="170977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282890" y="980728"/>
                <a:ext cx="2448272" cy="17097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744770" y="1009657"/>
                <a:ext cx="1682512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100" b="1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申貸客戶</a:t>
                </a:r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6291676" y="3216042"/>
              <a:ext cx="1836204" cy="1282330"/>
              <a:chOff x="6084168" y="3356992"/>
              <a:chExt cx="2448272" cy="170977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084168" y="3356992"/>
                <a:ext cx="2448272" cy="17097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6442389" y="3385921"/>
                <a:ext cx="1823576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100" b="1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Whoscall</a:t>
                </a:r>
                <a:endParaRPr lang="zh-TW" altLang="en-US" sz="21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1" name="直線單箭頭接點 30"/>
            <p:cNvCxnSpPr>
              <a:stCxn id="26" idx="1"/>
              <a:endCxn id="38" idx="3"/>
            </p:cNvCxnSpPr>
            <p:nvPr/>
          </p:nvCxnSpPr>
          <p:spPr>
            <a:xfrm flipH="1">
              <a:off x="4671519" y="1383895"/>
              <a:ext cx="1620157" cy="2090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4709729" y="1066398"/>
              <a:ext cx="1426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(1)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客戶同意資料查詢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並通過報價</a:t>
              </a:r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4730044" y="2352865"/>
              <a:ext cx="1484892" cy="10177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5166066" y="2441996"/>
              <a:ext cx="13436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(2)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向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發查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833365" y="3603291"/>
              <a:ext cx="8883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(3)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資料界接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6" name="直線單箭頭接點 35"/>
            <p:cNvCxnSpPr/>
            <p:nvPr/>
          </p:nvCxnSpPr>
          <p:spPr>
            <a:xfrm flipH="1" flipV="1">
              <a:off x="4671520" y="3003799"/>
              <a:ext cx="1445429" cy="9066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6560342" y="3621860"/>
              <a:ext cx="119295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(4)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查詢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Log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報表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/</a:t>
              </a:r>
            </a:p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Log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刪除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/</a:t>
              </a:r>
            </a:p>
            <a:p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查詢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log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不做他用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754" y="1275606"/>
              <a:ext cx="2313765" cy="63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en-US" altLang="zh-TW" sz="1500" b="1" dirty="0" err="1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IBMB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450"/>
                </a:spcBef>
              </a:pP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客戶查詢聯徵同意條款頁面，增加同意查詢</a:t>
              </a:r>
              <a:r>
                <a:rPr lang="en-US" altLang="zh-TW" sz="750" b="1" dirty="0" err="1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風險資料條款區塊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357754" y="2031690"/>
              <a:ext cx="2313765" cy="642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zh-TW" altLang="en-US" sz="15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資料發查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450"/>
                </a:spcBef>
              </a:pP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已加密過後的手機號碼透過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API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方式向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發查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(POC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時的加密方式為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sha256)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357754" y="2800392"/>
              <a:ext cx="2313765" cy="635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zh-TW" altLang="en-US" sz="15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資料介接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450"/>
                </a:spcBef>
              </a:pP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將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資料介接回本行</a:t>
              </a:r>
              <a:endParaRPr lang="en-US" altLang="zh-TW" sz="75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357754" y="3596369"/>
              <a:ext cx="2313765" cy="521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zh-TW" altLang="en-US" sz="15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徵審決策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98859" y="1388642"/>
              <a:ext cx="950883" cy="5216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IBMB</a:t>
              </a:r>
              <a:endPara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197134" y="1044773"/>
              <a:ext cx="1106616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可能幫忙單位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298859" y="2158086"/>
              <a:ext cx="950884" cy="5216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ELOAN</a:t>
              </a:r>
              <a:endPara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99371" y="2857460"/>
              <a:ext cx="950400" cy="5216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ELOAN</a:t>
              </a:r>
              <a:r>
                <a:rPr lang="zh-TW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&amp;</a:t>
              </a:r>
              <a:r>
                <a:rPr lang="zh-TW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DW</a:t>
              </a:r>
              <a:endPara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60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75556" y="555749"/>
            <a:ext cx="7848872" cy="2801174"/>
          </a:xfrm>
          <a:prstGeom prst="rect">
            <a:avLst/>
          </a:prstGeom>
        </p:spPr>
      </p:pic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提供資訊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</a:t>
            </a:r>
            <a:r>
              <a:rPr lang="zh-TW" altLang="en-US" sz="2400" dirty="0">
                <a:latin typeface="+mn-ea"/>
              </a:rPr>
              <a:t>、</a:t>
            </a:r>
            <a:r>
              <a:rPr lang="zh-TW" altLang="en-US" sz="2400" dirty="0">
                <a:latin typeface="+mn-ea"/>
                <a:ea typeface="+mn-ea"/>
              </a:rPr>
              <a:t>中華徵所數據 </a:t>
            </a:r>
            <a:r>
              <a:rPr lang="en-US" altLang="zh-TW" sz="2400" dirty="0" err="1"/>
              <a:t>Mr.check</a:t>
            </a:r>
            <a:r>
              <a:rPr lang="zh-TW" altLang="en-US" sz="2400" dirty="0"/>
              <a:t>畫面</a:t>
            </a:r>
            <a:r>
              <a:rPr lang="en-US" altLang="zh-TW" sz="2400" dirty="0"/>
              <a:t>-Web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號: 弧形上彎 1">
            <a:hlinkClick r:id="rId4" action="ppaction://hlinksldjump"/>
            <a:extLst>
              <a:ext uri="{FF2B5EF4-FFF2-40B4-BE49-F238E27FC236}">
                <a16:creationId xmlns:a16="http://schemas.microsoft.com/office/drawing/2014/main" id="{CB594633-2E82-4861-A6C6-FA7F18A3D1BD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_2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刑事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通緝犯</a:t>
            </a:r>
            <a:r>
              <a:rPr lang="en-US" altLang="zh-TW" sz="2400" dirty="0">
                <a:latin typeface="+mn-ea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5197A03-13E7-483D-8A0E-566557D3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65" y="843559"/>
            <a:ext cx="7517870" cy="3946736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98043B67-1129-49AC-A654-7BE9A13FE511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8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_3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家事事件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38F583C8-DDDA-4A88-999F-FEB0FA4F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24705"/>
            <a:ext cx="7452320" cy="1969954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AC6716A5-6AE6-42E0-BC87-901D243404E1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6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_4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消債事件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4B2C48DA-B7AA-4DF7-ADE8-1A0759E4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2" y="843559"/>
            <a:ext cx="7956376" cy="2252153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627EA0AD-ADB8-4232-8113-7D91E2BBCDF7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5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_5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查捕逃犯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85567804-E2B4-43EA-A97F-C8F8A535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4" y="877837"/>
            <a:ext cx="8207896" cy="1985781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3C59B0C4-7791-44DB-99AD-CCF66CCD5D37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D3F551-81B2-4D51-84DD-A60B9845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83718"/>
            <a:ext cx="5220072" cy="2636793"/>
          </a:xfrm>
          <a:prstGeom prst="rect">
            <a:avLst/>
          </a:prstGeom>
        </p:spPr>
      </p:pic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_6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-CCIS</a:t>
            </a:r>
            <a:r>
              <a:rPr lang="zh-TW" altLang="en-US" sz="2400" dirty="0">
                <a:latin typeface="+mn-ea"/>
              </a:rPr>
              <a:t>票信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8273741-AADB-4A4F-9C5B-B9DECBF8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7" y="843559"/>
            <a:ext cx="7242989" cy="1646134"/>
          </a:xfrm>
          <a:prstGeom prst="rect">
            <a:avLst/>
          </a:prstGeom>
        </p:spPr>
      </p:pic>
      <p:sp>
        <p:nvSpPr>
          <p:cNvPr id="8" name="箭號: 弧形上彎 7">
            <a:hlinkClick r:id="rId5" action="ppaction://hlinksldjump"/>
            <a:extLst>
              <a:ext uri="{FF2B5EF4-FFF2-40B4-BE49-F238E27FC236}">
                <a16:creationId xmlns:a16="http://schemas.microsoft.com/office/drawing/2014/main" id="{176ED487-ECD4-4207-92F8-9069C84BCB39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0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_7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-CCIS</a:t>
            </a:r>
            <a:r>
              <a:rPr lang="zh-TW" altLang="en-US" sz="2400" dirty="0">
                <a:latin typeface="+mn-ea"/>
              </a:rPr>
              <a:t>票信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3FF69A0-38DB-4C02-BB66-20613690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97145"/>
            <a:ext cx="6508143" cy="4197064"/>
          </a:xfrm>
          <a:prstGeom prst="rect">
            <a:avLst/>
          </a:prstGeom>
        </p:spPr>
      </p:pic>
      <p:sp>
        <p:nvSpPr>
          <p:cNvPr id="8" name="箭號: 弧形上彎 7">
            <a:hlinkClick r:id="rId4" action="ppaction://hlinksldjump"/>
            <a:extLst>
              <a:ext uri="{FF2B5EF4-FFF2-40B4-BE49-F238E27FC236}">
                <a16:creationId xmlns:a16="http://schemas.microsoft.com/office/drawing/2014/main" id="{BDEFCBE6-C5D5-45EF-936A-E8D628822287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9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_8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退票資料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C7A96898-9594-4586-A4E2-99395C1D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77837"/>
            <a:ext cx="7524328" cy="4604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B04400-EE7B-47C9-B2F1-FA971DC75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55" y="1323415"/>
            <a:ext cx="7969410" cy="2195847"/>
          </a:xfrm>
          <a:prstGeom prst="rect">
            <a:avLst/>
          </a:prstGeom>
        </p:spPr>
      </p:pic>
      <p:sp>
        <p:nvSpPr>
          <p:cNvPr id="9" name="箭號: 弧形上彎 8">
            <a:hlinkClick r:id="rId5" action="ppaction://hlinksldjump"/>
            <a:extLst>
              <a:ext uri="{FF2B5EF4-FFF2-40B4-BE49-F238E27FC236}">
                <a16:creationId xmlns:a16="http://schemas.microsoft.com/office/drawing/2014/main" id="{B9E01D09-8C52-4A48-8330-FC2CF1736066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/>
              <a:t>中華徵信所</a:t>
            </a:r>
            <a:r>
              <a:rPr lang="en-US" altLang="zh-TW" sz="2400" dirty="0"/>
              <a:t>_</a:t>
            </a:r>
            <a:r>
              <a:rPr lang="zh-TW" altLang="en-US" sz="2400" dirty="0"/>
              <a:t>提供網站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FB30C5C-C699-4E70-B8BA-10D9E78CF5F9}"/>
              </a:ext>
            </a:extLst>
          </p:cNvPr>
          <p:cNvSpPr/>
          <p:nvPr/>
        </p:nvSpPr>
        <p:spPr>
          <a:xfrm>
            <a:off x="579871" y="699542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/>
              <a:t>CCIS</a:t>
            </a:r>
            <a:r>
              <a:rPr lang="zh-TW" altLang="en-US" sz="1000" dirty="0"/>
              <a:t>票信</a:t>
            </a:r>
            <a:r>
              <a:rPr lang="en-US" altLang="zh-TW" sz="1000" dirty="0"/>
              <a:t>(A01)(</a:t>
            </a:r>
            <a:r>
              <a:rPr lang="en-US" altLang="zh-TW" sz="1000" dirty="0" err="1"/>
              <a:t>ccis</a:t>
            </a:r>
            <a:r>
              <a:rPr lang="en-US" altLang="zh-TW" sz="1000" dirty="0"/>
              <a:t>)	220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strike="dblStrike" dirty="0"/>
              <a:t>票交所退票</a:t>
            </a:r>
            <a:r>
              <a:rPr lang="en-US" altLang="zh-TW" sz="1000" strike="dblStrike" dirty="0"/>
              <a:t>(A02)(</a:t>
            </a:r>
            <a:r>
              <a:rPr lang="en-US" altLang="zh-TW" sz="1000" strike="dblStrike" dirty="0" err="1"/>
              <a:t>twnch</a:t>
            </a:r>
            <a:r>
              <a:rPr lang="en-US" altLang="zh-TW" sz="1000" strike="dblStrike" dirty="0"/>
              <a:t>)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票交所當週拒往</a:t>
            </a:r>
            <a:r>
              <a:rPr lang="en-US" altLang="zh-TW" sz="1000" dirty="0"/>
              <a:t>(A03)(</a:t>
            </a:r>
            <a:r>
              <a:rPr lang="en-US" altLang="zh-TW" sz="1000" dirty="0" err="1"/>
              <a:t>twnch_deny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11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商業司</a:t>
            </a:r>
            <a:r>
              <a:rPr lang="en-US" altLang="zh-TW" sz="1000" dirty="0"/>
              <a:t>(</a:t>
            </a:r>
            <a:r>
              <a:rPr lang="zh-TW" altLang="en-US" sz="1000" dirty="0"/>
              <a:t>公司登記</a:t>
            </a:r>
            <a:r>
              <a:rPr lang="en-US" altLang="zh-TW" sz="1000" dirty="0"/>
              <a:t>) (B01)(</a:t>
            </a:r>
            <a:r>
              <a:rPr lang="en-US" altLang="zh-TW" sz="1000" dirty="0" err="1"/>
              <a:t>gcis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67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商業司</a:t>
            </a:r>
            <a:r>
              <a:rPr lang="en-US" altLang="zh-TW" sz="1000" dirty="0"/>
              <a:t>(</a:t>
            </a:r>
            <a:r>
              <a:rPr lang="zh-TW" altLang="en-US" sz="1000" dirty="0"/>
              <a:t>商業登記</a:t>
            </a:r>
            <a:r>
              <a:rPr lang="en-US" altLang="zh-TW" sz="1000" dirty="0"/>
              <a:t>) (B02) (gcis2)</a:t>
            </a:r>
            <a:r>
              <a:rPr lang="zh-TW" altLang="en-US" sz="1000" dirty="0"/>
              <a:t> </a:t>
            </a:r>
            <a:r>
              <a:rPr lang="en-US" altLang="zh-TW" sz="1000" dirty="0"/>
              <a:t>12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財稅中心</a:t>
            </a:r>
            <a:r>
              <a:rPr lang="en-US" altLang="zh-TW" sz="1000" dirty="0"/>
              <a:t>(B03)(</a:t>
            </a:r>
            <a:r>
              <a:rPr lang="en-US" altLang="zh-TW" sz="1000" dirty="0" err="1"/>
              <a:t>etax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勞保局</a:t>
            </a:r>
            <a:r>
              <a:rPr lang="en-US" altLang="zh-TW" sz="1000" dirty="0"/>
              <a:t>(B04)( labor)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工業局</a:t>
            </a:r>
            <a:r>
              <a:rPr lang="en-US" altLang="zh-TW" sz="1000" dirty="0"/>
              <a:t>(B05)(</a:t>
            </a:r>
            <a:r>
              <a:rPr lang="en-US" altLang="zh-TW" sz="1000" dirty="0" err="1"/>
              <a:t>fidb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21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國貿局</a:t>
            </a:r>
            <a:r>
              <a:rPr lang="en-US" altLang="zh-TW" sz="1000" dirty="0"/>
              <a:t>(B06)(trade)</a:t>
            </a:r>
            <a:r>
              <a:rPr lang="zh-TW" altLang="en-US" sz="1000" dirty="0"/>
              <a:t> </a:t>
            </a:r>
            <a:r>
              <a:rPr lang="en-US" altLang="zh-TW" sz="1000" dirty="0"/>
              <a:t>24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標案拒往</a:t>
            </a:r>
            <a:r>
              <a:rPr lang="en-US" altLang="zh-TW" sz="1000" dirty="0"/>
              <a:t>(B07)(</a:t>
            </a:r>
            <a:r>
              <a:rPr lang="en-US" altLang="zh-TW" sz="1000" dirty="0" err="1"/>
              <a:t>badvender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18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電費</a:t>
            </a:r>
            <a:r>
              <a:rPr lang="en-US" altLang="zh-TW" sz="1000" dirty="0"/>
              <a:t>(B08)( </a:t>
            </a:r>
            <a:r>
              <a:rPr lang="en-US" altLang="zh-TW" sz="1000" dirty="0" err="1"/>
              <a:t>taipower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水費</a:t>
            </a:r>
            <a:r>
              <a:rPr lang="en-US" altLang="zh-TW" sz="1000" dirty="0"/>
              <a:t>(B09)(water)</a:t>
            </a:r>
            <a:r>
              <a:rPr lang="zh-TW" altLang="en-US" sz="1000" dirty="0"/>
              <a:t> </a:t>
            </a:r>
            <a:r>
              <a:rPr lang="en-US" altLang="zh-TW" sz="1000" dirty="0"/>
              <a:t>6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勞保局勞退金</a:t>
            </a:r>
            <a:r>
              <a:rPr lang="en-US" altLang="zh-TW" sz="1000" dirty="0"/>
              <a:t>(B10)(labor2)	9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醫事機構</a:t>
            </a:r>
            <a:r>
              <a:rPr lang="en-US" altLang="zh-TW" sz="1000" dirty="0"/>
              <a:t>(B11) (</a:t>
            </a:r>
            <a:r>
              <a:rPr lang="en-US" altLang="zh-TW" sz="1000" dirty="0" err="1"/>
              <a:t>mohw_bas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16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戶政</a:t>
            </a:r>
            <a:r>
              <a:rPr lang="en-US" altLang="zh-TW" sz="1000" dirty="0"/>
              <a:t>(C01)(</a:t>
            </a:r>
            <a:r>
              <a:rPr lang="en-US" altLang="zh-TW" sz="1000" dirty="0" err="1"/>
              <a:t>ris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5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家事事件</a:t>
            </a:r>
            <a:r>
              <a:rPr lang="en-US" altLang="zh-TW" sz="1000" dirty="0"/>
              <a:t>(C03)(domestic)</a:t>
            </a:r>
            <a:r>
              <a:rPr lang="zh-TW" altLang="en-US" sz="1000" dirty="0"/>
              <a:t> </a:t>
            </a:r>
            <a:r>
              <a:rPr lang="en-US" altLang="zh-TW" sz="1000" dirty="0"/>
              <a:t>8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消債事件</a:t>
            </a:r>
            <a:r>
              <a:rPr lang="en-US" altLang="zh-TW" sz="1000" dirty="0"/>
              <a:t>(C04)(</a:t>
            </a:r>
            <a:r>
              <a:rPr lang="en-US" altLang="zh-TW" sz="1000" dirty="0" err="1"/>
              <a:t>consu_debt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6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查捕逃犯公告</a:t>
            </a:r>
            <a:r>
              <a:rPr lang="en-US" altLang="zh-TW" sz="1000" dirty="0"/>
              <a:t>(C06) (</a:t>
            </a:r>
            <a:r>
              <a:rPr lang="en-US" altLang="zh-TW" sz="1000" dirty="0" err="1"/>
              <a:t>npa</a:t>
            </a:r>
            <a:r>
              <a:rPr lang="en-US" altLang="zh-TW" sz="1000" dirty="0"/>
              <a:t>)	4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技術士人才</a:t>
            </a:r>
            <a:r>
              <a:rPr lang="en-US" altLang="zh-TW" sz="1000" dirty="0"/>
              <a:t>(C07) (</a:t>
            </a:r>
            <a:r>
              <a:rPr lang="en-US" altLang="zh-TW" sz="1000" dirty="0" err="1"/>
              <a:t>cla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5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醫事</a:t>
            </a:r>
            <a:r>
              <a:rPr lang="en-US" altLang="zh-TW" sz="1000" dirty="0"/>
              <a:t>(C08) (</a:t>
            </a:r>
            <a:r>
              <a:rPr lang="en-US" altLang="zh-TW" sz="1000" dirty="0" err="1"/>
              <a:t>mohw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7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全國動產擔保</a:t>
            </a:r>
            <a:r>
              <a:rPr lang="en-US" altLang="zh-TW" sz="1000" dirty="0"/>
              <a:t>(D01)(property)</a:t>
            </a:r>
            <a:r>
              <a:rPr lang="zh-TW" altLang="en-US" sz="1000" dirty="0"/>
              <a:t> </a:t>
            </a:r>
            <a:r>
              <a:rPr lang="en-US" altLang="zh-TW" sz="1000" dirty="0"/>
              <a:t>33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中辦清冊</a:t>
            </a:r>
            <a:r>
              <a:rPr lang="en-US" altLang="zh-TW" sz="1000" dirty="0"/>
              <a:t>(D07)(</a:t>
            </a:r>
            <a:r>
              <a:rPr lang="en-US" altLang="zh-TW" sz="1000" dirty="0" err="1"/>
              <a:t>cto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16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strike="dblStrike" dirty="0"/>
              <a:t>車籍</a:t>
            </a:r>
            <a:r>
              <a:rPr lang="en-US" altLang="zh-TW" sz="1000" strike="dblStrike" dirty="0"/>
              <a:t>(E01)( </a:t>
            </a:r>
            <a:r>
              <a:rPr lang="en-US" altLang="zh-TW" sz="1000" strike="dblStrike" dirty="0" err="1"/>
              <a:t>mvdvan</a:t>
            </a:r>
            <a:r>
              <a:rPr lang="en-US" altLang="zh-TW" sz="1000" strike="dblStrike" dirty="0"/>
              <a:t>)</a:t>
            </a:r>
            <a:r>
              <a:rPr lang="zh-TW" altLang="en-US" sz="1000" strike="dblStrike" dirty="0"/>
              <a:t> </a:t>
            </a:r>
            <a:r>
              <a:rPr lang="en-US" altLang="zh-TW" sz="1000" strike="dblStrike" dirty="0"/>
              <a:t>9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罰單</a:t>
            </a:r>
            <a:r>
              <a:rPr lang="en-US" altLang="zh-TW" sz="1000" dirty="0"/>
              <a:t>(E02)(</a:t>
            </a:r>
            <a:r>
              <a:rPr lang="en-US" altLang="zh-TW" sz="1000" dirty="0" err="1"/>
              <a:t>mvdis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14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法人及夫妻財產公告</a:t>
            </a:r>
            <a:r>
              <a:rPr lang="en-US" altLang="zh-TW" sz="1000" dirty="0"/>
              <a:t>(F04)</a:t>
            </a:r>
            <a:r>
              <a:rPr lang="zh-TW" altLang="en-US" sz="1000" dirty="0"/>
              <a:t> </a:t>
            </a:r>
            <a:r>
              <a:rPr lang="en-US" altLang="zh-TW" sz="1000" dirty="0"/>
              <a:t>12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54F22A-C6FD-4B32-8EBA-8D362D443BF0}"/>
              </a:ext>
            </a:extLst>
          </p:cNvPr>
          <p:cNvSpPr txBox="1"/>
          <p:nvPr/>
        </p:nvSpPr>
        <p:spPr>
          <a:xfrm>
            <a:off x="3419872" y="99239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全部共串接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個網站，約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_9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全國動產擔保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圖片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1740"/>
            <a:ext cx="519257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箭號: 弧形上彎 4">
            <a:hlinkClick r:id="rId4" action="ppaction://hlinksldjump"/>
            <a:extLst>
              <a:ext uri="{FF2B5EF4-FFF2-40B4-BE49-F238E27FC236}">
                <a16:creationId xmlns:a16="http://schemas.microsoft.com/office/drawing/2014/main" id="{B3D670FB-9009-4759-BE4F-7E230A7EDE78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1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_10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商業司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zh-TW" altLang="en-US" sz="2400" dirty="0">
                <a:latin typeface="+mn-ea"/>
                <a:ea typeface="+mn-ea"/>
              </a:rPr>
              <a:t>公司登記</a:t>
            </a:r>
            <a:r>
              <a:rPr lang="en-US" altLang="zh-TW" sz="2400" dirty="0">
                <a:latin typeface="+mn-ea"/>
                <a:ea typeface="+mn-ea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038FE8CC-70B2-4AA6-AB2F-1918B935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86316"/>
            <a:ext cx="4248472" cy="33665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9F3D600-147C-4DE6-A11B-12A3A13F9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03598"/>
            <a:ext cx="4411444" cy="2859782"/>
          </a:xfrm>
          <a:prstGeom prst="rect">
            <a:avLst/>
          </a:prstGeom>
        </p:spPr>
      </p:pic>
      <p:sp>
        <p:nvSpPr>
          <p:cNvPr id="7" name="箭號: 弧形上彎 6">
            <a:hlinkClick r:id="rId5" action="ppaction://hlinksldjump"/>
            <a:extLst>
              <a:ext uri="{FF2B5EF4-FFF2-40B4-BE49-F238E27FC236}">
                <a16:creationId xmlns:a16="http://schemas.microsoft.com/office/drawing/2014/main" id="{4767B664-7E63-4CBF-9B4A-AA7B96124A32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68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_11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財政中心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B1A15090-4912-4C55-8B0E-51512B31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66" y="641736"/>
            <a:ext cx="6711652" cy="3960236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20D6B27E-B21B-49CB-ACCB-DD1E4913EBA1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_12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國貿局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AF0E98A-5D52-484B-81DC-47061A3D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627534"/>
            <a:ext cx="5062459" cy="4192241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9FFCC086-D87A-4012-9DED-5BCAA40ADF9D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00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_13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標案拒往查詢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988C1B2-885C-490E-9EEC-29BB77BA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627534"/>
            <a:ext cx="6972300" cy="2152650"/>
          </a:xfrm>
          <a:prstGeom prst="rect">
            <a:avLst/>
          </a:prstGeom>
        </p:spPr>
      </p:pic>
      <p:sp>
        <p:nvSpPr>
          <p:cNvPr id="6" name="箭號: 弧形上彎 5">
            <a:hlinkClick r:id="rId4" action="ppaction://hlinksldjump"/>
            <a:extLst>
              <a:ext uri="{FF2B5EF4-FFF2-40B4-BE49-F238E27FC236}">
                <a16:creationId xmlns:a16="http://schemas.microsoft.com/office/drawing/2014/main" id="{841F7A2E-D730-4D78-AA59-240A9E49409B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42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  <a:ea typeface="+mn-ea"/>
              </a:rPr>
              <a:t>附件</a:t>
            </a:r>
            <a:r>
              <a:rPr lang="zh-TW" altLang="en-US" sz="2400" dirty="0">
                <a:latin typeface="+mn-ea"/>
              </a:rPr>
              <a:t>七</a:t>
            </a:r>
            <a:r>
              <a:rPr lang="en-US" altLang="zh-TW" sz="2400" dirty="0">
                <a:latin typeface="+mn-ea"/>
              </a:rPr>
              <a:t>_14 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法學查詢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3CB3E7BD-A95C-4208-9EEB-84B4894F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562867"/>
            <a:ext cx="8280920" cy="3736605"/>
          </a:xfrm>
          <a:prstGeom prst="rect">
            <a:avLst/>
          </a:prstGeom>
        </p:spPr>
      </p:pic>
      <p:sp>
        <p:nvSpPr>
          <p:cNvPr id="6" name="箭號: 弧形上彎 5">
            <a:hlinkClick r:id="rId4" action="ppaction://hlinksldjump"/>
            <a:extLst>
              <a:ext uri="{FF2B5EF4-FFF2-40B4-BE49-F238E27FC236}">
                <a16:creationId xmlns:a16="http://schemas.microsoft.com/office/drawing/2014/main" id="{86E0B444-DC58-4F37-A886-281FDBD61225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8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API</a:t>
            </a:r>
            <a:r>
              <a:rPr lang="zh-TW" altLang="en-US" sz="2400" dirty="0"/>
              <a:t>範例</a:t>
            </a:r>
            <a:r>
              <a:rPr lang="en-US" altLang="zh-TW" sz="2400" dirty="0"/>
              <a:t>_</a:t>
            </a:r>
            <a:r>
              <a:rPr lang="zh-TW" altLang="en-US" sz="2400" dirty="0"/>
              <a:t>討論</a:t>
            </a:r>
            <a:endParaRPr lang="en-US" altLang="zh-TW" sz="2400" dirty="0"/>
          </a:p>
          <a:p>
            <a:endParaRPr lang="en-US" altLang="zh-TW" sz="1600" b="0" dirty="0"/>
          </a:p>
          <a:p>
            <a:r>
              <a:rPr lang="zh-TW" altLang="en-US" sz="1600" b="0" dirty="0"/>
              <a:t>提供資訊</a:t>
            </a:r>
            <a:r>
              <a:rPr lang="en-US" altLang="zh-TW" sz="1600" b="0" dirty="0"/>
              <a:t>:</a:t>
            </a:r>
          </a:p>
          <a:p>
            <a:r>
              <a:rPr lang="zh-TW" altLang="en-US" sz="1600" b="0" dirty="0"/>
              <a:t>公司帳號</a:t>
            </a:r>
            <a:r>
              <a:rPr lang="en-US" altLang="zh-TW" sz="1600" b="0" dirty="0"/>
              <a:t>/</a:t>
            </a:r>
            <a:r>
              <a:rPr lang="zh-TW" altLang="en-US" sz="1600" b="0" dirty="0"/>
              <a:t>人員帳號</a:t>
            </a:r>
            <a:r>
              <a:rPr lang="en-US" altLang="zh-TW" sz="1600" b="0" dirty="0"/>
              <a:t>/</a:t>
            </a:r>
            <a:r>
              <a:rPr lang="zh-TW" altLang="en-US" sz="1600" b="0" dirty="0"/>
              <a:t>人員密碼</a:t>
            </a:r>
            <a:endParaRPr lang="en-US" altLang="zh-TW" sz="1600" b="0" dirty="0"/>
          </a:p>
          <a:p>
            <a:endParaRPr lang="en-US" altLang="zh-TW" sz="1600" b="0" dirty="0"/>
          </a:p>
          <a:p>
            <a:r>
              <a:rPr lang="en-US" altLang="zh-TW" sz="1600" b="0" dirty="0"/>
              <a:t>(</a:t>
            </a:r>
            <a:r>
              <a:rPr lang="zh-TW" altLang="en-US" sz="1600" b="0" dirty="0"/>
              <a:t>個人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1.</a:t>
            </a:r>
            <a:r>
              <a:rPr lang="zh-TW" altLang="en-US" sz="1600" b="0" dirty="0"/>
              <a:t>身分證</a:t>
            </a:r>
            <a:endParaRPr lang="en-US" altLang="zh-TW" sz="1600" b="0" dirty="0"/>
          </a:p>
          <a:p>
            <a:r>
              <a:rPr lang="en-US" altLang="zh-TW" sz="1600" b="0" dirty="0"/>
              <a:t>2.</a:t>
            </a:r>
            <a:r>
              <a:rPr lang="zh-TW" altLang="en-US" sz="1600" b="0" dirty="0"/>
              <a:t>姓名</a:t>
            </a:r>
            <a:r>
              <a:rPr lang="en-US" altLang="zh-TW" sz="1600" b="0" dirty="0"/>
              <a:t>(CCIS</a:t>
            </a:r>
            <a:r>
              <a:rPr lang="zh-TW" altLang="en-US" sz="1600" b="0" dirty="0"/>
              <a:t>票信、查捕逃犯公告</a:t>
            </a:r>
            <a:r>
              <a:rPr lang="zh-TW" altLang="en-US" sz="1600" b="0" dirty="0" smtClean="0"/>
              <a:t>、</a:t>
            </a:r>
            <a:endParaRPr lang="en-US" altLang="zh-TW" sz="1600" b="0" dirty="0" smtClean="0"/>
          </a:p>
          <a:p>
            <a:r>
              <a:rPr lang="zh-TW" altLang="en-US" sz="1600" b="0" dirty="0"/>
              <a:t> </a:t>
            </a:r>
            <a:r>
              <a:rPr lang="zh-TW" altLang="en-US" sz="1600" b="0" dirty="0" smtClean="0"/>
              <a:t>  </a:t>
            </a:r>
            <a:r>
              <a:rPr lang="zh-TW" altLang="en-US" sz="1600" b="0" dirty="0" smtClean="0"/>
              <a:t>技術</a:t>
            </a:r>
            <a:r>
              <a:rPr lang="zh-TW" altLang="en-US" sz="1600" b="0" dirty="0"/>
              <a:t>士人才、全國動產擔保</a:t>
            </a:r>
            <a:r>
              <a:rPr lang="en-US" altLang="zh-TW" sz="1600" b="0" dirty="0"/>
              <a:t>)</a:t>
            </a:r>
            <a:r>
              <a:rPr lang="zh-TW" altLang="en-US" sz="1600" b="0" dirty="0"/>
              <a:t> </a:t>
            </a:r>
            <a:endParaRPr lang="en-US" altLang="zh-TW" sz="1600" b="0" dirty="0" smtClean="0"/>
          </a:p>
          <a:p>
            <a:r>
              <a:rPr lang="en-US" altLang="zh-TW" sz="1600" b="0" dirty="0" smtClean="0"/>
              <a:t>3</a:t>
            </a:r>
            <a:r>
              <a:rPr lang="en-US" altLang="zh-TW" sz="1600" b="0" dirty="0"/>
              <a:t>.</a:t>
            </a:r>
            <a:r>
              <a:rPr lang="zh-TW" altLang="en-US" sz="1600" b="0" dirty="0"/>
              <a:t>生日</a:t>
            </a:r>
            <a:r>
              <a:rPr lang="en-US" altLang="zh-TW" sz="1600" b="0" dirty="0"/>
              <a:t>(</a:t>
            </a:r>
            <a:r>
              <a:rPr lang="zh-TW" altLang="en-US" sz="1600" b="0" dirty="0"/>
              <a:t>技術士人才、罰單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4.</a:t>
            </a:r>
            <a:r>
              <a:rPr lang="zh-TW" altLang="en-US" sz="1600" b="0" dirty="0"/>
              <a:t>查詢項目</a:t>
            </a:r>
            <a:endParaRPr lang="en-US" altLang="zh-TW" sz="1600" b="0" dirty="0"/>
          </a:p>
          <a:p>
            <a:r>
              <a:rPr lang="en-US" altLang="zh-TW" sz="1600" b="0" dirty="0"/>
              <a:t>5.</a:t>
            </a:r>
            <a:r>
              <a:rPr lang="zh-TW" altLang="en-US" sz="1600" b="0" dirty="0"/>
              <a:t>聯絡單號</a:t>
            </a:r>
            <a:endParaRPr lang="en-US" altLang="zh-TW" sz="1600" b="0" dirty="0"/>
          </a:p>
          <a:p>
            <a:endParaRPr lang="en-US" altLang="zh-TW" sz="1600" b="0" dirty="0"/>
          </a:p>
          <a:p>
            <a:r>
              <a:rPr lang="en-US" altLang="zh-TW" sz="1600" b="0" dirty="0"/>
              <a:t>(</a:t>
            </a:r>
            <a:r>
              <a:rPr lang="zh-TW" altLang="en-US" sz="1600" b="0" dirty="0"/>
              <a:t>企業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1.</a:t>
            </a:r>
            <a:r>
              <a:rPr lang="zh-TW" altLang="en-US" sz="1600" b="0" dirty="0"/>
              <a:t>統編</a:t>
            </a:r>
            <a:endParaRPr lang="en-US" altLang="zh-TW" sz="1600" b="0" dirty="0"/>
          </a:p>
          <a:p>
            <a:r>
              <a:rPr lang="en-US" altLang="zh-TW" sz="1600" b="0" dirty="0"/>
              <a:t>2.</a:t>
            </a:r>
            <a:r>
              <a:rPr lang="zh-TW" altLang="en-US" sz="1600" b="0" dirty="0"/>
              <a:t>工廠名稱</a:t>
            </a:r>
            <a:r>
              <a:rPr lang="en-US" altLang="zh-TW" sz="1600" b="0" dirty="0"/>
              <a:t>(</a:t>
            </a:r>
            <a:r>
              <a:rPr lang="zh-TW" altLang="en-US" sz="1600" b="0" dirty="0"/>
              <a:t>工業局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3.</a:t>
            </a:r>
            <a:r>
              <a:rPr lang="zh-TW" altLang="en-US" sz="1600" b="0" dirty="0"/>
              <a:t>查詢項目</a:t>
            </a:r>
            <a:endParaRPr lang="en-US" altLang="zh-TW" sz="1600" b="0" dirty="0"/>
          </a:p>
          <a:p>
            <a:r>
              <a:rPr lang="en-US" altLang="zh-TW" sz="1600" b="0" dirty="0"/>
              <a:t>4.</a:t>
            </a:r>
            <a:r>
              <a:rPr lang="zh-TW" altLang="en-US" sz="1600" b="0" dirty="0"/>
              <a:t>聯絡單號</a:t>
            </a:r>
            <a:endParaRPr lang="en-US" altLang="zh-TW" sz="16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508"/>
          <a:stretch/>
        </p:blipFill>
        <p:spPr>
          <a:xfrm>
            <a:off x="3563888" y="1419622"/>
            <a:ext cx="5113582" cy="28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/>
              <a:t>加值性服務說明</a:t>
            </a:r>
          </a:p>
          <a:p>
            <a:endParaRPr lang="en-US" altLang="zh-TW" sz="16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080EB5-B556-4D93-B51F-B65D88F02393}"/>
              </a:ext>
            </a:extLst>
          </p:cNvPr>
          <p:cNvSpPr/>
          <p:nvPr/>
        </p:nvSpPr>
        <p:spPr>
          <a:xfrm>
            <a:off x="395536" y="725091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 err="1">
                <a:latin typeface="+mj-ea"/>
                <a:ea typeface="+mj-ea"/>
              </a:rPr>
              <a:t>加值性服務資料</a:t>
            </a:r>
            <a:endParaRPr lang="zh-TW" altLang="zh-TW" dirty="0">
              <a:latin typeface="+mj-ea"/>
              <a:ea typeface="+mj-ea"/>
            </a:endParaRPr>
          </a:p>
          <a:p>
            <a:pPr marL="342900" indent="-342900">
              <a:spcAft>
                <a:spcPts val="0"/>
              </a:spcAft>
              <a:buAutoNum type="alphaLcPeriod"/>
            </a:pPr>
            <a:r>
              <a:rPr lang="en-US" altLang="zh-TW" dirty="0" err="1">
                <a:latin typeface="+mj-ea"/>
                <a:ea typeface="+mj-ea"/>
              </a:rPr>
              <a:t>提供同業查詢名稱及被查次數</a:t>
            </a:r>
            <a:r>
              <a:rPr lang="en-US" altLang="zh-TW" dirty="0">
                <a:latin typeface="+mj-ea"/>
                <a:ea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查詢當下</a:t>
            </a:r>
            <a:r>
              <a:rPr lang="en-SG" altLang="zh-TW" dirty="0">
                <a:latin typeface="+mj-ea"/>
                <a:ea typeface="+mj-ea"/>
              </a:rPr>
              <a:t>API</a:t>
            </a:r>
            <a:r>
              <a:rPr lang="en-US" altLang="zh-TW" dirty="0" err="1">
                <a:latin typeface="+mj-ea"/>
                <a:ea typeface="+mj-ea"/>
              </a:rPr>
              <a:t>取得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spcAft>
                <a:spcPts val="0"/>
              </a:spcAft>
              <a:buAutoNum type="alphaLcPeriod"/>
            </a:pPr>
            <a:endParaRPr lang="zh-TW" altLang="zh-TW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  <a:ea typeface="+mj-ea"/>
              </a:rPr>
              <a:t>b. </a:t>
            </a:r>
            <a:r>
              <a:rPr lang="en-US" altLang="zh-TW" dirty="0" err="1">
                <a:latin typeface="+mj-ea"/>
                <a:ea typeface="+mj-ea"/>
              </a:rPr>
              <a:t>每周提供已查詢之拒往資料追踨檢核表</a:t>
            </a:r>
            <a:r>
              <a:rPr lang="en-US" altLang="zh-TW" dirty="0">
                <a:latin typeface="+mj-ea"/>
                <a:ea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進入</a:t>
            </a:r>
            <a:r>
              <a:rPr lang="en-SG" altLang="zh-TW" dirty="0" err="1">
                <a:latin typeface="+mj-ea"/>
                <a:ea typeface="+mj-ea"/>
              </a:rPr>
              <a:t>Mr.Check</a:t>
            </a:r>
            <a:r>
              <a:rPr lang="en-US" altLang="zh-TW" dirty="0" err="1">
                <a:latin typeface="+mj-ea"/>
                <a:ea typeface="+mj-ea"/>
              </a:rPr>
              <a:t>平台報表區【當周檢核表</a:t>
            </a:r>
            <a:r>
              <a:rPr lang="en-US" altLang="zh-TW" dirty="0">
                <a:latin typeface="+mj-ea"/>
                <a:ea typeface="+mj-ea"/>
              </a:rPr>
              <a:t>】。</a:t>
            </a:r>
            <a:r>
              <a:rPr lang="en-US" altLang="zh-TW" dirty="0" err="1">
                <a:latin typeface="+mj-ea"/>
                <a:ea typeface="+mj-ea"/>
              </a:rPr>
              <a:t>另提供</a:t>
            </a:r>
            <a:r>
              <a:rPr lang="en-SG" altLang="zh-TW" dirty="0">
                <a:latin typeface="+mj-ea"/>
                <a:ea typeface="+mj-ea"/>
              </a:rPr>
              <a:t>email</a:t>
            </a:r>
            <a:r>
              <a:rPr lang="en-US" altLang="zh-TW" dirty="0" err="1">
                <a:latin typeface="+mj-ea"/>
                <a:ea typeface="+mj-ea"/>
              </a:rPr>
              <a:t>通報</a:t>
            </a:r>
            <a:r>
              <a:rPr lang="en-US" altLang="zh-TW" dirty="0">
                <a:highlight>
                  <a:srgbClr val="FFFF00"/>
                </a:highlight>
                <a:latin typeface="+mj-ea"/>
                <a:ea typeface="+mj-ea"/>
              </a:rPr>
              <a:t>(EXCEL)</a:t>
            </a:r>
          </a:p>
          <a:p>
            <a:pPr>
              <a:spcAft>
                <a:spcPts val="0"/>
              </a:spcAft>
            </a:pPr>
            <a:endParaRPr lang="zh-TW" altLang="zh-TW" dirty="0">
              <a:highlight>
                <a:srgbClr val="FFFF00"/>
              </a:highlight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  <a:ea typeface="+mj-ea"/>
              </a:rPr>
              <a:t>c. </a:t>
            </a:r>
            <a:r>
              <a:rPr lang="en-US" altLang="zh-TW" dirty="0" err="1">
                <a:latin typeface="+mj-ea"/>
                <a:ea typeface="+mj-ea"/>
              </a:rPr>
              <a:t>每周提供退票記錄追踨檢核表</a:t>
            </a:r>
            <a:r>
              <a:rPr lang="en-US" altLang="zh-TW" dirty="0">
                <a:latin typeface="+mj-ea"/>
                <a:ea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進入</a:t>
            </a:r>
            <a:r>
              <a:rPr lang="en-SG" altLang="zh-TW" dirty="0" err="1">
                <a:latin typeface="+mj-ea"/>
                <a:ea typeface="+mj-ea"/>
              </a:rPr>
              <a:t>Mr.Check</a:t>
            </a:r>
            <a:r>
              <a:rPr lang="en-US" altLang="zh-TW" dirty="0" err="1">
                <a:latin typeface="+mj-ea"/>
                <a:ea typeface="+mj-ea"/>
              </a:rPr>
              <a:t>平台報表區【當周檢核表</a:t>
            </a:r>
            <a:r>
              <a:rPr lang="en-US" altLang="zh-TW" dirty="0">
                <a:latin typeface="+mj-ea"/>
                <a:ea typeface="+mj-ea"/>
              </a:rPr>
              <a:t>】。</a:t>
            </a:r>
            <a:r>
              <a:rPr lang="en-US" altLang="zh-TW" dirty="0" err="1">
                <a:latin typeface="+mj-ea"/>
                <a:ea typeface="+mj-ea"/>
              </a:rPr>
              <a:t>另提供</a:t>
            </a:r>
            <a:r>
              <a:rPr lang="en-SG" altLang="zh-TW" dirty="0">
                <a:latin typeface="+mj-ea"/>
                <a:ea typeface="+mj-ea"/>
              </a:rPr>
              <a:t>email</a:t>
            </a:r>
            <a:r>
              <a:rPr lang="en-US" altLang="zh-TW" dirty="0" err="1">
                <a:latin typeface="+mj-ea"/>
                <a:ea typeface="+mj-ea"/>
              </a:rPr>
              <a:t>通報</a:t>
            </a:r>
            <a:r>
              <a:rPr lang="en-US" altLang="zh-TW" dirty="0">
                <a:highlight>
                  <a:srgbClr val="FFFF00"/>
                </a:highlight>
                <a:latin typeface="+mj-ea"/>
              </a:rPr>
              <a:t>(EXCEL)</a:t>
            </a:r>
          </a:p>
          <a:p>
            <a:pPr>
              <a:spcAft>
                <a:spcPts val="0"/>
              </a:spcAft>
            </a:pPr>
            <a:endParaRPr lang="zh-TW" altLang="zh-TW" dirty="0">
              <a:highlight>
                <a:srgbClr val="FFFF00"/>
              </a:highlight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  <a:ea typeface="+mj-ea"/>
              </a:rPr>
              <a:t>d. </a:t>
            </a:r>
            <a:r>
              <a:rPr lang="en-US" altLang="zh-TW" dirty="0" err="1">
                <a:latin typeface="+mj-ea"/>
                <a:ea typeface="+mj-ea"/>
              </a:rPr>
              <a:t>當周拒往戶週報表。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進入</a:t>
            </a:r>
            <a:r>
              <a:rPr lang="en-SG" altLang="zh-TW" dirty="0" err="1">
                <a:latin typeface="+mj-ea"/>
                <a:ea typeface="+mj-ea"/>
              </a:rPr>
              <a:t>Mr.Check</a:t>
            </a:r>
            <a:r>
              <a:rPr lang="en-US" altLang="zh-TW" dirty="0" err="1">
                <a:latin typeface="+mj-ea"/>
                <a:ea typeface="+mj-ea"/>
              </a:rPr>
              <a:t>平台報表區【拒往週報</a:t>
            </a:r>
            <a:r>
              <a:rPr lang="en-US" altLang="zh-TW" dirty="0">
                <a:latin typeface="+mj-ea"/>
                <a:ea typeface="+mj-ea"/>
              </a:rPr>
              <a:t>】</a:t>
            </a:r>
          </a:p>
          <a:p>
            <a:pPr>
              <a:spcAft>
                <a:spcPts val="0"/>
              </a:spcAft>
            </a:pPr>
            <a:endParaRPr lang="zh-TW" altLang="zh-TW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  <a:ea typeface="+mj-ea"/>
              </a:rPr>
              <a:t>e. </a:t>
            </a:r>
            <a:r>
              <a:rPr lang="en-US" altLang="zh-TW" dirty="0" err="1">
                <a:latin typeface="+mj-ea"/>
                <a:ea typeface="+mj-ea"/>
              </a:rPr>
              <a:t>當月查詢次數異常通報排行表</a:t>
            </a:r>
            <a:r>
              <a:rPr lang="en-US" altLang="zh-TW" dirty="0">
                <a:latin typeface="+mj-ea"/>
                <a:ea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進入</a:t>
            </a:r>
            <a:r>
              <a:rPr lang="en-SG" altLang="zh-TW" dirty="0" err="1">
                <a:latin typeface="+mj-ea"/>
                <a:ea typeface="+mj-ea"/>
              </a:rPr>
              <a:t>Mr.Check</a:t>
            </a:r>
            <a:r>
              <a:rPr lang="en-US" altLang="zh-TW" dirty="0" err="1">
                <a:latin typeface="+mj-ea"/>
                <a:ea typeface="+mj-ea"/>
              </a:rPr>
              <a:t>平台報表區【拒往月報</a:t>
            </a:r>
            <a:r>
              <a:rPr lang="en-US" altLang="zh-TW" dirty="0">
                <a:latin typeface="+mj-ea"/>
                <a:ea typeface="+mj-ea"/>
              </a:rPr>
              <a:t>】</a:t>
            </a:r>
            <a:endParaRPr lang="zh-TW" altLang="zh-TW" sz="18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26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CN" altLang="en-US" sz="2400" dirty="0"/>
              <a:t>預計上</a:t>
            </a:r>
            <a:r>
              <a:rPr lang="zh-TW" altLang="en-US" sz="2400" dirty="0"/>
              <a:t>線</a:t>
            </a:r>
            <a:r>
              <a:rPr lang="zh-CN" altLang="en-US" sz="2400" dirty="0"/>
              <a:t>作業流程圖説明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216FB9D-BEA5-4119-A122-74AE955B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88" y="628170"/>
            <a:ext cx="7211629" cy="41038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C3096F-9E6C-4510-B889-11BF8036BA1E}"/>
              </a:ext>
            </a:extLst>
          </p:cNvPr>
          <p:cNvSpPr txBox="1"/>
          <p:nvPr/>
        </p:nvSpPr>
        <p:spPr>
          <a:xfrm>
            <a:off x="827584" y="185167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*取得客戶授權同意書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4932040" y="1362296"/>
            <a:ext cx="288032" cy="309941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4427984" y="621052"/>
            <a:ext cx="2232248" cy="488362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建立黑名單，碰到不發查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3707904" y="4603173"/>
            <a:ext cx="936104" cy="271869"/>
          </a:xfrm>
          <a:prstGeom prst="flowChartProcess">
            <a:avLst/>
          </a:prstGeom>
          <a:solidFill>
            <a:srgbClr val="FFD8C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及時性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 smtClean="0"/>
              <a:t>ELOAN </a:t>
            </a:r>
            <a:r>
              <a:rPr lang="zh-TW" altLang="en-US" sz="2400" dirty="0" smtClean="0"/>
              <a:t>畫面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627534"/>
            <a:ext cx="7704856" cy="41447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20072" y="307169"/>
            <a:ext cx="295232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增加人工發查，直接強查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1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/>
              <a:t>附件一、加值性服務說明</a:t>
            </a:r>
            <a:r>
              <a:rPr lang="en-US" altLang="zh-TW" sz="2400" dirty="0"/>
              <a:t>_sample1</a:t>
            </a:r>
            <a:endParaRPr lang="zh-TW" altLang="en-US" sz="2400" dirty="0"/>
          </a:p>
          <a:p>
            <a:endParaRPr lang="en-US" altLang="zh-TW" sz="16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080EB5-B556-4D93-B51F-B65D88F02393}"/>
              </a:ext>
            </a:extLst>
          </p:cNvPr>
          <p:cNvSpPr/>
          <p:nvPr/>
        </p:nvSpPr>
        <p:spPr>
          <a:xfrm>
            <a:off x="323528" y="604996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+mj-ea"/>
                <a:ea typeface="+mj-ea"/>
              </a:rPr>
              <a:t>b.</a:t>
            </a:r>
            <a:r>
              <a:rPr lang="en-SG" altLang="zh-TW" dirty="0">
                <a:latin typeface="+mj-ea"/>
              </a:rPr>
              <a:t> </a:t>
            </a:r>
            <a:r>
              <a:rPr lang="en-US" altLang="zh-TW" dirty="0" err="1">
                <a:latin typeface="+mj-ea"/>
              </a:rPr>
              <a:t>每周提供已查詢之拒往資料追踨檢核表</a:t>
            </a:r>
            <a:r>
              <a:rPr lang="en-US" altLang="zh-TW" dirty="0">
                <a:latin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</a:rPr>
              <a:t>進入</a:t>
            </a:r>
            <a:r>
              <a:rPr lang="en-SG" altLang="zh-TW" dirty="0" err="1">
                <a:latin typeface="+mj-ea"/>
              </a:rPr>
              <a:t>Mr.Check</a:t>
            </a:r>
            <a:r>
              <a:rPr lang="en-US" altLang="zh-TW" dirty="0" err="1">
                <a:latin typeface="+mj-ea"/>
              </a:rPr>
              <a:t>平台報表區【當周檢核表</a:t>
            </a:r>
            <a:r>
              <a:rPr lang="en-US" altLang="zh-TW" dirty="0">
                <a:latin typeface="+mj-ea"/>
              </a:rPr>
              <a:t>】。</a:t>
            </a:r>
            <a:r>
              <a:rPr lang="en-US" altLang="zh-TW" dirty="0" err="1">
                <a:latin typeface="+mj-ea"/>
              </a:rPr>
              <a:t>另提供</a:t>
            </a:r>
            <a:r>
              <a:rPr lang="en-SG" altLang="zh-TW" dirty="0">
                <a:latin typeface="+mj-ea"/>
              </a:rPr>
              <a:t>email</a:t>
            </a:r>
            <a:r>
              <a:rPr lang="en-US" altLang="zh-TW" dirty="0" err="1">
                <a:latin typeface="+mj-ea"/>
              </a:rPr>
              <a:t>通報</a:t>
            </a:r>
            <a:r>
              <a:rPr lang="en-US" altLang="zh-TW" dirty="0">
                <a:highlight>
                  <a:srgbClr val="FFFF00"/>
                </a:highlight>
                <a:latin typeface="+mj-ea"/>
              </a:rPr>
              <a:t>(EXCEL)</a:t>
            </a:r>
          </a:p>
          <a:p>
            <a:pPr>
              <a:spcAft>
                <a:spcPts val="0"/>
              </a:spcAft>
            </a:pPr>
            <a:endParaRPr lang="zh-TW" altLang="zh-TW" dirty="0">
              <a:highlight>
                <a:srgbClr val="FFFF00"/>
              </a:highlight>
              <a:latin typeface="+mj-ea"/>
            </a:endParaRPr>
          </a:p>
          <a:p>
            <a:pPr>
              <a:spcAft>
                <a:spcPts val="0"/>
              </a:spcAft>
            </a:pPr>
            <a:r>
              <a:rPr lang="en-SG" altLang="zh-TW" dirty="0">
                <a:latin typeface="+mj-ea"/>
              </a:rPr>
              <a:t>c. </a:t>
            </a:r>
            <a:r>
              <a:rPr lang="en-US" altLang="zh-TW" dirty="0" err="1">
                <a:latin typeface="+mj-ea"/>
              </a:rPr>
              <a:t>每周提供退票記錄追踨檢核表</a:t>
            </a:r>
            <a:r>
              <a:rPr lang="en-US" altLang="zh-TW" dirty="0">
                <a:latin typeface="+mj-ea"/>
              </a:rPr>
              <a:t>。 </a:t>
            </a:r>
            <a:r>
              <a:rPr lang="en-US" altLang="zh-TW" dirty="0" err="1">
                <a:solidFill>
                  <a:srgbClr val="FF0000"/>
                </a:solidFill>
                <a:latin typeface="+mj-ea"/>
              </a:rPr>
              <a:t>進入</a:t>
            </a:r>
            <a:r>
              <a:rPr lang="en-SG" altLang="zh-TW" dirty="0" err="1">
                <a:latin typeface="+mj-ea"/>
              </a:rPr>
              <a:t>Mr.Check</a:t>
            </a:r>
            <a:r>
              <a:rPr lang="en-US" altLang="zh-TW" dirty="0" err="1">
                <a:latin typeface="+mj-ea"/>
              </a:rPr>
              <a:t>平台報表區【當周檢核表</a:t>
            </a:r>
            <a:r>
              <a:rPr lang="en-US" altLang="zh-TW" dirty="0">
                <a:latin typeface="+mj-ea"/>
              </a:rPr>
              <a:t>】。</a:t>
            </a:r>
            <a:r>
              <a:rPr lang="en-US" altLang="zh-TW" dirty="0" err="1">
                <a:latin typeface="+mj-ea"/>
              </a:rPr>
              <a:t>另提供</a:t>
            </a:r>
            <a:r>
              <a:rPr lang="en-SG" altLang="zh-TW" dirty="0">
                <a:latin typeface="+mj-ea"/>
              </a:rPr>
              <a:t>email</a:t>
            </a:r>
            <a:r>
              <a:rPr lang="en-US" altLang="zh-TW" dirty="0" err="1">
                <a:latin typeface="+mj-ea"/>
              </a:rPr>
              <a:t>通報</a:t>
            </a:r>
            <a:r>
              <a:rPr lang="en-US" altLang="zh-TW" dirty="0">
                <a:highlight>
                  <a:srgbClr val="FFFF00"/>
                </a:highlight>
                <a:latin typeface="+mj-ea"/>
              </a:rPr>
              <a:t>(EXCEL)</a:t>
            </a:r>
          </a:p>
          <a:p>
            <a:pPr>
              <a:spcAft>
                <a:spcPts val="0"/>
              </a:spcAft>
            </a:pPr>
            <a:endParaRPr lang="zh-TW" altLang="zh-TW" sz="1800" dirty="0">
              <a:effectLst/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5BF433-88C6-408E-92B5-643AFA76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43758"/>
            <a:ext cx="7380312" cy="14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005"/>
      </p:ext>
    </p:extLst>
  </p:cSld>
  <p:clrMapOvr>
    <a:masterClrMapping/>
  </p:clrMapOvr>
</p:sld>
</file>

<file path=ppt/theme/theme1.xml><?xml version="1.0" encoding="utf-8"?>
<a:theme xmlns:a="http://schemas.openxmlformats.org/drawingml/2006/main" name="20150422 template(F) ">
  <a:themeElements>
    <a:clrScheme name="O-Bank">
      <a:dk1>
        <a:srgbClr val="3D3935"/>
      </a:dk1>
      <a:lt1>
        <a:srgbClr val="FFFFFF"/>
      </a:lt1>
      <a:dk2>
        <a:srgbClr val="3D3935"/>
      </a:dk2>
      <a:lt2>
        <a:srgbClr val="C2C5C7"/>
      </a:lt2>
      <a:accent1>
        <a:srgbClr val="FF8200"/>
      </a:accent1>
      <a:accent2>
        <a:srgbClr val="00A9BA"/>
      </a:accent2>
      <a:accent3>
        <a:srgbClr val="3D3935"/>
      </a:accent3>
      <a:accent4>
        <a:srgbClr val="FFE228"/>
      </a:accent4>
      <a:accent5>
        <a:srgbClr val="C2C5C7"/>
      </a:accent5>
      <a:accent6>
        <a:srgbClr val="FFA347"/>
      </a:accent6>
      <a:hlink>
        <a:srgbClr val="00A9BA"/>
      </a:hlink>
      <a:folHlink>
        <a:srgbClr val="FF8200"/>
      </a:folHlink>
    </a:clrScheme>
    <a:fontScheme name="O-Bank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20150422 template(F) </Template>
  <TotalTime>216615</TotalTime>
  <Words>1459</Words>
  <Application>Microsoft Office PowerPoint</Application>
  <PresentationFormat>如螢幕大小 (16:9)</PresentationFormat>
  <Paragraphs>304</Paragraphs>
  <Slides>35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Arial Unicode MS</vt:lpstr>
      <vt:lpstr>HiraMinProN-W3</vt:lpstr>
      <vt:lpstr>Noto Sans CJK TC</vt:lpstr>
      <vt:lpstr>Noto Sans CJK TC Regular</vt:lpstr>
      <vt:lpstr>Noto Sans Mono CJK TC Regular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20150422 template(F) </vt:lpstr>
      <vt:lpstr>中華徵信所–  UserRequirement</vt:lpstr>
      <vt:lpstr>11/7 第二次UR會議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台灣工銀集團關係企業 企業識別系統</dc:title>
  <dc:creator>katiewu</dc:creator>
  <cp:lastModifiedBy>user</cp:lastModifiedBy>
  <cp:revision>1072</cp:revision>
  <cp:lastPrinted>2021-08-26T06:47:58Z</cp:lastPrinted>
  <dcterms:created xsi:type="dcterms:W3CDTF">2015-02-25T08:23:57Z</dcterms:created>
  <dcterms:modified xsi:type="dcterms:W3CDTF">2023-11-07T01:09:35Z</dcterms:modified>
</cp:coreProperties>
</file>