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4" r:id="rId4"/>
    <p:sldId id="286" r:id="rId5"/>
    <p:sldId id="285" r:id="rId6"/>
    <p:sldId id="259" r:id="rId7"/>
    <p:sldId id="261" r:id="rId8"/>
    <p:sldId id="257" r:id="rId9"/>
    <p:sldId id="262" r:id="rId10"/>
    <p:sldId id="260" r:id="rId11"/>
    <p:sldId id="258" r:id="rId12"/>
    <p:sldId id="263" r:id="rId13"/>
    <p:sldId id="266" r:id="rId14"/>
    <p:sldId id="287" r:id="rId15"/>
    <p:sldId id="267" r:id="rId16"/>
    <p:sldId id="268" r:id="rId17"/>
    <p:sldId id="274" r:id="rId18"/>
    <p:sldId id="275" r:id="rId19"/>
    <p:sldId id="276" r:id="rId20"/>
    <p:sldId id="277" r:id="rId21"/>
    <p:sldId id="269" r:id="rId22"/>
    <p:sldId id="270" r:id="rId23"/>
    <p:sldId id="271" r:id="rId24"/>
    <p:sldId id="272" r:id="rId25"/>
    <p:sldId id="273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C4C4C"/>
    <a:srgbClr val="4D4D4D"/>
    <a:srgbClr val="4B4B4B"/>
    <a:srgbClr val="464646"/>
    <a:srgbClr val="505046"/>
    <a:srgbClr val="505050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E9B-364D-4937-9276-A2B6DD2075D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20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Knowles Mic - Calibration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57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Knowles Mic – Noise Floor (Input)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2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Summary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87136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98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20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Output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49604" y="1576485"/>
            <a:ext cx="3886786" cy="1355497"/>
            <a:chOff x="2696122" y="2670372"/>
            <a:chExt cx="3886786" cy="1355497"/>
          </a:xfrm>
        </p:grpSpPr>
        <p:pic>
          <p:nvPicPr>
            <p:cNvPr id="8" name="Picture 3" descr="C:\Users\wea\Desktop\2017-04-19 Enclosure FDM\IMG_760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9219" y1="45052" x2="61523" y2="59375"/>
                          <a14:foregroundMark x1="47949" y1="55859" x2="57910" y2="44661"/>
                          <a14:foregroundMark x1="59668" y1="81510" x2="71484" y2="67578"/>
                          <a14:foregroundMark x1="59473" y1="83464" x2="72266" y2="67708"/>
                          <a14:foregroundMark x1="58887" y1="84766" x2="60449" y2="82292"/>
                          <a14:backgroundMark x1="60254" y1="83594" x2="74121" y2="67448"/>
                          <a14:backgroundMark x1="23145" y1="38411" x2="30957" y2="49349"/>
                          <a14:backgroundMark x1="31836" y1="50651" x2="31836" y2="50651"/>
                          <a14:backgroundMark x1="35547" y1="57813" x2="44141" y2="69922"/>
                          <a14:backgroundMark x1="51758" y1="78516" x2="54688" y2="83854"/>
                          <a14:backgroundMark x1="51367" y1="78385" x2="49316" y2="76823"/>
                          <a14:backgroundMark x1="51367" y1="77474" x2="47656" y2="75521"/>
                          <a14:backgroundMark x1="48340" y1="75130" x2="30566" y2="49479"/>
                          <a14:backgroundMark x1="48926" y1="75651" x2="48926" y2="75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0" t="11619" r="20830" b="11050"/>
            <a:stretch/>
          </p:blipFill>
          <p:spPr bwMode="auto">
            <a:xfrm>
              <a:off x="2789640" y="3185367"/>
              <a:ext cx="688521" cy="64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images-na.ssl-images-amazon.com/images/G/01/electronics/detail-page/Klipsch-Image-S4-II-Black-Mai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9000" r="91500">
                          <a14:foregroundMark x1="57000" y1="26667" x2="53250" y2="8889"/>
                          <a14:foregroundMark x1="60500" y1="22667" x2="58000" y2="12889"/>
                          <a14:foregroundMark x1="51000" y1="9778" x2="51250" y2="13778"/>
                          <a14:foregroundMark x1="50000" y1="8889" x2="56000" y2="10222"/>
                          <a14:foregroundMark x1="48750" y1="14667" x2="49250" y2="8444"/>
                          <a14:foregroundMark x1="41500" y1="12000" x2="41750" y2="8889"/>
                          <a14:foregroundMark x1="30250" y1="31556" x2="26250" y2="24889"/>
                          <a14:foregroundMark x1="27500" y1="97333" x2="30250" y2="34222"/>
                          <a14:foregroundMark x1="30250" y1="17333" x2="34000" y2="13333"/>
                          <a14:foregroundMark x1="30000" y1="16889" x2="26250" y2="20889"/>
                          <a14:foregroundMark x1="28500" y1="32889" x2="26250" y2="30667"/>
                          <a14:foregroundMark x1="49000" y1="29333" x2="50250" y2="32889"/>
                          <a14:foregroundMark x1="55250" y1="34222" x2="50250" y2="34222"/>
                          <a14:foregroundMark x1="49750" y1="7111" x2="55250" y2="7111"/>
                          <a14:foregroundMark x1="56500" y1="7556" x2="59250" y2="11556"/>
                          <a14:foregroundMark x1="47750" y1="9333" x2="49000" y2="8000"/>
                          <a14:foregroundMark x1="47750" y1="10222" x2="47750" y2="10222"/>
                          <a14:foregroundMark x1="48500" y1="7556" x2="48500" y2="7556"/>
                          <a14:foregroundMark x1="49250" y1="7111" x2="49250" y2="7111"/>
                          <a14:foregroundMark x1="49500" y1="33333" x2="49500" y2="33333"/>
                          <a14:foregroundMark x1="43000" y1="9778" x2="43000" y2="9778"/>
                          <a14:backgroundMark x1="34500" y1="39111" x2="57750" y2="42222"/>
                          <a14:backgroundMark x1="47750" y1="31556" x2="48500" y2="36000"/>
                          <a14:backgroundMark x1="46750" y1="12889" x2="46000" y2="7111"/>
                          <a14:backgroundMark x1="47750" y1="29778" x2="48000" y2="3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0" r="36726" b="33004"/>
            <a:stretch/>
          </p:blipFill>
          <p:spPr bwMode="auto">
            <a:xfrm>
              <a:off x="3831015" y="3392843"/>
              <a:ext cx="400476" cy="385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696122" y="3764259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1293" y="3764259"/>
              <a:ext cx="6399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Earbud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7928" y="3764259"/>
              <a:ext cx="9380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2cc Coupler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9" name="Picture 11" descr="C:\Users\wea\Desktop\2017-05-01 Tympan Max Out Max In\IMG_769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96" b="81250" l="22168" r="81348">
                          <a14:foregroundMark x1="28711" y1="39844" x2="39258" y2="15495"/>
                          <a14:foregroundMark x1="26758" y1="19922" x2="34180" y2="14323"/>
                          <a14:foregroundMark x1="35742" y1="14323" x2="39063" y2="14974"/>
                          <a14:foregroundMark x1="32910" y1="14844" x2="27441" y2="17448"/>
                          <a14:foregroundMark x1="43555" y1="17578" x2="44824" y2="19401"/>
                          <a14:foregroundMark x1="42188" y1="15755" x2="44824" y2="18229"/>
                          <a14:foregroundMark x1="42676" y1="16016" x2="40527" y2="14583"/>
                          <a14:foregroundMark x1="40332" y1="14453" x2="37891" y2="13932"/>
                          <a14:foregroundMark x1="32715" y1="14193" x2="29688" y2="15234"/>
                          <a14:foregroundMark x1="25879" y1="18229" x2="26660" y2="17188"/>
                          <a14:foregroundMark x1="28418" y1="15755" x2="29785" y2="14974"/>
                          <a14:foregroundMark x1="33203" y1="13932" x2="34570" y2="13672"/>
                          <a14:foregroundMark x1="40820" y1="14583" x2="43066" y2="15625"/>
                          <a14:foregroundMark x1="43359" y1="16146" x2="44531" y2="17448"/>
                          <a14:foregroundMark x1="44727" y1="17448" x2="44238" y2="16667"/>
                          <a14:foregroundMark x1="45410" y1="19010" x2="45703" y2="22526"/>
                          <a14:foregroundMark x1="45703" y1="22005" x2="45898" y2="26563"/>
                          <a14:foregroundMark x1="45898" y1="30208" x2="45508" y2="35547"/>
                          <a14:foregroundMark x1="36328" y1="13672" x2="37793" y2="13672"/>
                          <a14:foregroundMark x1="28516" y1="15625" x2="26465" y2="17188"/>
                          <a14:foregroundMark x1="25977" y1="18229" x2="25488" y2="19010"/>
                          <a14:foregroundMark x1="25586" y1="19271" x2="25488" y2="22526"/>
                          <a14:foregroundMark x1="25391" y1="19271" x2="25391" y2="19271"/>
                          <a14:foregroundMark x1="25391" y1="19792" x2="25391" y2="19792"/>
                          <a14:foregroundMark x1="25293" y1="20443" x2="25293" y2="20443"/>
                          <a14:foregroundMark x1="25391" y1="22656" x2="25977" y2="29688"/>
                          <a14:foregroundMark x1="26074" y1="29948" x2="26758" y2="34505"/>
                          <a14:foregroundMark x1="26855" y1="34766" x2="27637" y2="38151"/>
                          <a14:foregroundMark x1="29590" y1="14974" x2="32324" y2="13932"/>
                          <a14:foregroundMark x1="32227" y1="13932" x2="33984" y2="13542"/>
                          <a14:foregroundMark x1="33691" y1="53385" x2="49414" y2="48698"/>
                          <a14:foregroundMark x1="41309" y1="60286" x2="46582" y2="59896"/>
                          <a14:foregroundMark x1="42188" y1="59635" x2="41016" y2="63672"/>
                          <a14:foregroundMark x1="32617" y1="63802" x2="31152" y2="56901"/>
                          <a14:foregroundMark x1="33398" y1="51693" x2="38672" y2="47135"/>
                          <a14:foregroundMark x1="52637" y1="67188" x2="47559" y2="70703"/>
                          <a14:foregroundMark x1="47363" y1="70573" x2="42871" y2="71224"/>
                          <a14:foregroundMark x1="41113" y1="71354" x2="37109" y2="69401"/>
                          <a14:foregroundMark x1="36621" y1="69141" x2="32715" y2="65625"/>
                          <a14:foregroundMark x1="31445" y1="61849" x2="31250" y2="58724"/>
                          <a14:foregroundMark x1="56055" y1="57161" x2="55371" y2="54557"/>
                          <a14:foregroundMark x1="55176" y1="54036" x2="54004" y2="51563"/>
                          <a14:foregroundMark x1="53906" y1="51563" x2="51465" y2="49089"/>
                          <a14:foregroundMark x1="51465" y1="48958" x2="51465" y2="48698"/>
                          <a14:foregroundMark x1="56250" y1="46745" x2="71387" y2="51563"/>
                          <a14:foregroundMark x1="56152" y1="30208" x2="61621" y2="26823"/>
                          <a14:foregroundMark x1="70508" y1="28255" x2="76074" y2="33073"/>
                          <a14:foregroundMark x1="77734" y1="35938" x2="77832" y2="41536"/>
                          <a14:foregroundMark x1="78223" y1="38802" x2="78027" y2="36589"/>
                          <a14:foregroundMark x1="73340" y1="29688" x2="73145" y2="29557"/>
                          <a14:foregroundMark x1="70703" y1="28125" x2="66895" y2="26953"/>
                          <a14:foregroundMark x1="66895" y1="26953" x2="63086" y2="26953"/>
                          <a14:foregroundMark x1="67090" y1="26432" x2="69922" y2="27474"/>
                          <a14:foregroundMark x1="54980" y1="31641" x2="56250" y2="29167"/>
                          <a14:foregroundMark x1="56445" y1="49219" x2="55176" y2="47266"/>
                          <a14:foregroundMark x1="55078" y1="46354" x2="55566" y2="42578"/>
                          <a14:foregroundMark x1="56348" y1="28776" x2="59082" y2="27214"/>
                          <a14:foregroundMark x1="59180" y1="26953" x2="64355" y2="26042"/>
                          <a14:foregroundMark x1="65039" y1="26042" x2="66309" y2="26172"/>
                          <a14:foregroundMark x1="71191" y1="27734" x2="73438" y2="29557"/>
                          <a14:foregroundMark x1="71289" y1="27604" x2="69238" y2="26823"/>
                          <a14:foregroundMark x1="68750" y1="26563" x2="67969" y2="26432"/>
                          <a14:foregroundMark x1="78027" y1="35938" x2="76367" y2="33594"/>
                          <a14:backgroundMark x1="39355" y1="76953" x2="58887" y2="69401"/>
                          <a14:backgroundMark x1="58398" y1="55078" x2="47168" y2="40625"/>
                          <a14:backgroundMark x1="34668" y1="44531" x2="38477" y2="44271"/>
                          <a14:backgroundMark x1="33887" y1="44010" x2="31348" y2="43490"/>
                          <a14:backgroundMark x1="42188" y1="61198" x2="41602" y2="62760"/>
                          <a14:backgroundMark x1="44531" y1="60677" x2="43066" y2="60547"/>
                          <a14:backgroundMark x1="41602" y1="62500" x2="41895" y2="63411"/>
                          <a14:backgroundMark x1="34375" y1="69661" x2="39844" y2="72917"/>
                          <a14:backgroundMark x1="39844" y1="72396" x2="50000" y2="72656"/>
                          <a14:backgroundMark x1="30273" y1="63021" x2="33008" y2="69271"/>
                          <a14:backgroundMark x1="30762" y1="56641" x2="30859" y2="62760"/>
                          <a14:backgroundMark x1="30566" y1="61849" x2="33691" y2="67578"/>
                          <a14:backgroundMark x1="33105" y1="67188" x2="39551" y2="71224"/>
                          <a14:backgroundMark x1="58594" y1="52604" x2="62988" y2="54948"/>
                          <a14:backgroundMark x1="69141" y1="54557" x2="71973" y2="52995"/>
                          <a14:backgroundMark x1="59277" y1="52995" x2="55566" y2="48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2" t="7377" r="19248" b="20904"/>
            <a:stretch/>
          </p:blipFill>
          <p:spPr bwMode="auto">
            <a:xfrm>
              <a:off x="4544830" y="3251717"/>
              <a:ext cx="544273" cy="51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379041" y="3764259"/>
              <a:ext cx="404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6" descr="https://www.bksv.com/-/media/New_Products/Transducers/TEDSmicrophonesPNG/4189-A-021.ashx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918" r="47391" b="-1"/>
            <a:stretch/>
          </p:blipFill>
          <p:spPr bwMode="auto">
            <a:xfrm rot="16824385">
              <a:off x="5354175" y="3278951"/>
              <a:ext cx="417732" cy="27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Arrow Connector 43"/>
            <p:cNvCxnSpPr/>
            <p:nvPr/>
          </p:nvCxnSpPr>
          <p:spPr>
            <a:xfrm>
              <a:off x="3474245" y="3509956"/>
              <a:ext cx="28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1" name="Picture 13" descr="https://www.bksv.com/-/media/New_Products/Conditioning/Nexus.ashx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873" y="3263439"/>
              <a:ext cx="493035" cy="49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Arrow Connector 51"/>
            <p:cNvCxnSpPr/>
            <p:nvPr/>
          </p:nvCxnSpPr>
          <p:spPr>
            <a:xfrm>
              <a:off x="4255196" y="3509956"/>
              <a:ext cx="2548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139409" y="2670372"/>
              <a:ext cx="726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Tympan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0" name="Right Brace 2059"/>
            <p:cNvSpPr/>
            <p:nvPr/>
          </p:nvSpPr>
          <p:spPr>
            <a:xfrm rot="16200000">
              <a:off x="3416360" y="2236272"/>
              <a:ext cx="166581" cy="1607054"/>
            </a:xfrm>
            <a:prstGeom prst="rightBrace">
              <a:avLst>
                <a:gd name="adj1" fmla="val 3438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738038" y="3509956"/>
              <a:ext cx="28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132103" y="3509956"/>
              <a:ext cx="2548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089873" y="3764259"/>
              <a:ext cx="490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DAQ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ight Brace 35"/>
            <p:cNvSpPr/>
            <p:nvPr/>
          </p:nvSpPr>
          <p:spPr>
            <a:xfrm rot="16200000">
              <a:off x="5462109" y="2004485"/>
              <a:ext cx="166581" cy="2070629"/>
            </a:xfrm>
            <a:prstGeom prst="rightBrace">
              <a:avLst>
                <a:gd name="adj1" fmla="val 3438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8513" y="2670372"/>
              <a:ext cx="1249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Instrumentation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C:\Users\wea\Desktop\2017-05-01 Tympan Max Out Max In\IMG_768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59" y="3273136"/>
            <a:ext cx="4749616" cy="31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Output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829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25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Output</a:t>
            </a:r>
            <a:endParaRPr lang="en-US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136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40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Output Cal (PCB Mic)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2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Output Cal (Sony Mic)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0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Output Cal – Knowles Mic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9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8" t="50000" r="6722" b="1595"/>
          <a:stretch/>
        </p:blipFill>
        <p:spPr bwMode="auto">
          <a:xfrm>
            <a:off x="4456287" y="1143000"/>
            <a:ext cx="3852334" cy="265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9" t="50000" r="6964" b="2572"/>
          <a:stretch/>
        </p:blipFill>
        <p:spPr bwMode="auto">
          <a:xfrm>
            <a:off x="984292" y="3962400"/>
            <a:ext cx="3601155" cy="260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5" t="50000" r="6039" b="2778"/>
          <a:stretch/>
        </p:blipFill>
        <p:spPr bwMode="auto">
          <a:xfrm>
            <a:off x="4585447" y="3962400"/>
            <a:ext cx="372317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2138" r="52077" b="50000"/>
          <a:stretch/>
        </p:blipFill>
        <p:spPr bwMode="auto">
          <a:xfrm>
            <a:off x="529936" y="997527"/>
            <a:ext cx="3823855" cy="262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26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Self-Noise Noise Floor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317978"/>
            <a:ext cx="87136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8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Mic -&gt; </a:t>
            </a:r>
            <a:r>
              <a:rPr lang="en-US" dirty="0" err="1" smtClean="0"/>
              <a:t>Klipsch</a:t>
            </a:r>
            <a:r>
              <a:rPr lang="en-US" dirty="0" smtClean="0"/>
              <a:t> Earphones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90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18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Knowles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65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Noise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PCB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3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Sony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134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Knowles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2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20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a\Desktop\JPL Speak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8" y="2818233"/>
            <a:ext cx="768182" cy="7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a\Desktop\2017-04-19 Enclosure FDM\IMG_76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219" y1="45052" x2="61523" y2="59375"/>
                        <a14:foregroundMark x1="47949" y1="55859" x2="57910" y2="44661"/>
                        <a14:foregroundMark x1="59668" y1="81510" x2="71484" y2="67578"/>
                        <a14:foregroundMark x1="59473" y1="83464" x2="72266" y2="67708"/>
                        <a14:foregroundMark x1="58887" y1="84766" x2="60449" y2="82292"/>
                        <a14:backgroundMark x1="60254" y1="83594" x2="74121" y2="67448"/>
                        <a14:backgroundMark x1="23145" y1="38411" x2="30957" y2="49349"/>
                        <a14:backgroundMark x1="31836" y1="50651" x2="31836" y2="50651"/>
                        <a14:backgroundMark x1="35547" y1="57813" x2="44141" y2="69922"/>
                        <a14:backgroundMark x1="51758" y1="78516" x2="54688" y2="83854"/>
                        <a14:backgroundMark x1="51367" y1="78385" x2="49316" y2="76823"/>
                        <a14:backgroundMark x1="51367" y1="77474" x2="47656" y2="75521"/>
                        <a14:backgroundMark x1="48340" y1="75130" x2="30566" y2="49479"/>
                        <a14:backgroundMark x1="48926" y1="75651" x2="48926" y2="75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50" t="11619" r="20830" b="11050"/>
          <a:stretch/>
        </p:blipFill>
        <p:spPr bwMode="auto">
          <a:xfrm>
            <a:off x="2789640" y="3185367"/>
            <a:ext cx="688521" cy="64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s-na.ssl-images-amazon.com/images/G/01/electronics/detail-page/Klipsch-Image-S4-II-Black-Mai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9000" r="91500">
                        <a14:foregroundMark x1="57000" y1="26667" x2="53250" y2="8889"/>
                        <a14:foregroundMark x1="60500" y1="22667" x2="58000" y2="12889"/>
                        <a14:foregroundMark x1="51000" y1="9778" x2="51250" y2="13778"/>
                        <a14:foregroundMark x1="50000" y1="8889" x2="56000" y2="10222"/>
                        <a14:foregroundMark x1="48750" y1="14667" x2="49250" y2="8444"/>
                        <a14:foregroundMark x1="41500" y1="12000" x2="41750" y2="8889"/>
                        <a14:foregroundMark x1="30250" y1="31556" x2="26250" y2="24889"/>
                        <a14:foregroundMark x1="27500" y1="97333" x2="30250" y2="34222"/>
                        <a14:foregroundMark x1="30250" y1="17333" x2="34000" y2="13333"/>
                        <a14:foregroundMark x1="30000" y1="16889" x2="26250" y2="20889"/>
                        <a14:foregroundMark x1="28500" y1="32889" x2="26250" y2="30667"/>
                        <a14:foregroundMark x1="49000" y1="29333" x2="50250" y2="32889"/>
                        <a14:foregroundMark x1="55250" y1="34222" x2="50250" y2="34222"/>
                        <a14:foregroundMark x1="49750" y1="7111" x2="55250" y2="7111"/>
                        <a14:foregroundMark x1="56500" y1="7556" x2="59250" y2="11556"/>
                        <a14:foregroundMark x1="47750" y1="9333" x2="49000" y2="8000"/>
                        <a14:foregroundMark x1="47750" y1="10222" x2="47750" y2="10222"/>
                        <a14:foregroundMark x1="48500" y1="7556" x2="48500" y2="7556"/>
                        <a14:foregroundMark x1="49250" y1="7111" x2="49250" y2="7111"/>
                        <a14:foregroundMark x1="49500" y1="33333" x2="49500" y2="33333"/>
                        <a14:foregroundMark x1="43000" y1="9778" x2="43000" y2="9778"/>
                        <a14:backgroundMark x1="34500" y1="39111" x2="57750" y2="42222"/>
                        <a14:backgroundMark x1="47750" y1="31556" x2="48500" y2="36000"/>
                        <a14:backgroundMark x1="46750" y1="12889" x2="46000" y2="7111"/>
                        <a14:backgroundMark x1="47750" y1="29778" x2="48000" y2="3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60" r="36726" b="33004"/>
          <a:stretch/>
        </p:blipFill>
        <p:spPr bwMode="auto">
          <a:xfrm>
            <a:off x="3831015" y="3365742"/>
            <a:ext cx="400476" cy="38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4421" y="244496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3194" y="377490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1283" y="3774908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Electronics (w/SD)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1293" y="3774908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Earbud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7928" y="3774908"/>
            <a:ext cx="938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2cc Coupler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9" name="Picture 11" descr="C:\Users\wea\Desktop\2017-05-01 Tympan Max Out Max In\IMG_769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81250" l="22168" r="81348">
                        <a14:foregroundMark x1="28711" y1="39844" x2="39258" y2="15495"/>
                        <a14:foregroundMark x1="26758" y1="19922" x2="34180" y2="14323"/>
                        <a14:foregroundMark x1="35742" y1="14323" x2="39063" y2="14974"/>
                        <a14:foregroundMark x1="32910" y1="14844" x2="27441" y2="17448"/>
                        <a14:foregroundMark x1="43555" y1="17578" x2="44824" y2="19401"/>
                        <a14:foregroundMark x1="42188" y1="15755" x2="44824" y2="18229"/>
                        <a14:foregroundMark x1="42676" y1="16016" x2="40527" y2="14583"/>
                        <a14:foregroundMark x1="40332" y1="14453" x2="37891" y2="13932"/>
                        <a14:foregroundMark x1="32715" y1="14193" x2="29688" y2="15234"/>
                        <a14:foregroundMark x1="25879" y1="18229" x2="26660" y2="17188"/>
                        <a14:foregroundMark x1="28418" y1="15755" x2="29785" y2="14974"/>
                        <a14:foregroundMark x1="33203" y1="13932" x2="34570" y2="13672"/>
                        <a14:foregroundMark x1="40820" y1="14583" x2="43066" y2="15625"/>
                        <a14:foregroundMark x1="43359" y1="16146" x2="44531" y2="17448"/>
                        <a14:foregroundMark x1="44727" y1="17448" x2="44238" y2="16667"/>
                        <a14:foregroundMark x1="45410" y1="19010" x2="45703" y2="22526"/>
                        <a14:foregroundMark x1="45703" y1="22005" x2="45898" y2="26563"/>
                        <a14:foregroundMark x1="45898" y1="30208" x2="45508" y2="35547"/>
                        <a14:foregroundMark x1="36328" y1="13672" x2="37793" y2="13672"/>
                        <a14:foregroundMark x1="28516" y1="15625" x2="26465" y2="17188"/>
                        <a14:foregroundMark x1="25977" y1="18229" x2="25488" y2="19010"/>
                        <a14:foregroundMark x1="25586" y1="19271" x2="25488" y2="22526"/>
                        <a14:foregroundMark x1="25391" y1="19271" x2="25391" y2="19271"/>
                        <a14:foregroundMark x1="25391" y1="19792" x2="25391" y2="19792"/>
                        <a14:foregroundMark x1="25293" y1="20443" x2="25293" y2="20443"/>
                        <a14:foregroundMark x1="25391" y1="22656" x2="25977" y2="29688"/>
                        <a14:foregroundMark x1="26074" y1="29948" x2="26758" y2="34505"/>
                        <a14:foregroundMark x1="26855" y1="34766" x2="27637" y2="38151"/>
                        <a14:foregroundMark x1="29590" y1="14974" x2="32324" y2="13932"/>
                        <a14:foregroundMark x1="32227" y1="13932" x2="33984" y2="13542"/>
                        <a14:foregroundMark x1="33691" y1="53385" x2="49414" y2="48698"/>
                        <a14:foregroundMark x1="41309" y1="60286" x2="46582" y2="59896"/>
                        <a14:foregroundMark x1="42188" y1="59635" x2="41016" y2="63672"/>
                        <a14:foregroundMark x1="32617" y1="63802" x2="31152" y2="56901"/>
                        <a14:foregroundMark x1="33398" y1="51693" x2="38672" y2="47135"/>
                        <a14:foregroundMark x1="52637" y1="67188" x2="47559" y2="70703"/>
                        <a14:foregroundMark x1="47363" y1="70573" x2="42871" y2="71224"/>
                        <a14:foregroundMark x1="41113" y1="71354" x2="37109" y2="69401"/>
                        <a14:foregroundMark x1="36621" y1="69141" x2="32715" y2="65625"/>
                        <a14:foregroundMark x1="31445" y1="61849" x2="31250" y2="58724"/>
                        <a14:foregroundMark x1="56055" y1="57161" x2="55371" y2="54557"/>
                        <a14:foregroundMark x1="55176" y1="54036" x2="54004" y2="51563"/>
                        <a14:foregroundMark x1="53906" y1="51563" x2="51465" y2="49089"/>
                        <a14:foregroundMark x1="51465" y1="48958" x2="51465" y2="48698"/>
                        <a14:foregroundMark x1="56250" y1="46745" x2="71387" y2="51563"/>
                        <a14:foregroundMark x1="56152" y1="30208" x2="61621" y2="26823"/>
                        <a14:foregroundMark x1="70508" y1="28255" x2="76074" y2="33073"/>
                        <a14:foregroundMark x1="77734" y1="35938" x2="77832" y2="41536"/>
                        <a14:foregroundMark x1="78223" y1="38802" x2="78027" y2="36589"/>
                        <a14:foregroundMark x1="73340" y1="29688" x2="73145" y2="29557"/>
                        <a14:foregroundMark x1="70703" y1="28125" x2="66895" y2="26953"/>
                        <a14:foregroundMark x1="66895" y1="26953" x2="63086" y2="26953"/>
                        <a14:foregroundMark x1="67090" y1="26432" x2="69922" y2="27474"/>
                        <a14:foregroundMark x1="54980" y1="31641" x2="56250" y2="29167"/>
                        <a14:foregroundMark x1="56445" y1="49219" x2="55176" y2="47266"/>
                        <a14:foregroundMark x1="55078" y1="46354" x2="55566" y2="42578"/>
                        <a14:foregroundMark x1="56348" y1="28776" x2="59082" y2="27214"/>
                        <a14:foregroundMark x1="59180" y1="26953" x2="64355" y2="26042"/>
                        <a14:foregroundMark x1="65039" y1="26042" x2="66309" y2="26172"/>
                        <a14:foregroundMark x1="71191" y1="27734" x2="73438" y2="29557"/>
                        <a14:foregroundMark x1="71289" y1="27604" x2="69238" y2="26823"/>
                        <a14:foregroundMark x1="68750" y1="26563" x2="67969" y2="26432"/>
                        <a14:foregroundMark x1="78027" y1="35938" x2="76367" y2="33594"/>
                        <a14:backgroundMark x1="39355" y1="76953" x2="58887" y2="69401"/>
                        <a14:backgroundMark x1="58398" y1="55078" x2="47168" y2="40625"/>
                        <a14:backgroundMark x1="34668" y1="44531" x2="38477" y2="44271"/>
                        <a14:backgroundMark x1="33887" y1="44010" x2="31348" y2="43490"/>
                        <a14:backgroundMark x1="42188" y1="61198" x2="41602" y2="62760"/>
                        <a14:backgroundMark x1="44531" y1="60677" x2="43066" y2="60547"/>
                        <a14:backgroundMark x1="41602" y1="62500" x2="41895" y2="63411"/>
                        <a14:backgroundMark x1="34375" y1="69661" x2="39844" y2="72917"/>
                        <a14:backgroundMark x1="39844" y1="72396" x2="50000" y2="72656"/>
                        <a14:backgroundMark x1="30273" y1="63021" x2="33008" y2="69271"/>
                        <a14:backgroundMark x1="30762" y1="56641" x2="30859" y2="62760"/>
                        <a14:backgroundMark x1="30566" y1="61849" x2="33691" y2="67578"/>
                        <a14:backgroundMark x1="33105" y1="67188" x2="39551" y2="71224"/>
                        <a14:backgroundMark x1="58594" y1="52604" x2="62988" y2="54948"/>
                        <a14:backgroundMark x1="69141" y1="54557" x2="71973" y2="52995"/>
                        <a14:backgroundMark x1="59277" y1="52995" x2="55566" y2="4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7377" r="19248" b="20904"/>
          <a:stretch/>
        </p:blipFill>
        <p:spPr bwMode="auto">
          <a:xfrm>
            <a:off x="4544830" y="3293200"/>
            <a:ext cx="544273" cy="5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2495316" y="3473186"/>
            <a:ext cx="2824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91155" y="3343155"/>
            <a:ext cx="328357" cy="292293"/>
            <a:chOff x="2707177" y="3686326"/>
            <a:chExt cx="431461" cy="384073"/>
          </a:xfrm>
        </p:grpSpPr>
        <p:pic>
          <p:nvPicPr>
            <p:cNvPr id="2052" name="Picture 4" descr="https://images-na.ssl-images-amazon.com/images/I/41187E2D3XL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5" r="60688" b="15067"/>
            <a:stretch/>
          </p:blipFill>
          <p:spPr bwMode="auto">
            <a:xfrm rot="3944606">
              <a:off x="2767383" y="3626120"/>
              <a:ext cx="311049" cy="43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 rot="279135">
              <a:off x="2748079" y="3958747"/>
              <a:ext cx="314612" cy="111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4" name="Picture 6" descr="https://www.bksv.com/-/media/New_Products/Transducers/TEDSmicrophonesPNG/4189-A-021.ashx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918" r="47391" b="-1"/>
          <a:stretch/>
        </p:blipFill>
        <p:spPr bwMode="auto">
          <a:xfrm rot="16824385">
            <a:off x="2046467" y="2792417"/>
            <a:ext cx="417732" cy="2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45606" y="2444968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Room Mic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7928" y="2444968"/>
            <a:ext cx="938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Coupler Mic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6" descr="https://www.bksv.com/-/media/New_Products/Transducers/TEDSmicrophonesPNG/4189-A-021.ashx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918" r="47391" b="-1"/>
          <a:stretch/>
        </p:blipFill>
        <p:spPr bwMode="auto">
          <a:xfrm rot="16824385">
            <a:off x="4608100" y="2792417"/>
            <a:ext cx="417732" cy="2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3474245" y="3473186"/>
            <a:ext cx="2824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97021" y="2444968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DAQ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1" name="Picture 13" descr="https://www.bksv.com/-/media/New_Products/Conditioning/Nexus.ash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23" y="2706435"/>
            <a:ext cx="493035" cy="4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>
            <a:off x="2495316" y="2906595"/>
            <a:ext cx="7265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55196" y="3473186"/>
            <a:ext cx="2548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06632" y="4170677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Tympan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Right Brace 2059"/>
          <p:cNvSpPr/>
          <p:nvPr/>
        </p:nvSpPr>
        <p:spPr>
          <a:xfrm rot="5400000">
            <a:off x="3084543" y="2960152"/>
            <a:ext cx="166581" cy="2270691"/>
          </a:xfrm>
          <a:prstGeom prst="rightBrace">
            <a:avLst>
              <a:gd name="adj1" fmla="val 343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70" name="Group 2069"/>
          <p:cNvGrpSpPr/>
          <p:nvPr/>
        </p:nvGrpSpPr>
        <p:grpSpPr>
          <a:xfrm>
            <a:off x="1602988" y="3110186"/>
            <a:ext cx="458836" cy="253347"/>
            <a:chOff x="1970184" y="3470107"/>
            <a:chExt cx="716507" cy="395621"/>
          </a:xfrm>
        </p:grpSpPr>
        <p:sp>
          <p:nvSpPr>
            <p:cNvPr id="2069" name="Freeform 2068"/>
            <p:cNvSpPr/>
            <p:nvPr/>
          </p:nvSpPr>
          <p:spPr>
            <a:xfrm>
              <a:off x="1970184" y="3667836"/>
              <a:ext cx="716507" cy="197892"/>
            </a:xfrm>
            <a:custGeom>
              <a:avLst/>
              <a:gdLst>
                <a:gd name="connsiteX0" fmla="*/ 0 w 716507"/>
                <a:gd name="connsiteY0" fmla="*/ 0 h 197892"/>
                <a:gd name="connsiteX1" fmla="*/ 0 w 716507"/>
                <a:gd name="connsiteY1" fmla="*/ 0 h 197892"/>
                <a:gd name="connsiteX2" fmla="*/ 375313 w 716507"/>
                <a:gd name="connsiteY2" fmla="*/ 0 h 197892"/>
                <a:gd name="connsiteX3" fmla="*/ 716507 w 716507"/>
                <a:gd name="connsiteY3" fmla="*/ 197892 h 1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507" h="197892">
                  <a:moveTo>
                    <a:pt x="0" y="0"/>
                  </a:moveTo>
                  <a:lnTo>
                    <a:pt x="0" y="0"/>
                  </a:lnTo>
                  <a:lnTo>
                    <a:pt x="375313" y="0"/>
                  </a:lnTo>
                  <a:lnTo>
                    <a:pt x="716507" y="1978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1970184" y="3470107"/>
              <a:ext cx="716507" cy="197892"/>
            </a:xfrm>
            <a:custGeom>
              <a:avLst/>
              <a:gdLst>
                <a:gd name="connsiteX0" fmla="*/ 0 w 716507"/>
                <a:gd name="connsiteY0" fmla="*/ 0 h 197892"/>
                <a:gd name="connsiteX1" fmla="*/ 0 w 716507"/>
                <a:gd name="connsiteY1" fmla="*/ 0 h 197892"/>
                <a:gd name="connsiteX2" fmla="*/ 375313 w 716507"/>
                <a:gd name="connsiteY2" fmla="*/ 0 h 197892"/>
                <a:gd name="connsiteX3" fmla="*/ 716507 w 716507"/>
                <a:gd name="connsiteY3" fmla="*/ 197892 h 1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507" h="197892">
                  <a:moveTo>
                    <a:pt x="0" y="0"/>
                  </a:moveTo>
                  <a:lnTo>
                    <a:pt x="0" y="0"/>
                  </a:lnTo>
                  <a:lnTo>
                    <a:pt x="375313" y="0"/>
                  </a:lnTo>
                  <a:lnTo>
                    <a:pt x="716507" y="1978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>
            <a:off x="3901825" y="2906595"/>
            <a:ext cx="7265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812349" y="3144595"/>
            <a:ext cx="0" cy="1746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0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Noise Floor Summary</a:t>
            </a: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5" y="1371600"/>
            <a:ext cx="87136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76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20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35027" y="2392707"/>
            <a:ext cx="3505200" cy="2118360"/>
            <a:chOff x="777240" y="2369820"/>
            <a:chExt cx="3505200" cy="2118360"/>
          </a:xfrm>
        </p:grpSpPr>
        <p:sp>
          <p:nvSpPr>
            <p:cNvPr id="3" name="Rectangle 2"/>
            <p:cNvSpPr/>
            <p:nvPr/>
          </p:nvSpPr>
          <p:spPr>
            <a:xfrm>
              <a:off x="777240" y="2369820"/>
              <a:ext cx="3505200" cy="2118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41969" y="2435341"/>
              <a:ext cx="3375743" cy="1987319"/>
              <a:chOff x="839758" y="2444968"/>
              <a:chExt cx="3375743" cy="1987319"/>
            </a:xfrm>
          </p:grpSpPr>
          <p:pic>
            <p:nvPicPr>
              <p:cNvPr id="2050" name="Picture 2" descr="C:\Users\wea\Desktop\JPL Speaker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758" y="2818233"/>
                <a:ext cx="768182" cy="768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wea\Desktop\2017-04-19 Enclosure FDM\IMG_7602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9219" y1="45052" x2="61523" y2="59375"/>
                            <a14:foregroundMark x1="47949" y1="55859" x2="57910" y2="44661"/>
                            <a14:foregroundMark x1="59668" y1="81510" x2="71484" y2="67578"/>
                            <a14:foregroundMark x1="59473" y1="83464" x2="72266" y2="67708"/>
                            <a14:foregroundMark x1="58887" y1="84766" x2="60449" y2="82292"/>
                            <a14:backgroundMark x1="60254" y1="83594" x2="74121" y2="67448"/>
                            <a14:backgroundMark x1="23145" y1="38411" x2="30957" y2="49349"/>
                            <a14:backgroundMark x1="31836" y1="50651" x2="31836" y2="50651"/>
                            <a14:backgroundMark x1="35547" y1="57813" x2="44141" y2="69922"/>
                            <a14:backgroundMark x1="51758" y1="78516" x2="54688" y2="83854"/>
                            <a14:backgroundMark x1="51367" y1="78385" x2="49316" y2="76823"/>
                            <a14:backgroundMark x1="51367" y1="77474" x2="47656" y2="75521"/>
                            <a14:backgroundMark x1="48340" y1="75130" x2="30566" y2="49479"/>
                            <a14:backgroundMark x1="48926" y1="75651" x2="48926" y2="756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0" t="11619" r="20830" b="11050"/>
              <a:stretch/>
            </p:blipFill>
            <p:spPr bwMode="auto">
              <a:xfrm>
                <a:off x="3198621" y="3185367"/>
                <a:ext cx="688521" cy="6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64421" y="2444968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Speaker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3194" y="3774908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0261" y="3774908"/>
                <a:ext cx="1345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Electronics (w/SD)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091155" y="3343155"/>
                <a:ext cx="328357" cy="292293"/>
                <a:chOff x="2707177" y="3686326"/>
                <a:chExt cx="431461" cy="384073"/>
              </a:xfrm>
            </p:grpSpPr>
            <p:pic>
              <p:nvPicPr>
                <p:cNvPr id="2052" name="Picture 4" descr="https://images-na.ssl-images-amazon.com/images/I/41187E2D3XL.jp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45" r="60688" b="15067"/>
                <a:stretch/>
              </p:blipFill>
              <p:spPr bwMode="auto">
                <a:xfrm rot="3944606">
                  <a:off x="2767383" y="3626120"/>
                  <a:ext cx="311049" cy="431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 rot="279135">
                  <a:off x="2748079" y="3958747"/>
                  <a:ext cx="314612" cy="111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54" name="Picture 6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2046467" y="2792417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45606" y="2444968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Room 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97461" y="2444968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DAQ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61" name="Picture 13" descr="https://www.bksv.com/-/media/New_Products/Conditioning/Nexus.ashx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6364" y="2706435"/>
                <a:ext cx="493035" cy="493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>
                <a:off x="2495316" y="2906595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732816" y="4170677"/>
                <a:ext cx="7264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Tympan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0" name="Right Brace 2059"/>
              <p:cNvSpPr/>
              <p:nvPr/>
            </p:nvSpPr>
            <p:spPr>
              <a:xfrm rot="5400000">
                <a:off x="3012975" y="3031720"/>
                <a:ext cx="166581" cy="2127556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70" name="Group 2069"/>
              <p:cNvGrpSpPr/>
              <p:nvPr/>
            </p:nvGrpSpPr>
            <p:grpSpPr>
              <a:xfrm>
                <a:off x="1602988" y="3110186"/>
                <a:ext cx="458836" cy="253347"/>
                <a:chOff x="1970184" y="3470107"/>
                <a:chExt cx="716507" cy="395621"/>
              </a:xfrm>
            </p:grpSpPr>
            <p:sp>
              <p:nvSpPr>
                <p:cNvPr id="2069" name="Freeform 2068"/>
                <p:cNvSpPr/>
                <p:nvPr/>
              </p:nvSpPr>
              <p:spPr>
                <a:xfrm>
                  <a:off x="1970184" y="3667836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flipV="1">
                  <a:off x="1970184" y="3470107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2495316" y="3494752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93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04975" y="2171700"/>
            <a:ext cx="5324475" cy="2352675"/>
            <a:chOff x="1704975" y="2171700"/>
            <a:chExt cx="5324475" cy="2352675"/>
          </a:xfrm>
        </p:grpSpPr>
        <p:sp>
          <p:nvSpPr>
            <p:cNvPr id="8" name="Rectangle 7"/>
            <p:cNvSpPr/>
            <p:nvPr/>
          </p:nvSpPr>
          <p:spPr>
            <a:xfrm>
              <a:off x="1704975" y="2171700"/>
              <a:ext cx="5324475" cy="2352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1797842" y="2255722"/>
              <a:ext cx="5138741" cy="2184630"/>
              <a:chOff x="529936" y="1438322"/>
              <a:chExt cx="6899562" cy="2933207"/>
            </a:xfrm>
          </p:grpSpPr>
          <p:pic>
            <p:nvPicPr>
              <p:cNvPr id="3074" name="Picture 2" descr="C:\Users\wea\Desktop\2017-05-10 Tympan Quiet and Output\IMG_7720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46" t="8290" r="21938" b="12951"/>
              <a:stretch/>
            </p:blipFill>
            <p:spPr bwMode="auto">
              <a:xfrm>
                <a:off x="529936" y="1438324"/>
                <a:ext cx="3366655" cy="2933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C:\Users\wea\Desktop\2017-05-10 Tympan Quiet and Output\IMG_7723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9" t="10621" r="7196" b="10621"/>
              <a:stretch/>
            </p:blipFill>
            <p:spPr bwMode="auto">
              <a:xfrm>
                <a:off x="4062843" y="1438322"/>
                <a:ext cx="3366655" cy="2933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511931" y="2358229"/>
              <a:ext cx="686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“Truth”</a:t>
              </a:r>
            </a:p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35296" y="3961077"/>
              <a:ext cx="5309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Sony</a:t>
              </a:r>
            </a:p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 rot="3021579">
              <a:off x="2651822" y="2737161"/>
              <a:ext cx="177577" cy="446809"/>
            </a:xfrm>
            <a:custGeom>
              <a:avLst/>
              <a:gdLst>
                <a:gd name="connsiteX0" fmla="*/ 0 w 103909"/>
                <a:gd name="connsiteY0" fmla="*/ 0 h 446809"/>
                <a:gd name="connsiteX1" fmla="*/ 103909 w 103909"/>
                <a:gd name="connsiteY1" fmla="*/ 446809 h 446809"/>
                <a:gd name="connsiteX0" fmla="*/ 0 w 142368"/>
                <a:gd name="connsiteY0" fmla="*/ 0 h 446809"/>
                <a:gd name="connsiteX1" fmla="*/ 103909 w 142368"/>
                <a:gd name="connsiteY1" fmla="*/ 446809 h 446809"/>
                <a:gd name="connsiteX0" fmla="*/ 0 w 177577"/>
                <a:gd name="connsiteY0" fmla="*/ 0 h 446809"/>
                <a:gd name="connsiteX1" fmla="*/ 103909 w 177577"/>
                <a:gd name="connsiteY1" fmla="*/ 446809 h 4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77" h="446809">
                  <a:moveTo>
                    <a:pt x="0" y="0"/>
                  </a:moveTo>
                  <a:cubicBezTo>
                    <a:pt x="206086" y="123536"/>
                    <a:pt x="221673" y="221673"/>
                    <a:pt x="103909" y="446809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700000" flipV="1">
              <a:off x="5094823" y="3405742"/>
              <a:ext cx="124456" cy="416217"/>
            </a:xfrm>
            <a:custGeom>
              <a:avLst/>
              <a:gdLst>
                <a:gd name="connsiteX0" fmla="*/ 0 w 103909"/>
                <a:gd name="connsiteY0" fmla="*/ 0 h 446809"/>
                <a:gd name="connsiteX1" fmla="*/ 103909 w 103909"/>
                <a:gd name="connsiteY1" fmla="*/ 446809 h 446809"/>
                <a:gd name="connsiteX0" fmla="*/ 0 w 142368"/>
                <a:gd name="connsiteY0" fmla="*/ 0 h 446809"/>
                <a:gd name="connsiteX1" fmla="*/ 103909 w 142368"/>
                <a:gd name="connsiteY1" fmla="*/ 446809 h 446809"/>
                <a:gd name="connsiteX0" fmla="*/ 0 w 177577"/>
                <a:gd name="connsiteY0" fmla="*/ 0 h 446809"/>
                <a:gd name="connsiteX1" fmla="*/ 103909 w 177577"/>
                <a:gd name="connsiteY1" fmla="*/ 446809 h 446809"/>
                <a:gd name="connsiteX0" fmla="*/ 0 w 153603"/>
                <a:gd name="connsiteY0" fmla="*/ 0 h 446809"/>
                <a:gd name="connsiteX1" fmla="*/ 103909 w 153603"/>
                <a:gd name="connsiteY1" fmla="*/ 446809 h 446809"/>
                <a:gd name="connsiteX0" fmla="*/ 0 w 149894"/>
                <a:gd name="connsiteY0" fmla="*/ 0 h 446809"/>
                <a:gd name="connsiteX1" fmla="*/ 103909 w 149894"/>
                <a:gd name="connsiteY1" fmla="*/ 446809 h 446809"/>
                <a:gd name="connsiteX0" fmla="*/ 0 w 136265"/>
                <a:gd name="connsiteY0" fmla="*/ 0 h 473635"/>
                <a:gd name="connsiteX1" fmla="*/ 80336 w 136265"/>
                <a:gd name="connsiteY1" fmla="*/ 473635 h 473635"/>
                <a:gd name="connsiteX0" fmla="*/ 0 w 124456"/>
                <a:gd name="connsiteY0" fmla="*/ 0 h 473635"/>
                <a:gd name="connsiteX1" fmla="*/ 80336 w 124456"/>
                <a:gd name="connsiteY1" fmla="*/ 473635 h 47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56" h="473635">
                  <a:moveTo>
                    <a:pt x="0" y="0"/>
                  </a:moveTo>
                  <a:cubicBezTo>
                    <a:pt x="159003" y="186736"/>
                    <a:pt x="141483" y="234237"/>
                    <a:pt x="80336" y="473635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9124" y="2358229"/>
              <a:ext cx="686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“Truth”</a:t>
              </a:r>
            </a:p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18578421" flipH="1">
              <a:off x="4818922" y="2737160"/>
              <a:ext cx="177577" cy="446809"/>
            </a:xfrm>
            <a:custGeom>
              <a:avLst/>
              <a:gdLst>
                <a:gd name="connsiteX0" fmla="*/ 0 w 103909"/>
                <a:gd name="connsiteY0" fmla="*/ 0 h 446809"/>
                <a:gd name="connsiteX1" fmla="*/ 103909 w 103909"/>
                <a:gd name="connsiteY1" fmla="*/ 446809 h 446809"/>
                <a:gd name="connsiteX0" fmla="*/ 0 w 142368"/>
                <a:gd name="connsiteY0" fmla="*/ 0 h 446809"/>
                <a:gd name="connsiteX1" fmla="*/ 103909 w 142368"/>
                <a:gd name="connsiteY1" fmla="*/ 446809 h 446809"/>
                <a:gd name="connsiteX0" fmla="*/ 0 w 177577"/>
                <a:gd name="connsiteY0" fmla="*/ 0 h 446809"/>
                <a:gd name="connsiteX1" fmla="*/ 103909 w 177577"/>
                <a:gd name="connsiteY1" fmla="*/ 446809 h 4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77" h="446809">
                  <a:moveTo>
                    <a:pt x="0" y="0"/>
                  </a:moveTo>
                  <a:cubicBezTo>
                    <a:pt x="206086" y="123536"/>
                    <a:pt x="221673" y="221673"/>
                    <a:pt x="103909" y="446809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0111" y="3594477"/>
              <a:ext cx="4844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PCB</a:t>
              </a:r>
            </a:p>
            <a:p>
              <a:pPr algn="ctr"/>
              <a:r>
                <a:rPr lang="en-US" sz="11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lang="en-US" sz="1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3696297">
              <a:off x="2252971" y="3632297"/>
              <a:ext cx="124456" cy="416217"/>
            </a:xfrm>
            <a:custGeom>
              <a:avLst/>
              <a:gdLst>
                <a:gd name="connsiteX0" fmla="*/ 0 w 103909"/>
                <a:gd name="connsiteY0" fmla="*/ 0 h 446809"/>
                <a:gd name="connsiteX1" fmla="*/ 103909 w 103909"/>
                <a:gd name="connsiteY1" fmla="*/ 446809 h 446809"/>
                <a:gd name="connsiteX0" fmla="*/ 0 w 142368"/>
                <a:gd name="connsiteY0" fmla="*/ 0 h 446809"/>
                <a:gd name="connsiteX1" fmla="*/ 103909 w 142368"/>
                <a:gd name="connsiteY1" fmla="*/ 446809 h 446809"/>
                <a:gd name="connsiteX0" fmla="*/ 0 w 177577"/>
                <a:gd name="connsiteY0" fmla="*/ 0 h 446809"/>
                <a:gd name="connsiteX1" fmla="*/ 103909 w 177577"/>
                <a:gd name="connsiteY1" fmla="*/ 446809 h 446809"/>
                <a:gd name="connsiteX0" fmla="*/ 0 w 153603"/>
                <a:gd name="connsiteY0" fmla="*/ 0 h 446809"/>
                <a:gd name="connsiteX1" fmla="*/ 103909 w 153603"/>
                <a:gd name="connsiteY1" fmla="*/ 446809 h 446809"/>
                <a:gd name="connsiteX0" fmla="*/ 0 w 149894"/>
                <a:gd name="connsiteY0" fmla="*/ 0 h 446809"/>
                <a:gd name="connsiteX1" fmla="*/ 103909 w 149894"/>
                <a:gd name="connsiteY1" fmla="*/ 446809 h 446809"/>
                <a:gd name="connsiteX0" fmla="*/ 0 w 136265"/>
                <a:gd name="connsiteY0" fmla="*/ 0 h 473635"/>
                <a:gd name="connsiteX1" fmla="*/ 80336 w 136265"/>
                <a:gd name="connsiteY1" fmla="*/ 473635 h 473635"/>
                <a:gd name="connsiteX0" fmla="*/ 0 w 124456"/>
                <a:gd name="connsiteY0" fmla="*/ 0 h 473635"/>
                <a:gd name="connsiteX1" fmla="*/ 80336 w 124456"/>
                <a:gd name="connsiteY1" fmla="*/ 473635 h 47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56" h="473635">
                  <a:moveTo>
                    <a:pt x="0" y="0"/>
                  </a:moveTo>
                  <a:cubicBezTo>
                    <a:pt x="159003" y="186736"/>
                    <a:pt x="141483" y="234237"/>
                    <a:pt x="80336" y="473635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Mic - Calibration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Mic – Noise Floor (Input)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8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Mic</a:t>
            </a:r>
            <a:endParaRPr lang="en-US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8571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Mic – Noise Floor (Input)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155</Words>
  <Application>Microsoft Office PowerPoint</Application>
  <PresentationFormat>On-screen Show (4:3)</PresentationFormat>
  <Paragraphs>54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Summary</vt:lpstr>
      <vt:lpstr>PowerPoint Presentation</vt:lpstr>
      <vt:lpstr>PowerPoint Presentation</vt:lpstr>
      <vt:lpstr>PowerPoint Presentation</vt:lpstr>
      <vt:lpstr>PCB Mic - Calibration</vt:lpstr>
      <vt:lpstr>PCB Mic – Noise Floor (Input)</vt:lpstr>
      <vt:lpstr>Sony Mic</vt:lpstr>
      <vt:lpstr>Sony Mic – Noise Floor (Input)</vt:lpstr>
      <vt:lpstr>Knowles Mic - Calibration</vt:lpstr>
      <vt:lpstr>Knowles Mic – Noise Floor (Input)</vt:lpstr>
      <vt:lpstr>Input Summary</vt:lpstr>
      <vt:lpstr>PowerPoint Presentation</vt:lpstr>
      <vt:lpstr>Calibrating Output</vt:lpstr>
      <vt:lpstr>Calibrating Output</vt:lpstr>
      <vt:lpstr>Max Output</vt:lpstr>
      <vt:lpstr>Alternate Output Cal (PCB Mic)</vt:lpstr>
      <vt:lpstr>Alternate Output Cal (Sony Mic)</vt:lpstr>
      <vt:lpstr>Alternate Output Cal – Knowles Mic</vt:lpstr>
      <vt:lpstr>PowerPoint Presentation</vt:lpstr>
      <vt:lpstr>Output Self-Noise Noise Floor</vt:lpstr>
      <vt:lpstr>End-to-End Calibration</vt:lpstr>
      <vt:lpstr>PCB Mic -&gt; Klipsch Earphones</vt:lpstr>
      <vt:lpstr>Sony Mic -&gt; Klipsch</vt:lpstr>
      <vt:lpstr>Knowles Mic -&gt; Klipsch</vt:lpstr>
      <vt:lpstr>End-to-End Noise Floor</vt:lpstr>
      <vt:lpstr>Noise Floor: PCB Mic -&gt; Klipsch</vt:lpstr>
      <vt:lpstr>Noise Floor: Sony Mic -&gt; Klipsch</vt:lpstr>
      <vt:lpstr>Noise Floor: Knowles Mic -&gt; Klipsch</vt:lpstr>
      <vt:lpstr>End-to-End Noise Floor Summary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40</cp:revision>
  <dcterms:created xsi:type="dcterms:W3CDTF">2017-05-11T20:13:11Z</dcterms:created>
  <dcterms:modified xsi:type="dcterms:W3CDTF">2017-05-20T22:36:19Z</dcterms:modified>
</cp:coreProperties>
</file>