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84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C4C4C"/>
    <a:srgbClr val="4D4D4D"/>
    <a:srgbClr val="4B4B4B"/>
    <a:srgbClr val="464646"/>
    <a:srgbClr val="505046"/>
    <a:srgbClr val="505050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14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5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2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9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E9B-364D-4937-9276-A2B6DD2075D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66950" y="2238375"/>
            <a:ext cx="4629150" cy="2143125"/>
            <a:chOff x="2266950" y="2238375"/>
            <a:chExt cx="4629150" cy="2143125"/>
          </a:xfrm>
        </p:grpSpPr>
        <p:sp>
          <p:nvSpPr>
            <p:cNvPr id="3" name="Rectangle 2"/>
            <p:cNvSpPr/>
            <p:nvPr/>
          </p:nvSpPr>
          <p:spPr>
            <a:xfrm>
              <a:off x="2266950" y="2238375"/>
              <a:ext cx="4629150" cy="2143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64766" y="2313233"/>
              <a:ext cx="4446248" cy="1987319"/>
              <a:chOff x="2364766" y="2313233"/>
              <a:chExt cx="4446248" cy="1987319"/>
            </a:xfrm>
          </p:grpSpPr>
          <p:pic>
            <p:nvPicPr>
              <p:cNvPr id="2050" name="Picture 2" descr="C:\Users\wea\Desktop\JPL Speaker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766" y="2686498"/>
                <a:ext cx="768182" cy="768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Users\wea\Desktop\2017-04-19 Enclosure FDM\IMG_7602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9219" y1="45052" x2="61523" y2="59375"/>
                            <a14:foregroundMark x1="47949" y1="55859" x2="57910" y2="44661"/>
                            <a14:foregroundMark x1="59668" y1="81510" x2="71484" y2="67578"/>
                            <a14:foregroundMark x1="59473" y1="83464" x2="72266" y2="67708"/>
                            <a14:foregroundMark x1="58887" y1="84766" x2="60449" y2="82292"/>
                            <a14:backgroundMark x1="60254" y1="83594" x2="74121" y2="67448"/>
                            <a14:backgroundMark x1="23145" y1="38411" x2="30957" y2="49349"/>
                            <a14:backgroundMark x1="31836" y1="50651" x2="31836" y2="50651"/>
                            <a14:backgroundMark x1="35547" y1="57813" x2="44141" y2="69922"/>
                            <a14:backgroundMark x1="51758" y1="78516" x2="54688" y2="83854"/>
                            <a14:backgroundMark x1="51367" y1="78385" x2="49316" y2="76823"/>
                            <a14:backgroundMark x1="51367" y1="77474" x2="47656" y2="75521"/>
                            <a14:backgroundMark x1="48340" y1="75130" x2="30566" y2="49479"/>
                            <a14:backgroundMark x1="48926" y1="75651" x2="48926" y2="7565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50" t="11619" r="20830" b="11050"/>
              <a:stretch/>
            </p:blipFill>
            <p:spPr bwMode="auto">
              <a:xfrm>
                <a:off x="4314648" y="3053632"/>
                <a:ext cx="688521" cy="649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https://images-na.ssl-images-amazon.com/images/G/01/electronics/detail-page/Klipsch-Image-S4-II-Black-Main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9000" r="91500">
                            <a14:foregroundMark x1="57000" y1="26667" x2="53250" y2="8889"/>
                            <a14:foregroundMark x1="60500" y1="22667" x2="58000" y2="12889"/>
                            <a14:foregroundMark x1="51000" y1="9778" x2="51250" y2="13778"/>
                            <a14:foregroundMark x1="50000" y1="8889" x2="56000" y2="10222"/>
                            <a14:foregroundMark x1="48750" y1="14667" x2="49250" y2="8444"/>
                            <a14:foregroundMark x1="41500" y1="12000" x2="41750" y2="8889"/>
                            <a14:foregroundMark x1="30250" y1="31556" x2="26250" y2="24889"/>
                            <a14:foregroundMark x1="27500" y1="97333" x2="30250" y2="34222"/>
                            <a14:foregroundMark x1="30250" y1="17333" x2="34000" y2="13333"/>
                            <a14:foregroundMark x1="30000" y1="16889" x2="26250" y2="20889"/>
                            <a14:foregroundMark x1="28500" y1="32889" x2="26250" y2="30667"/>
                            <a14:foregroundMark x1="49000" y1="29333" x2="50250" y2="32889"/>
                            <a14:foregroundMark x1="55250" y1="34222" x2="50250" y2="34222"/>
                            <a14:foregroundMark x1="49750" y1="7111" x2="55250" y2="7111"/>
                            <a14:foregroundMark x1="56500" y1="7556" x2="59250" y2="11556"/>
                            <a14:foregroundMark x1="47750" y1="9333" x2="49000" y2="8000"/>
                            <a14:foregroundMark x1="47750" y1="10222" x2="47750" y2="10222"/>
                            <a14:foregroundMark x1="48500" y1="7556" x2="48500" y2="7556"/>
                            <a14:foregroundMark x1="49250" y1="7111" x2="49250" y2="7111"/>
                            <a14:foregroundMark x1="49500" y1="33333" x2="49500" y2="33333"/>
                            <a14:foregroundMark x1="43000" y1="9778" x2="43000" y2="9778"/>
                            <a14:backgroundMark x1="34500" y1="39111" x2="57750" y2="42222"/>
                            <a14:backgroundMark x1="47750" y1="31556" x2="48500" y2="36000"/>
                            <a14:backgroundMark x1="46750" y1="12889" x2="46000" y2="7111"/>
                            <a14:backgroundMark x1="47750" y1="29778" x2="48000" y2="3422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60" r="36726" b="33004"/>
              <a:stretch/>
            </p:blipFill>
            <p:spPr bwMode="auto">
              <a:xfrm>
                <a:off x="5356023" y="3234007"/>
                <a:ext cx="400476" cy="385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389429" y="2313233"/>
                <a:ext cx="7104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Speaker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78202" y="3643173"/>
                <a:ext cx="4042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Mic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21129" y="3643173"/>
                <a:ext cx="8755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Electronics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36301" y="3643173"/>
                <a:ext cx="6399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Earbud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872936" y="3643173"/>
                <a:ext cx="9380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2cc Coupler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59" name="Picture 11" descr="C:\Users\wea\Desktop\2017-05-01 Tympan Max Out Max In\IMG_7690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896" b="81250" l="22168" r="81348">
                            <a14:foregroundMark x1="28711" y1="39844" x2="39258" y2="15495"/>
                            <a14:foregroundMark x1="26758" y1="19922" x2="34180" y2="14323"/>
                            <a14:foregroundMark x1="35742" y1="14323" x2="39063" y2="14974"/>
                            <a14:foregroundMark x1="32910" y1="14844" x2="27441" y2="17448"/>
                            <a14:foregroundMark x1="43555" y1="17578" x2="44824" y2="19401"/>
                            <a14:foregroundMark x1="42188" y1="15755" x2="44824" y2="18229"/>
                            <a14:foregroundMark x1="42676" y1="16016" x2="40527" y2="14583"/>
                            <a14:foregroundMark x1="40332" y1="14453" x2="37891" y2="13932"/>
                            <a14:foregroundMark x1="32715" y1="14193" x2="29688" y2="15234"/>
                            <a14:foregroundMark x1="25879" y1="18229" x2="26660" y2="17188"/>
                            <a14:foregroundMark x1="28418" y1="15755" x2="29785" y2="14974"/>
                            <a14:foregroundMark x1="33203" y1="13932" x2="34570" y2="13672"/>
                            <a14:foregroundMark x1="40820" y1="14583" x2="43066" y2="15625"/>
                            <a14:foregroundMark x1="43359" y1="16146" x2="44531" y2="17448"/>
                            <a14:foregroundMark x1="44727" y1="17448" x2="44238" y2="16667"/>
                            <a14:foregroundMark x1="45410" y1="19010" x2="45703" y2="22526"/>
                            <a14:foregroundMark x1="45703" y1="22005" x2="45898" y2="26563"/>
                            <a14:foregroundMark x1="45898" y1="30208" x2="45508" y2="35547"/>
                            <a14:foregroundMark x1="36328" y1="13672" x2="37793" y2="13672"/>
                            <a14:foregroundMark x1="28516" y1="15625" x2="26465" y2="17188"/>
                            <a14:foregroundMark x1="25977" y1="18229" x2="25488" y2="19010"/>
                            <a14:foregroundMark x1="25586" y1="19271" x2="25488" y2="22526"/>
                            <a14:foregroundMark x1="25391" y1="19271" x2="25391" y2="19271"/>
                            <a14:foregroundMark x1="25391" y1="19792" x2="25391" y2="19792"/>
                            <a14:foregroundMark x1="25293" y1="20443" x2="25293" y2="20443"/>
                            <a14:foregroundMark x1="25391" y1="22656" x2="25977" y2="29688"/>
                            <a14:foregroundMark x1="26074" y1="29948" x2="26758" y2="34505"/>
                            <a14:foregroundMark x1="26855" y1="34766" x2="27637" y2="38151"/>
                            <a14:foregroundMark x1="29590" y1="14974" x2="32324" y2="13932"/>
                            <a14:foregroundMark x1="32227" y1="13932" x2="33984" y2="13542"/>
                            <a14:foregroundMark x1="33691" y1="53385" x2="49414" y2="48698"/>
                            <a14:foregroundMark x1="41309" y1="60286" x2="46582" y2="59896"/>
                            <a14:foregroundMark x1="42188" y1="59635" x2="41016" y2="63672"/>
                            <a14:foregroundMark x1="32617" y1="63802" x2="31152" y2="56901"/>
                            <a14:foregroundMark x1="33398" y1="51693" x2="38672" y2="47135"/>
                            <a14:foregroundMark x1="52637" y1="67188" x2="47559" y2="70703"/>
                            <a14:foregroundMark x1="47363" y1="70573" x2="42871" y2="71224"/>
                            <a14:foregroundMark x1="41113" y1="71354" x2="37109" y2="69401"/>
                            <a14:foregroundMark x1="36621" y1="69141" x2="32715" y2="65625"/>
                            <a14:foregroundMark x1="31445" y1="61849" x2="31250" y2="58724"/>
                            <a14:foregroundMark x1="56055" y1="57161" x2="55371" y2="54557"/>
                            <a14:foregroundMark x1="55176" y1="54036" x2="54004" y2="51563"/>
                            <a14:foregroundMark x1="53906" y1="51563" x2="51465" y2="49089"/>
                            <a14:foregroundMark x1="51465" y1="48958" x2="51465" y2="48698"/>
                            <a14:foregroundMark x1="56250" y1="46745" x2="71387" y2="51563"/>
                            <a14:foregroundMark x1="56152" y1="30208" x2="61621" y2="26823"/>
                            <a14:foregroundMark x1="70508" y1="28255" x2="76074" y2="33073"/>
                            <a14:foregroundMark x1="77734" y1="35938" x2="77832" y2="41536"/>
                            <a14:foregroundMark x1="78223" y1="38802" x2="78027" y2="36589"/>
                            <a14:foregroundMark x1="73340" y1="29688" x2="73145" y2="29557"/>
                            <a14:foregroundMark x1="70703" y1="28125" x2="66895" y2="26953"/>
                            <a14:foregroundMark x1="66895" y1="26953" x2="63086" y2="26953"/>
                            <a14:foregroundMark x1="67090" y1="26432" x2="69922" y2="27474"/>
                            <a14:foregroundMark x1="54980" y1="31641" x2="56250" y2="29167"/>
                            <a14:foregroundMark x1="56445" y1="49219" x2="55176" y2="47266"/>
                            <a14:foregroundMark x1="55078" y1="46354" x2="55566" y2="42578"/>
                            <a14:foregroundMark x1="56348" y1="28776" x2="59082" y2="27214"/>
                            <a14:foregroundMark x1="59180" y1="26953" x2="64355" y2="26042"/>
                            <a14:foregroundMark x1="65039" y1="26042" x2="66309" y2="26172"/>
                            <a14:foregroundMark x1="71191" y1="27734" x2="73438" y2="29557"/>
                            <a14:foregroundMark x1="71289" y1="27604" x2="69238" y2="26823"/>
                            <a14:foregroundMark x1="68750" y1="26563" x2="67969" y2="26432"/>
                            <a14:foregroundMark x1="78027" y1="35938" x2="76367" y2="33594"/>
                            <a14:backgroundMark x1="39355" y1="76953" x2="58887" y2="69401"/>
                            <a14:backgroundMark x1="58398" y1="55078" x2="47168" y2="40625"/>
                            <a14:backgroundMark x1="34668" y1="44531" x2="38477" y2="44271"/>
                            <a14:backgroundMark x1="33887" y1="44010" x2="31348" y2="43490"/>
                            <a14:backgroundMark x1="42188" y1="61198" x2="41602" y2="62760"/>
                            <a14:backgroundMark x1="44531" y1="60677" x2="43066" y2="60547"/>
                            <a14:backgroundMark x1="41602" y1="62500" x2="41895" y2="63411"/>
                            <a14:backgroundMark x1="34375" y1="69661" x2="39844" y2="72917"/>
                            <a14:backgroundMark x1="39844" y1="72396" x2="50000" y2="72656"/>
                            <a14:backgroundMark x1="30273" y1="63021" x2="33008" y2="69271"/>
                            <a14:backgroundMark x1="30762" y1="56641" x2="30859" y2="62760"/>
                            <a14:backgroundMark x1="30566" y1="61849" x2="33691" y2="67578"/>
                            <a14:backgroundMark x1="33105" y1="67188" x2="39551" y2="71224"/>
                            <a14:backgroundMark x1="58594" y1="52604" x2="62988" y2="54948"/>
                            <a14:backgroundMark x1="69141" y1="54557" x2="71973" y2="52995"/>
                            <a14:backgroundMark x1="59277" y1="52995" x2="55566" y2="489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62" t="7377" r="19248" b="20904"/>
              <a:stretch/>
            </p:blipFill>
            <p:spPr bwMode="auto">
              <a:xfrm>
                <a:off x="6069838" y="3161465"/>
                <a:ext cx="544273" cy="516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Straight Arrow Connector 32"/>
              <p:cNvCxnSpPr/>
              <p:nvPr/>
            </p:nvCxnSpPr>
            <p:spPr>
              <a:xfrm>
                <a:off x="4020324" y="3341451"/>
                <a:ext cx="2824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3616163" y="3211420"/>
                <a:ext cx="328357" cy="292293"/>
                <a:chOff x="2707177" y="3686326"/>
                <a:chExt cx="431461" cy="384073"/>
              </a:xfrm>
            </p:grpSpPr>
            <p:pic>
              <p:nvPicPr>
                <p:cNvPr id="2052" name="Picture 4" descr="https://images-na.ssl-images-amazon.com/images/I/41187E2D3XL.jpg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745" r="60688" b="15067"/>
                <a:stretch/>
              </p:blipFill>
              <p:spPr bwMode="auto">
                <a:xfrm rot="3944606">
                  <a:off x="2767383" y="3626120"/>
                  <a:ext cx="311049" cy="4314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27"/>
                <p:cNvSpPr/>
                <p:nvPr/>
              </p:nvSpPr>
              <p:spPr>
                <a:xfrm rot="279135">
                  <a:off x="2748079" y="3958747"/>
                  <a:ext cx="314612" cy="1116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54" name="Picture 6" descr="https://www.bksv.com/-/media/New_Products/Transducers/TEDSmicrophonesPNG/4189-A-021.ashx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918" r="47391" b="-1"/>
              <a:stretch/>
            </p:blipFill>
            <p:spPr bwMode="auto">
              <a:xfrm rot="16824385">
                <a:off x="3571475" y="2660682"/>
                <a:ext cx="417732" cy="279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3370614" y="2313233"/>
                <a:ext cx="8194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Room Mic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72936" y="2313233"/>
                <a:ext cx="9380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Coupler Mic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0" name="Picture 6" descr="https://www.bksv.com/-/media/New_Products/Transducers/TEDSmicrophonesPNG/4189-A-021.ashx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918" r="47391" b="-1"/>
              <a:stretch/>
            </p:blipFill>
            <p:spPr bwMode="auto">
              <a:xfrm rot="16824385">
                <a:off x="6133108" y="2660682"/>
                <a:ext cx="417732" cy="279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Straight Arrow Connector 43"/>
              <p:cNvCxnSpPr/>
              <p:nvPr/>
            </p:nvCxnSpPr>
            <p:spPr>
              <a:xfrm>
                <a:off x="4999253" y="3341451"/>
                <a:ext cx="2824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822029" y="2313233"/>
                <a:ext cx="49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DAQ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61" name="Picture 13" descr="https://www.bksv.com/-/media/New_Products/Conditioning/Nexus.ashx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0931" y="2574700"/>
                <a:ext cx="493035" cy="493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9" name="Straight Arrow Connector 48"/>
              <p:cNvCxnSpPr/>
              <p:nvPr/>
            </p:nvCxnSpPr>
            <p:spPr>
              <a:xfrm>
                <a:off x="4020324" y="2774860"/>
                <a:ext cx="7265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5780204" y="3341451"/>
                <a:ext cx="2548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331640" y="4038942"/>
                <a:ext cx="7264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Tympan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0" name="Right Brace 2059"/>
              <p:cNvSpPr/>
              <p:nvPr/>
            </p:nvSpPr>
            <p:spPr>
              <a:xfrm rot="5400000">
                <a:off x="4609551" y="2828417"/>
                <a:ext cx="166581" cy="2270691"/>
              </a:xfrm>
              <a:prstGeom prst="rightBrace">
                <a:avLst>
                  <a:gd name="adj1" fmla="val 34384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70" name="Group 2069"/>
              <p:cNvGrpSpPr/>
              <p:nvPr/>
            </p:nvGrpSpPr>
            <p:grpSpPr>
              <a:xfrm>
                <a:off x="3127996" y="2978451"/>
                <a:ext cx="458836" cy="253347"/>
                <a:chOff x="1970184" y="3470107"/>
                <a:chExt cx="716507" cy="395621"/>
              </a:xfrm>
            </p:grpSpPr>
            <p:sp>
              <p:nvSpPr>
                <p:cNvPr id="2069" name="Freeform 2068"/>
                <p:cNvSpPr/>
                <p:nvPr/>
              </p:nvSpPr>
              <p:spPr>
                <a:xfrm>
                  <a:off x="1970184" y="3667836"/>
                  <a:ext cx="716507" cy="197892"/>
                </a:xfrm>
                <a:custGeom>
                  <a:avLst/>
                  <a:gdLst>
                    <a:gd name="connsiteX0" fmla="*/ 0 w 716507"/>
                    <a:gd name="connsiteY0" fmla="*/ 0 h 197892"/>
                    <a:gd name="connsiteX1" fmla="*/ 0 w 716507"/>
                    <a:gd name="connsiteY1" fmla="*/ 0 h 197892"/>
                    <a:gd name="connsiteX2" fmla="*/ 375313 w 716507"/>
                    <a:gd name="connsiteY2" fmla="*/ 0 h 197892"/>
                    <a:gd name="connsiteX3" fmla="*/ 716507 w 716507"/>
                    <a:gd name="connsiteY3" fmla="*/ 197892 h 197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6507" h="19789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75313" y="0"/>
                      </a:lnTo>
                      <a:lnTo>
                        <a:pt x="716507" y="1978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 flipV="1">
                  <a:off x="1970184" y="3470107"/>
                  <a:ext cx="716507" cy="197892"/>
                </a:xfrm>
                <a:custGeom>
                  <a:avLst/>
                  <a:gdLst>
                    <a:gd name="connsiteX0" fmla="*/ 0 w 716507"/>
                    <a:gd name="connsiteY0" fmla="*/ 0 h 197892"/>
                    <a:gd name="connsiteX1" fmla="*/ 0 w 716507"/>
                    <a:gd name="connsiteY1" fmla="*/ 0 h 197892"/>
                    <a:gd name="connsiteX2" fmla="*/ 375313 w 716507"/>
                    <a:gd name="connsiteY2" fmla="*/ 0 h 197892"/>
                    <a:gd name="connsiteX3" fmla="*/ 716507 w 716507"/>
                    <a:gd name="connsiteY3" fmla="*/ 197892 h 197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6507" h="19789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75313" y="0"/>
                      </a:lnTo>
                      <a:lnTo>
                        <a:pt x="716507" y="1978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426833" y="2774860"/>
                <a:ext cx="7265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6337357" y="3012860"/>
                <a:ext cx="0" cy="1746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7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Noise Floor Summary</a:t>
            </a:r>
            <a:endParaRPr 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5" y="1371600"/>
            <a:ext cx="871369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76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Mic -&gt; </a:t>
            </a:r>
            <a:r>
              <a:rPr lang="en-US" dirty="0" err="1" smtClean="0"/>
              <a:t>Klipsch</a:t>
            </a:r>
            <a:r>
              <a:rPr lang="en-US" dirty="0" smtClean="0"/>
              <a:t> Earphones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1430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85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Sony Mic -&gt; </a:t>
            </a:r>
            <a:r>
              <a:rPr lang="en-US" dirty="0" err="1" smtClean="0"/>
              <a:t>Klipsch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11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Knowles Mic -&gt; </a:t>
            </a:r>
            <a:r>
              <a:rPr lang="en-US" dirty="0" err="1" smtClean="0"/>
              <a:t>Klipsch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52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76500" y="2114550"/>
            <a:ext cx="3600450" cy="2152650"/>
            <a:chOff x="2476500" y="2114550"/>
            <a:chExt cx="3600450" cy="2152650"/>
          </a:xfrm>
        </p:grpSpPr>
        <p:sp>
          <p:nvSpPr>
            <p:cNvPr id="3" name="Rectangle 2"/>
            <p:cNvSpPr/>
            <p:nvPr/>
          </p:nvSpPr>
          <p:spPr>
            <a:xfrm>
              <a:off x="2476500" y="2114550"/>
              <a:ext cx="3600450" cy="2152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566445" y="2202287"/>
              <a:ext cx="3440400" cy="1987319"/>
              <a:chOff x="2420958" y="2100008"/>
              <a:chExt cx="3440400" cy="1987319"/>
            </a:xfrm>
          </p:grpSpPr>
          <p:pic>
            <p:nvPicPr>
              <p:cNvPr id="8" name="Picture 3" descr="C:\Users\wea\Desktop\2017-04-19 Enclosure FDM\IMG_7602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9219" y1="45052" x2="61523" y2="59375"/>
                            <a14:foregroundMark x1="47949" y1="55859" x2="57910" y2="44661"/>
                            <a14:foregroundMark x1="59668" y1="81510" x2="71484" y2="67578"/>
                            <a14:foregroundMark x1="59473" y1="83464" x2="72266" y2="67708"/>
                            <a14:foregroundMark x1="58887" y1="84766" x2="60449" y2="82292"/>
                            <a14:backgroundMark x1="60254" y1="83594" x2="74121" y2="67448"/>
                            <a14:backgroundMark x1="23145" y1="38411" x2="30957" y2="49349"/>
                            <a14:backgroundMark x1="31836" y1="50651" x2="31836" y2="50651"/>
                            <a14:backgroundMark x1="35547" y1="57813" x2="44141" y2="69922"/>
                            <a14:backgroundMark x1="51758" y1="78516" x2="54688" y2="83854"/>
                            <a14:backgroundMark x1="51367" y1="78385" x2="49316" y2="76823"/>
                            <a14:backgroundMark x1="51367" y1="77474" x2="47656" y2="75521"/>
                            <a14:backgroundMark x1="48340" y1="75130" x2="30566" y2="49479"/>
                            <a14:backgroundMark x1="48926" y1="75651" x2="48926" y2="7565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50" t="11619" r="20830" b="11050"/>
              <a:stretch/>
            </p:blipFill>
            <p:spPr bwMode="auto">
              <a:xfrm>
                <a:off x="3364992" y="2840407"/>
                <a:ext cx="688521" cy="649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https://images-na.ssl-images-amazon.com/images/G/01/electronics/detail-page/Klipsch-Image-S4-II-Black-Main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9000" r="91500">
                            <a14:foregroundMark x1="57000" y1="26667" x2="53250" y2="8889"/>
                            <a14:foregroundMark x1="60500" y1="22667" x2="58000" y2="12889"/>
                            <a14:foregroundMark x1="51000" y1="9778" x2="51250" y2="13778"/>
                            <a14:foregroundMark x1="50000" y1="8889" x2="56000" y2="10222"/>
                            <a14:foregroundMark x1="48750" y1="14667" x2="49250" y2="8444"/>
                            <a14:foregroundMark x1="41500" y1="12000" x2="41750" y2="8889"/>
                            <a14:foregroundMark x1="30250" y1="31556" x2="26250" y2="24889"/>
                            <a14:foregroundMark x1="27500" y1="97333" x2="30250" y2="34222"/>
                            <a14:foregroundMark x1="30250" y1="17333" x2="34000" y2="13333"/>
                            <a14:foregroundMark x1="30000" y1="16889" x2="26250" y2="20889"/>
                            <a14:foregroundMark x1="28500" y1="32889" x2="26250" y2="30667"/>
                            <a14:foregroundMark x1="49000" y1="29333" x2="50250" y2="32889"/>
                            <a14:foregroundMark x1="55250" y1="34222" x2="50250" y2="34222"/>
                            <a14:foregroundMark x1="49750" y1="7111" x2="55250" y2="7111"/>
                            <a14:foregroundMark x1="56500" y1="7556" x2="59250" y2="11556"/>
                            <a14:foregroundMark x1="47750" y1="9333" x2="49000" y2="8000"/>
                            <a14:foregroundMark x1="47750" y1="10222" x2="47750" y2="10222"/>
                            <a14:foregroundMark x1="48500" y1="7556" x2="48500" y2="7556"/>
                            <a14:foregroundMark x1="49250" y1="7111" x2="49250" y2="7111"/>
                            <a14:foregroundMark x1="49500" y1="33333" x2="49500" y2="33333"/>
                            <a14:foregroundMark x1="43000" y1="9778" x2="43000" y2="9778"/>
                            <a14:backgroundMark x1="34500" y1="39111" x2="57750" y2="42222"/>
                            <a14:backgroundMark x1="47750" y1="31556" x2="48500" y2="36000"/>
                            <a14:backgroundMark x1="46750" y1="12889" x2="46000" y2="7111"/>
                            <a14:backgroundMark x1="47750" y1="29778" x2="48000" y2="3422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60" r="36726" b="33004"/>
              <a:stretch/>
            </p:blipFill>
            <p:spPr bwMode="auto">
              <a:xfrm>
                <a:off x="4406367" y="3020782"/>
                <a:ext cx="400476" cy="385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628546" y="3429948"/>
                <a:ext cx="4042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Mic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271474" y="3429948"/>
                <a:ext cx="8755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Electronics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86645" y="3429948"/>
                <a:ext cx="6399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Earbud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23280" y="3429948"/>
                <a:ext cx="9380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2cc Coupler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59" name="Picture 11" descr="C:\Users\wea\Desktop\2017-05-01 Tympan Max Out Max In\IMG_769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896" b="81250" l="22168" r="81348">
                            <a14:foregroundMark x1="28711" y1="39844" x2="39258" y2="15495"/>
                            <a14:foregroundMark x1="26758" y1="19922" x2="34180" y2="14323"/>
                            <a14:foregroundMark x1="35742" y1="14323" x2="39063" y2="14974"/>
                            <a14:foregroundMark x1="32910" y1="14844" x2="27441" y2="17448"/>
                            <a14:foregroundMark x1="43555" y1="17578" x2="44824" y2="19401"/>
                            <a14:foregroundMark x1="42188" y1="15755" x2="44824" y2="18229"/>
                            <a14:foregroundMark x1="42676" y1="16016" x2="40527" y2="14583"/>
                            <a14:foregroundMark x1="40332" y1="14453" x2="37891" y2="13932"/>
                            <a14:foregroundMark x1="32715" y1="14193" x2="29688" y2="15234"/>
                            <a14:foregroundMark x1="25879" y1="18229" x2="26660" y2="17188"/>
                            <a14:foregroundMark x1="28418" y1="15755" x2="29785" y2="14974"/>
                            <a14:foregroundMark x1="33203" y1="13932" x2="34570" y2="13672"/>
                            <a14:foregroundMark x1="40820" y1="14583" x2="43066" y2="15625"/>
                            <a14:foregroundMark x1="43359" y1="16146" x2="44531" y2="17448"/>
                            <a14:foregroundMark x1="44727" y1="17448" x2="44238" y2="16667"/>
                            <a14:foregroundMark x1="45410" y1="19010" x2="45703" y2="22526"/>
                            <a14:foregroundMark x1="45703" y1="22005" x2="45898" y2="26563"/>
                            <a14:foregroundMark x1="45898" y1="30208" x2="45508" y2="35547"/>
                            <a14:foregroundMark x1="36328" y1="13672" x2="37793" y2="13672"/>
                            <a14:foregroundMark x1="28516" y1="15625" x2="26465" y2="17188"/>
                            <a14:foregroundMark x1="25977" y1="18229" x2="25488" y2="19010"/>
                            <a14:foregroundMark x1="25586" y1="19271" x2="25488" y2="22526"/>
                            <a14:foregroundMark x1="25391" y1="19271" x2="25391" y2="19271"/>
                            <a14:foregroundMark x1="25391" y1="19792" x2="25391" y2="19792"/>
                            <a14:foregroundMark x1="25293" y1="20443" x2="25293" y2="20443"/>
                            <a14:foregroundMark x1="25391" y1="22656" x2="25977" y2="29688"/>
                            <a14:foregroundMark x1="26074" y1="29948" x2="26758" y2="34505"/>
                            <a14:foregroundMark x1="26855" y1="34766" x2="27637" y2="38151"/>
                            <a14:foregroundMark x1="29590" y1="14974" x2="32324" y2="13932"/>
                            <a14:foregroundMark x1="32227" y1="13932" x2="33984" y2="13542"/>
                            <a14:foregroundMark x1="33691" y1="53385" x2="49414" y2="48698"/>
                            <a14:foregroundMark x1="41309" y1="60286" x2="46582" y2="59896"/>
                            <a14:foregroundMark x1="42188" y1="59635" x2="41016" y2="63672"/>
                            <a14:foregroundMark x1="32617" y1="63802" x2="31152" y2="56901"/>
                            <a14:foregroundMark x1="33398" y1="51693" x2="38672" y2="47135"/>
                            <a14:foregroundMark x1="52637" y1="67188" x2="47559" y2="70703"/>
                            <a14:foregroundMark x1="47363" y1="70573" x2="42871" y2="71224"/>
                            <a14:foregroundMark x1="41113" y1="71354" x2="37109" y2="69401"/>
                            <a14:foregroundMark x1="36621" y1="69141" x2="32715" y2="65625"/>
                            <a14:foregroundMark x1="31445" y1="61849" x2="31250" y2="58724"/>
                            <a14:foregroundMark x1="56055" y1="57161" x2="55371" y2="54557"/>
                            <a14:foregroundMark x1="55176" y1="54036" x2="54004" y2="51563"/>
                            <a14:foregroundMark x1="53906" y1="51563" x2="51465" y2="49089"/>
                            <a14:foregroundMark x1="51465" y1="48958" x2="51465" y2="48698"/>
                            <a14:foregroundMark x1="56250" y1="46745" x2="71387" y2="51563"/>
                            <a14:foregroundMark x1="56152" y1="30208" x2="61621" y2="26823"/>
                            <a14:foregroundMark x1="70508" y1="28255" x2="76074" y2="33073"/>
                            <a14:foregroundMark x1="77734" y1="35938" x2="77832" y2="41536"/>
                            <a14:foregroundMark x1="78223" y1="38802" x2="78027" y2="36589"/>
                            <a14:foregroundMark x1="73340" y1="29688" x2="73145" y2="29557"/>
                            <a14:foregroundMark x1="70703" y1="28125" x2="66895" y2="26953"/>
                            <a14:foregroundMark x1="66895" y1="26953" x2="63086" y2="26953"/>
                            <a14:foregroundMark x1="67090" y1="26432" x2="69922" y2="27474"/>
                            <a14:foregroundMark x1="54980" y1="31641" x2="56250" y2="29167"/>
                            <a14:foregroundMark x1="56445" y1="49219" x2="55176" y2="47266"/>
                            <a14:foregroundMark x1="55078" y1="46354" x2="55566" y2="42578"/>
                            <a14:foregroundMark x1="56348" y1="28776" x2="59082" y2="27214"/>
                            <a14:foregroundMark x1="59180" y1="26953" x2="64355" y2="26042"/>
                            <a14:foregroundMark x1="65039" y1="26042" x2="66309" y2="26172"/>
                            <a14:foregroundMark x1="71191" y1="27734" x2="73438" y2="29557"/>
                            <a14:foregroundMark x1="71289" y1="27604" x2="69238" y2="26823"/>
                            <a14:foregroundMark x1="68750" y1="26563" x2="67969" y2="26432"/>
                            <a14:foregroundMark x1="78027" y1="35938" x2="76367" y2="33594"/>
                            <a14:backgroundMark x1="39355" y1="76953" x2="58887" y2="69401"/>
                            <a14:backgroundMark x1="58398" y1="55078" x2="47168" y2="40625"/>
                            <a14:backgroundMark x1="34668" y1="44531" x2="38477" y2="44271"/>
                            <a14:backgroundMark x1="33887" y1="44010" x2="31348" y2="43490"/>
                            <a14:backgroundMark x1="42188" y1="61198" x2="41602" y2="62760"/>
                            <a14:backgroundMark x1="44531" y1="60677" x2="43066" y2="60547"/>
                            <a14:backgroundMark x1="41602" y1="62500" x2="41895" y2="63411"/>
                            <a14:backgroundMark x1="34375" y1="69661" x2="39844" y2="72917"/>
                            <a14:backgroundMark x1="39844" y1="72396" x2="50000" y2="72656"/>
                            <a14:backgroundMark x1="30273" y1="63021" x2="33008" y2="69271"/>
                            <a14:backgroundMark x1="30762" y1="56641" x2="30859" y2="62760"/>
                            <a14:backgroundMark x1="30566" y1="61849" x2="33691" y2="67578"/>
                            <a14:backgroundMark x1="33105" y1="67188" x2="39551" y2="71224"/>
                            <a14:backgroundMark x1="58594" y1="52604" x2="62988" y2="54948"/>
                            <a14:backgroundMark x1="69141" y1="54557" x2="71973" y2="52995"/>
                            <a14:backgroundMark x1="59277" y1="52995" x2="55566" y2="489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62" t="7377" r="19248" b="20904"/>
              <a:stretch/>
            </p:blipFill>
            <p:spPr bwMode="auto">
              <a:xfrm>
                <a:off x="5120182" y="2948240"/>
                <a:ext cx="544273" cy="516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Straight Arrow Connector 32"/>
              <p:cNvCxnSpPr/>
              <p:nvPr/>
            </p:nvCxnSpPr>
            <p:spPr>
              <a:xfrm>
                <a:off x="3070668" y="3128226"/>
                <a:ext cx="2824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2666507" y="2998195"/>
                <a:ext cx="328357" cy="292293"/>
                <a:chOff x="2707177" y="3686326"/>
                <a:chExt cx="431461" cy="384073"/>
              </a:xfrm>
            </p:grpSpPr>
            <p:pic>
              <p:nvPicPr>
                <p:cNvPr id="2052" name="Picture 4" descr="https://images-na.ssl-images-amazon.com/images/I/41187E2D3XL.jp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745" r="60688" b="15067"/>
                <a:stretch/>
              </p:blipFill>
              <p:spPr bwMode="auto">
                <a:xfrm rot="3944606">
                  <a:off x="2767383" y="3626120"/>
                  <a:ext cx="311049" cy="4314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27"/>
                <p:cNvSpPr/>
                <p:nvPr/>
              </p:nvSpPr>
              <p:spPr>
                <a:xfrm rot="279135">
                  <a:off x="2748079" y="3958747"/>
                  <a:ext cx="314612" cy="1116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54" name="Picture 6" descr="https://www.bksv.com/-/media/New_Products/Transducers/TEDSmicrophonesPNG/4189-A-021.ashx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918" r="47391" b="-1"/>
              <a:stretch/>
            </p:blipFill>
            <p:spPr bwMode="auto">
              <a:xfrm rot="16824385">
                <a:off x="2621819" y="2447457"/>
                <a:ext cx="417732" cy="279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420958" y="2100008"/>
                <a:ext cx="8194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Room Mic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23280" y="2100008"/>
                <a:ext cx="9380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Coupler Mic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0" name="Picture 6" descr="https://www.bksv.com/-/media/New_Products/Transducers/TEDSmicrophonesPNG/4189-A-021.ashx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918" r="47391" b="-1"/>
              <a:stretch/>
            </p:blipFill>
            <p:spPr bwMode="auto">
              <a:xfrm rot="16824385">
                <a:off x="5183452" y="2447457"/>
                <a:ext cx="417732" cy="279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Straight Arrow Connector 43"/>
              <p:cNvCxnSpPr/>
              <p:nvPr/>
            </p:nvCxnSpPr>
            <p:spPr>
              <a:xfrm>
                <a:off x="4049597" y="3128226"/>
                <a:ext cx="2824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872373" y="2100008"/>
                <a:ext cx="49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DAQ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61" name="Picture 13" descr="https://www.bksv.com/-/media/New_Products/Conditioning/Nexus.ashx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1275" y="2361475"/>
                <a:ext cx="493035" cy="493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9" name="Straight Arrow Connector 48"/>
              <p:cNvCxnSpPr/>
              <p:nvPr/>
            </p:nvCxnSpPr>
            <p:spPr>
              <a:xfrm>
                <a:off x="3070668" y="2561635"/>
                <a:ext cx="7265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830548" y="3128226"/>
                <a:ext cx="2548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381984" y="3825717"/>
                <a:ext cx="7264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Tympan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0" name="Right Brace 2059"/>
              <p:cNvSpPr/>
              <p:nvPr/>
            </p:nvSpPr>
            <p:spPr>
              <a:xfrm rot="5400000">
                <a:off x="3659895" y="2615192"/>
                <a:ext cx="166581" cy="2270691"/>
              </a:xfrm>
              <a:prstGeom prst="rightBrace">
                <a:avLst>
                  <a:gd name="adj1" fmla="val 34384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4477177" y="2561635"/>
                <a:ext cx="7265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5387701" y="2799635"/>
                <a:ext cx="0" cy="1746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6150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Noise 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Floor: PCB Mic -&gt; </a:t>
            </a:r>
            <a:r>
              <a:rPr lang="en-US" dirty="0" err="1" smtClean="0"/>
              <a:t>Klipsch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13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Floor: Sony Mic -&gt; </a:t>
            </a:r>
            <a:r>
              <a:rPr lang="en-US" dirty="0" err="1" smtClean="0"/>
              <a:t>Klipsch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13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Floor: Knowles Mic -&gt; </a:t>
            </a:r>
            <a:r>
              <a:rPr lang="en-US" dirty="0" err="1" smtClean="0"/>
              <a:t>Klipsch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346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24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66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End-to-End Calibration</vt:lpstr>
      <vt:lpstr>PCB Mic -&gt; Klipsch Earphones</vt:lpstr>
      <vt:lpstr>Sony Mic -&gt; Klipsch</vt:lpstr>
      <vt:lpstr>Knowles Mic -&gt; Klipsch</vt:lpstr>
      <vt:lpstr>PowerPoint Presentation</vt:lpstr>
      <vt:lpstr>End-to-End Noise Floor</vt:lpstr>
      <vt:lpstr>Noise Floor: PCB Mic -&gt; Klipsch</vt:lpstr>
      <vt:lpstr>Noise Floor: Sony Mic -&gt; Klipsch</vt:lpstr>
      <vt:lpstr>Noise Floor: Knowles Mic -&gt; Klipsch</vt:lpstr>
      <vt:lpstr>End-to-End Noise Floor Summary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44</cp:revision>
  <dcterms:created xsi:type="dcterms:W3CDTF">2017-05-11T20:13:11Z</dcterms:created>
  <dcterms:modified xsi:type="dcterms:W3CDTF">2017-05-29T04:05:27Z</dcterms:modified>
</cp:coreProperties>
</file>