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58" r:id="rId5"/>
    <p:sldId id="270" r:id="rId6"/>
    <p:sldId id="260" r:id="rId7"/>
    <p:sldId id="265" r:id="rId8"/>
    <p:sldId id="261" r:id="rId9"/>
    <p:sldId id="268" r:id="rId10"/>
    <p:sldId id="267" r:id="rId11"/>
    <p:sldId id="262" r:id="rId12"/>
    <p:sldId id="259" r:id="rId13"/>
    <p:sldId id="269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0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9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945A-8D04-4C28-A33D-3709DE07119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6199-928C-4F75-ACD4-C253F54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pjrc.com/threads/48417-Voltage-limit-on-Teensy-3-6-for-RTC-Vba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RTC on the Teensy 3.6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WEA</a:t>
            </a:r>
          </a:p>
          <a:p>
            <a:r>
              <a:rPr lang="en-US" dirty="0" smtClean="0"/>
              <a:t>2017-12-15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6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81138" y="1657350"/>
            <a:ext cx="6181725" cy="3543300"/>
            <a:chOff x="1481138" y="1657350"/>
            <a:chExt cx="6181725" cy="3543300"/>
          </a:xfrm>
        </p:grpSpPr>
        <p:sp>
          <p:nvSpPr>
            <p:cNvPr id="4" name="Rectangle 3"/>
            <p:cNvSpPr/>
            <p:nvPr/>
          </p:nvSpPr>
          <p:spPr>
            <a:xfrm>
              <a:off x="1481138" y="1657350"/>
              <a:ext cx="6181725" cy="3543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138" y="1657350"/>
              <a:ext cx="6181725" cy="354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151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 on the Teensy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516255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Teensy 3.6 has an oscillator and counter that keep running, as long power is applied to </a:t>
            </a:r>
            <a:r>
              <a:rPr lang="en-US" dirty="0" err="1" smtClean="0"/>
              <a:t>Vbat</a:t>
            </a:r>
            <a:endParaRPr lang="en-US" dirty="0" smtClean="0"/>
          </a:p>
          <a:p>
            <a:pPr lvl="1"/>
            <a:r>
              <a:rPr lang="en-US" dirty="0" smtClean="0"/>
              <a:t>Upon first power up, it starts counting from zero</a:t>
            </a:r>
          </a:p>
          <a:p>
            <a:pPr lvl="1"/>
            <a:r>
              <a:rPr lang="en-US" dirty="0" smtClean="0"/>
              <a:t>If you know what time it was at count = zero, then you know what time it is now.</a:t>
            </a:r>
          </a:p>
          <a:p>
            <a:pPr lvl="1"/>
            <a:r>
              <a:rPr lang="en-US" dirty="0" smtClean="0"/>
              <a:t>As long as power to </a:t>
            </a:r>
            <a:r>
              <a:rPr lang="en-US" dirty="0" err="1" smtClean="0"/>
              <a:t>Vbat</a:t>
            </a:r>
            <a:r>
              <a:rPr lang="en-US" dirty="0" smtClean="0"/>
              <a:t> is maintained, it keeps a continuous count.</a:t>
            </a:r>
          </a:p>
          <a:p>
            <a:r>
              <a:rPr lang="en-US" dirty="0" err="1" smtClean="0"/>
              <a:t>Vbat</a:t>
            </a:r>
            <a:r>
              <a:rPr lang="en-US" dirty="0" smtClean="0"/>
              <a:t> is internally connected to the main power supply so that, whenever the Teensy itself is powered, the RTC counts correctly</a:t>
            </a:r>
          </a:p>
          <a:p>
            <a:pPr lvl="1"/>
            <a:r>
              <a:rPr lang="en-US" dirty="0" smtClean="0"/>
              <a:t>The trick is what happens when power is removed from the Teensy.  Normally it would lose count.</a:t>
            </a:r>
          </a:p>
          <a:p>
            <a:pPr lvl="1"/>
            <a:r>
              <a:rPr lang="en-US" dirty="0" smtClean="0"/>
              <a:t>Typically, one wires a coin cell to the RTC’s </a:t>
            </a:r>
            <a:r>
              <a:rPr lang="en-US" dirty="0" err="1" smtClean="0"/>
              <a:t>Vbat</a:t>
            </a:r>
            <a:r>
              <a:rPr lang="en-US" dirty="0" smtClean="0"/>
              <a:t> to supply power when the Teensy itself is unpowered</a:t>
            </a:r>
          </a:p>
          <a:p>
            <a:pPr lvl="1"/>
            <a:r>
              <a:rPr lang="en-US" dirty="0" smtClean="0"/>
              <a:t>As long as the coin cell keeps its voltage, the RTC never loses count.  Time is maintained.</a:t>
            </a:r>
          </a:p>
          <a:p>
            <a:pPr lvl="1"/>
            <a:r>
              <a:rPr lang="en-US" dirty="0" smtClean="0"/>
              <a:t>Instead, we have wired in our </a:t>
            </a:r>
            <a:r>
              <a:rPr lang="en-US" dirty="0" err="1" smtClean="0"/>
              <a:t>LiPo</a:t>
            </a:r>
            <a:r>
              <a:rPr lang="en-US" dirty="0" smtClean="0"/>
              <a:t> Battery instead.</a:t>
            </a:r>
          </a:p>
          <a:p>
            <a:r>
              <a:rPr lang="en-US" dirty="0" smtClean="0"/>
              <a:t>To access the RTC count, the Teensy folks wrote a Time library</a:t>
            </a:r>
          </a:p>
          <a:p>
            <a:pPr lvl="1"/>
            <a:r>
              <a:rPr lang="en-US" dirty="0" smtClean="0"/>
              <a:t>It takes care of all the back-end how to access and interpret the </a:t>
            </a:r>
            <a:r>
              <a:rPr lang="en-US" dirty="0" err="1" smtClean="0"/>
              <a:t>RTC_count</a:t>
            </a:r>
            <a:endParaRPr lang="en-US" dirty="0" smtClean="0"/>
          </a:p>
          <a:p>
            <a:pPr lvl="1"/>
            <a:r>
              <a:rPr lang="en-US" dirty="0" smtClean="0"/>
              <a:t>It presents a human-readable date/time to the user based on some reference time that corresponds to </a:t>
            </a:r>
            <a:r>
              <a:rPr lang="en-US" dirty="0" err="1" smtClean="0"/>
              <a:t>RTC_Count</a:t>
            </a:r>
            <a:r>
              <a:rPr lang="en-US" dirty="0" smtClean="0"/>
              <a:t> = zero.</a:t>
            </a:r>
          </a:p>
          <a:p>
            <a:r>
              <a:rPr lang="en-US" dirty="0" smtClean="0"/>
              <a:t>Where does the Time library get the reference time/date?</a:t>
            </a:r>
          </a:p>
          <a:p>
            <a:pPr lvl="1"/>
            <a:r>
              <a:rPr lang="en-US" dirty="0" smtClean="0"/>
              <a:t>When the Teensy sketch is compiled, the compiling of the Time library poles the PC’s current time/date</a:t>
            </a:r>
          </a:p>
          <a:p>
            <a:pPr lvl="1"/>
            <a:r>
              <a:rPr lang="en-US" dirty="0" smtClean="0"/>
              <a:t>This value is </a:t>
            </a:r>
            <a:r>
              <a:rPr lang="en-US" dirty="0" err="1" smtClean="0"/>
              <a:t>tored</a:t>
            </a:r>
            <a:r>
              <a:rPr lang="en-US" dirty="0" smtClean="0"/>
              <a:t> in the Flash on the Teensy.  This becomes the reference time for the RTC count = zero.</a:t>
            </a:r>
          </a:p>
          <a:p>
            <a:r>
              <a:rPr lang="en-US" dirty="0" smtClean="0"/>
              <a:t>Key implications:</a:t>
            </a:r>
          </a:p>
          <a:p>
            <a:pPr lvl="1"/>
            <a:r>
              <a:rPr lang="en-US" dirty="0" smtClean="0"/>
              <a:t>If power is maintained to </a:t>
            </a:r>
            <a:r>
              <a:rPr lang="en-US" dirty="0" err="1" smtClean="0"/>
              <a:t>Vbat</a:t>
            </a:r>
            <a:r>
              <a:rPr lang="en-US" dirty="0" smtClean="0"/>
              <a:t>, the RTC counter keeps accumulating and time is correct</a:t>
            </a:r>
          </a:p>
          <a:p>
            <a:pPr lvl="1"/>
            <a:r>
              <a:rPr lang="en-US" dirty="0" smtClean="0"/>
              <a:t>If power is lost to </a:t>
            </a:r>
            <a:r>
              <a:rPr lang="en-US" dirty="0" err="1" smtClean="0"/>
              <a:t>Vbat</a:t>
            </a:r>
            <a:r>
              <a:rPr lang="en-US" dirty="0" smtClean="0"/>
              <a:t>, the count is lost.  When power is re-applied, the counter restarts.   Since it thinks that counter = zero is the reference time stored in flash, the user is told the wrong time/date.</a:t>
            </a:r>
          </a:p>
          <a:p>
            <a:r>
              <a:rPr lang="en-US" dirty="0" smtClean="0"/>
              <a:t>Unknowns:</a:t>
            </a:r>
          </a:p>
          <a:p>
            <a:pPr lvl="1"/>
            <a:r>
              <a:rPr lang="en-US" dirty="0" smtClean="0"/>
              <a:t>It is unclear to me whether the system *knows* if power has been lost or not.  This seems like an important thing to be aware of.  More experimentation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5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92"/>
            <a:ext cx="8229600" cy="1143000"/>
          </a:xfrm>
        </p:spPr>
        <p:txBody>
          <a:bodyPr/>
          <a:lstStyle/>
          <a:p>
            <a:r>
              <a:rPr lang="en-US" dirty="0" smtClean="0"/>
              <a:t>Voltage Divider </a:t>
            </a:r>
            <a:r>
              <a:rPr lang="en-US" dirty="0" err="1" smtClean="0"/>
              <a:t>Calcs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17224" r="3645" b="8295"/>
          <a:stretch/>
        </p:blipFill>
        <p:spPr bwMode="auto">
          <a:xfrm>
            <a:off x="1341120" y="1158241"/>
            <a:ext cx="6530340" cy="497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311265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See Discussion </a:t>
            </a:r>
            <a:r>
              <a:rPr lang="en-US" sz="1400" dirty="0"/>
              <a:t>on Teensy Forum: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forum.pjrc.com/threads/48417-Voltage-limit-on-Teensy-3-6-for-RTC-Vbat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5" name="Oval 4"/>
          <p:cNvSpPr/>
          <p:nvPr/>
        </p:nvSpPr>
        <p:spPr>
          <a:xfrm rot="5400000">
            <a:off x="2438688" y="-80233"/>
            <a:ext cx="845244" cy="30403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5306634" y="3016313"/>
            <a:ext cx="1043426" cy="320230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" y="1114425"/>
            <a:ext cx="92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Resistor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9500" y="4103801"/>
            <a:ext cx="208080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Vbat</a:t>
            </a:r>
            <a:r>
              <a:rPr lang="en-US" dirty="0" smtClean="0">
                <a:solidFill>
                  <a:srgbClr val="00B050"/>
                </a:solidFill>
              </a:rPr>
              <a:t> is low enough.  Good.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5400000">
            <a:off x="5306634" y="4000234"/>
            <a:ext cx="1043426" cy="320230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29500" y="5029796"/>
            <a:ext cx="24384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Available current to RTC is up to 0.028 mA.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Hopefully this is good enough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3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86000" y="2008188"/>
            <a:ext cx="4572000" cy="2841625"/>
            <a:chOff x="2286000" y="2008188"/>
            <a:chExt cx="4572000" cy="2841625"/>
          </a:xfrm>
        </p:grpSpPr>
        <p:sp>
          <p:nvSpPr>
            <p:cNvPr id="7" name="Rectangle 6"/>
            <p:cNvSpPr/>
            <p:nvPr/>
          </p:nvSpPr>
          <p:spPr>
            <a:xfrm>
              <a:off x="2286000" y="2008188"/>
              <a:ext cx="4572000" cy="2841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008188"/>
              <a:ext cx="4572000" cy="284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802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125"/>
            <a:ext cx="8229600" cy="51911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Make RTC work on the Teensy so that </a:t>
            </a:r>
            <a:r>
              <a:rPr lang="en-US" dirty="0" err="1" smtClean="0"/>
              <a:t>Tympan</a:t>
            </a:r>
            <a:r>
              <a:rPr lang="en-US" dirty="0" smtClean="0"/>
              <a:t> users can maybe log time-based data across many different use sessions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The Teensy looses the time whenever power is cut to the Teensy (such as via the power switch)</a:t>
            </a:r>
          </a:p>
          <a:p>
            <a:r>
              <a:rPr lang="en-US" dirty="0" smtClean="0"/>
              <a:t>Solution Approach:</a:t>
            </a:r>
          </a:p>
          <a:p>
            <a:pPr lvl="1"/>
            <a:r>
              <a:rPr lang="en-US" dirty="0" smtClean="0"/>
              <a:t>Design a connection directly from the </a:t>
            </a:r>
            <a:r>
              <a:rPr lang="en-US" dirty="0" err="1" smtClean="0"/>
              <a:t>LiPo</a:t>
            </a:r>
            <a:r>
              <a:rPr lang="en-US" dirty="0" smtClean="0"/>
              <a:t> battery to power just the </a:t>
            </a:r>
            <a:r>
              <a:rPr lang="en-US" dirty="0" err="1" smtClean="0"/>
              <a:t>Teensy’s</a:t>
            </a:r>
            <a:r>
              <a:rPr lang="en-US" dirty="0" smtClean="0"/>
              <a:t> RTC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Used a voltage divider (50K/125K).  Installed on a </a:t>
            </a:r>
            <a:r>
              <a:rPr lang="en-US" dirty="0" err="1" smtClean="0"/>
              <a:t>Tympan</a:t>
            </a:r>
            <a:r>
              <a:rPr lang="en-US" dirty="0" smtClean="0"/>
              <a:t> Rev A</a:t>
            </a:r>
          </a:p>
          <a:p>
            <a:pPr lvl="1"/>
            <a:r>
              <a:rPr lang="en-US" dirty="0" smtClean="0"/>
              <a:t>Used the Teensy Time library (I didn’t have to write any code!)</a:t>
            </a:r>
          </a:p>
          <a:p>
            <a:pPr lvl="1"/>
            <a:r>
              <a:rPr lang="en-US" dirty="0" smtClean="0"/>
              <a:t>It works!</a:t>
            </a:r>
          </a:p>
          <a:p>
            <a:r>
              <a:rPr lang="en-US" dirty="0" smtClean="0"/>
              <a:t>This doc:</a:t>
            </a:r>
          </a:p>
          <a:p>
            <a:pPr lvl="1"/>
            <a:r>
              <a:rPr lang="en-US" dirty="0" smtClean="0"/>
              <a:t>Shows the mods that I did.  Discusses how the RTC works.   Shows </a:t>
            </a:r>
            <a:r>
              <a:rPr lang="en-US" dirty="0" err="1" smtClean="0"/>
              <a:t>calcs</a:t>
            </a:r>
            <a:r>
              <a:rPr lang="en-US" dirty="0" smtClean="0"/>
              <a:t> for resistor divider.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 to </a:t>
            </a:r>
            <a:r>
              <a:rPr lang="en-US" dirty="0" err="1" smtClean="0"/>
              <a:t>LiPo</a:t>
            </a:r>
            <a:r>
              <a:rPr lang="en-US" dirty="0" smtClean="0"/>
              <a:t> Somewhere between the Battery and the Power Switch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533525" y="2174021"/>
            <a:ext cx="5848350" cy="2638425"/>
            <a:chOff x="1228725" y="2219325"/>
            <a:chExt cx="5848350" cy="2638425"/>
          </a:xfrm>
        </p:grpSpPr>
        <p:sp>
          <p:nvSpPr>
            <p:cNvPr id="24" name="Rectangle 23"/>
            <p:cNvSpPr/>
            <p:nvPr/>
          </p:nvSpPr>
          <p:spPr>
            <a:xfrm>
              <a:off x="1228725" y="2219325"/>
              <a:ext cx="5848350" cy="2638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23975" y="2291834"/>
              <a:ext cx="5667375" cy="2494895"/>
              <a:chOff x="1323975" y="2291834"/>
              <a:chExt cx="5667375" cy="24948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55" t="27619" r="12240" b="48830"/>
              <a:stretch/>
            </p:blipFill>
            <p:spPr bwMode="auto">
              <a:xfrm>
                <a:off x="1323975" y="2428874"/>
                <a:ext cx="5486400" cy="204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5353050" y="2876550"/>
                <a:ext cx="1381125" cy="190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6381750" y="3067050"/>
                <a:ext cx="171450" cy="3429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5572125" y="2971800"/>
                <a:ext cx="171450" cy="3429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5957887" y="2971800"/>
                <a:ext cx="171450" cy="3429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214937" y="2857500"/>
                <a:ext cx="35719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619500" y="2876550"/>
                <a:ext cx="371476" cy="2667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4776789" y="3519487"/>
                <a:ext cx="295274" cy="21907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191000" y="4448175"/>
                <a:ext cx="1381125" cy="190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90999" y="4305300"/>
                <a:ext cx="2047876" cy="190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3514725" y="2971800"/>
                <a:ext cx="290513" cy="3429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314950" y="2291834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Grab </a:t>
                </a:r>
                <a:r>
                  <a:rPr lang="en-US" sz="1400" b="1" dirty="0" err="1" smtClean="0">
                    <a:solidFill>
                      <a:srgbClr val="FF0000"/>
                    </a:solidFill>
                  </a:rPr>
                  <a:t>V</a:t>
                </a:r>
                <a:r>
                  <a:rPr lang="en-US" sz="1400" b="1" baseline="-25000" dirty="0" err="1" smtClean="0">
                    <a:solidFill>
                      <a:srgbClr val="FF0000"/>
                    </a:solidFill>
                  </a:rPr>
                  <a:t>LiPo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Between Battery and Switch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19462" y="4263509"/>
                <a:ext cx="2024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Grab Ground Anywhere on the PCB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7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725" y="1167193"/>
            <a:ext cx="4076700" cy="4591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496" y="1243836"/>
            <a:ext cx="3920205" cy="4457367"/>
            <a:chOff x="156496" y="1243836"/>
            <a:chExt cx="3920205" cy="4457367"/>
          </a:xfrm>
        </p:grpSpPr>
        <p:grpSp>
          <p:nvGrpSpPr>
            <p:cNvPr id="9" name="Group 8"/>
            <p:cNvGrpSpPr/>
            <p:nvPr/>
          </p:nvGrpSpPr>
          <p:grpSpPr>
            <a:xfrm>
              <a:off x="156496" y="1243836"/>
              <a:ext cx="3920205" cy="2594401"/>
              <a:chOff x="156496" y="1243836"/>
              <a:chExt cx="3920205" cy="2594401"/>
            </a:xfrm>
          </p:grpSpPr>
          <p:pic>
            <p:nvPicPr>
              <p:cNvPr id="3" name="Picture 4" descr="https://www.pjrc.com/teensy/card9b_rev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34" t="29932" r="2728" b="6157"/>
              <a:stretch/>
            </p:blipFill>
            <p:spPr bwMode="auto">
              <a:xfrm>
                <a:off x="156497" y="1664079"/>
                <a:ext cx="3920204" cy="2174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Rectangle 157"/>
              <p:cNvSpPr/>
              <p:nvPr/>
            </p:nvSpPr>
            <p:spPr>
              <a:xfrm>
                <a:off x="156496" y="2855895"/>
                <a:ext cx="1508474" cy="9823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20471" y="2884542"/>
                <a:ext cx="1656230" cy="895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1252498" y="2201963"/>
                <a:ext cx="768403" cy="560934"/>
              </a:xfrm>
              <a:custGeom>
                <a:avLst/>
                <a:gdLst>
                  <a:gd name="connsiteX0" fmla="*/ 706931 w 706931"/>
                  <a:gd name="connsiteY0" fmla="*/ 560934 h 560934"/>
                  <a:gd name="connsiteX1" fmla="*/ 706931 w 706931"/>
                  <a:gd name="connsiteY1" fmla="*/ 560934 h 560934"/>
                  <a:gd name="connsiteX2" fmla="*/ 668511 w 706931"/>
                  <a:gd name="connsiteY2" fmla="*/ 499462 h 560934"/>
                  <a:gd name="connsiteX3" fmla="*/ 545566 w 706931"/>
                  <a:gd name="connsiteY3" fmla="*/ 23052 h 560934"/>
                  <a:gd name="connsiteX4" fmla="*/ 0 w 706931"/>
                  <a:gd name="connsiteY4" fmla="*/ 0 h 56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31" h="560934">
                    <a:moveTo>
                      <a:pt x="706931" y="560934"/>
                    </a:moveTo>
                    <a:lnTo>
                      <a:pt x="706931" y="560934"/>
                    </a:lnTo>
                    <a:lnTo>
                      <a:pt x="668511" y="499462"/>
                    </a:lnTo>
                    <a:lnTo>
                      <a:pt x="545566" y="23052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34730" y="1817761"/>
                <a:ext cx="307362" cy="76840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" name="Right Arrow 2051"/>
              <p:cNvSpPr/>
              <p:nvPr/>
            </p:nvSpPr>
            <p:spPr>
              <a:xfrm>
                <a:off x="1485900" y="3413629"/>
                <a:ext cx="358140" cy="205609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0523" y="1243836"/>
                <a:ext cx="2526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View from Below Teensy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6497" y="3984151"/>
              <a:ext cx="3920204" cy="1717052"/>
              <a:chOff x="156497" y="4384201"/>
              <a:chExt cx="3920204" cy="171705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7534" y="4384201"/>
                <a:ext cx="2538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View from Above Teensy</a:t>
                </a:r>
                <a:endParaRPr lang="en-US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56497" y="4685163"/>
                <a:ext cx="3920204" cy="1416090"/>
                <a:chOff x="156497" y="4685163"/>
                <a:chExt cx="3920204" cy="1416090"/>
              </a:xfrm>
            </p:grpSpPr>
            <p:pic>
              <p:nvPicPr>
                <p:cNvPr id="2" name="Picture 2" descr="https://www.pjrc.com/teensy/card9a_rev1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8" t="38172" r="4110" b="37591"/>
                <a:stretch/>
              </p:blipFill>
              <p:spPr bwMode="auto">
                <a:xfrm rot="10800000">
                  <a:off x="156497" y="4963663"/>
                  <a:ext cx="3920204" cy="11375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1559859" y="4685163"/>
                  <a:ext cx="4523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err="1" smtClean="0"/>
                    <a:t>Vbat</a:t>
                  </a:r>
                  <a:endParaRPr lang="en-US" sz="1100" dirty="0"/>
                </a:p>
              </p:txBody>
            </p:sp>
            <p:cxnSp>
              <p:nvCxnSpPr>
                <p:cNvPr id="36" name="Straight Arrow Connector 35"/>
                <p:cNvCxnSpPr>
                  <a:stCxn id="17" idx="1"/>
                </p:cNvCxnSpPr>
                <p:nvPr/>
              </p:nvCxnSpPr>
              <p:spPr>
                <a:xfrm flipH="1">
                  <a:off x="1118667" y="4815968"/>
                  <a:ext cx="441192" cy="38625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54" name="Straight Connector 2053"/>
          <p:cNvCxnSpPr/>
          <p:nvPr/>
        </p:nvCxnSpPr>
        <p:spPr>
          <a:xfrm>
            <a:off x="4815840" y="1236097"/>
            <a:ext cx="0" cy="5204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43525" y="2731634"/>
            <a:ext cx="3352800" cy="3888996"/>
            <a:chOff x="5343525" y="1692654"/>
            <a:chExt cx="3352800" cy="3888996"/>
          </a:xfrm>
        </p:grpSpPr>
        <p:sp>
          <p:nvSpPr>
            <p:cNvPr id="16" name="Rectangle 15"/>
            <p:cNvSpPr/>
            <p:nvPr/>
          </p:nvSpPr>
          <p:spPr>
            <a:xfrm>
              <a:off x="5343525" y="1692654"/>
              <a:ext cx="3352800" cy="3888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488290" y="1798959"/>
              <a:ext cx="3096751" cy="3613481"/>
              <a:chOff x="5854152" y="3125467"/>
              <a:chExt cx="3096751" cy="3613481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5854152" y="3125467"/>
                <a:ext cx="1380366" cy="3613481"/>
                <a:chOff x="5744876" y="1691962"/>
                <a:chExt cx="1380366" cy="3613481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5744876" y="1691962"/>
                  <a:ext cx="1380366" cy="3613481"/>
                  <a:chOff x="1949873" y="2178465"/>
                  <a:chExt cx="1380366" cy="3613481"/>
                </a:xfrm>
              </p:grpSpPr>
              <p:sp>
                <p:nvSpPr>
                  <p:cNvPr id="188" name="Rounded Rectangle 187"/>
                  <p:cNvSpPr/>
                  <p:nvPr/>
                </p:nvSpPr>
                <p:spPr>
                  <a:xfrm>
                    <a:off x="1985663" y="2277625"/>
                    <a:ext cx="1332000" cy="3514321"/>
                  </a:xfrm>
                  <a:prstGeom prst="roundRect">
                    <a:avLst>
                      <a:gd name="adj" fmla="val 917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3044825" y="3573870"/>
                    <a:ext cx="269875" cy="354737"/>
                    <a:chOff x="3044825" y="3573870"/>
                    <a:chExt cx="269875" cy="354737"/>
                  </a:xfrm>
                </p:grpSpPr>
                <p:sp>
                  <p:nvSpPr>
                    <p:cNvPr id="302" name="Rectangle 301"/>
                    <p:cNvSpPr/>
                    <p:nvPr/>
                  </p:nvSpPr>
                  <p:spPr>
                    <a:xfrm>
                      <a:off x="3044825" y="3573870"/>
                      <a:ext cx="269875" cy="354737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3" name="Group 302"/>
                    <p:cNvGrpSpPr/>
                    <p:nvPr/>
                  </p:nvGrpSpPr>
                  <p:grpSpPr>
                    <a:xfrm>
                      <a:off x="3159910" y="3668234"/>
                      <a:ext cx="45719" cy="165158"/>
                      <a:chOff x="3164672" y="3675377"/>
                      <a:chExt cx="45719" cy="165158"/>
                    </a:xfrm>
                  </p:grpSpPr>
                  <p:sp>
                    <p:nvSpPr>
                      <p:cNvPr id="304" name="Oval 303"/>
                      <p:cNvSpPr/>
                      <p:nvPr/>
                    </p:nvSpPr>
                    <p:spPr>
                      <a:xfrm>
                        <a:off x="3164672" y="3794816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5" name="Oval 304"/>
                      <p:cNvSpPr/>
                      <p:nvPr/>
                    </p:nvSpPr>
                    <p:spPr>
                      <a:xfrm>
                        <a:off x="3164672" y="367537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90" name="Picture 2" descr="Bluetooth SMD Module - RN-42 (v6.15)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06" t="28109" r="6354" b="26661"/>
                  <a:stretch/>
                </p:blipFill>
                <p:spPr bwMode="auto">
                  <a:xfrm rot="10800000">
                    <a:off x="2383993" y="4988903"/>
                    <a:ext cx="928800" cy="4859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3096297" y="2937663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300" name="Oval 299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Oval 300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2008551" y="2937663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298" name="Oval 297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Oval 298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3091217" y="5563062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296" name="Oval 295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Oval 296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2003471" y="5558962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294" name="Oval 293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Oval 294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ounded Rectangle 194"/>
                  <p:cNvSpPr/>
                  <p:nvPr/>
                </p:nvSpPr>
                <p:spPr>
                  <a:xfrm>
                    <a:off x="2408663" y="2362826"/>
                    <a:ext cx="486000" cy="1714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600" i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2989051" y="2178465"/>
                    <a:ext cx="328612" cy="688975"/>
                    <a:chOff x="1468692" y="409872"/>
                    <a:chExt cx="328612" cy="688975"/>
                  </a:xfrm>
                </p:grpSpPr>
                <p:pic>
                  <p:nvPicPr>
                    <p:cNvPr id="29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1288510" y="590054"/>
                      <a:ext cx="688975" cy="328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93" name="TextBox 292"/>
                    <p:cNvSpPr txBox="1"/>
                    <p:nvPr/>
                  </p:nvSpPr>
                  <p:spPr>
                    <a:xfrm>
                      <a:off x="1559776" y="642605"/>
                      <a:ext cx="146441" cy="1440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18000" rIns="36000" bIns="18000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J1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94287" y="2178465"/>
                    <a:ext cx="328613" cy="688975"/>
                    <a:chOff x="478691" y="416013"/>
                    <a:chExt cx="328613" cy="688975"/>
                  </a:xfrm>
                </p:grpSpPr>
                <p:pic>
                  <p:nvPicPr>
                    <p:cNvPr id="290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98510" y="596194"/>
                      <a:ext cx="688975" cy="3286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91" name="TextBox 290"/>
                    <p:cNvSpPr txBox="1"/>
                    <p:nvPr/>
                  </p:nvSpPr>
                  <p:spPr>
                    <a:xfrm>
                      <a:off x="563427" y="642605"/>
                      <a:ext cx="146441" cy="1440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18000" rIns="36000" bIns="18000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J2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361863" y="2590076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D7</a:t>
                    </a:r>
                    <a:endParaRPr lang="en-US" sz="500" dirty="0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2763629" y="2590076"/>
                    <a:ext cx="187200" cy="93600"/>
                  </a:xfrm>
                  <a:prstGeom prst="rect">
                    <a:avLst/>
                  </a:prstGeom>
                  <a:solidFill>
                    <a:srgbClr val="008000"/>
                  </a:solidFill>
                  <a:ln w="1270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D6</a:t>
                    </a:r>
                    <a:endParaRPr lang="en-US" sz="500" dirty="0"/>
                  </a:p>
                </p:txBody>
              </p:sp>
              <p:pic>
                <p:nvPicPr>
                  <p:cNvPr id="20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024397" y="4050510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1" name="Rectangle 200"/>
                  <p:cNvSpPr/>
                  <p:nvPr/>
                </p:nvSpPr>
                <p:spPr>
                  <a:xfrm>
                    <a:off x="2038672" y="3941582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IN3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20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024397" y="4328665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03" name="Rectangle 202"/>
                  <p:cNvSpPr/>
                  <p:nvPr/>
                </p:nvSpPr>
                <p:spPr>
                  <a:xfrm>
                    <a:off x="2008551" y="4223284"/>
                    <a:ext cx="203222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Line-O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2097265" y="4469477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+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016669" y="4469477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G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2175902" y="4020906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L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75902" y="4112561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175902" y="4302937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L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2175902" y="4394592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1949873" y="3453640"/>
                    <a:ext cx="227765" cy="540328"/>
                    <a:chOff x="429514" y="1384410"/>
                    <a:chExt cx="227765" cy="540328"/>
                  </a:xfrm>
                </p:grpSpPr>
                <p:pic>
                  <p:nvPicPr>
                    <p:cNvPr id="287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390397" y="1530327"/>
                      <a:ext cx="306000" cy="227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492913" y="1384410"/>
                      <a:ext cx="146110" cy="13072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9" name="Rectangle 288"/>
                    <p:cNvSpPr/>
                    <p:nvPr/>
                  </p:nvSpPr>
                  <p:spPr>
                    <a:xfrm>
                      <a:off x="492913" y="1794017"/>
                      <a:ext cx="146110" cy="13072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2129239" y="4698268"/>
                    <a:ext cx="125603" cy="11329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500" dirty="0" smtClean="0"/>
                      <a:t>J5</a:t>
                    </a:r>
                    <a:endParaRPr lang="en-US" sz="500" dirty="0"/>
                  </a:p>
                </p:txBody>
              </p:sp>
              <p:grpSp>
                <p:nvGrpSpPr>
                  <p:cNvPr id="212" name="Group 211"/>
                  <p:cNvGrpSpPr/>
                  <p:nvPr/>
                </p:nvGrpSpPr>
                <p:grpSpPr>
                  <a:xfrm>
                    <a:off x="2004620" y="5075009"/>
                    <a:ext cx="309524" cy="305089"/>
                    <a:chOff x="1985663" y="4985764"/>
                    <a:chExt cx="309524" cy="305089"/>
                  </a:xfrm>
                </p:grpSpPr>
                <p:sp>
                  <p:nvSpPr>
                    <p:cNvPr id="285" name="Rectangle 284"/>
                    <p:cNvSpPr/>
                    <p:nvPr/>
                  </p:nvSpPr>
                  <p:spPr>
                    <a:xfrm>
                      <a:off x="1985663" y="4985764"/>
                      <a:ext cx="305089" cy="30508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2003471" y="5030840"/>
                      <a:ext cx="291716" cy="19333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R19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554936" y="2992708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539696" y="3336009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2539696" y="3664220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216" name="Group 215"/>
                  <p:cNvGrpSpPr/>
                  <p:nvPr/>
                </p:nvGrpSpPr>
                <p:grpSpPr>
                  <a:xfrm>
                    <a:off x="2332927" y="5546714"/>
                    <a:ext cx="637472" cy="93600"/>
                    <a:chOff x="2353267" y="5546714"/>
                    <a:chExt cx="637472" cy="93600"/>
                  </a:xfrm>
                </p:grpSpPr>
                <p:sp>
                  <p:nvSpPr>
                    <p:cNvPr id="282" name="Rectangle 281"/>
                    <p:cNvSpPr/>
                    <p:nvPr/>
                  </p:nvSpPr>
                  <p:spPr>
                    <a:xfrm>
                      <a:off x="2803539" y="5546714"/>
                      <a:ext cx="187200" cy="93600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/>
                        <a:t>D5</a:t>
                      </a:r>
                      <a:endParaRPr lang="en-US" sz="500" dirty="0"/>
                    </a:p>
                  </p:txBody>
                </p:sp>
                <p:sp>
                  <p:nvSpPr>
                    <p:cNvPr id="283" name="Rectangle 282"/>
                    <p:cNvSpPr/>
                    <p:nvPr/>
                  </p:nvSpPr>
                  <p:spPr>
                    <a:xfrm>
                      <a:off x="2578403" y="5546714"/>
                      <a:ext cx="187200" cy="93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27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/>
                        <a:t>D10</a:t>
                      </a:r>
                      <a:endParaRPr lang="en-US" sz="500" dirty="0"/>
                    </a:p>
                  </p:txBody>
                </p:sp>
                <p:sp>
                  <p:nvSpPr>
                    <p:cNvPr id="284" name="Rectangle 283"/>
                    <p:cNvSpPr/>
                    <p:nvPr/>
                  </p:nvSpPr>
                  <p:spPr>
                    <a:xfrm>
                      <a:off x="2353267" y="5546714"/>
                      <a:ext cx="187200" cy="93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/>
                        <a:t>D11</a:t>
                      </a:r>
                      <a:endParaRPr lang="en-US" sz="500" dirty="0"/>
                    </a:p>
                  </p:txBody>
                </p: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2337185" y="2728093"/>
                    <a:ext cx="628956" cy="2225298"/>
                    <a:chOff x="1532982" y="1714889"/>
                    <a:chExt cx="628956" cy="2225298"/>
                  </a:xfrm>
                </p:grpSpPr>
                <p:grpSp>
                  <p:nvGrpSpPr>
                    <p:cNvPr id="227" name="Group 226"/>
                    <p:cNvGrpSpPr/>
                    <p:nvPr/>
                  </p:nvGrpSpPr>
                  <p:grpSpPr>
                    <a:xfrm>
                      <a:off x="2080938" y="1714889"/>
                      <a:ext cx="81000" cy="2225298"/>
                      <a:chOff x="3876790" y="966788"/>
                      <a:chExt cx="81000" cy="2225298"/>
                    </a:xfrm>
                  </p:grpSpPr>
                  <p:sp>
                    <p:nvSpPr>
                      <p:cNvPr id="256" name="Rectangle 255"/>
                      <p:cNvSpPr/>
                      <p:nvPr/>
                    </p:nvSpPr>
                    <p:spPr>
                      <a:xfrm>
                        <a:off x="3876790" y="966788"/>
                        <a:ext cx="81000" cy="22252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57" name="Group 256"/>
                      <p:cNvGrpSpPr/>
                      <p:nvPr/>
                    </p:nvGrpSpPr>
                    <p:grpSpPr>
                      <a:xfrm>
                        <a:off x="3884431" y="979651"/>
                        <a:ext cx="65718" cy="2194271"/>
                        <a:chOff x="3884431" y="979651"/>
                        <a:chExt cx="65718" cy="2194271"/>
                      </a:xfrm>
                    </p:grpSpPr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3884431" y="97965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3884431" y="107219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0" name="Rectangle 259"/>
                        <p:cNvSpPr/>
                        <p:nvPr/>
                      </p:nvSpPr>
                      <p:spPr>
                        <a:xfrm>
                          <a:off x="3884431" y="116474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>
                          <a:off x="3884431" y="125728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Rectangle 261"/>
                        <p:cNvSpPr/>
                        <p:nvPr/>
                      </p:nvSpPr>
                      <p:spPr>
                        <a:xfrm>
                          <a:off x="3884431" y="134983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" name="Rectangle 262"/>
                        <p:cNvSpPr/>
                        <p:nvPr/>
                      </p:nvSpPr>
                      <p:spPr>
                        <a:xfrm>
                          <a:off x="3884431" y="144238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Rectangle 263"/>
                        <p:cNvSpPr/>
                        <p:nvPr/>
                      </p:nvSpPr>
                      <p:spPr>
                        <a:xfrm>
                          <a:off x="3884431" y="153492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3884431" y="162747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6" name="Rectangle 265"/>
                        <p:cNvSpPr/>
                        <p:nvPr/>
                      </p:nvSpPr>
                      <p:spPr>
                        <a:xfrm>
                          <a:off x="3884431" y="172001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7" name="Rectangle 266"/>
                        <p:cNvSpPr/>
                        <p:nvPr/>
                      </p:nvSpPr>
                      <p:spPr>
                        <a:xfrm>
                          <a:off x="3884431" y="181256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8" name="Rectangle 267"/>
                        <p:cNvSpPr/>
                        <p:nvPr/>
                      </p:nvSpPr>
                      <p:spPr>
                        <a:xfrm>
                          <a:off x="3884431" y="190511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9" name="Rectangle 268"/>
                        <p:cNvSpPr/>
                        <p:nvPr/>
                      </p:nvSpPr>
                      <p:spPr>
                        <a:xfrm>
                          <a:off x="3884431" y="199765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3884431" y="209020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" name="Rectangle 270"/>
                        <p:cNvSpPr/>
                        <p:nvPr/>
                      </p:nvSpPr>
                      <p:spPr>
                        <a:xfrm>
                          <a:off x="3884431" y="218274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Rectangle 271"/>
                        <p:cNvSpPr/>
                        <p:nvPr/>
                      </p:nvSpPr>
                      <p:spPr>
                        <a:xfrm>
                          <a:off x="3884431" y="227529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3" name="Rectangle 272"/>
                        <p:cNvSpPr/>
                        <p:nvPr/>
                      </p:nvSpPr>
                      <p:spPr>
                        <a:xfrm>
                          <a:off x="3884431" y="236784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4" name="Rectangle 273"/>
                        <p:cNvSpPr/>
                        <p:nvPr/>
                      </p:nvSpPr>
                      <p:spPr>
                        <a:xfrm>
                          <a:off x="3884431" y="246038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5" name="Rectangle 274"/>
                        <p:cNvSpPr/>
                        <p:nvPr/>
                      </p:nvSpPr>
                      <p:spPr>
                        <a:xfrm>
                          <a:off x="3884431" y="255293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Rectangle 275"/>
                        <p:cNvSpPr/>
                        <p:nvPr/>
                      </p:nvSpPr>
                      <p:spPr>
                        <a:xfrm>
                          <a:off x="3884431" y="264547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7" name="Rectangle 276"/>
                        <p:cNvSpPr/>
                        <p:nvPr/>
                      </p:nvSpPr>
                      <p:spPr>
                        <a:xfrm>
                          <a:off x="3884431" y="273802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Rectangle 277"/>
                        <p:cNvSpPr/>
                        <p:nvPr/>
                      </p:nvSpPr>
                      <p:spPr>
                        <a:xfrm>
                          <a:off x="3884431" y="283057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9" name="Rectangle 278"/>
                        <p:cNvSpPr/>
                        <p:nvPr/>
                      </p:nvSpPr>
                      <p:spPr>
                        <a:xfrm>
                          <a:off x="3884431" y="292311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3884431" y="301566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" name="Rectangle 280"/>
                        <p:cNvSpPr/>
                        <p:nvPr/>
                      </p:nvSpPr>
                      <p:spPr>
                        <a:xfrm>
                          <a:off x="3884431" y="3108204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28" name="Group 227"/>
                    <p:cNvGrpSpPr/>
                    <p:nvPr/>
                  </p:nvGrpSpPr>
                  <p:grpSpPr>
                    <a:xfrm>
                      <a:off x="1532982" y="1714889"/>
                      <a:ext cx="81000" cy="2225298"/>
                      <a:chOff x="3876790" y="966788"/>
                      <a:chExt cx="81000" cy="2225298"/>
                    </a:xfrm>
                  </p:grpSpPr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3876790" y="966788"/>
                        <a:ext cx="81000" cy="22252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31" name="Group 230"/>
                      <p:cNvGrpSpPr/>
                      <p:nvPr/>
                    </p:nvGrpSpPr>
                    <p:grpSpPr>
                      <a:xfrm>
                        <a:off x="3884431" y="979651"/>
                        <a:ext cx="65718" cy="2194271"/>
                        <a:chOff x="3884431" y="979651"/>
                        <a:chExt cx="65718" cy="2194271"/>
                      </a:xfrm>
                    </p:grpSpPr>
                    <p:sp>
                      <p:nvSpPr>
                        <p:cNvPr id="232" name="Rectangle 231"/>
                        <p:cNvSpPr/>
                        <p:nvPr/>
                      </p:nvSpPr>
                      <p:spPr>
                        <a:xfrm>
                          <a:off x="3884431" y="97965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3" name="Rectangle 232"/>
                        <p:cNvSpPr/>
                        <p:nvPr/>
                      </p:nvSpPr>
                      <p:spPr>
                        <a:xfrm>
                          <a:off x="3884431" y="107219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4" name="Rectangle 233"/>
                        <p:cNvSpPr/>
                        <p:nvPr/>
                      </p:nvSpPr>
                      <p:spPr>
                        <a:xfrm>
                          <a:off x="3884431" y="116474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5" name="Rectangle 234"/>
                        <p:cNvSpPr/>
                        <p:nvPr/>
                      </p:nvSpPr>
                      <p:spPr>
                        <a:xfrm>
                          <a:off x="3884431" y="125728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Rectangle 235"/>
                        <p:cNvSpPr/>
                        <p:nvPr/>
                      </p:nvSpPr>
                      <p:spPr>
                        <a:xfrm>
                          <a:off x="3884431" y="134983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7" name="Rectangle 236"/>
                        <p:cNvSpPr/>
                        <p:nvPr/>
                      </p:nvSpPr>
                      <p:spPr>
                        <a:xfrm>
                          <a:off x="3884431" y="144238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Rectangle 237"/>
                        <p:cNvSpPr/>
                        <p:nvPr/>
                      </p:nvSpPr>
                      <p:spPr>
                        <a:xfrm>
                          <a:off x="3884431" y="153492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" name="Rectangle 238"/>
                        <p:cNvSpPr/>
                        <p:nvPr/>
                      </p:nvSpPr>
                      <p:spPr>
                        <a:xfrm>
                          <a:off x="3884431" y="162747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3884431" y="172001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" name="Rectangle 240"/>
                        <p:cNvSpPr/>
                        <p:nvPr/>
                      </p:nvSpPr>
                      <p:spPr>
                        <a:xfrm>
                          <a:off x="3884431" y="181256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2" name="Rectangle 241"/>
                        <p:cNvSpPr/>
                        <p:nvPr/>
                      </p:nvSpPr>
                      <p:spPr>
                        <a:xfrm>
                          <a:off x="3884431" y="190511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Rectangle 242"/>
                        <p:cNvSpPr/>
                        <p:nvPr/>
                      </p:nvSpPr>
                      <p:spPr>
                        <a:xfrm>
                          <a:off x="3884431" y="199765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Rectangle 243"/>
                        <p:cNvSpPr/>
                        <p:nvPr/>
                      </p:nvSpPr>
                      <p:spPr>
                        <a:xfrm>
                          <a:off x="3884431" y="209020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5" name="Rectangle 244"/>
                        <p:cNvSpPr/>
                        <p:nvPr/>
                      </p:nvSpPr>
                      <p:spPr>
                        <a:xfrm>
                          <a:off x="3884431" y="218274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3884431" y="227529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7" name="Rectangle 246"/>
                        <p:cNvSpPr/>
                        <p:nvPr/>
                      </p:nvSpPr>
                      <p:spPr>
                        <a:xfrm>
                          <a:off x="3884431" y="236784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8" name="Rectangle 247"/>
                        <p:cNvSpPr/>
                        <p:nvPr/>
                      </p:nvSpPr>
                      <p:spPr>
                        <a:xfrm>
                          <a:off x="3884431" y="246038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3884431" y="255293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0" name="Rectangle 249"/>
                        <p:cNvSpPr/>
                        <p:nvPr/>
                      </p:nvSpPr>
                      <p:spPr>
                        <a:xfrm>
                          <a:off x="3884431" y="264547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1" name="Rectangle 250"/>
                        <p:cNvSpPr/>
                        <p:nvPr/>
                      </p:nvSpPr>
                      <p:spPr>
                        <a:xfrm>
                          <a:off x="3884431" y="273802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3884431" y="283057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3" name="Rectangle 252"/>
                        <p:cNvSpPr/>
                        <p:nvPr/>
                      </p:nvSpPr>
                      <p:spPr>
                        <a:xfrm>
                          <a:off x="3884431" y="292311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" name="Rectangle 253"/>
                        <p:cNvSpPr/>
                        <p:nvPr/>
                      </p:nvSpPr>
                      <p:spPr>
                        <a:xfrm>
                          <a:off x="3884431" y="301566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3884431" y="3108204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1954978" y="1812678"/>
                      <a:ext cx="93600" cy="9360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2046946" y="3248136"/>
                    <a:ext cx="128016" cy="15519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Mic</a:t>
                    </a:r>
                  </a:p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R</a:t>
                    </a:r>
                    <a:endParaRPr lang="en-US" sz="3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3116555" y="3248136"/>
                    <a:ext cx="128016" cy="15519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Mic</a:t>
                    </a:r>
                  </a:p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L</a:t>
                    </a:r>
                    <a:endParaRPr lang="en-US" sz="3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2025296" y="4613853"/>
                    <a:ext cx="85929" cy="333218"/>
                    <a:chOff x="3175060" y="4097493"/>
                    <a:chExt cx="85929" cy="333218"/>
                  </a:xfrm>
                </p:grpSpPr>
                <p:pic>
                  <p:nvPicPr>
                    <p:cNvPr id="225" name="Picture 4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3175060" y="4097493"/>
                      <a:ext cx="85929" cy="1689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226" name="Picture 4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3175060" y="4261717"/>
                      <a:ext cx="85929" cy="1689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2311647" y="5653700"/>
                    <a:ext cx="680032" cy="123111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/>
                      <a:t>TYMPAN</a:t>
                    </a:r>
                    <a:endParaRPr lang="en-US" sz="800" b="1" dirty="0"/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3175385" y="3684919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3044825" y="4065865"/>
                    <a:ext cx="285414" cy="4991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>
                  <a:xfrm>
                    <a:off x="3044825" y="4057650"/>
                    <a:ext cx="269875" cy="507398"/>
                  </a:xfrm>
                  <a:custGeom>
                    <a:avLst/>
                    <a:gdLst>
                      <a:gd name="connsiteX0" fmla="*/ 234950 w 234950"/>
                      <a:gd name="connsiteY0" fmla="*/ 0 h 711200"/>
                      <a:gd name="connsiteX1" fmla="*/ 0 w 234950"/>
                      <a:gd name="connsiteY1" fmla="*/ 0 h 711200"/>
                      <a:gd name="connsiteX2" fmla="*/ 0 w 234950"/>
                      <a:gd name="connsiteY2" fmla="*/ 711200 h 711200"/>
                      <a:gd name="connsiteX3" fmla="*/ 234950 w 234950"/>
                      <a:gd name="connsiteY3" fmla="*/ 711200 h 711200"/>
                      <a:gd name="connsiteX4" fmla="*/ 234950 w 234950"/>
                      <a:gd name="connsiteY4" fmla="*/ 7112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4950" h="711200">
                        <a:moveTo>
                          <a:pt x="234950" y="0"/>
                        </a:moveTo>
                        <a:lnTo>
                          <a:pt x="0" y="0"/>
                        </a:lnTo>
                        <a:lnTo>
                          <a:pt x="0" y="711200"/>
                        </a:lnTo>
                        <a:lnTo>
                          <a:pt x="234950" y="711200"/>
                        </a:lnTo>
                        <a:lnTo>
                          <a:pt x="234950" y="71120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5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4634" b="95217" l="16779" r="61298">
                              <a14:foregroundMark x1="40045" y1="9865" x2="40045" y2="9865"/>
                              <a14:foregroundMark x1="38926" y1="7922" x2="38926" y2="7922"/>
                              <a14:foregroundMark x1="36018" y1="7025" x2="36018" y2="7025"/>
                              <a14:foregroundMark x1="43400" y1="7025" x2="43400" y2="7025"/>
                              <a14:foregroundMark x1="33781" y1="5830" x2="33781" y2="5830"/>
                              <a14:foregroundMark x1="44295" y1="6129" x2="44295" y2="6129"/>
                              <a14:foregroundMark x1="46309" y1="6129" x2="46309" y2="6129"/>
                              <a14:foregroundMark x1="44519" y1="5830" x2="44519" y2="5830"/>
                              <a14:foregroundMark x1="32662" y1="6428" x2="32662" y2="642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089" t="5333" r="41173" b="6228"/>
                <a:stretch/>
              </p:blipFill>
              <p:spPr bwMode="auto">
                <a:xfrm>
                  <a:off x="6121748" y="2204127"/>
                  <a:ext cx="648000" cy="2272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08" name="Freeform 307"/>
              <p:cNvSpPr/>
              <p:nvPr/>
            </p:nvSpPr>
            <p:spPr>
              <a:xfrm>
                <a:off x="7130440" y="4614695"/>
                <a:ext cx="453358" cy="7684"/>
              </a:xfrm>
              <a:custGeom>
                <a:avLst/>
                <a:gdLst>
                  <a:gd name="connsiteX0" fmla="*/ 0 w 453358"/>
                  <a:gd name="connsiteY0" fmla="*/ 7684 h 7684"/>
                  <a:gd name="connsiteX1" fmla="*/ 453358 w 453358"/>
                  <a:gd name="connsiteY1" fmla="*/ 0 h 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3358" h="7684">
                    <a:moveTo>
                      <a:pt x="0" y="7684"/>
                    </a:moveTo>
                    <a:lnTo>
                      <a:pt x="453358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7299489" y="4130020"/>
                <a:ext cx="165141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 smtClean="0"/>
                  <a:t>Connect to underside of board?</a:t>
                </a:r>
                <a:endParaRPr lang="en-US" sz="900" i="1" dirty="0"/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7130440" y="4752431"/>
                <a:ext cx="453358" cy="7684"/>
              </a:xfrm>
              <a:custGeom>
                <a:avLst/>
                <a:gdLst>
                  <a:gd name="connsiteX0" fmla="*/ 0 w 453358"/>
                  <a:gd name="connsiteY0" fmla="*/ 7684 h 7684"/>
                  <a:gd name="connsiteX1" fmla="*/ 453358 w 453358"/>
                  <a:gd name="connsiteY1" fmla="*/ 0 h 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3358" h="7684">
                    <a:moveTo>
                      <a:pt x="0" y="7684"/>
                    </a:moveTo>
                    <a:lnTo>
                      <a:pt x="45335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7514985" y="4520872"/>
                <a:ext cx="408232" cy="13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R1</a:t>
                </a:r>
                <a:endParaRPr lang="en-US" sz="1100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217072" y="4563365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 smtClean="0"/>
                  <a:t>+</a:t>
                </a:r>
                <a:endParaRPr lang="en-US" sz="900" i="1" dirty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7169407" y="4731321"/>
                <a:ext cx="375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 err="1" smtClean="0"/>
                  <a:t>Gnd</a:t>
                </a:r>
                <a:endParaRPr lang="en-US" sz="900" i="1" dirty="0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7370736" y="5813294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 smtClean="0"/>
                  <a:t>TP2 is also </a:t>
                </a:r>
                <a:r>
                  <a:rPr lang="en-US" sz="900" i="1" dirty="0" err="1" smtClean="0"/>
                  <a:t>Gnd</a:t>
                </a:r>
                <a:r>
                  <a:rPr lang="en-US" sz="900" i="1" dirty="0" smtClean="0"/>
                  <a:t>,</a:t>
                </a:r>
              </a:p>
              <a:p>
                <a:r>
                  <a:rPr lang="en-US" sz="900" i="1" dirty="0" smtClean="0"/>
                  <a:t>If you </a:t>
                </a:r>
                <a:r>
                  <a:rPr lang="en-US" sz="900" i="1" dirty="0" smtClean="0"/>
                  <a:t>prefer</a:t>
                </a:r>
                <a:endParaRPr lang="en-US" sz="900" i="1" dirty="0" smtClean="0"/>
              </a:p>
            </p:txBody>
          </p:sp>
          <p:sp>
            <p:nvSpPr>
              <p:cNvPr id="317" name="Rounded Rectangle 316"/>
              <p:cNvSpPr/>
              <p:nvPr/>
            </p:nvSpPr>
            <p:spPr>
              <a:xfrm>
                <a:off x="6995496" y="5723970"/>
                <a:ext cx="153354" cy="125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Arrow Connector 318"/>
              <p:cNvCxnSpPr>
                <a:stCxn id="316" idx="1"/>
                <a:endCxn id="317" idx="3"/>
              </p:cNvCxnSpPr>
              <p:nvPr/>
            </p:nvCxnSpPr>
            <p:spPr>
              <a:xfrm flipH="1" flipV="1">
                <a:off x="7148850" y="5786670"/>
                <a:ext cx="221886" cy="211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Rectangle 320"/>
              <p:cNvSpPr/>
              <p:nvPr/>
            </p:nvSpPr>
            <p:spPr>
              <a:xfrm>
                <a:off x="7514985" y="4697969"/>
                <a:ext cx="408232" cy="13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R2</a:t>
                </a:r>
                <a:endParaRPr lang="en-US" sz="1100" dirty="0"/>
              </a:p>
            </p:txBody>
          </p:sp>
          <p:sp>
            <p:nvSpPr>
              <p:cNvPr id="2048" name="Freeform 2047"/>
              <p:cNvSpPr/>
              <p:nvPr/>
            </p:nvSpPr>
            <p:spPr>
              <a:xfrm>
                <a:off x="7923217" y="4610100"/>
                <a:ext cx="321783" cy="153681"/>
              </a:xfrm>
              <a:custGeom>
                <a:avLst/>
                <a:gdLst>
                  <a:gd name="connsiteX0" fmla="*/ 0 w 315077"/>
                  <a:gd name="connsiteY0" fmla="*/ 0 h 153681"/>
                  <a:gd name="connsiteX1" fmla="*/ 315045 w 315077"/>
                  <a:gd name="connsiteY1" fmla="*/ 46104 h 153681"/>
                  <a:gd name="connsiteX2" fmla="*/ 15368 w 315077"/>
                  <a:gd name="connsiteY2" fmla="*/ 153681 h 153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077" h="153681">
                    <a:moveTo>
                      <a:pt x="0" y="0"/>
                    </a:moveTo>
                    <a:cubicBezTo>
                      <a:pt x="156242" y="10245"/>
                      <a:pt x="312484" y="20491"/>
                      <a:pt x="315045" y="46104"/>
                    </a:cubicBezTo>
                    <a:cubicBezTo>
                      <a:pt x="317606" y="71718"/>
                      <a:pt x="166487" y="112699"/>
                      <a:pt x="15368" y="15368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9" name="Freeform 2048"/>
              <p:cNvSpPr/>
              <p:nvPr/>
            </p:nvSpPr>
            <p:spPr>
              <a:xfrm>
                <a:off x="6331574" y="4663888"/>
                <a:ext cx="2266428" cy="903102"/>
              </a:xfrm>
              <a:custGeom>
                <a:avLst/>
                <a:gdLst>
                  <a:gd name="connsiteX0" fmla="*/ 1905710 w 2266428"/>
                  <a:gd name="connsiteY0" fmla="*/ 0 h 903102"/>
                  <a:gd name="connsiteX1" fmla="*/ 2151599 w 2266428"/>
                  <a:gd name="connsiteY1" fmla="*/ 445674 h 903102"/>
                  <a:gd name="connsiteX2" fmla="*/ 284379 w 2266428"/>
                  <a:gd name="connsiteY2" fmla="*/ 891348 h 903102"/>
                  <a:gd name="connsiteX3" fmla="*/ 38490 w 2266428"/>
                  <a:gd name="connsiteY3" fmla="*/ 729983 h 90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6428" h="903102">
                    <a:moveTo>
                      <a:pt x="1905710" y="0"/>
                    </a:moveTo>
                    <a:cubicBezTo>
                      <a:pt x="2163765" y="148558"/>
                      <a:pt x="2421821" y="297116"/>
                      <a:pt x="2151599" y="445674"/>
                    </a:cubicBezTo>
                    <a:cubicBezTo>
                      <a:pt x="1881377" y="594232"/>
                      <a:pt x="636564" y="843963"/>
                      <a:pt x="284379" y="891348"/>
                    </a:cubicBezTo>
                    <a:cubicBezTo>
                      <a:pt x="-67806" y="938733"/>
                      <a:pt x="-14658" y="834358"/>
                      <a:pt x="38490" y="72998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7454556" y="4846203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dirty="0" smtClean="0"/>
                  <a:t>R1=50K</a:t>
                </a:r>
              </a:p>
              <a:p>
                <a:r>
                  <a:rPr lang="en-US" sz="900" i="1" dirty="0" smtClean="0"/>
                  <a:t>R2=125K</a:t>
                </a:r>
                <a:endParaRPr lang="en-US" sz="900" i="1" dirty="0"/>
              </a:p>
            </p:txBody>
          </p:sp>
          <p:cxnSp>
            <p:nvCxnSpPr>
              <p:cNvPr id="330" name="Straight Arrow Connector 329"/>
              <p:cNvCxnSpPr/>
              <p:nvPr/>
            </p:nvCxnSpPr>
            <p:spPr>
              <a:xfrm flipH="1">
                <a:off x="7199596" y="4308952"/>
                <a:ext cx="254960" cy="254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59" name="Title 2058"/>
          <p:cNvSpPr>
            <a:spLocks noGrp="1"/>
          </p:cNvSpPr>
          <p:nvPr>
            <p:ph type="title"/>
          </p:nvPr>
        </p:nvSpPr>
        <p:spPr>
          <a:xfrm>
            <a:off x="0" y="-7302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Voltage Divider from </a:t>
            </a:r>
            <a:r>
              <a:rPr lang="en-US" sz="3200" dirty="0" err="1" smtClean="0"/>
              <a:t>LiPo</a:t>
            </a:r>
            <a:r>
              <a:rPr lang="en-US" sz="3200" dirty="0" smtClean="0"/>
              <a:t> to Supply RTC </a:t>
            </a:r>
            <a:r>
              <a:rPr lang="en-US" sz="3200" dirty="0" err="1" smtClean="0"/>
              <a:t>VBat</a:t>
            </a:r>
            <a:endParaRPr lang="en-US" sz="3200" dirty="0"/>
          </a:p>
        </p:txBody>
      </p:sp>
      <p:sp>
        <p:nvSpPr>
          <p:cNvPr id="2060" name="TextBox 2059"/>
          <p:cNvSpPr txBox="1"/>
          <p:nvPr/>
        </p:nvSpPr>
        <p:spPr>
          <a:xfrm>
            <a:off x="156497" y="6327100"/>
            <a:ext cx="265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CoolAid</a:t>
            </a:r>
            <a:r>
              <a:rPr lang="en-US" dirty="0" smtClean="0"/>
              <a:t>, 2017-12-15, WEA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14901" y="1054361"/>
            <a:ext cx="3251692" cy="1526800"/>
            <a:chOff x="5514901" y="1054361"/>
            <a:chExt cx="3251692" cy="1526800"/>
          </a:xfrm>
        </p:grpSpPr>
        <p:sp>
          <p:nvSpPr>
            <p:cNvPr id="4" name="Rectangle 3"/>
            <p:cNvSpPr/>
            <p:nvPr/>
          </p:nvSpPr>
          <p:spPr>
            <a:xfrm>
              <a:off x="5514901" y="1054361"/>
              <a:ext cx="3251692" cy="152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0" t="27323" r="77240" b="58976"/>
            <a:stretch/>
          </p:blipFill>
          <p:spPr bwMode="auto">
            <a:xfrm>
              <a:off x="5514901" y="1054361"/>
              <a:ext cx="3251692" cy="152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393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111084" y="2164702"/>
            <a:ext cx="7372067" cy="3915557"/>
            <a:chOff x="111084" y="2164702"/>
            <a:chExt cx="7372067" cy="3915557"/>
          </a:xfrm>
        </p:grpSpPr>
        <p:sp>
          <p:nvSpPr>
            <p:cNvPr id="310" name="Rectangle 309"/>
            <p:cNvSpPr/>
            <p:nvPr/>
          </p:nvSpPr>
          <p:spPr>
            <a:xfrm>
              <a:off x="111084" y="2164702"/>
              <a:ext cx="7372067" cy="3915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111084" y="2315740"/>
              <a:ext cx="3056301" cy="3613481"/>
              <a:chOff x="3816822" y="2335464"/>
              <a:chExt cx="3056301" cy="361348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4688190" y="2335464"/>
                <a:ext cx="1380366" cy="3613481"/>
                <a:chOff x="5744876" y="1691962"/>
                <a:chExt cx="1380366" cy="361348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5744876" y="1691962"/>
                  <a:ext cx="1380366" cy="3613481"/>
                  <a:chOff x="1949873" y="2178465"/>
                  <a:chExt cx="1380366" cy="3613481"/>
                </a:xfrm>
              </p:grpSpPr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1985663" y="2277625"/>
                    <a:ext cx="1332000" cy="3514321"/>
                  </a:xfrm>
                  <a:prstGeom prst="roundRect">
                    <a:avLst>
                      <a:gd name="adj" fmla="val 917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62" name="Group 161"/>
                  <p:cNvGrpSpPr/>
                  <p:nvPr/>
                </p:nvGrpSpPr>
                <p:grpSpPr>
                  <a:xfrm>
                    <a:off x="3080135" y="4034785"/>
                    <a:ext cx="184993" cy="260572"/>
                    <a:chOff x="3080135" y="4034785"/>
                    <a:chExt cx="184993" cy="260572"/>
                  </a:xfrm>
                </p:grpSpPr>
                <p:sp>
                  <p:nvSpPr>
                    <p:cNvPr id="275" name="Rectangle 274"/>
                    <p:cNvSpPr/>
                    <p:nvPr/>
                  </p:nvSpPr>
                  <p:spPr>
                    <a:xfrm>
                      <a:off x="3080135" y="4034785"/>
                      <a:ext cx="184993" cy="26057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76" name="Group 275"/>
                    <p:cNvGrpSpPr/>
                    <p:nvPr/>
                  </p:nvGrpSpPr>
                  <p:grpSpPr>
                    <a:xfrm>
                      <a:off x="3155147" y="4082615"/>
                      <a:ext cx="45719" cy="165158"/>
                      <a:chOff x="3159909" y="4089758"/>
                      <a:chExt cx="45719" cy="165158"/>
                    </a:xfrm>
                  </p:grpSpPr>
                  <p:sp>
                    <p:nvSpPr>
                      <p:cNvPr id="277" name="Oval 276"/>
                      <p:cNvSpPr/>
                      <p:nvPr/>
                    </p:nvSpPr>
                    <p:spPr>
                      <a:xfrm>
                        <a:off x="3159909" y="420919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Oval 277"/>
                      <p:cNvSpPr/>
                      <p:nvPr/>
                    </p:nvSpPr>
                    <p:spPr>
                      <a:xfrm>
                        <a:off x="3159909" y="408975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pic>
                <p:nvPicPr>
                  <p:cNvPr id="163" name="Picture 2" descr="Bluetooth SMD Module - RN-42 (v6.15)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06" t="28109" r="6354" b="26661"/>
                  <a:stretch/>
                </p:blipFill>
                <p:spPr bwMode="auto">
                  <a:xfrm rot="10800000">
                    <a:off x="2383993" y="4988903"/>
                    <a:ext cx="928800" cy="4859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64" name="Group 163"/>
                  <p:cNvGrpSpPr/>
                  <p:nvPr/>
                </p:nvGrpSpPr>
                <p:grpSpPr>
                  <a:xfrm>
                    <a:off x="3096297" y="2937663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273" name="Oval 272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Oval 273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2008551" y="2937663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Oval 271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3091217" y="5563062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Oval 269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2003471" y="5558962"/>
                    <a:ext cx="204100" cy="204100"/>
                    <a:chOff x="4659498" y="919883"/>
                    <a:chExt cx="204100" cy="204100"/>
                  </a:xfrm>
                </p:grpSpPr>
                <p:sp>
                  <p:nvSpPr>
                    <p:cNvPr id="267" name="Oval 266"/>
                    <p:cNvSpPr/>
                    <p:nvPr/>
                  </p:nvSpPr>
                  <p:spPr>
                    <a:xfrm>
                      <a:off x="4659498" y="919883"/>
                      <a:ext cx="204100" cy="204100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Oval 267"/>
                    <p:cNvSpPr>
                      <a:spLocks noChangeAspect="1"/>
                    </p:cNvSpPr>
                    <p:nvPr/>
                  </p:nvSpPr>
                  <p:spPr>
                    <a:xfrm>
                      <a:off x="4702148" y="962533"/>
                      <a:ext cx="118800" cy="118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2408663" y="2362826"/>
                    <a:ext cx="486000" cy="1714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600" i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2989051" y="2178465"/>
                    <a:ext cx="328612" cy="688975"/>
                    <a:chOff x="1468692" y="409872"/>
                    <a:chExt cx="328612" cy="688975"/>
                  </a:xfrm>
                </p:grpSpPr>
                <p:pic>
                  <p:nvPicPr>
                    <p:cNvPr id="26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1288510" y="590054"/>
                      <a:ext cx="688975" cy="3286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66" name="TextBox 265"/>
                    <p:cNvSpPr txBox="1"/>
                    <p:nvPr/>
                  </p:nvSpPr>
                  <p:spPr>
                    <a:xfrm>
                      <a:off x="1559776" y="642605"/>
                      <a:ext cx="146441" cy="1440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18000" rIns="36000" bIns="18000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J1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1994287" y="2178465"/>
                    <a:ext cx="328613" cy="688975"/>
                    <a:chOff x="478691" y="416013"/>
                    <a:chExt cx="328613" cy="688975"/>
                  </a:xfrm>
                </p:grpSpPr>
                <p:pic>
                  <p:nvPicPr>
                    <p:cNvPr id="263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98510" y="596194"/>
                      <a:ext cx="688975" cy="3286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64" name="TextBox 263"/>
                    <p:cNvSpPr txBox="1"/>
                    <p:nvPr/>
                  </p:nvSpPr>
                  <p:spPr>
                    <a:xfrm>
                      <a:off x="563427" y="642605"/>
                      <a:ext cx="146441" cy="1440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18000" rIns="36000" bIns="18000" rtlCol="0">
                      <a:spAutoFit/>
                    </a:bodyPr>
                    <a:lstStyle/>
                    <a:p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J2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361863" y="2590076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D7</a:t>
                    </a:r>
                    <a:endParaRPr lang="en-US" sz="500" dirty="0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763629" y="2590076"/>
                    <a:ext cx="187200" cy="93600"/>
                  </a:xfrm>
                  <a:prstGeom prst="rect">
                    <a:avLst/>
                  </a:prstGeom>
                  <a:solidFill>
                    <a:srgbClr val="008000"/>
                  </a:solidFill>
                  <a:ln w="1270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D6</a:t>
                    </a:r>
                    <a:endParaRPr lang="en-US" sz="500" dirty="0"/>
                  </a:p>
                </p:txBody>
              </p:sp>
              <p:pic>
                <p:nvPicPr>
                  <p:cNvPr id="17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024397" y="4050510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74" name="Rectangle 173"/>
                  <p:cNvSpPr/>
                  <p:nvPr/>
                </p:nvSpPr>
                <p:spPr>
                  <a:xfrm>
                    <a:off x="2038672" y="3941582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IN3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75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024397" y="4328665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76" name="Rectangle 175"/>
                  <p:cNvSpPr/>
                  <p:nvPr/>
                </p:nvSpPr>
                <p:spPr>
                  <a:xfrm>
                    <a:off x="2008551" y="4223284"/>
                    <a:ext cx="203222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Line-O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2097265" y="4469477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+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2016669" y="4469477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G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2175902" y="4020906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L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2175902" y="4112561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2175902" y="4302937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L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2175902" y="4394592"/>
                    <a:ext cx="10408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1949873" y="3453640"/>
                    <a:ext cx="227765" cy="540328"/>
                    <a:chOff x="429514" y="1384410"/>
                    <a:chExt cx="227765" cy="540328"/>
                  </a:xfrm>
                </p:grpSpPr>
                <p:pic>
                  <p:nvPicPr>
                    <p:cNvPr id="260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390397" y="1530327"/>
                      <a:ext cx="306000" cy="227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492913" y="1384410"/>
                      <a:ext cx="146110" cy="13072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492913" y="1794017"/>
                      <a:ext cx="146110" cy="13072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129239" y="4698268"/>
                    <a:ext cx="125603" cy="11329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500" dirty="0" smtClean="0"/>
                      <a:t>J5</a:t>
                    </a:r>
                    <a:endParaRPr lang="en-US" sz="500" dirty="0"/>
                  </a:p>
                </p:txBody>
              </p: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2004620" y="5075009"/>
                    <a:ext cx="309524" cy="305089"/>
                    <a:chOff x="1985663" y="4985764"/>
                    <a:chExt cx="309524" cy="305089"/>
                  </a:xfrm>
                </p:grpSpPr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1985663" y="4985764"/>
                      <a:ext cx="305089" cy="30508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Rectangle 258"/>
                    <p:cNvSpPr/>
                    <p:nvPr/>
                  </p:nvSpPr>
                  <p:spPr>
                    <a:xfrm>
                      <a:off x="2003471" y="5030840"/>
                      <a:ext cx="291716" cy="19333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R19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86" name="Rectangle 185"/>
                  <p:cNvSpPr/>
                  <p:nvPr/>
                </p:nvSpPr>
                <p:spPr>
                  <a:xfrm>
                    <a:off x="2554936" y="2992708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2539696" y="3336009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2539696" y="3664220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2332927" y="5546714"/>
                    <a:ext cx="637472" cy="93600"/>
                    <a:chOff x="2353267" y="5546714"/>
                    <a:chExt cx="637472" cy="93600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2803539" y="5546714"/>
                      <a:ext cx="187200" cy="93600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 w="127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/>
                        <a:t>D5</a:t>
                      </a:r>
                      <a:endParaRPr lang="en-US" sz="500" dirty="0"/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2578403" y="5546714"/>
                      <a:ext cx="187200" cy="93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27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/>
                        <a:t>D10</a:t>
                      </a:r>
                      <a:endParaRPr lang="en-US" sz="500" dirty="0"/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2353267" y="5546714"/>
                      <a:ext cx="187200" cy="93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500" dirty="0" smtClean="0"/>
                        <a:t>D11</a:t>
                      </a:r>
                      <a:endParaRPr lang="en-US" sz="500" dirty="0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2337185" y="2728093"/>
                    <a:ext cx="628956" cy="2225298"/>
                    <a:chOff x="1532982" y="1714889"/>
                    <a:chExt cx="628956" cy="2225298"/>
                  </a:xfrm>
                </p:grpSpPr>
                <p:grpSp>
                  <p:nvGrpSpPr>
                    <p:cNvPr id="200" name="Group 199"/>
                    <p:cNvGrpSpPr/>
                    <p:nvPr/>
                  </p:nvGrpSpPr>
                  <p:grpSpPr>
                    <a:xfrm>
                      <a:off x="2080938" y="1714889"/>
                      <a:ext cx="81000" cy="2225298"/>
                      <a:chOff x="3876790" y="966788"/>
                      <a:chExt cx="81000" cy="2225298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3876790" y="966788"/>
                        <a:ext cx="81000" cy="22252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30" name="Group 229"/>
                      <p:cNvGrpSpPr/>
                      <p:nvPr/>
                    </p:nvGrpSpPr>
                    <p:grpSpPr>
                      <a:xfrm>
                        <a:off x="3884431" y="979651"/>
                        <a:ext cx="65718" cy="2194271"/>
                        <a:chOff x="3884431" y="979651"/>
                        <a:chExt cx="65718" cy="2194271"/>
                      </a:xfrm>
                    </p:grpSpPr>
                    <p:sp>
                      <p:nvSpPr>
                        <p:cNvPr id="231" name="Rectangle 230"/>
                        <p:cNvSpPr/>
                        <p:nvPr/>
                      </p:nvSpPr>
                      <p:spPr>
                        <a:xfrm>
                          <a:off x="3884431" y="97965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Rectangle 231"/>
                        <p:cNvSpPr/>
                        <p:nvPr/>
                      </p:nvSpPr>
                      <p:spPr>
                        <a:xfrm>
                          <a:off x="3884431" y="107219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3" name="Rectangle 232"/>
                        <p:cNvSpPr/>
                        <p:nvPr/>
                      </p:nvSpPr>
                      <p:spPr>
                        <a:xfrm>
                          <a:off x="3884431" y="116474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4" name="Rectangle 233"/>
                        <p:cNvSpPr/>
                        <p:nvPr/>
                      </p:nvSpPr>
                      <p:spPr>
                        <a:xfrm>
                          <a:off x="3884431" y="125728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5" name="Rectangle 234"/>
                        <p:cNvSpPr/>
                        <p:nvPr/>
                      </p:nvSpPr>
                      <p:spPr>
                        <a:xfrm>
                          <a:off x="3884431" y="134983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Rectangle 235"/>
                        <p:cNvSpPr/>
                        <p:nvPr/>
                      </p:nvSpPr>
                      <p:spPr>
                        <a:xfrm>
                          <a:off x="3884431" y="144238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7" name="Rectangle 236"/>
                        <p:cNvSpPr/>
                        <p:nvPr/>
                      </p:nvSpPr>
                      <p:spPr>
                        <a:xfrm>
                          <a:off x="3884431" y="153492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Rectangle 237"/>
                        <p:cNvSpPr/>
                        <p:nvPr/>
                      </p:nvSpPr>
                      <p:spPr>
                        <a:xfrm>
                          <a:off x="3884431" y="162747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" name="Rectangle 238"/>
                        <p:cNvSpPr/>
                        <p:nvPr/>
                      </p:nvSpPr>
                      <p:spPr>
                        <a:xfrm>
                          <a:off x="3884431" y="172001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3884431" y="181256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" name="Rectangle 240"/>
                        <p:cNvSpPr/>
                        <p:nvPr/>
                      </p:nvSpPr>
                      <p:spPr>
                        <a:xfrm>
                          <a:off x="3884431" y="190511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2" name="Rectangle 241"/>
                        <p:cNvSpPr/>
                        <p:nvPr/>
                      </p:nvSpPr>
                      <p:spPr>
                        <a:xfrm>
                          <a:off x="3884431" y="199765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Rectangle 242"/>
                        <p:cNvSpPr/>
                        <p:nvPr/>
                      </p:nvSpPr>
                      <p:spPr>
                        <a:xfrm>
                          <a:off x="3884431" y="209020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Rectangle 243"/>
                        <p:cNvSpPr/>
                        <p:nvPr/>
                      </p:nvSpPr>
                      <p:spPr>
                        <a:xfrm>
                          <a:off x="3884431" y="218274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5" name="Rectangle 244"/>
                        <p:cNvSpPr/>
                        <p:nvPr/>
                      </p:nvSpPr>
                      <p:spPr>
                        <a:xfrm>
                          <a:off x="3884431" y="227529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3884431" y="236784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7" name="Rectangle 246"/>
                        <p:cNvSpPr/>
                        <p:nvPr/>
                      </p:nvSpPr>
                      <p:spPr>
                        <a:xfrm>
                          <a:off x="3884431" y="246038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8" name="Rectangle 247"/>
                        <p:cNvSpPr/>
                        <p:nvPr/>
                      </p:nvSpPr>
                      <p:spPr>
                        <a:xfrm>
                          <a:off x="3884431" y="255293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3884431" y="264547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0" name="Rectangle 249"/>
                        <p:cNvSpPr/>
                        <p:nvPr/>
                      </p:nvSpPr>
                      <p:spPr>
                        <a:xfrm>
                          <a:off x="3884431" y="273802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1" name="Rectangle 250"/>
                        <p:cNvSpPr/>
                        <p:nvPr/>
                      </p:nvSpPr>
                      <p:spPr>
                        <a:xfrm>
                          <a:off x="3884431" y="283057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3884431" y="292311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3" name="Rectangle 252"/>
                        <p:cNvSpPr/>
                        <p:nvPr/>
                      </p:nvSpPr>
                      <p:spPr>
                        <a:xfrm>
                          <a:off x="3884431" y="301566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" name="Rectangle 253"/>
                        <p:cNvSpPr/>
                        <p:nvPr/>
                      </p:nvSpPr>
                      <p:spPr>
                        <a:xfrm>
                          <a:off x="3884431" y="3108204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532982" y="1714889"/>
                      <a:ext cx="81000" cy="2225298"/>
                      <a:chOff x="3876790" y="966788"/>
                      <a:chExt cx="81000" cy="2225298"/>
                    </a:xfrm>
                  </p:grpSpPr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3876790" y="966788"/>
                        <a:ext cx="81000" cy="22252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04" name="Group 203"/>
                      <p:cNvGrpSpPr/>
                      <p:nvPr/>
                    </p:nvGrpSpPr>
                    <p:grpSpPr>
                      <a:xfrm>
                        <a:off x="3884431" y="979651"/>
                        <a:ext cx="65718" cy="2194271"/>
                        <a:chOff x="3884431" y="979651"/>
                        <a:chExt cx="65718" cy="2194271"/>
                      </a:xfrm>
                    </p:grpSpPr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3884431" y="97965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3884431" y="107219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3884431" y="116474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Rectangle 207"/>
                        <p:cNvSpPr/>
                        <p:nvPr/>
                      </p:nvSpPr>
                      <p:spPr>
                        <a:xfrm>
                          <a:off x="3884431" y="125728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3884431" y="134983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884431" y="144238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" name="Rectangle 210"/>
                        <p:cNvSpPr/>
                        <p:nvPr/>
                      </p:nvSpPr>
                      <p:spPr>
                        <a:xfrm>
                          <a:off x="3884431" y="153492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Rectangle 211"/>
                        <p:cNvSpPr/>
                        <p:nvPr/>
                      </p:nvSpPr>
                      <p:spPr>
                        <a:xfrm>
                          <a:off x="3884431" y="162747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3" name="Rectangle 212"/>
                        <p:cNvSpPr/>
                        <p:nvPr/>
                      </p:nvSpPr>
                      <p:spPr>
                        <a:xfrm>
                          <a:off x="3884431" y="172001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Rectangle 213"/>
                        <p:cNvSpPr/>
                        <p:nvPr/>
                      </p:nvSpPr>
                      <p:spPr>
                        <a:xfrm>
                          <a:off x="3884431" y="181256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5" name="Rectangle 214"/>
                        <p:cNvSpPr/>
                        <p:nvPr/>
                      </p:nvSpPr>
                      <p:spPr>
                        <a:xfrm>
                          <a:off x="3884431" y="190511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Rectangle 215"/>
                        <p:cNvSpPr/>
                        <p:nvPr/>
                      </p:nvSpPr>
                      <p:spPr>
                        <a:xfrm>
                          <a:off x="3884431" y="199765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7" name="Rectangle 216"/>
                        <p:cNvSpPr/>
                        <p:nvPr/>
                      </p:nvSpPr>
                      <p:spPr>
                        <a:xfrm>
                          <a:off x="3884431" y="209020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3884431" y="218274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9" name="Rectangle 218"/>
                        <p:cNvSpPr/>
                        <p:nvPr/>
                      </p:nvSpPr>
                      <p:spPr>
                        <a:xfrm>
                          <a:off x="3884431" y="227529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0" name="Rectangle 219"/>
                        <p:cNvSpPr/>
                        <p:nvPr/>
                      </p:nvSpPr>
                      <p:spPr>
                        <a:xfrm>
                          <a:off x="3884431" y="236784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1" name="Rectangle 220"/>
                        <p:cNvSpPr/>
                        <p:nvPr/>
                      </p:nvSpPr>
                      <p:spPr>
                        <a:xfrm>
                          <a:off x="3884431" y="246038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2" name="Rectangle 221"/>
                        <p:cNvSpPr/>
                        <p:nvPr/>
                      </p:nvSpPr>
                      <p:spPr>
                        <a:xfrm>
                          <a:off x="3884431" y="255293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3" name="Rectangle 222"/>
                        <p:cNvSpPr/>
                        <p:nvPr/>
                      </p:nvSpPr>
                      <p:spPr>
                        <a:xfrm>
                          <a:off x="3884431" y="2645479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Rectangle 223"/>
                        <p:cNvSpPr/>
                        <p:nvPr/>
                      </p:nvSpPr>
                      <p:spPr>
                        <a:xfrm>
                          <a:off x="3884431" y="2738025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5" name="Rectangle 224"/>
                        <p:cNvSpPr/>
                        <p:nvPr/>
                      </p:nvSpPr>
                      <p:spPr>
                        <a:xfrm>
                          <a:off x="3884431" y="2830571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Rectangle 225"/>
                        <p:cNvSpPr/>
                        <p:nvPr/>
                      </p:nvSpPr>
                      <p:spPr>
                        <a:xfrm>
                          <a:off x="3884431" y="2923117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7" name="Rectangle 226"/>
                        <p:cNvSpPr/>
                        <p:nvPr/>
                      </p:nvSpPr>
                      <p:spPr>
                        <a:xfrm>
                          <a:off x="3884431" y="3015663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3884431" y="3108204"/>
                          <a:ext cx="65718" cy="6571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1954978" y="1812678"/>
                      <a:ext cx="93600" cy="9360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2046946" y="3248136"/>
                    <a:ext cx="128016" cy="15519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Mic</a:t>
                    </a:r>
                  </a:p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R</a:t>
                    </a:r>
                    <a:endParaRPr lang="en-US" sz="3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3116555" y="3248136"/>
                    <a:ext cx="128016" cy="15519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Mic</a:t>
                    </a:r>
                  </a:p>
                  <a:p>
                    <a:pPr algn="ctr"/>
                    <a:r>
                      <a:rPr lang="en-US" sz="400" dirty="0" smtClean="0">
                        <a:solidFill>
                          <a:schemeClr val="bg1"/>
                        </a:solidFill>
                      </a:rPr>
                      <a:t>L</a:t>
                    </a:r>
                    <a:endParaRPr lang="en-US" sz="3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2025296" y="4613853"/>
                    <a:ext cx="85929" cy="333218"/>
                    <a:chOff x="3175060" y="4097493"/>
                    <a:chExt cx="85929" cy="333218"/>
                  </a:xfrm>
                </p:grpSpPr>
                <p:pic>
                  <p:nvPicPr>
                    <p:cNvPr id="198" name="Picture 4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3175060" y="4097493"/>
                      <a:ext cx="85929" cy="1689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99" name="Picture 4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3175060" y="4261717"/>
                      <a:ext cx="85929" cy="1689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2311647" y="5653700"/>
                    <a:ext cx="680032" cy="123111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/>
                      <a:t>TYMPAN</a:t>
                    </a:r>
                    <a:endParaRPr lang="en-US" sz="800" b="1" dirty="0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044825" y="4347097"/>
                    <a:ext cx="285414" cy="3465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>
                  <a:xfrm>
                    <a:off x="3044825" y="4347097"/>
                    <a:ext cx="269875" cy="370184"/>
                  </a:xfrm>
                  <a:custGeom>
                    <a:avLst/>
                    <a:gdLst>
                      <a:gd name="connsiteX0" fmla="*/ 234950 w 234950"/>
                      <a:gd name="connsiteY0" fmla="*/ 0 h 711200"/>
                      <a:gd name="connsiteX1" fmla="*/ 0 w 234950"/>
                      <a:gd name="connsiteY1" fmla="*/ 0 h 711200"/>
                      <a:gd name="connsiteX2" fmla="*/ 0 w 234950"/>
                      <a:gd name="connsiteY2" fmla="*/ 711200 h 711200"/>
                      <a:gd name="connsiteX3" fmla="*/ 234950 w 234950"/>
                      <a:gd name="connsiteY3" fmla="*/ 711200 h 711200"/>
                      <a:gd name="connsiteX4" fmla="*/ 234950 w 234950"/>
                      <a:gd name="connsiteY4" fmla="*/ 7112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4950" h="711200">
                        <a:moveTo>
                          <a:pt x="234950" y="0"/>
                        </a:moveTo>
                        <a:lnTo>
                          <a:pt x="0" y="0"/>
                        </a:lnTo>
                        <a:lnTo>
                          <a:pt x="0" y="711200"/>
                        </a:lnTo>
                        <a:lnTo>
                          <a:pt x="234950" y="711200"/>
                        </a:lnTo>
                        <a:lnTo>
                          <a:pt x="234950" y="71120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6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4634" b="95217" l="16779" r="61298">
                              <a14:foregroundMark x1="40045" y1="9865" x2="40045" y2="9865"/>
                              <a14:foregroundMark x1="38926" y1="7922" x2="38926" y2="7922"/>
                              <a14:foregroundMark x1="36018" y1="7025" x2="36018" y2="7025"/>
                              <a14:foregroundMark x1="43400" y1="7025" x2="43400" y2="7025"/>
                              <a14:foregroundMark x1="33781" y1="5830" x2="33781" y2="5830"/>
                              <a14:foregroundMark x1="44295" y1="6129" x2="44295" y2="6129"/>
                              <a14:foregroundMark x1="46309" y1="6129" x2="46309" y2="6129"/>
                              <a14:foregroundMark x1="44519" y1="5830" x2="44519" y2="5830"/>
                              <a14:foregroundMark x1="32662" y1="6428" x2="32662" y2="642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089" t="5333" r="41173" b="6228"/>
                <a:stretch/>
              </p:blipFill>
              <p:spPr bwMode="auto">
                <a:xfrm>
                  <a:off x="6121748" y="2204127"/>
                  <a:ext cx="648000" cy="2272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46" name="TextBox 145"/>
              <p:cNvSpPr txBox="1"/>
              <p:nvPr/>
            </p:nvSpPr>
            <p:spPr>
              <a:xfrm>
                <a:off x="6259634" y="3495617"/>
                <a:ext cx="5325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LiPo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Via F1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263661" y="513096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Gnd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Via TP2</a:t>
                </a:r>
                <a:endParaRPr lang="en-US" sz="1100" dirty="0" smtClean="0"/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>
              <a:xfrm flipH="1" flipV="1">
                <a:off x="5958958" y="5021242"/>
                <a:ext cx="395072" cy="24712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/>
              <p:cNvSpPr/>
              <p:nvPr/>
            </p:nvSpPr>
            <p:spPr>
              <a:xfrm rot="20563146">
                <a:off x="6069496" y="4796009"/>
                <a:ext cx="485166" cy="13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125K</a:t>
                </a:r>
                <a:endParaRPr lang="en-US" sz="1100" dirty="0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5165611" y="4564827"/>
                <a:ext cx="1534855" cy="212160"/>
              </a:xfrm>
              <a:custGeom>
                <a:avLst/>
                <a:gdLst>
                  <a:gd name="connsiteX0" fmla="*/ 1905710 w 2266428"/>
                  <a:gd name="connsiteY0" fmla="*/ 0 h 903102"/>
                  <a:gd name="connsiteX1" fmla="*/ 2151599 w 2266428"/>
                  <a:gd name="connsiteY1" fmla="*/ 445674 h 903102"/>
                  <a:gd name="connsiteX2" fmla="*/ 284379 w 2266428"/>
                  <a:gd name="connsiteY2" fmla="*/ 891348 h 903102"/>
                  <a:gd name="connsiteX3" fmla="*/ 38490 w 2266428"/>
                  <a:gd name="connsiteY3" fmla="*/ 729983 h 903102"/>
                  <a:gd name="connsiteX0" fmla="*/ 1410410 w 2184271"/>
                  <a:gd name="connsiteY0" fmla="*/ 82449 h 466438"/>
                  <a:gd name="connsiteX1" fmla="*/ 2151599 w 2184271"/>
                  <a:gd name="connsiteY1" fmla="*/ 9010 h 466438"/>
                  <a:gd name="connsiteX2" fmla="*/ 284379 w 2184271"/>
                  <a:gd name="connsiteY2" fmla="*/ 454684 h 466438"/>
                  <a:gd name="connsiteX3" fmla="*/ 38490 w 2184271"/>
                  <a:gd name="connsiteY3" fmla="*/ 293319 h 466438"/>
                  <a:gd name="connsiteX0" fmla="*/ 1410410 w 1522387"/>
                  <a:gd name="connsiteY0" fmla="*/ 0 h 383989"/>
                  <a:gd name="connsiteX1" fmla="*/ 1237199 w 1522387"/>
                  <a:gd name="connsiteY1" fmla="*/ 245648 h 383989"/>
                  <a:gd name="connsiteX2" fmla="*/ 284379 w 1522387"/>
                  <a:gd name="connsiteY2" fmla="*/ 372235 h 383989"/>
                  <a:gd name="connsiteX3" fmla="*/ 38490 w 1522387"/>
                  <a:gd name="connsiteY3" fmla="*/ 210870 h 383989"/>
                  <a:gd name="connsiteX0" fmla="*/ 1237199 w 1237199"/>
                  <a:gd name="connsiteY0" fmla="*/ 34778 h 173119"/>
                  <a:gd name="connsiteX1" fmla="*/ 284379 w 1237199"/>
                  <a:gd name="connsiteY1" fmla="*/ 161365 h 173119"/>
                  <a:gd name="connsiteX2" fmla="*/ 38490 w 1237199"/>
                  <a:gd name="connsiteY2" fmla="*/ 0 h 173119"/>
                  <a:gd name="connsiteX0" fmla="*/ 1534855 w 1534855"/>
                  <a:gd name="connsiteY0" fmla="*/ 0 h 212160"/>
                  <a:gd name="connsiteX1" fmla="*/ 284379 w 1534855"/>
                  <a:gd name="connsiteY1" fmla="*/ 200406 h 212160"/>
                  <a:gd name="connsiteX2" fmla="*/ 38490 w 1534855"/>
                  <a:gd name="connsiteY2" fmla="*/ 39041 h 212160"/>
                  <a:gd name="connsiteX0" fmla="*/ 1534855 w 1534855"/>
                  <a:gd name="connsiteY0" fmla="*/ 0 h 212160"/>
                  <a:gd name="connsiteX1" fmla="*/ 284379 w 1534855"/>
                  <a:gd name="connsiteY1" fmla="*/ 200406 h 212160"/>
                  <a:gd name="connsiteX2" fmla="*/ 38490 w 1534855"/>
                  <a:gd name="connsiteY2" fmla="*/ 39041 h 21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4855" h="212160">
                    <a:moveTo>
                      <a:pt x="1534855" y="0"/>
                    </a:moveTo>
                    <a:cubicBezTo>
                      <a:pt x="1332896" y="35845"/>
                      <a:pt x="636564" y="153021"/>
                      <a:pt x="284379" y="200406"/>
                    </a:cubicBezTo>
                    <a:cubicBezTo>
                      <a:pt x="-67806" y="247791"/>
                      <a:pt x="-14658" y="143416"/>
                      <a:pt x="38490" y="3904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ounded Rectangle 279"/>
              <p:cNvSpPr/>
              <p:nvPr/>
            </p:nvSpPr>
            <p:spPr>
              <a:xfrm>
                <a:off x="5839646" y="3996602"/>
                <a:ext cx="153354" cy="935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3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261" b="50000"/>
              <a:stretch/>
            </p:blipFill>
            <p:spPr bwMode="auto">
              <a:xfrm rot="16200000">
                <a:off x="5874222" y="4954418"/>
                <a:ext cx="73451" cy="84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89" name="Straight Connector 288"/>
              <p:cNvCxnSpPr>
                <a:endCxn id="154" idx="1"/>
              </p:cNvCxnSpPr>
              <p:nvPr/>
            </p:nvCxnSpPr>
            <p:spPr>
              <a:xfrm flipV="1">
                <a:off x="5913111" y="4937855"/>
                <a:ext cx="167335" cy="57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/>
              <p:cNvSpPr/>
              <p:nvPr/>
            </p:nvSpPr>
            <p:spPr>
              <a:xfrm rot="1045075">
                <a:off x="6111447" y="4233356"/>
                <a:ext cx="485166" cy="139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50K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299" idx="3"/>
              </p:cNvCxnSpPr>
              <p:nvPr/>
            </p:nvCxnSpPr>
            <p:spPr>
              <a:xfrm>
                <a:off x="4602615" y="4545211"/>
                <a:ext cx="565296" cy="454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reeform 154"/>
              <p:cNvSpPr/>
              <p:nvPr/>
            </p:nvSpPr>
            <p:spPr>
              <a:xfrm>
                <a:off x="5838049" y="4034413"/>
                <a:ext cx="282438" cy="189400"/>
              </a:xfrm>
              <a:custGeom>
                <a:avLst/>
                <a:gdLst>
                  <a:gd name="connsiteX0" fmla="*/ 0 w 315077"/>
                  <a:gd name="connsiteY0" fmla="*/ 0 h 153681"/>
                  <a:gd name="connsiteX1" fmla="*/ 315045 w 315077"/>
                  <a:gd name="connsiteY1" fmla="*/ 46104 h 153681"/>
                  <a:gd name="connsiteX2" fmla="*/ 15368 w 315077"/>
                  <a:gd name="connsiteY2" fmla="*/ 153681 h 153681"/>
                  <a:gd name="connsiteX0" fmla="*/ 0 w 1215084"/>
                  <a:gd name="connsiteY0" fmla="*/ 170435 h 170808"/>
                  <a:gd name="connsiteX1" fmla="*/ 1215052 w 1215084"/>
                  <a:gd name="connsiteY1" fmla="*/ 2227 h 170808"/>
                  <a:gd name="connsiteX2" fmla="*/ 915375 w 1215084"/>
                  <a:gd name="connsiteY2" fmla="*/ 109804 h 170808"/>
                  <a:gd name="connsiteX0" fmla="*/ 0 w 1215084"/>
                  <a:gd name="connsiteY0" fmla="*/ 169532 h 212210"/>
                  <a:gd name="connsiteX1" fmla="*/ 1215052 w 1215084"/>
                  <a:gd name="connsiteY1" fmla="*/ 1324 h 212210"/>
                  <a:gd name="connsiteX2" fmla="*/ 915375 w 1215084"/>
                  <a:gd name="connsiteY2" fmla="*/ 108901 h 212210"/>
                  <a:gd name="connsiteX0" fmla="*/ 0 w 915375"/>
                  <a:gd name="connsiteY0" fmla="*/ 60631 h 60631"/>
                  <a:gd name="connsiteX1" fmla="*/ 915375 w 915375"/>
                  <a:gd name="connsiteY1" fmla="*/ 0 h 60631"/>
                  <a:gd name="connsiteX0" fmla="*/ 0 w 257856"/>
                  <a:gd name="connsiteY0" fmla="*/ 0 h 87006"/>
                  <a:gd name="connsiteX1" fmla="*/ 257856 w 257856"/>
                  <a:gd name="connsiteY1" fmla="*/ 87006 h 87006"/>
                  <a:gd name="connsiteX0" fmla="*/ 0 w 257856"/>
                  <a:gd name="connsiteY0" fmla="*/ 0 h 87006"/>
                  <a:gd name="connsiteX1" fmla="*/ 131288 w 257856"/>
                  <a:gd name="connsiteY1" fmla="*/ 47051 h 87006"/>
                  <a:gd name="connsiteX2" fmla="*/ 257856 w 257856"/>
                  <a:gd name="connsiteY2" fmla="*/ 87006 h 87006"/>
                  <a:gd name="connsiteX0" fmla="*/ 0 w 257856"/>
                  <a:gd name="connsiteY0" fmla="*/ 0 h 125632"/>
                  <a:gd name="connsiteX1" fmla="*/ 52012 w 257856"/>
                  <a:gd name="connsiteY1" fmla="*/ 125632 h 125632"/>
                  <a:gd name="connsiteX2" fmla="*/ 257856 w 257856"/>
                  <a:gd name="connsiteY2" fmla="*/ 87006 h 125632"/>
                  <a:gd name="connsiteX0" fmla="*/ 1806 w 259662"/>
                  <a:gd name="connsiteY0" fmla="*/ 0 h 125632"/>
                  <a:gd name="connsiteX1" fmla="*/ 53818 w 259662"/>
                  <a:gd name="connsiteY1" fmla="*/ 125632 h 125632"/>
                  <a:gd name="connsiteX2" fmla="*/ 259662 w 259662"/>
                  <a:gd name="connsiteY2" fmla="*/ 87006 h 125632"/>
                  <a:gd name="connsiteX0" fmla="*/ 1806 w 259662"/>
                  <a:gd name="connsiteY0" fmla="*/ 0 h 111344"/>
                  <a:gd name="connsiteX1" fmla="*/ 53818 w 259662"/>
                  <a:gd name="connsiteY1" fmla="*/ 111344 h 111344"/>
                  <a:gd name="connsiteX2" fmla="*/ 259662 w 259662"/>
                  <a:gd name="connsiteY2" fmla="*/ 87006 h 111344"/>
                  <a:gd name="connsiteX0" fmla="*/ 5113 w 262969"/>
                  <a:gd name="connsiteY0" fmla="*/ 0 h 112490"/>
                  <a:gd name="connsiteX1" fmla="*/ 57125 w 262969"/>
                  <a:gd name="connsiteY1" fmla="*/ 111344 h 112490"/>
                  <a:gd name="connsiteX2" fmla="*/ 262969 w 262969"/>
                  <a:gd name="connsiteY2" fmla="*/ 87006 h 112490"/>
                  <a:gd name="connsiteX0" fmla="*/ 3625 w 261481"/>
                  <a:gd name="connsiteY0" fmla="*/ 0 h 114815"/>
                  <a:gd name="connsiteX1" fmla="*/ 62633 w 261481"/>
                  <a:gd name="connsiteY1" fmla="*/ 113725 h 114815"/>
                  <a:gd name="connsiteX2" fmla="*/ 261481 w 261481"/>
                  <a:gd name="connsiteY2" fmla="*/ 87006 h 114815"/>
                  <a:gd name="connsiteX0" fmla="*/ 4426 w 262282"/>
                  <a:gd name="connsiteY0" fmla="*/ 0 h 113725"/>
                  <a:gd name="connsiteX1" fmla="*/ 63434 w 262282"/>
                  <a:gd name="connsiteY1" fmla="*/ 113725 h 113725"/>
                  <a:gd name="connsiteX2" fmla="*/ 262282 w 262282"/>
                  <a:gd name="connsiteY2" fmla="*/ 87006 h 113725"/>
                  <a:gd name="connsiteX0" fmla="*/ 1527 w 278036"/>
                  <a:gd name="connsiteY0" fmla="*/ 0 h 189400"/>
                  <a:gd name="connsiteX1" fmla="*/ 60535 w 278036"/>
                  <a:gd name="connsiteY1" fmla="*/ 113725 h 189400"/>
                  <a:gd name="connsiteX2" fmla="*/ 278036 w 278036"/>
                  <a:gd name="connsiteY2" fmla="*/ 189400 h 189400"/>
                  <a:gd name="connsiteX0" fmla="*/ 0 w 276509"/>
                  <a:gd name="connsiteY0" fmla="*/ 0 h 189400"/>
                  <a:gd name="connsiteX1" fmla="*/ 276509 w 276509"/>
                  <a:gd name="connsiteY1" fmla="*/ 189400 h 189400"/>
                  <a:gd name="connsiteX0" fmla="*/ 46 w 276555"/>
                  <a:gd name="connsiteY0" fmla="*/ 0 h 189400"/>
                  <a:gd name="connsiteX1" fmla="*/ 276555 w 276555"/>
                  <a:gd name="connsiteY1" fmla="*/ 189400 h 189400"/>
                  <a:gd name="connsiteX0" fmla="*/ 44 w 276553"/>
                  <a:gd name="connsiteY0" fmla="*/ 0 h 189400"/>
                  <a:gd name="connsiteX1" fmla="*/ 276553 w 276553"/>
                  <a:gd name="connsiteY1" fmla="*/ 189400 h 18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553" h="189400">
                    <a:moveTo>
                      <a:pt x="44" y="0"/>
                    </a:moveTo>
                    <a:cubicBezTo>
                      <a:pt x="-3383" y="160764"/>
                      <a:pt x="198374" y="90548"/>
                      <a:pt x="276553" y="1894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 297"/>
              <p:cNvSpPr/>
              <p:nvPr/>
            </p:nvSpPr>
            <p:spPr>
              <a:xfrm>
                <a:off x="6543676" y="4391024"/>
                <a:ext cx="156270" cy="397669"/>
              </a:xfrm>
              <a:custGeom>
                <a:avLst/>
                <a:gdLst>
                  <a:gd name="connsiteX0" fmla="*/ 33552 w 33552"/>
                  <a:gd name="connsiteY0" fmla="*/ 0 h 414338"/>
                  <a:gd name="connsiteX1" fmla="*/ 214 w 33552"/>
                  <a:gd name="connsiteY1" fmla="*/ 414338 h 414338"/>
                  <a:gd name="connsiteX0" fmla="*/ 33351 w 158628"/>
                  <a:gd name="connsiteY0" fmla="*/ 0 h 414338"/>
                  <a:gd name="connsiteX1" fmla="*/ 13 w 158628"/>
                  <a:gd name="connsiteY1" fmla="*/ 414338 h 414338"/>
                  <a:gd name="connsiteX0" fmla="*/ 33338 w 176351"/>
                  <a:gd name="connsiteY0" fmla="*/ 0 h 414338"/>
                  <a:gd name="connsiteX1" fmla="*/ 0 w 176351"/>
                  <a:gd name="connsiteY1" fmla="*/ 414338 h 414338"/>
                  <a:gd name="connsiteX0" fmla="*/ 42863 w 183214"/>
                  <a:gd name="connsiteY0" fmla="*/ 0 h 397669"/>
                  <a:gd name="connsiteX1" fmla="*/ 0 w 183214"/>
                  <a:gd name="connsiteY1" fmla="*/ 397669 h 397669"/>
                  <a:gd name="connsiteX0" fmla="*/ 42863 w 198099"/>
                  <a:gd name="connsiteY0" fmla="*/ 0 h 397669"/>
                  <a:gd name="connsiteX1" fmla="*/ 0 w 198099"/>
                  <a:gd name="connsiteY1" fmla="*/ 397669 h 397669"/>
                  <a:gd name="connsiteX0" fmla="*/ 42863 w 196010"/>
                  <a:gd name="connsiteY0" fmla="*/ 0 h 397669"/>
                  <a:gd name="connsiteX1" fmla="*/ 0 w 196010"/>
                  <a:gd name="connsiteY1" fmla="*/ 397669 h 397669"/>
                  <a:gd name="connsiteX0" fmla="*/ 42863 w 247006"/>
                  <a:gd name="connsiteY0" fmla="*/ 0 h 397669"/>
                  <a:gd name="connsiteX1" fmla="*/ 0 w 247006"/>
                  <a:gd name="connsiteY1" fmla="*/ 397669 h 397669"/>
                  <a:gd name="connsiteX0" fmla="*/ 42863 w 180348"/>
                  <a:gd name="connsiteY0" fmla="*/ 0 h 397669"/>
                  <a:gd name="connsiteX1" fmla="*/ 0 w 180348"/>
                  <a:gd name="connsiteY1" fmla="*/ 397669 h 397669"/>
                  <a:gd name="connsiteX0" fmla="*/ 42863 w 156270"/>
                  <a:gd name="connsiteY0" fmla="*/ 0 h 397669"/>
                  <a:gd name="connsiteX1" fmla="*/ 0 w 156270"/>
                  <a:gd name="connsiteY1" fmla="*/ 397669 h 39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270" h="397669">
                    <a:moveTo>
                      <a:pt x="42863" y="0"/>
                    </a:moveTo>
                    <a:cubicBezTo>
                      <a:pt x="158352" y="49609"/>
                      <a:pt x="242888" y="304008"/>
                      <a:pt x="0" y="39766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3816822" y="4329767"/>
                <a:ext cx="78579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RTC </a:t>
                </a:r>
                <a:r>
                  <a:rPr lang="en-US" sz="1100" dirty="0" err="1" smtClean="0"/>
                  <a:t>VBat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On Teensy</a:t>
                </a:r>
                <a:endParaRPr lang="en-US" sz="1100" dirty="0" smtClean="0"/>
              </a:p>
            </p:txBody>
          </p:sp>
          <p:cxnSp>
            <p:nvCxnSpPr>
              <p:cNvPr id="302" name="Straight Arrow Connector 301"/>
              <p:cNvCxnSpPr/>
              <p:nvPr/>
            </p:nvCxnSpPr>
            <p:spPr>
              <a:xfrm flipH="1">
                <a:off x="6003445" y="3823415"/>
                <a:ext cx="308634" cy="14669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/>
            <p:cNvGrpSpPr/>
            <p:nvPr/>
          </p:nvGrpSpPr>
          <p:grpSpPr>
            <a:xfrm>
              <a:off x="3334471" y="2416517"/>
              <a:ext cx="4032399" cy="3411926"/>
              <a:chOff x="3676650" y="2467355"/>
              <a:chExt cx="4032399" cy="3411926"/>
            </a:xfrm>
          </p:grpSpPr>
          <p:pic>
            <p:nvPicPr>
              <p:cNvPr id="312" name="Picture 3" descr="C:\Users\wea\Desktop\2017-12-15 RTC Mods\IMG_8430-001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43" t="3125" r="15757" b="9218"/>
              <a:stretch/>
            </p:blipFill>
            <p:spPr bwMode="auto">
              <a:xfrm>
                <a:off x="3676650" y="2467355"/>
                <a:ext cx="4032399" cy="341192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3" name="TextBox 312"/>
              <p:cNvSpPr txBox="1"/>
              <p:nvPr/>
            </p:nvSpPr>
            <p:spPr>
              <a:xfrm>
                <a:off x="6930737" y="3510861"/>
                <a:ext cx="750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Battery +</a:t>
                </a:r>
              </a:p>
              <a:p>
                <a:pPr algn="ctr"/>
                <a:r>
                  <a:rPr lang="en-US" sz="1200" dirty="0" smtClean="0"/>
                  <a:t>(on F1)</a:t>
                </a:r>
                <a:endParaRPr lang="en-US" sz="1200" dirty="0"/>
              </a:p>
            </p:txBody>
          </p:sp>
          <p:sp>
            <p:nvSpPr>
              <p:cNvPr id="314" name="Freeform 313"/>
              <p:cNvSpPr/>
              <p:nvPr/>
            </p:nvSpPr>
            <p:spPr>
              <a:xfrm>
                <a:off x="6300441" y="3632875"/>
                <a:ext cx="595747" cy="282404"/>
              </a:xfrm>
              <a:custGeom>
                <a:avLst/>
                <a:gdLst>
                  <a:gd name="connsiteX0" fmla="*/ 714375 w 715534"/>
                  <a:gd name="connsiteY0" fmla="*/ 173602 h 211702"/>
                  <a:gd name="connsiteX1" fmla="*/ 628650 w 715534"/>
                  <a:gd name="connsiteY1" fmla="*/ 106927 h 211702"/>
                  <a:gd name="connsiteX2" fmla="*/ 161925 w 715534"/>
                  <a:gd name="connsiteY2" fmla="*/ 2152 h 211702"/>
                  <a:gd name="connsiteX3" fmla="*/ 0 w 715534"/>
                  <a:gd name="connsiteY3" fmla="*/ 211702 h 211702"/>
                  <a:gd name="connsiteX0" fmla="*/ 714375 w 714375"/>
                  <a:gd name="connsiteY0" fmla="*/ 171657 h 209757"/>
                  <a:gd name="connsiteX1" fmla="*/ 161925 w 714375"/>
                  <a:gd name="connsiteY1" fmla="*/ 207 h 209757"/>
                  <a:gd name="connsiteX2" fmla="*/ 0 w 714375"/>
                  <a:gd name="connsiteY2" fmla="*/ 209757 h 209757"/>
                  <a:gd name="connsiteX0" fmla="*/ 714375 w 714375"/>
                  <a:gd name="connsiteY0" fmla="*/ 342995 h 381095"/>
                  <a:gd name="connsiteX1" fmla="*/ 133350 w 714375"/>
                  <a:gd name="connsiteY1" fmla="*/ 95 h 381095"/>
                  <a:gd name="connsiteX2" fmla="*/ 0 w 714375"/>
                  <a:gd name="connsiteY2" fmla="*/ 381095 h 381095"/>
                  <a:gd name="connsiteX0" fmla="*/ 600075 w 600075"/>
                  <a:gd name="connsiteY0" fmla="*/ 171656 h 381206"/>
                  <a:gd name="connsiteX1" fmla="*/ 133350 w 600075"/>
                  <a:gd name="connsiteY1" fmla="*/ 206 h 381206"/>
                  <a:gd name="connsiteX2" fmla="*/ 0 w 600075"/>
                  <a:gd name="connsiteY2" fmla="*/ 381206 h 381206"/>
                  <a:gd name="connsiteX0" fmla="*/ 866775 w 866775"/>
                  <a:gd name="connsiteY0" fmla="*/ 152637 h 381237"/>
                  <a:gd name="connsiteX1" fmla="*/ 133350 w 866775"/>
                  <a:gd name="connsiteY1" fmla="*/ 237 h 381237"/>
                  <a:gd name="connsiteX2" fmla="*/ 0 w 866775"/>
                  <a:gd name="connsiteY2" fmla="*/ 381237 h 381237"/>
                  <a:gd name="connsiteX0" fmla="*/ 866775 w 866775"/>
                  <a:gd name="connsiteY0" fmla="*/ 181168 h 409768"/>
                  <a:gd name="connsiteX1" fmla="*/ 266700 w 866775"/>
                  <a:gd name="connsiteY1" fmla="*/ 193 h 409768"/>
                  <a:gd name="connsiteX2" fmla="*/ 0 w 866775"/>
                  <a:gd name="connsiteY2" fmla="*/ 409768 h 409768"/>
                  <a:gd name="connsiteX0" fmla="*/ 866775 w 866775"/>
                  <a:gd name="connsiteY0" fmla="*/ 182281 h 410881"/>
                  <a:gd name="connsiteX1" fmla="*/ 266700 w 866775"/>
                  <a:gd name="connsiteY1" fmla="*/ 1306 h 410881"/>
                  <a:gd name="connsiteX2" fmla="*/ 0 w 866775"/>
                  <a:gd name="connsiteY2" fmla="*/ 410881 h 410881"/>
                  <a:gd name="connsiteX0" fmla="*/ 866775 w 866775"/>
                  <a:gd name="connsiteY0" fmla="*/ 182281 h 410881"/>
                  <a:gd name="connsiteX1" fmla="*/ 266700 w 866775"/>
                  <a:gd name="connsiteY1" fmla="*/ 1306 h 410881"/>
                  <a:gd name="connsiteX2" fmla="*/ 0 w 866775"/>
                  <a:gd name="connsiteY2" fmla="*/ 410881 h 41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410881">
                    <a:moveTo>
                      <a:pt x="866775" y="182281"/>
                    </a:moveTo>
                    <a:cubicBezTo>
                      <a:pt x="751682" y="146562"/>
                      <a:pt x="447675" y="-16156"/>
                      <a:pt x="266700" y="1306"/>
                    </a:cubicBezTo>
                    <a:cubicBezTo>
                      <a:pt x="85725" y="18768"/>
                      <a:pt x="28575" y="314837"/>
                      <a:pt x="0" y="41088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6098154" y="5367932"/>
                <a:ext cx="708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Ground</a:t>
                </a:r>
              </a:p>
              <a:p>
                <a:pPr algn="ctr"/>
                <a:r>
                  <a:rPr lang="en-US" sz="1200" dirty="0"/>
                  <a:t>(</a:t>
                </a:r>
                <a:r>
                  <a:rPr lang="en-US" sz="1200" dirty="0" smtClean="0"/>
                  <a:t>on TP2)</a:t>
                </a:r>
                <a:endParaRPr lang="en-US" sz="1200" dirty="0"/>
              </a:p>
            </p:txBody>
          </p:sp>
          <p:sp>
            <p:nvSpPr>
              <p:cNvPr id="316" name="Freeform 315"/>
              <p:cNvSpPr/>
              <p:nvPr/>
            </p:nvSpPr>
            <p:spPr>
              <a:xfrm rot="2518528" flipV="1">
                <a:off x="5539001" y="5076977"/>
                <a:ext cx="695342" cy="259199"/>
              </a:xfrm>
              <a:custGeom>
                <a:avLst/>
                <a:gdLst>
                  <a:gd name="connsiteX0" fmla="*/ 714375 w 715534"/>
                  <a:gd name="connsiteY0" fmla="*/ 173602 h 211702"/>
                  <a:gd name="connsiteX1" fmla="*/ 628650 w 715534"/>
                  <a:gd name="connsiteY1" fmla="*/ 106927 h 211702"/>
                  <a:gd name="connsiteX2" fmla="*/ 161925 w 715534"/>
                  <a:gd name="connsiteY2" fmla="*/ 2152 h 211702"/>
                  <a:gd name="connsiteX3" fmla="*/ 0 w 715534"/>
                  <a:gd name="connsiteY3" fmla="*/ 211702 h 211702"/>
                  <a:gd name="connsiteX0" fmla="*/ 714375 w 714375"/>
                  <a:gd name="connsiteY0" fmla="*/ 173602 h 211702"/>
                  <a:gd name="connsiteX1" fmla="*/ 628650 w 714375"/>
                  <a:gd name="connsiteY1" fmla="*/ 106927 h 211702"/>
                  <a:gd name="connsiteX2" fmla="*/ 161925 w 714375"/>
                  <a:gd name="connsiteY2" fmla="*/ 2152 h 211702"/>
                  <a:gd name="connsiteX3" fmla="*/ 0 w 714375"/>
                  <a:gd name="connsiteY3" fmla="*/ 211702 h 211702"/>
                  <a:gd name="connsiteX0" fmla="*/ 714375 w 714375"/>
                  <a:gd name="connsiteY0" fmla="*/ 171657 h 209757"/>
                  <a:gd name="connsiteX1" fmla="*/ 161925 w 714375"/>
                  <a:gd name="connsiteY1" fmla="*/ 207 h 209757"/>
                  <a:gd name="connsiteX2" fmla="*/ 0 w 714375"/>
                  <a:gd name="connsiteY2" fmla="*/ 209757 h 209757"/>
                  <a:gd name="connsiteX0" fmla="*/ 1011680 w 1011680"/>
                  <a:gd name="connsiteY0" fmla="*/ 7510 h 290635"/>
                  <a:gd name="connsiteX1" fmla="*/ 161925 w 1011680"/>
                  <a:gd name="connsiteY1" fmla="*/ 81085 h 290635"/>
                  <a:gd name="connsiteX2" fmla="*/ 0 w 1011680"/>
                  <a:gd name="connsiteY2" fmla="*/ 290635 h 290635"/>
                  <a:gd name="connsiteX0" fmla="*/ 1011680 w 1011680"/>
                  <a:gd name="connsiteY0" fmla="*/ 70111 h 353236"/>
                  <a:gd name="connsiteX1" fmla="*/ 188092 w 1011680"/>
                  <a:gd name="connsiteY1" fmla="*/ 668 h 353236"/>
                  <a:gd name="connsiteX2" fmla="*/ 0 w 1011680"/>
                  <a:gd name="connsiteY2" fmla="*/ 353236 h 353236"/>
                  <a:gd name="connsiteX0" fmla="*/ 1011680 w 1011680"/>
                  <a:gd name="connsiteY0" fmla="*/ 72971 h 356096"/>
                  <a:gd name="connsiteX1" fmla="*/ 188092 w 1011680"/>
                  <a:gd name="connsiteY1" fmla="*/ 3528 h 356096"/>
                  <a:gd name="connsiteX2" fmla="*/ 0 w 1011680"/>
                  <a:gd name="connsiteY2" fmla="*/ 356096 h 356096"/>
                  <a:gd name="connsiteX0" fmla="*/ 1011680 w 1011680"/>
                  <a:gd name="connsiteY0" fmla="*/ 93993 h 377118"/>
                  <a:gd name="connsiteX1" fmla="*/ 188092 w 1011680"/>
                  <a:gd name="connsiteY1" fmla="*/ 24550 h 377118"/>
                  <a:gd name="connsiteX2" fmla="*/ 0 w 1011680"/>
                  <a:gd name="connsiteY2" fmla="*/ 377118 h 377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1680" h="377118">
                    <a:moveTo>
                      <a:pt x="1011680" y="93993"/>
                    </a:moveTo>
                    <a:cubicBezTo>
                      <a:pt x="896587" y="58274"/>
                      <a:pt x="303475" y="-47429"/>
                      <a:pt x="188092" y="24550"/>
                    </a:cubicBezTo>
                    <a:cubicBezTo>
                      <a:pt x="72709" y="96529"/>
                      <a:pt x="28575" y="281074"/>
                      <a:pt x="0" y="37711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6238613" y="5012638"/>
                <a:ext cx="809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R2 = 125K</a:t>
                </a:r>
                <a:endParaRPr lang="en-US" sz="1200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6977759" y="4046395"/>
                <a:ext cx="7312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R1 = 50K</a:t>
                </a:r>
                <a:endParaRPr lang="en-US" sz="1200" dirty="0"/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 flipH="1" flipV="1">
                <a:off x="5776709" y="4614466"/>
                <a:ext cx="461904" cy="50469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>
                <a:stCxn id="318" idx="1"/>
              </p:cNvCxnSpPr>
              <p:nvPr/>
            </p:nvCxnSpPr>
            <p:spPr>
              <a:xfrm flipH="1" flipV="1">
                <a:off x="6105725" y="4046398"/>
                <a:ext cx="872034" cy="13849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TextBox 320"/>
              <p:cNvSpPr txBox="1"/>
              <p:nvPr/>
            </p:nvSpPr>
            <p:spPr>
              <a:xfrm>
                <a:off x="3782415" y="3184755"/>
                <a:ext cx="746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RTC </a:t>
                </a:r>
                <a:r>
                  <a:rPr lang="en-US" sz="1200" dirty="0" err="1" smtClean="0"/>
                  <a:t>VBat</a:t>
                </a:r>
                <a:endParaRPr lang="en-US" sz="1200" dirty="0" smtClean="0"/>
              </a:p>
              <a:p>
                <a:pPr algn="ctr"/>
                <a:r>
                  <a:rPr lang="en-US" sz="1200" dirty="0" smtClean="0"/>
                  <a:t>Hole</a:t>
                </a:r>
                <a:endParaRPr lang="en-US" sz="1200" dirty="0"/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4524987" y="3404641"/>
                <a:ext cx="586581" cy="38371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237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 to </a:t>
            </a:r>
            <a:r>
              <a:rPr lang="en-US" dirty="0" err="1" smtClean="0"/>
              <a:t>Tympan</a:t>
            </a:r>
            <a:r>
              <a:rPr lang="en-US" dirty="0" smtClean="0"/>
              <a:t> Rev A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2500" y="1409700"/>
            <a:ext cx="6991350" cy="5124450"/>
            <a:chOff x="952500" y="1409700"/>
            <a:chExt cx="6991350" cy="5124450"/>
          </a:xfrm>
        </p:grpSpPr>
        <p:sp>
          <p:nvSpPr>
            <p:cNvPr id="12" name="Rectangle 11"/>
            <p:cNvSpPr/>
            <p:nvPr/>
          </p:nvSpPr>
          <p:spPr>
            <a:xfrm>
              <a:off x="952500" y="1409700"/>
              <a:ext cx="6991350" cy="512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22350" y="1493806"/>
              <a:ext cx="6854825" cy="4964144"/>
              <a:chOff x="1022350" y="1493806"/>
              <a:chExt cx="6854825" cy="4964144"/>
            </a:xfrm>
          </p:grpSpPr>
          <p:pic>
            <p:nvPicPr>
              <p:cNvPr id="2051" name="Picture 3" descr="C:\Users\wea\Desktop\2017-12-15 RTC Mods\IMG_8430-00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25" r="9218" b="9218"/>
              <a:stretch/>
            </p:blipFill>
            <p:spPr bwMode="auto">
              <a:xfrm>
                <a:off x="1022350" y="1493806"/>
                <a:ext cx="6854825" cy="4964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6230982" y="3012043"/>
                <a:ext cx="11325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Battery +</a:t>
                </a:r>
              </a:p>
              <a:p>
                <a:pPr algn="ctr"/>
                <a:r>
                  <a:rPr lang="en-US" sz="2000" dirty="0" smtClean="0"/>
                  <a:t>(on F1)</a:t>
                </a:r>
                <a:endParaRPr lang="en-US" sz="2000" dirty="0"/>
              </a:p>
            </p:txBody>
          </p:sp>
          <p:sp>
            <p:nvSpPr>
              <p:cNvPr id="4" name="Freeform 3"/>
              <p:cNvSpPr/>
              <p:nvPr/>
            </p:nvSpPr>
            <p:spPr>
              <a:xfrm>
                <a:off x="5333999" y="3189567"/>
                <a:ext cx="866775" cy="410881"/>
              </a:xfrm>
              <a:custGeom>
                <a:avLst/>
                <a:gdLst>
                  <a:gd name="connsiteX0" fmla="*/ 714375 w 715534"/>
                  <a:gd name="connsiteY0" fmla="*/ 173602 h 211702"/>
                  <a:gd name="connsiteX1" fmla="*/ 628650 w 715534"/>
                  <a:gd name="connsiteY1" fmla="*/ 106927 h 211702"/>
                  <a:gd name="connsiteX2" fmla="*/ 161925 w 715534"/>
                  <a:gd name="connsiteY2" fmla="*/ 2152 h 211702"/>
                  <a:gd name="connsiteX3" fmla="*/ 0 w 715534"/>
                  <a:gd name="connsiteY3" fmla="*/ 211702 h 211702"/>
                  <a:gd name="connsiteX0" fmla="*/ 714375 w 714375"/>
                  <a:gd name="connsiteY0" fmla="*/ 171657 h 209757"/>
                  <a:gd name="connsiteX1" fmla="*/ 161925 w 714375"/>
                  <a:gd name="connsiteY1" fmla="*/ 207 h 209757"/>
                  <a:gd name="connsiteX2" fmla="*/ 0 w 714375"/>
                  <a:gd name="connsiteY2" fmla="*/ 209757 h 209757"/>
                  <a:gd name="connsiteX0" fmla="*/ 714375 w 714375"/>
                  <a:gd name="connsiteY0" fmla="*/ 342995 h 381095"/>
                  <a:gd name="connsiteX1" fmla="*/ 133350 w 714375"/>
                  <a:gd name="connsiteY1" fmla="*/ 95 h 381095"/>
                  <a:gd name="connsiteX2" fmla="*/ 0 w 714375"/>
                  <a:gd name="connsiteY2" fmla="*/ 381095 h 381095"/>
                  <a:gd name="connsiteX0" fmla="*/ 600075 w 600075"/>
                  <a:gd name="connsiteY0" fmla="*/ 171656 h 381206"/>
                  <a:gd name="connsiteX1" fmla="*/ 133350 w 600075"/>
                  <a:gd name="connsiteY1" fmla="*/ 206 h 381206"/>
                  <a:gd name="connsiteX2" fmla="*/ 0 w 600075"/>
                  <a:gd name="connsiteY2" fmla="*/ 381206 h 381206"/>
                  <a:gd name="connsiteX0" fmla="*/ 866775 w 866775"/>
                  <a:gd name="connsiteY0" fmla="*/ 152637 h 381237"/>
                  <a:gd name="connsiteX1" fmla="*/ 133350 w 866775"/>
                  <a:gd name="connsiteY1" fmla="*/ 237 h 381237"/>
                  <a:gd name="connsiteX2" fmla="*/ 0 w 866775"/>
                  <a:gd name="connsiteY2" fmla="*/ 381237 h 381237"/>
                  <a:gd name="connsiteX0" fmla="*/ 866775 w 866775"/>
                  <a:gd name="connsiteY0" fmla="*/ 181168 h 409768"/>
                  <a:gd name="connsiteX1" fmla="*/ 266700 w 866775"/>
                  <a:gd name="connsiteY1" fmla="*/ 193 h 409768"/>
                  <a:gd name="connsiteX2" fmla="*/ 0 w 866775"/>
                  <a:gd name="connsiteY2" fmla="*/ 409768 h 409768"/>
                  <a:gd name="connsiteX0" fmla="*/ 866775 w 866775"/>
                  <a:gd name="connsiteY0" fmla="*/ 182281 h 410881"/>
                  <a:gd name="connsiteX1" fmla="*/ 266700 w 866775"/>
                  <a:gd name="connsiteY1" fmla="*/ 1306 h 410881"/>
                  <a:gd name="connsiteX2" fmla="*/ 0 w 866775"/>
                  <a:gd name="connsiteY2" fmla="*/ 410881 h 410881"/>
                  <a:gd name="connsiteX0" fmla="*/ 866775 w 866775"/>
                  <a:gd name="connsiteY0" fmla="*/ 182281 h 410881"/>
                  <a:gd name="connsiteX1" fmla="*/ 266700 w 866775"/>
                  <a:gd name="connsiteY1" fmla="*/ 1306 h 410881"/>
                  <a:gd name="connsiteX2" fmla="*/ 0 w 866775"/>
                  <a:gd name="connsiteY2" fmla="*/ 410881 h 41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410881">
                    <a:moveTo>
                      <a:pt x="866775" y="182281"/>
                    </a:moveTo>
                    <a:cubicBezTo>
                      <a:pt x="751682" y="146562"/>
                      <a:pt x="447675" y="-16156"/>
                      <a:pt x="266700" y="1306"/>
                    </a:cubicBezTo>
                    <a:cubicBezTo>
                      <a:pt x="85725" y="18768"/>
                      <a:pt x="28575" y="314837"/>
                      <a:pt x="0" y="410881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027000" y="5713968"/>
                <a:ext cx="1056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Ground</a:t>
                </a:r>
              </a:p>
              <a:p>
                <a:pPr algn="ctr"/>
                <a:r>
                  <a:rPr lang="en-US" sz="2000" dirty="0"/>
                  <a:t>(</a:t>
                </a:r>
                <a:r>
                  <a:rPr lang="en-US" sz="2000" dirty="0" smtClean="0"/>
                  <a:t>on TP2)</a:t>
                </a:r>
                <a:endParaRPr lang="en-US" sz="2000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 rot="2518528" flipV="1">
                <a:off x="4226150" y="5290647"/>
                <a:ext cx="1011680" cy="377118"/>
              </a:xfrm>
              <a:custGeom>
                <a:avLst/>
                <a:gdLst>
                  <a:gd name="connsiteX0" fmla="*/ 714375 w 715534"/>
                  <a:gd name="connsiteY0" fmla="*/ 173602 h 211702"/>
                  <a:gd name="connsiteX1" fmla="*/ 628650 w 715534"/>
                  <a:gd name="connsiteY1" fmla="*/ 106927 h 211702"/>
                  <a:gd name="connsiteX2" fmla="*/ 161925 w 715534"/>
                  <a:gd name="connsiteY2" fmla="*/ 2152 h 211702"/>
                  <a:gd name="connsiteX3" fmla="*/ 0 w 715534"/>
                  <a:gd name="connsiteY3" fmla="*/ 211702 h 211702"/>
                  <a:gd name="connsiteX0" fmla="*/ 714375 w 714375"/>
                  <a:gd name="connsiteY0" fmla="*/ 173602 h 211702"/>
                  <a:gd name="connsiteX1" fmla="*/ 628650 w 714375"/>
                  <a:gd name="connsiteY1" fmla="*/ 106927 h 211702"/>
                  <a:gd name="connsiteX2" fmla="*/ 161925 w 714375"/>
                  <a:gd name="connsiteY2" fmla="*/ 2152 h 211702"/>
                  <a:gd name="connsiteX3" fmla="*/ 0 w 714375"/>
                  <a:gd name="connsiteY3" fmla="*/ 211702 h 211702"/>
                  <a:gd name="connsiteX0" fmla="*/ 714375 w 714375"/>
                  <a:gd name="connsiteY0" fmla="*/ 171657 h 209757"/>
                  <a:gd name="connsiteX1" fmla="*/ 161925 w 714375"/>
                  <a:gd name="connsiteY1" fmla="*/ 207 h 209757"/>
                  <a:gd name="connsiteX2" fmla="*/ 0 w 714375"/>
                  <a:gd name="connsiteY2" fmla="*/ 209757 h 209757"/>
                  <a:gd name="connsiteX0" fmla="*/ 1011680 w 1011680"/>
                  <a:gd name="connsiteY0" fmla="*/ 7510 h 290635"/>
                  <a:gd name="connsiteX1" fmla="*/ 161925 w 1011680"/>
                  <a:gd name="connsiteY1" fmla="*/ 81085 h 290635"/>
                  <a:gd name="connsiteX2" fmla="*/ 0 w 1011680"/>
                  <a:gd name="connsiteY2" fmla="*/ 290635 h 290635"/>
                  <a:gd name="connsiteX0" fmla="*/ 1011680 w 1011680"/>
                  <a:gd name="connsiteY0" fmla="*/ 70111 h 353236"/>
                  <a:gd name="connsiteX1" fmla="*/ 188092 w 1011680"/>
                  <a:gd name="connsiteY1" fmla="*/ 668 h 353236"/>
                  <a:gd name="connsiteX2" fmla="*/ 0 w 1011680"/>
                  <a:gd name="connsiteY2" fmla="*/ 353236 h 353236"/>
                  <a:gd name="connsiteX0" fmla="*/ 1011680 w 1011680"/>
                  <a:gd name="connsiteY0" fmla="*/ 72971 h 356096"/>
                  <a:gd name="connsiteX1" fmla="*/ 188092 w 1011680"/>
                  <a:gd name="connsiteY1" fmla="*/ 3528 h 356096"/>
                  <a:gd name="connsiteX2" fmla="*/ 0 w 1011680"/>
                  <a:gd name="connsiteY2" fmla="*/ 356096 h 356096"/>
                  <a:gd name="connsiteX0" fmla="*/ 1011680 w 1011680"/>
                  <a:gd name="connsiteY0" fmla="*/ 93993 h 377118"/>
                  <a:gd name="connsiteX1" fmla="*/ 188092 w 1011680"/>
                  <a:gd name="connsiteY1" fmla="*/ 24550 h 377118"/>
                  <a:gd name="connsiteX2" fmla="*/ 0 w 1011680"/>
                  <a:gd name="connsiteY2" fmla="*/ 377118 h 377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1680" h="377118">
                    <a:moveTo>
                      <a:pt x="1011680" y="93993"/>
                    </a:moveTo>
                    <a:cubicBezTo>
                      <a:pt x="896587" y="58274"/>
                      <a:pt x="303475" y="-47429"/>
                      <a:pt x="188092" y="24550"/>
                    </a:cubicBezTo>
                    <a:cubicBezTo>
                      <a:pt x="72709" y="96529"/>
                      <a:pt x="28575" y="281074"/>
                      <a:pt x="0" y="377118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44043" y="5197038"/>
                <a:ext cx="1220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R2 = 125K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19455" y="3791212"/>
                <a:ext cx="1090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R1 = 50K</a:t>
                </a:r>
                <a:endParaRPr lang="en-US" sz="2000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4572001" y="4617722"/>
                <a:ext cx="672042" cy="734296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1"/>
              </p:cNvCxnSpPr>
              <p:nvPr/>
            </p:nvCxnSpPr>
            <p:spPr>
              <a:xfrm flipH="1" flipV="1">
                <a:off x="5050699" y="3791214"/>
                <a:ext cx="1268756" cy="200053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651436" y="2537579"/>
                <a:ext cx="11235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RTC </a:t>
                </a:r>
                <a:r>
                  <a:rPr lang="en-US" sz="2000" dirty="0" err="1" smtClean="0"/>
                  <a:t>Vbat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Hole</a:t>
                </a:r>
                <a:endParaRPr lang="en-US" sz="20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750821" y="2857500"/>
                <a:ext cx="853439" cy="558284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734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Fits in Enclosure!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47850" y="2054225"/>
            <a:ext cx="5202238" cy="3475038"/>
            <a:chOff x="1847850" y="2054225"/>
            <a:chExt cx="5202238" cy="3475038"/>
          </a:xfrm>
        </p:grpSpPr>
        <p:pic>
          <p:nvPicPr>
            <p:cNvPr id="1027" name="Picture 3" descr="C:\Users\wea\Desktop\2017-12-15 RTC Mods\IMG_845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850" y="2054225"/>
              <a:ext cx="5202238" cy="347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4500000">
              <a:off x="3711383" y="3022188"/>
              <a:ext cx="772279" cy="3210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98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3816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Teensy Example “TimeTeensy3” from the Time library that can be installed with </a:t>
            </a:r>
            <a:r>
              <a:rPr lang="en-US" dirty="0" err="1" smtClean="0"/>
              <a:t>Teensyduino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Using an </a:t>
            </a:r>
            <a:r>
              <a:rPr lang="en-US" b="1" dirty="0"/>
              <a:t>unmodified</a:t>
            </a:r>
            <a:r>
              <a:rPr lang="en-US" dirty="0"/>
              <a:t> Teensy, time keeps getting </a:t>
            </a:r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Time is kept correctly until you turn off the </a:t>
            </a:r>
            <a:r>
              <a:rPr lang="en-US" dirty="0" err="1" smtClean="0"/>
              <a:t>Tympan</a:t>
            </a:r>
            <a:r>
              <a:rPr lang="en-US" dirty="0" smtClean="0"/>
              <a:t> power switch.  When you turn it back on, time is reset back to the beginning.</a:t>
            </a:r>
            <a:endParaRPr lang="en-US" dirty="0"/>
          </a:p>
          <a:p>
            <a:r>
              <a:rPr lang="en-US" dirty="0"/>
              <a:t>Using my </a:t>
            </a:r>
            <a:r>
              <a:rPr lang="en-US" b="1" dirty="0"/>
              <a:t>modified</a:t>
            </a:r>
            <a:r>
              <a:rPr lang="en-US" dirty="0"/>
              <a:t> Teensy, time is kept correctly</a:t>
            </a:r>
          </a:p>
          <a:p>
            <a:pPr lvl="1"/>
            <a:r>
              <a:rPr lang="en-US" dirty="0" smtClean="0"/>
              <a:t>Correct time </a:t>
            </a:r>
            <a:r>
              <a:rPr lang="en-US" dirty="0"/>
              <a:t>is maintained despite turning power switch off/on</a:t>
            </a:r>
          </a:p>
          <a:p>
            <a:pPr lvl="1"/>
            <a:r>
              <a:rPr lang="en-US" dirty="0" smtClean="0"/>
              <a:t>Correct time </a:t>
            </a:r>
            <a:r>
              <a:rPr lang="en-US" dirty="0"/>
              <a:t>is maintained despite plugging/unplugging from </a:t>
            </a:r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7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47775" y="100013"/>
            <a:ext cx="6648450" cy="6657975"/>
            <a:chOff x="1247775" y="100013"/>
            <a:chExt cx="6648450" cy="6657975"/>
          </a:xfrm>
        </p:grpSpPr>
        <p:sp>
          <p:nvSpPr>
            <p:cNvPr id="5" name="Rectangle 4"/>
            <p:cNvSpPr/>
            <p:nvPr/>
          </p:nvSpPr>
          <p:spPr>
            <a:xfrm>
              <a:off x="1247775" y="100013"/>
              <a:ext cx="6648450" cy="6657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775" y="100013"/>
              <a:ext cx="6648450" cy="665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077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786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RTC on the Teensy 3.6</vt:lpstr>
      <vt:lpstr>Summary</vt:lpstr>
      <vt:lpstr>Connect to LiPo Somewhere between the Battery and the Power Switch</vt:lpstr>
      <vt:lpstr>Add Voltage Divider from LiPo to Supply RTC VBat</vt:lpstr>
      <vt:lpstr>PowerPoint Presentation</vt:lpstr>
      <vt:lpstr>Modification to Tympan Rev A</vt:lpstr>
      <vt:lpstr>Fits in Enclosure!</vt:lpstr>
      <vt:lpstr>Testing – It works!</vt:lpstr>
      <vt:lpstr>PowerPoint Presentation</vt:lpstr>
      <vt:lpstr>PowerPoint Presentation</vt:lpstr>
      <vt:lpstr>How RTC on the Teensy Works</vt:lpstr>
      <vt:lpstr>Voltage Divider Calcs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21</cp:revision>
  <dcterms:created xsi:type="dcterms:W3CDTF">2017-12-15T17:36:20Z</dcterms:created>
  <dcterms:modified xsi:type="dcterms:W3CDTF">2017-12-19T18:01:46Z</dcterms:modified>
</cp:coreProperties>
</file>