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9F7F-2404-801F-EEE9-A3A81BB9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FE508-BBBF-D98E-0036-88D7C51F4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CE42-05C4-3566-AFFF-CC83ED8D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68F0-6FA9-D7BC-BBA2-74922FCE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A6E4-C1FF-7FFD-0C73-B435792A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348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2E27-71EC-D730-DAB0-FB493738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D6EF8-0A2E-1E6F-906C-050D6B608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8F1E-0F27-7147-FAEF-5A835353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FA51-4AA0-24FD-6ABE-DE1702B7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73A3-1053-9272-8A7C-D122AC37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5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AEA42-4650-ABC9-25CD-6305A0DC6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F360-F0DF-470B-D032-BA2DA234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38BD-3E7F-A352-F227-F673EC7B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8CE4-AAF0-EFED-D64B-31E67EE1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83A2F-96DF-DFF1-144F-4B374D7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964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4469-1F86-A027-3ABB-DD63B36E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56EE-A0C6-2B59-869B-6EDA470E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3352-7F8D-FCDD-ADE1-EAE2B1D1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22FC-483C-2007-72F7-A2CCA0E0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3A3E-4DED-A41E-5AE9-BEB348C2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629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BAC6-617A-1B35-07E0-0F99DE4F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B349-00DF-EDB1-3B00-B4C464F8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F76-97FA-F411-5865-9512E06A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16B0-30CC-F6F9-728C-8533FCFF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DE5F-5E39-D4AB-1815-0253FC70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983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03A6-F956-DFC4-748A-0C51B42D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BD92-B64A-A304-94A5-77F1937C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96FE9-45F7-BBF6-4722-5577A39C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5928-CFC5-04F3-1A16-313106D0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E9F9-1B5C-D296-693A-C4AE0DC8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774C1-206C-DA29-DEBD-958DC4F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044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B436-EE93-AD55-9F79-0B8A77F1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1BE09-86FE-AE34-D551-4DFCFE8A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D3FA-06DA-3FC3-2956-104D4659B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33B1-10D5-133A-6541-50BF767E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713F2-8F29-85AC-075C-E84BD64FB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E4B21-2DC5-FB7C-9BB4-2DA58E3C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9B5CF-47EA-05BD-667F-E316DCB7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4C67-C2BD-9460-8E81-B06BE2A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181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1CE5-2087-787B-12AA-CB2313B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C3A87-514D-144E-B4BC-A0D98BFE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4DB07-DFA0-BBD0-C0A7-2410A43C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7E44C-7048-2760-BECC-F713E4B2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3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1C71-DBFB-2B40-7A4F-81470877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B1BD7-CE3D-B9ED-F643-4ABC86EB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BE87-FE6B-58D2-8538-FFFF435F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5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C24B-4EFC-ADC6-A476-1F49731B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2159-515B-C9E4-01B7-7BCD6F9F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EB8F4-E8B2-9D2F-EB9D-0EA66213B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D6EA-9F7D-CCF1-579B-BF8A9D06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7DF68-805A-BEB9-9FFD-CD2EC2E3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C6F21-5C31-67D0-4C80-4BAA0EC8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13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171A-2BCA-7655-3553-92E4147F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8AB2F-9DC8-D151-D074-81755F444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B5955-459D-1667-BD58-56F302ED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1B66D-5DDE-9A09-3771-521BBE0E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A717-6A85-6FF1-51FF-58C3861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041C7-09AC-C4FC-1BDE-737867A0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77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0C7A3-184C-61B7-78AB-AF5B0E11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B658-EB0D-9E5B-1C6B-AFF5A06E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8081-A69C-ECBF-296C-84AEBA7DC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21A-5E58-6044-A2C4-C366499B3C62}" type="datetimeFigureOut">
              <a:rPr lang="en-BE" smtClean="0"/>
              <a:t>16/08/2022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962F-C1D2-37DE-D06E-105E40C93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A2DC3-8BF5-3A11-4BA4-610585C93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9DA3-2E15-4B4F-A8A5-0E4C33A4BB8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057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B348-E043-3C02-2946-2C5C2041C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Race Condition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1C4CE-BAC7-AA13-7B12-92C2D3BFC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610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AA9-E12F-12F6-111D-41AF556B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A4C3-B7AA-FE01-974E-32EE63F3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Number of threads can access to a particular section of code.</a:t>
            </a:r>
          </a:p>
        </p:txBody>
      </p:sp>
    </p:spTree>
    <p:extLst>
      <p:ext uri="{BB962C8B-B14F-4D97-AF65-F5344CB8AC3E}">
        <p14:creationId xmlns:p14="http://schemas.microsoft.com/office/powerpoint/2010/main" val="45212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91F4-0BA5-9011-619D-FDB05073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Serial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552B-7932-495E-A534-9AC27B88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BE" dirty="0"/>
              <a:t>uarantee the code is executed sequentially.</a:t>
            </a:r>
          </a:p>
        </p:txBody>
      </p:sp>
    </p:spTree>
    <p:extLst>
      <p:ext uri="{BB962C8B-B14F-4D97-AF65-F5344CB8AC3E}">
        <p14:creationId xmlns:p14="http://schemas.microsoft.com/office/powerpoint/2010/main" val="19699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1D79-3790-59FD-1187-BA119C53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Concurrent Queue with barrier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6729C-EE42-84E8-11B2-F4D0DB595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2382044"/>
            <a:ext cx="9550400" cy="32385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96896E-0B37-3BE2-0666-2DADEB1FAA10}"/>
              </a:ext>
            </a:extLst>
          </p:cNvPr>
          <p:cNvCxnSpPr/>
          <p:nvPr/>
        </p:nvCxnSpPr>
        <p:spPr>
          <a:xfrm>
            <a:off x="3872753" y="2286000"/>
            <a:ext cx="0" cy="358588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C96EC3-772C-7FC3-BA8C-42E63069D59F}"/>
              </a:ext>
            </a:extLst>
          </p:cNvPr>
          <p:cNvSpPr txBox="1"/>
          <p:nvPr/>
        </p:nvSpPr>
        <p:spPr>
          <a:xfrm>
            <a:off x="3578578" y="206586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time1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DFE7AF-62CE-2C7C-C6F5-11F3BB52202D}"/>
              </a:ext>
            </a:extLst>
          </p:cNvPr>
          <p:cNvCxnSpPr/>
          <p:nvPr/>
        </p:nvCxnSpPr>
        <p:spPr>
          <a:xfrm>
            <a:off x="7015132" y="2286000"/>
            <a:ext cx="0" cy="358588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F9DBC-F1B0-9E9E-BCEE-DA01DBFB7951}"/>
              </a:ext>
            </a:extLst>
          </p:cNvPr>
          <p:cNvSpPr txBox="1"/>
          <p:nvPr/>
        </p:nvSpPr>
        <p:spPr>
          <a:xfrm>
            <a:off x="6720957" y="206586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time2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F9330-AD00-3045-365D-1BDFCD4EBCCC}"/>
              </a:ext>
            </a:extLst>
          </p:cNvPr>
          <p:cNvCxnSpPr/>
          <p:nvPr/>
        </p:nvCxnSpPr>
        <p:spPr>
          <a:xfrm>
            <a:off x="9308810" y="2308215"/>
            <a:ext cx="0" cy="358588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A8E7C2-E4D1-C576-C67F-C1D9E5301A57}"/>
              </a:ext>
            </a:extLst>
          </p:cNvPr>
          <p:cNvSpPr txBox="1"/>
          <p:nvPr/>
        </p:nvSpPr>
        <p:spPr>
          <a:xfrm>
            <a:off x="9014635" y="208808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time3</a:t>
            </a:r>
          </a:p>
        </p:txBody>
      </p:sp>
    </p:spTree>
    <p:extLst>
      <p:ext uri="{BB962C8B-B14F-4D97-AF65-F5344CB8AC3E}">
        <p14:creationId xmlns:p14="http://schemas.microsoft.com/office/powerpoint/2010/main" val="1883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CE42-0172-1294-224E-3A6C7C00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AEBEA-75F8-BB85-EC33-7684A1BF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wift 5.5</a:t>
            </a:r>
          </a:p>
          <a:p>
            <a:r>
              <a:rPr lang="en-GB" dirty="0"/>
              <a:t>L</a:t>
            </a:r>
            <a:r>
              <a:rPr lang="en-BE" dirty="0"/>
              <a:t>imit the access to its properties.</a:t>
            </a:r>
          </a:p>
        </p:txBody>
      </p:sp>
    </p:spTree>
    <p:extLst>
      <p:ext uri="{BB962C8B-B14F-4D97-AF65-F5344CB8AC3E}">
        <p14:creationId xmlns:p14="http://schemas.microsoft.com/office/powerpoint/2010/main" val="65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76E1-7BDB-4EEC-8027-3AC69EDF4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559"/>
            <a:ext cx="10515600" cy="5609404"/>
          </a:xfrm>
        </p:spPr>
        <p:txBody>
          <a:bodyPr/>
          <a:lstStyle/>
          <a:p>
            <a:r>
              <a:rPr lang="en-BE" dirty="0"/>
              <a:t>What is race condition?</a:t>
            </a:r>
          </a:p>
          <a:p>
            <a:r>
              <a:rPr lang="en-BE" dirty="0"/>
              <a:t>Why do we need to avoid race condition?</a:t>
            </a:r>
          </a:p>
          <a:p>
            <a:r>
              <a:rPr lang="en-BE" dirty="0"/>
              <a:t>How to avoid race condition in Swift?</a:t>
            </a:r>
          </a:p>
        </p:txBody>
      </p:sp>
    </p:spTree>
    <p:extLst>
      <p:ext uri="{BB962C8B-B14F-4D97-AF65-F5344CB8AC3E}">
        <p14:creationId xmlns:p14="http://schemas.microsoft.com/office/powerpoint/2010/main" val="13914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54B4-DC77-C4F7-9D70-81267739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race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370D-9200-D02E-DF10-E66BBEE9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BE" dirty="0"/>
              <a:t>ultiple threads access and alter the same resources at the same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46E7F-7B15-655E-1368-3B2960A24B81}"/>
              </a:ext>
            </a:extLst>
          </p:cNvPr>
          <p:cNvSpPr/>
          <p:nvPr/>
        </p:nvSpPr>
        <p:spPr>
          <a:xfrm>
            <a:off x="4778188" y="3603812"/>
            <a:ext cx="1631577" cy="149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BankAccount</a:t>
            </a:r>
          </a:p>
          <a:p>
            <a:pPr algn="ctr"/>
            <a:r>
              <a:rPr lang="en-BE" dirty="0"/>
              <a:t>(100euros)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7039-83A6-CF20-4A07-9DE883C1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53" y="2613212"/>
            <a:ext cx="849779" cy="815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DE0EDE-02DF-75F6-8A7B-EDFCAC6C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53" y="4659780"/>
            <a:ext cx="889000" cy="123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E8C3D-D587-0B63-B204-EB1055CBD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047" y="3603812"/>
            <a:ext cx="1257300" cy="1206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C9603C-F24F-EB04-F86A-26233A9B85D1}"/>
              </a:ext>
            </a:extLst>
          </p:cNvPr>
          <p:cNvCxnSpPr/>
          <p:nvPr/>
        </p:nvCxnSpPr>
        <p:spPr>
          <a:xfrm>
            <a:off x="3047253" y="3049517"/>
            <a:ext cx="1425388" cy="758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0DE610-9ECC-4D75-0D47-5D7C9ECF42A1}"/>
              </a:ext>
            </a:extLst>
          </p:cNvPr>
          <p:cNvCxnSpPr>
            <a:cxnSpLocks/>
          </p:cNvCxnSpPr>
          <p:nvPr/>
        </p:nvCxnSpPr>
        <p:spPr>
          <a:xfrm>
            <a:off x="6656294" y="3884753"/>
            <a:ext cx="15464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5B9E59-51D4-A000-496A-D68AD1891949}"/>
              </a:ext>
            </a:extLst>
          </p:cNvPr>
          <p:cNvCxnSpPr>
            <a:cxnSpLocks/>
          </p:cNvCxnSpPr>
          <p:nvPr/>
        </p:nvCxnSpPr>
        <p:spPr>
          <a:xfrm flipV="1">
            <a:off x="3127561" y="4659780"/>
            <a:ext cx="1569571" cy="5574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95494-3DB7-3E33-DC30-AFC25AD3209D}"/>
              </a:ext>
            </a:extLst>
          </p:cNvPr>
          <p:cNvCxnSpPr>
            <a:cxnSpLocks/>
          </p:cNvCxnSpPr>
          <p:nvPr/>
        </p:nvCxnSpPr>
        <p:spPr>
          <a:xfrm>
            <a:off x="6633135" y="4737386"/>
            <a:ext cx="1569571" cy="14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9E3B2-C80B-1C33-709B-7636FB0984BC}"/>
              </a:ext>
            </a:extLst>
          </p:cNvPr>
          <p:cNvSpPr txBox="1"/>
          <p:nvPr/>
        </p:nvSpPr>
        <p:spPr>
          <a:xfrm>
            <a:off x="6918063" y="3566885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50 euros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FF238-B307-BB69-4E1C-B73C77296A3E}"/>
              </a:ext>
            </a:extLst>
          </p:cNvPr>
          <p:cNvSpPr txBox="1"/>
          <p:nvPr/>
        </p:nvSpPr>
        <p:spPr>
          <a:xfrm>
            <a:off x="6918063" y="4368054"/>
            <a:ext cx="9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70 euros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3B844-E12A-8B4A-E5C4-7943F8960744}"/>
              </a:ext>
            </a:extLst>
          </p:cNvPr>
          <p:cNvSpPr txBox="1"/>
          <p:nvPr/>
        </p:nvSpPr>
        <p:spPr>
          <a:xfrm>
            <a:off x="5004597" y="526960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-20 euros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586C54-CE31-BC02-D18F-EF32361FD122}"/>
              </a:ext>
            </a:extLst>
          </p:cNvPr>
          <p:cNvSpPr txBox="1"/>
          <p:nvPr/>
        </p:nvSpPr>
        <p:spPr>
          <a:xfrm>
            <a:off x="8718993" y="5124305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120 euros</a:t>
            </a:r>
          </a:p>
        </p:txBody>
      </p:sp>
    </p:spTree>
    <p:extLst>
      <p:ext uri="{BB962C8B-B14F-4D97-AF65-F5344CB8AC3E}">
        <p14:creationId xmlns:p14="http://schemas.microsoft.com/office/powerpoint/2010/main" val="4738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62B6-F534-2D3D-0326-13C5665C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 does it happen in code?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D9708-F4C6-34F1-2BE3-67591BB27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741" y="1690688"/>
            <a:ext cx="7915835" cy="4312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0AE998-4E03-FFA2-50C7-22BE86A7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6" y="3429000"/>
            <a:ext cx="1029373" cy="10075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3DDAF5-80D4-3C59-B9D5-3E88BF59B45D}"/>
              </a:ext>
            </a:extLst>
          </p:cNvPr>
          <p:cNvCxnSpPr/>
          <p:nvPr/>
        </p:nvCxnSpPr>
        <p:spPr>
          <a:xfrm>
            <a:off x="1636889" y="3846700"/>
            <a:ext cx="153528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3AD710C-2465-E036-3578-28303CCA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15" y="1998850"/>
            <a:ext cx="889000" cy="12319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9209F-0CB4-0E9E-17DA-F72CF1EB34FF}"/>
              </a:ext>
            </a:extLst>
          </p:cNvPr>
          <p:cNvCxnSpPr/>
          <p:nvPr/>
        </p:nvCxnSpPr>
        <p:spPr>
          <a:xfrm>
            <a:off x="1636888" y="3039545"/>
            <a:ext cx="153528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B6325-1467-D81F-FF8A-22078C44F2CE}"/>
              </a:ext>
            </a:extLst>
          </p:cNvPr>
          <p:cNvCxnSpPr/>
          <p:nvPr/>
        </p:nvCxnSpPr>
        <p:spPr>
          <a:xfrm>
            <a:off x="1560689" y="2528711"/>
            <a:ext cx="1611488" cy="21787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393019-9BFF-7951-D993-CEEF9390CFA3}"/>
              </a:ext>
            </a:extLst>
          </p:cNvPr>
          <p:cNvCxnSpPr>
            <a:cxnSpLocks/>
          </p:cNvCxnSpPr>
          <p:nvPr/>
        </p:nvCxnSpPr>
        <p:spPr>
          <a:xfrm>
            <a:off x="1698231" y="4128923"/>
            <a:ext cx="1338314" cy="702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0E8-748F-94FB-2EEF-5DFEC770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do we need to avoid race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1384-9740-E914-5397-E1F6F0CB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BE" dirty="0"/>
              <a:t>ard to detect</a:t>
            </a:r>
          </a:p>
          <a:p>
            <a:r>
              <a:rPr lang="en-GB" dirty="0"/>
              <a:t>U</a:t>
            </a:r>
            <a:r>
              <a:rPr lang="en-BE" dirty="0"/>
              <a:t>npredictable result</a:t>
            </a:r>
          </a:p>
          <a:p>
            <a:r>
              <a:rPr lang="en-GB" dirty="0"/>
              <a:t>E</a:t>
            </a:r>
            <a:r>
              <a:rPr lang="en-BE" dirty="0"/>
              <a:t>xtremly difficult to fix</a:t>
            </a:r>
          </a:p>
        </p:txBody>
      </p:sp>
    </p:spTree>
    <p:extLst>
      <p:ext uri="{BB962C8B-B14F-4D97-AF65-F5344CB8AC3E}">
        <p14:creationId xmlns:p14="http://schemas.microsoft.com/office/powerpoint/2010/main" val="13364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A070-A396-1455-34F3-F0A37F0F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 to avoid race condition in Swift?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A717-1D49-3D33-CB0E-27CE3DB4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E" dirty="0"/>
              <a:t>rite unit tests to detect</a:t>
            </a:r>
          </a:p>
          <a:p>
            <a:r>
              <a:rPr lang="en-BE" dirty="0"/>
              <a:t>Use Lock</a:t>
            </a:r>
          </a:p>
          <a:p>
            <a:r>
              <a:rPr lang="en-BE" dirty="0"/>
              <a:t>Use Serial Queue</a:t>
            </a:r>
          </a:p>
          <a:p>
            <a:r>
              <a:rPr lang="en-BE" dirty="0"/>
              <a:t>Use Concurrent Queue with dispatch barrier</a:t>
            </a:r>
          </a:p>
          <a:p>
            <a:r>
              <a:rPr lang="en-BE" dirty="0"/>
              <a:t>Use Semaphore</a:t>
            </a:r>
          </a:p>
          <a:p>
            <a:r>
              <a:rPr lang="en-BE" dirty="0"/>
              <a:t>Use Actor</a:t>
            </a:r>
          </a:p>
        </p:txBody>
      </p:sp>
    </p:spTree>
    <p:extLst>
      <p:ext uri="{BB962C8B-B14F-4D97-AF65-F5344CB8AC3E}">
        <p14:creationId xmlns:p14="http://schemas.microsoft.com/office/powerpoint/2010/main" val="9977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5FE-5CE1-5EFB-F5B2-2F3EF494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1CE6-F07F-FD3F-6A4F-C182BB9E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Implement BankAccount (transfer money)</a:t>
            </a:r>
          </a:p>
        </p:txBody>
      </p:sp>
    </p:spTree>
    <p:extLst>
      <p:ext uri="{BB962C8B-B14F-4D97-AF65-F5344CB8AC3E}">
        <p14:creationId xmlns:p14="http://schemas.microsoft.com/office/powerpoint/2010/main" val="12439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10F4-CA7A-6032-D879-0E0A02E5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81EB-4DFC-5627-7967-4E8698BC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2 transactions at the same time (husband &amp; wife)</a:t>
            </a:r>
          </a:p>
          <a:p>
            <a:r>
              <a:rPr lang="en-GB" dirty="0"/>
              <a:t>Expected: Only one transaction is successful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88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BD4C-ED5F-F2D3-81AF-56F0DB5F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EBF0-7F40-75E2-96E2-9170E81C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BE" dirty="0"/>
              <a:t>ock the critical section in our code</a:t>
            </a:r>
          </a:p>
          <a:p>
            <a:r>
              <a:rPr lang="en-GB" dirty="0"/>
              <a:t>O</a:t>
            </a:r>
            <a:r>
              <a:rPr lang="en-BE" dirty="0"/>
              <a:t>nly 1 thread access this critical code at a time.</a:t>
            </a:r>
          </a:p>
        </p:txBody>
      </p:sp>
    </p:spTree>
    <p:extLst>
      <p:ext uri="{BB962C8B-B14F-4D97-AF65-F5344CB8AC3E}">
        <p14:creationId xmlns:p14="http://schemas.microsoft.com/office/powerpoint/2010/main" val="42500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203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Race Condition</vt:lpstr>
      <vt:lpstr>PowerPoint Presentation</vt:lpstr>
      <vt:lpstr>What is race condition?</vt:lpstr>
      <vt:lpstr>How does it happen in code?</vt:lpstr>
      <vt:lpstr>Why do we need to avoid race condition?</vt:lpstr>
      <vt:lpstr>How to avoid race condition in Swift?</vt:lpstr>
      <vt:lpstr>Example:</vt:lpstr>
      <vt:lpstr>Unit Test</vt:lpstr>
      <vt:lpstr>Lock</vt:lpstr>
      <vt:lpstr>Semaphore</vt:lpstr>
      <vt:lpstr>Serial Queue</vt:lpstr>
      <vt:lpstr>Concurrent Queue with barrier</vt:lpstr>
      <vt:lpstr>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Condition</dc:title>
  <dc:creator>Luong, D.H. (Dinh Hieu)</dc:creator>
  <cp:lastModifiedBy>Luong, D.H. (Dinh Hieu)</cp:lastModifiedBy>
  <cp:revision>13</cp:revision>
  <dcterms:created xsi:type="dcterms:W3CDTF">2022-08-16T09:50:34Z</dcterms:created>
  <dcterms:modified xsi:type="dcterms:W3CDTF">2022-08-16T11:31:10Z</dcterms:modified>
</cp:coreProperties>
</file>