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3" r:id="rId3"/>
    <p:sldId id="259" r:id="rId4"/>
    <p:sldId id="263" r:id="rId5"/>
    <p:sldId id="265" r:id="rId6"/>
    <p:sldId id="264" r:id="rId7"/>
    <p:sldId id="260" r:id="rId8"/>
    <p:sldId id="266" r:id="rId9"/>
    <p:sldId id="267" r:id="rId10"/>
    <p:sldId id="268" r:id="rId11"/>
    <p:sldId id="270" r:id="rId12"/>
    <p:sldId id="269" r:id="rId13"/>
    <p:sldId id="271" r:id="rId14"/>
    <p:sldId id="281" r:id="rId15"/>
    <p:sldId id="272" r:id="rId16"/>
    <p:sldId id="274" r:id="rId17"/>
    <p:sldId id="275" r:id="rId18"/>
    <p:sldId id="277" r:id="rId19"/>
    <p:sldId id="278" r:id="rId20"/>
    <p:sldId id="276" r:id="rId21"/>
    <p:sldId id="279" r:id="rId22"/>
    <p:sldId id="280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Hartong" initials="MW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E48"/>
    <a:srgbClr val="DB7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2T09:57:49.861" idx="2">
    <p:pos x="2693" y="856"/>
    <p:text>See earlier comment on cross bond detector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943F-4C14-4415-BB29-0B14916E2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C27C1-E085-4F27-9434-44AD43081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4AFE-5622-4F22-92AE-857109A1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88C3-F08A-46E6-A2DE-A7AEF39A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5D43-26C3-400D-A3A4-26AEC41D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8EA2-D6D9-4F6A-BF03-277F0886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7748"/>
            <a:ext cx="10515600" cy="46752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646840B-FF3C-4DD2-A5B7-941B32ED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91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E2C83-EEC8-4F61-B546-F19E829EE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5515"/>
            <a:ext cx="2628900" cy="483747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E6C64-EE2A-4207-8BAC-3B1C52582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5516"/>
            <a:ext cx="7734300" cy="489646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06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23C2-7EA2-46A1-97FC-449AFA6C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06"/>
            <a:ext cx="10515600" cy="47416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9685BC7-1464-41EB-981D-CDFD3ECA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030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042-B068-4BBE-8265-30AA3934A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619" y="1169321"/>
            <a:ext cx="5181600" cy="4671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E48"/>
                </a:solidFill>
              </a:defRPr>
            </a:lvl1pPr>
            <a:lvl2pP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33E48"/>
                </a:solidFill>
              </a:defRPr>
            </a:lvl3pPr>
            <a:lvl4pPr>
              <a:defRPr>
                <a:solidFill>
                  <a:srgbClr val="333E48"/>
                </a:solidFill>
              </a:defRPr>
            </a:lvl4pPr>
            <a:lvl5pP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A948D-B122-472C-A0B7-65AF3361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7619" y="1169322"/>
            <a:ext cx="5181600" cy="46710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E48"/>
                </a:solidFill>
              </a:defRPr>
            </a:lvl1pPr>
            <a:lvl2pP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33E48"/>
                </a:solidFill>
              </a:defRPr>
            </a:lvl3pPr>
            <a:lvl4pPr>
              <a:defRPr>
                <a:solidFill>
                  <a:srgbClr val="333E48"/>
                </a:solidFill>
              </a:defRPr>
            </a:lvl4pPr>
            <a:lvl5pP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5E08911-F098-4648-8349-C6D9E173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00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36BE-FF5C-4815-961A-3E4B6C64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01" y="10617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33E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3C5F-D0AE-4620-8CC7-2033D895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01" y="1885641"/>
            <a:ext cx="5157787" cy="3910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1B83E-9414-439D-BFA1-74CA6C18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4213" y="10617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C7F2D-68F8-4B2E-A591-00E55BA43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4213" y="1885642"/>
            <a:ext cx="5183188" cy="3910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6B7A6C6-7B9B-4BDA-84A0-C69935E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72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E1E3A-C14D-4232-B0B8-76EB2155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299E9-8F69-479C-AB1E-BF61E357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03795-C8FA-4F34-8C0C-F9701ACC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5A396A6-5665-4D77-A7FE-AF1BE36C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845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28EA2-D6D9-4F6A-BF03-277F0886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57748"/>
            <a:ext cx="10515600" cy="46752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646840B-FF3C-4DD2-A5B7-941B32ED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3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23C2-7EA2-46A1-97FC-449AFA6C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06"/>
            <a:ext cx="10515600" cy="47416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9685BC7-1464-41EB-981D-CDFD3ECA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00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B607-F2DC-476C-A4FD-C1954C55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0337-B924-41BC-AA7B-C4F246F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37CE5-1A91-465C-BDD6-3D23760B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6BB33-6753-4189-9394-882A7AE2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A72F-82A7-4CD5-B0B8-6AF71CEA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3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8042-B068-4BBE-8265-30AA3934A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619" y="1169321"/>
            <a:ext cx="5181600" cy="4671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E48"/>
                </a:solidFill>
              </a:defRPr>
            </a:lvl1pPr>
            <a:lvl2pP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33E48"/>
                </a:solidFill>
              </a:defRPr>
            </a:lvl3pPr>
            <a:lvl4pPr>
              <a:defRPr>
                <a:solidFill>
                  <a:srgbClr val="333E48"/>
                </a:solidFill>
              </a:defRPr>
            </a:lvl4pPr>
            <a:lvl5pP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A948D-B122-472C-A0B7-65AF33612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7619" y="1169322"/>
            <a:ext cx="5181600" cy="46710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E48"/>
                </a:solidFill>
              </a:defRPr>
            </a:lvl1pPr>
            <a:lvl2pP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33E48"/>
                </a:solidFill>
              </a:defRPr>
            </a:lvl3pPr>
            <a:lvl4pPr>
              <a:defRPr>
                <a:solidFill>
                  <a:srgbClr val="333E48"/>
                </a:solidFill>
              </a:defRPr>
            </a:lvl4pPr>
            <a:lvl5pP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5E08911-F098-4648-8349-C6D9E173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94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336BE-FF5C-4815-961A-3E4B6C640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1801" y="106173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33E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73C5F-D0AE-4620-8CC7-2033D8959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801" y="1885641"/>
            <a:ext cx="5157787" cy="3910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1B83E-9414-439D-BFA1-74CA6C186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4213" y="106173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C7F2D-68F8-4B2E-A591-00E55BA43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54213" y="1885642"/>
            <a:ext cx="5183188" cy="39106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6B7A6C6-7B9B-4BDA-84A0-C69935E5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59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E1E3A-C14D-4232-B0B8-76EB2155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299E9-8F69-479C-AB1E-BF61E357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03795-C8FA-4F34-8C0C-F9701ACC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5A396A6-5665-4D77-A7FE-AF1BE36C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333E4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65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D7184-BF77-4F10-9E8A-E72BDD55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3F238-6FEB-4D80-99AC-00D5956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022CA-EBE2-4224-BC1A-B1C8F76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2B25-8B41-41ED-A1D0-60E41100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65EA-F46C-4177-AEA2-6A02861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088D-00AF-4388-B6F6-18219A793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6674-D3D6-4733-901F-CB9B0122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A22FB-641B-4625-AF5F-DA9FE7CF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A4E8-6298-4F71-8AC5-D7DFFBA7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1B66-4500-4292-B760-C09AD729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95FF3-4C0C-49DA-85E9-22D31F3D3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A6B4D-5588-4603-9CC0-1ABE21D1E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36DD0-BEC9-44C4-9AAD-280E750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1A5BD-8B12-4339-8EF8-3C6F868DD6E8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A353-BAA1-4993-8718-8B9957B8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F5B58-8AE1-4762-BF5D-B0FADE4D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42C25-EE1B-46BA-9D1C-09C9B89D2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7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786D2D0-3E19-48B2-920F-59C16B80B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726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22279F-8EAC-42EE-B751-E28C019A40ED}"/>
              </a:ext>
            </a:extLst>
          </p:cNvPr>
          <p:cNvSpPr/>
          <p:nvPr userDrawn="1"/>
        </p:nvSpPr>
        <p:spPr>
          <a:xfrm>
            <a:off x="2101134" y="6145614"/>
            <a:ext cx="10090866" cy="712386"/>
          </a:xfrm>
          <a:prstGeom prst="rect">
            <a:avLst/>
          </a:prstGeom>
          <a:solidFill>
            <a:srgbClr val="654A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F35815-D1B7-425A-8242-1A2E35E58784}"/>
              </a:ext>
            </a:extLst>
          </p:cNvPr>
          <p:cNvCxnSpPr/>
          <p:nvPr userDrawn="1"/>
        </p:nvCxnSpPr>
        <p:spPr>
          <a:xfrm>
            <a:off x="0" y="892836"/>
            <a:ext cx="12192000" cy="0"/>
          </a:xfrm>
          <a:prstGeom prst="line">
            <a:avLst/>
          </a:prstGeom>
          <a:ln w="28575">
            <a:solidFill>
              <a:srgbClr val="DB79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93BABD-5E0D-4C20-A84A-692DC6847B96}"/>
              </a:ext>
            </a:extLst>
          </p:cNvPr>
          <p:cNvCxnSpPr>
            <a:cxnSpLocks/>
          </p:cNvCxnSpPr>
          <p:nvPr userDrawn="1"/>
        </p:nvCxnSpPr>
        <p:spPr>
          <a:xfrm>
            <a:off x="2112763" y="6141406"/>
            <a:ext cx="0" cy="716594"/>
          </a:xfrm>
          <a:prstGeom prst="line">
            <a:avLst/>
          </a:prstGeom>
          <a:ln w="28575">
            <a:solidFill>
              <a:srgbClr val="DB793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F79DC1-BD4A-4732-9DB1-3B477BA8A410}"/>
              </a:ext>
            </a:extLst>
          </p:cNvPr>
          <p:cNvCxnSpPr/>
          <p:nvPr userDrawn="1"/>
        </p:nvCxnSpPr>
        <p:spPr>
          <a:xfrm>
            <a:off x="0" y="6141406"/>
            <a:ext cx="12192000" cy="0"/>
          </a:xfrm>
          <a:prstGeom prst="line">
            <a:avLst/>
          </a:prstGeom>
          <a:ln w="28575">
            <a:solidFill>
              <a:srgbClr val="DB79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B2FE951-AC2F-440A-B7B6-60419D50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904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F5D358-01C5-40FF-B5A4-59433F30B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15" b="22470"/>
          <a:stretch/>
        </p:blipFill>
        <p:spPr>
          <a:xfrm>
            <a:off x="10187507" y="6167140"/>
            <a:ext cx="2110715" cy="641878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2941408B-F6B4-40A6-A098-FF22292895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t="38642" b="18302"/>
          <a:stretch/>
        </p:blipFill>
        <p:spPr>
          <a:xfrm>
            <a:off x="0" y="6156568"/>
            <a:ext cx="2099823" cy="70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3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  <p:sldLayoutId id="2147483652" r:id="rId13"/>
    <p:sldLayoutId id="2147483653" r:id="rId14"/>
    <p:sldLayoutId id="2147483654" r:id="rId15"/>
    <p:sldLayoutId id="214748365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3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333E4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33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3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b.org/Publications/Blurbs/153771.aspx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hipkraft.github.io/AREMA%20Broken%20Rail%20for%20PTC%20Examples.xls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lse_code_cab_signal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699" y="1017425"/>
            <a:ext cx="1156522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cap="small" dirty="0" err="1"/>
              <a:t>Jointless</a:t>
            </a:r>
            <a:r>
              <a:rPr lang="en-US" sz="4400" b="1" cap="small" dirty="0"/>
              <a:t> Track Circuits for Broken Rail Detection</a:t>
            </a:r>
            <a:endParaRPr lang="en-US" sz="4400" dirty="0"/>
          </a:p>
          <a:p>
            <a:pPr algn="ctr"/>
            <a:r>
              <a:rPr lang="en-US" sz="4400" b="1" cap="small" dirty="0"/>
              <a:t>With Stand-Alone PTC and CBTC Systems</a:t>
            </a:r>
            <a:endParaRPr lang="en-US" sz="44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5627" y="2740974"/>
            <a:ext cx="5087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Dr. Edwin R. Kraft </a:t>
            </a:r>
          </a:p>
          <a:p>
            <a:pPr algn="ctr"/>
            <a:r>
              <a:rPr lang="en-US" sz="3600" b="1" dirty="0"/>
              <a:t>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62" y="5191545"/>
            <a:ext cx="1753502" cy="7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4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991237" y="4238182"/>
            <a:ext cx="6347125" cy="1748874"/>
          </a:xfrm>
        </p:spPr>
        <p:txBody>
          <a:bodyPr>
            <a:noAutofit/>
          </a:bodyPr>
          <a:lstStyle/>
          <a:p>
            <a:r>
              <a:rPr lang="en-US" sz="2400" cap="small" dirty="0"/>
              <a:t>This is the definition of the “left” and “right” side detector that is used in the shunting curve diagrams on the following pages. </a:t>
            </a:r>
          </a:p>
          <a:p>
            <a:r>
              <a:rPr lang="en-US" sz="2400" cap="small" dirty="0"/>
              <a:t>The train is moving from left to right across the track circuit, as shown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Detectors are on Both Sides of a Center Feed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5921" y="1325174"/>
            <a:ext cx="9119181" cy="2428220"/>
            <a:chOff x="-1041981" y="1828800"/>
            <a:chExt cx="9119181" cy="2428220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-1041981" y="2133600"/>
              <a:ext cx="8814381" cy="6453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1041981" y="2971800"/>
              <a:ext cx="8814381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39000" y="18288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Rail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15200" y="3048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Rail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133600" y="2133600"/>
              <a:ext cx="0" cy="8382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05600" y="2133600"/>
              <a:ext cx="0" cy="83820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19900" y="2368034"/>
              <a:ext cx="1202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Crossbond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8200" y="2354802"/>
              <a:ext cx="1202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Crossbond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343400" y="2120368"/>
              <a:ext cx="0" cy="1461032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2971800"/>
              <a:ext cx="0" cy="609600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41938" y="3733800"/>
              <a:ext cx="1202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Coded Signal Generator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019300" y="2425168"/>
              <a:ext cx="228600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91300" y="2441158"/>
              <a:ext cx="228600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47900" y="2307127"/>
              <a:ext cx="1202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Coded Signal Detectors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8376" y="2327664"/>
              <a:ext cx="1202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Coded Signal Detectors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4227227" y="2330412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370602" y="2353874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1477947" y="1523621"/>
            <a:ext cx="1249251" cy="1219200"/>
          </a:xfrm>
          <a:prstGeom prst="homePlat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447564" y="2970296"/>
            <a:ext cx="1202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u="sng" dirty="0">
                <a:solidFill>
                  <a:srgbClr val="FF0000"/>
                </a:solidFill>
              </a:rPr>
              <a:t>Left Side Detector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04582" y="2955434"/>
            <a:ext cx="142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u="sng" dirty="0">
                <a:solidFill>
                  <a:srgbClr val="FF0000"/>
                </a:solidFill>
              </a:rPr>
              <a:t>Right Side Detector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4249" y="4343178"/>
            <a:ext cx="27029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rgbClr val="FF0000"/>
                </a:solidFill>
              </a:rPr>
              <a:t>Train is approaching from the Left</a:t>
            </a:r>
          </a:p>
        </p:txBody>
      </p:sp>
      <p:sp>
        <p:nvSpPr>
          <p:cNvPr id="28" name="Up Arrow 27"/>
          <p:cNvSpPr/>
          <p:nvPr/>
        </p:nvSpPr>
        <p:spPr>
          <a:xfrm rot="20829946">
            <a:off x="2063617" y="2945276"/>
            <a:ext cx="399245" cy="134547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Shunting Curves (1/2)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153" y="1096328"/>
            <a:ext cx="41653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cap="small" dirty="0"/>
              <a:t>For a 6,000 track circuit with Wet Ballast, a 0.06 </a:t>
            </a:r>
            <a:r>
              <a:rPr lang="el-GR" sz="2400" cap="small" dirty="0"/>
              <a:t>Ω </a:t>
            </a:r>
            <a:r>
              <a:rPr lang="en-US" sz="2400" cap="small" dirty="0"/>
              <a:t>shunt and 0.25 </a:t>
            </a:r>
            <a:r>
              <a:rPr lang="el-GR" sz="2400" cap="small" dirty="0"/>
              <a:t>Ω </a:t>
            </a:r>
            <a:r>
              <a:rPr lang="en-US" sz="2400" cap="small" dirty="0" err="1"/>
              <a:t>crossbond</a:t>
            </a:r>
            <a:r>
              <a:rPr lang="en-US" sz="2400" cap="small" dirty="0"/>
              <a:t> resistance</a:t>
            </a:r>
          </a:p>
          <a:p>
            <a:pPr algn="ctr"/>
            <a:endParaRPr lang="en-US" sz="2400" cap="small" dirty="0"/>
          </a:p>
          <a:p>
            <a:pPr algn="ctr"/>
            <a:r>
              <a:rPr lang="en-US" sz="2400" cap="small" dirty="0"/>
              <a:t>Rail current is asymptotic to the </a:t>
            </a:r>
            <a:r>
              <a:rPr lang="en-US" sz="2400" cap="small" dirty="0" err="1"/>
              <a:t>unshunted</a:t>
            </a:r>
            <a:r>
              <a:rPr lang="en-US" sz="2400" cap="small" dirty="0"/>
              <a:t> value of 6.63 A, and </a:t>
            </a:r>
            <a:r>
              <a:rPr lang="en-US" sz="2400" cap="small" dirty="0" err="1"/>
              <a:t>crossbond</a:t>
            </a:r>
            <a:r>
              <a:rPr lang="en-US" sz="2400" cap="small" dirty="0"/>
              <a:t> current to 2.71 A</a:t>
            </a:r>
          </a:p>
          <a:p>
            <a:pPr algn="ctr"/>
            <a:endParaRPr lang="en-US" sz="2400" cap="small" dirty="0"/>
          </a:p>
          <a:p>
            <a:pPr algn="ctr"/>
            <a:r>
              <a:rPr lang="en-US" sz="2400" cap="small" dirty="0"/>
              <a:t>Rail Mounted detectors show a </a:t>
            </a:r>
            <a:r>
              <a:rPr lang="en-US" sz="2400" u="sng" cap="small" dirty="0"/>
              <a:t>sharp response</a:t>
            </a:r>
            <a:r>
              <a:rPr lang="en-US" sz="2400" cap="small" dirty="0"/>
              <a:t> the instant a train crosses over them -- even </a:t>
            </a:r>
            <a:r>
              <a:rPr lang="en-US" sz="2400" i="1" cap="small" dirty="0"/>
              <a:t>without</a:t>
            </a:r>
            <a:r>
              <a:rPr lang="en-US" sz="2400" cap="small" dirty="0"/>
              <a:t> insulated joints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54" y="1171976"/>
            <a:ext cx="7006106" cy="4817999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019" y="1171976"/>
            <a:ext cx="1736210" cy="117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177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"/>
          <p:cNvSpPr>
            <a:spLocks noGrp="1"/>
          </p:cNvSpPr>
          <p:nvPr>
            <p:ph idx="1"/>
          </p:nvPr>
        </p:nvSpPr>
        <p:spPr>
          <a:xfrm>
            <a:off x="348122" y="1514601"/>
            <a:ext cx="4587294" cy="4327537"/>
          </a:xfrm>
        </p:spPr>
        <p:txBody>
          <a:bodyPr>
            <a:noAutofit/>
          </a:bodyPr>
          <a:lstStyle/>
          <a:p>
            <a:r>
              <a:rPr lang="en-US" sz="2400" cap="small" dirty="0"/>
              <a:t>Cross Bond detectors are badly Pre-Shunted by a Heavy Shunt </a:t>
            </a:r>
          </a:p>
          <a:p>
            <a:pPr lvl="1"/>
            <a:r>
              <a:rPr lang="en-US" sz="2000" cap="small" dirty="0"/>
              <a:t>cannot tell when the block has been entered</a:t>
            </a:r>
          </a:p>
          <a:p>
            <a:r>
              <a:rPr lang="en-US" sz="2400" cap="small" dirty="0"/>
              <a:t>Rail Mounted Detectors are </a:t>
            </a:r>
            <a:r>
              <a:rPr lang="en-US" sz="2400" i="1" cap="small" dirty="0"/>
              <a:t>immune to Pre-Shunting </a:t>
            </a:r>
          </a:p>
          <a:p>
            <a:pPr lvl="1"/>
            <a:r>
              <a:rPr lang="en-US" sz="2000" i="1" cap="small" dirty="0"/>
              <a:t>work better </a:t>
            </a:r>
            <a:r>
              <a:rPr lang="en-US" sz="2000" cap="small" dirty="0"/>
              <a:t>the stronger the shunt even </a:t>
            </a:r>
            <a:r>
              <a:rPr lang="en-US" sz="2000" i="1" cap="small" dirty="0"/>
              <a:t>without</a:t>
            </a:r>
            <a:r>
              <a:rPr lang="en-US" sz="2000" cap="small" dirty="0"/>
              <a:t> insulated joints!</a:t>
            </a:r>
          </a:p>
          <a:p>
            <a:pPr lvl="1"/>
            <a:r>
              <a:rPr lang="en-US" sz="2000" cap="small" dirty="0"/>
              <a:t>might function effectively as replacements for conventional track circuits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Shunting Curves (2/2)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02195" y="904483"/>
            <a:ext cx="6734432" cy="5100901"/>
            <a:chOff x="0" y="0"/>
            <a:chExt cx="6162675" cy="4457700"/>
          </a:xfrm>
        </p:grpSpPr>
        <p:sp>
          <p:nvSpPr>
            <p:cNvPr id="5" name="Text Box 19"/>
            <p:cNvSpPr txBox="1"/>
            <p:nvPr/>
          </p:nvSpPr>
          <p:spPr>
            <a:xfrm>
              <a:off x="285750" y="0"/>
              <a:ext cx="2667000" cy="276225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  <a:tabLst>
                  <a:tab pos="4032885" algn="l"/>
                </a:tabLst>
              </a:pPr>
              <a:r>
                <a:rPr lang="en-US" sz="1200" b="1" kern="50">
                  <a:effectLst/>
                  <a:latin typeface="Times New Roman"/>
                  <a:ea typeface="Times New Roman"/>
                </a:rPr>
                <a:t>Wet Ballast, 0.06 </a:t>
              </a:r>
              <a:r>
                <a:rPr lang="en-US" sz="1200" b="1" kern="50">
                  <a:effectLst/>
                  <a:latin typeface="Lucida Sans"/>
                  <a:ea typeface="Times New Roman"/>
                </a:rPr>
                <a:t>Ω (</a:t>
              </a:r>
              <a:r>
                <a:rPr lang="en-US" sz="1200" b="1" kern="50">
                  <a:effectLst/>
                  <a:latin typeface="Times New Roman"/>
                  <a:ea typeface="Times New Roman"/>
                </a:rPr>
                <a:t>Minimal) Shunt</a:t>
              </a:r>
              <a:endParaRPr lang="en-US" sz="1200" kern="50">
                <a:effectLst/>
                <a:latin typeface="Times New Roman"/>
                <a:ea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95275"/>
              <a:ext cx="3009900" cy="189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304800"/>
              <a:ext cx="3000375" cy="189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 Box 22"/>
            <p:cNvSpPr txBox="1"/>
            <p:nvPr/>
          </p:nvSpPr>
          <p:spPr>
            <a:xfrm>
              <a:off x="3371850" y="0"/>
              <a:ext cx="2667000" cy="276225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600"/>
                </a:spcAft>
                <a:tabLst>
                  <a:tab pos="4032885" algn="l"/>
                </a:tabLst>
              </a:pPr>
              <a:r>
                <a:rPr lang="en-US" sz="1200" b="1" kern="50">
                  <a:effectLst/>
                  <a:latin typeface="Times New Roman"/>
                  <a:ea typeface="Times New Roman"/>
                </a:rPr>
                <a:t>Dry Ballast, 0.06 </a:t>
              </a:r>
              <a:r>
                <a:rPr lang="en-US" sz="1200" b="1" kern="50">
                  <a:effectLst/>
                  <a:latin typeface="Lucida Sans"/>
                  <a:ea typeface="Times New Roman"/>
                </a:rPr>
                <a:t>Ω (</a:t>
              </a:r>
              <a:r>
                <a:rPr lang="en-US" sz="1200" b="1" kern="50">
                  <a:effectLst/>
                  <a:latin typeface="Times New Roman"/>
                  <a:ea typeface="Times New Roman"/>
                </a:rPr>
                <a:t>Minimal) Shunt</a:t>
              </a:r>
              <a:endParaRPr lang="en-US" sz="1200" kern="50">
                <a:effectLst/>
                <a:latin typeface="Times New Roman"/>
                <a:ea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9" name="Text Box 23"/>
            <p:cNvSpPr txBox="1"/>
            <p:nvPr/>
          </p:nvSpPr>
          <p:spPr>
            <a:xfrm>
              <a:off x="285750" y="2286000"/>
              <a:ext cx="2667000" cy="276225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tabLst>
                  <a:tab pos="4032885" algn="l"/>
                </a:tabLst>
              </a:pPr>
              <a:r>
                <a:rPr lang="en-US" sz="1200" b="1">
                  <a:effectLst/>
                  <a:latin typeface="Times New Roman"/>
                  <a:ea typeface="Times New Roman"/>
                  <a:cs typeface="Times New Roman"/>
                </a:rPr>
                <a:t>Wet Ballast, 0.0006 Ω (Heavy) Shunt</a:t>
              </a:r>
              <a:endParaRPr lang="en-US" sz="1100">
                <a:effectLst/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</a:p>
          </p:txBody>
        </p:sp>
        <p:sp>
          <p:nvSpPr>
            <p:cNvPr id="10" name="Text Box 24"/>
            <p:cNvSpPr txBox="1"/>
            <p:nvPr/>
          </p:nvSpPr>
          <p:spPr>
            <a:xfrm>
              <a:off x="3371850" y="2286000"/>
              <a:ext cx="2667000" cy="276225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600"/>
                </a:spcAft>
                <a:tabLst>
                  <a:tab pos="4032885" algn="l"/>
                </a:tabLst>
              </a:pPr>
              <a:r>
                <a:rPr lang="en-US" sz="1200" b="1">
                  <a:effectLst/>
                  <a:latin typeface="Times New Roman"/>
                  <a:ea typeface="Times New Roman"/>
                  <a:cs typeface="Times New Roman"/>
                </a:rPr>
                <a:t>Dry Ballast, 0.0006 Ω (Heavy) Shunt</a:t>
              </a:r>
              <a:endParaRPr lang="en-US" sz="1100">
                <a:effectLst/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Times New Roman"/>
                  <a:cs typeface="Times New Roman"/>
                </a:rPr>
                <a:t> 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75" y="2562225"/>
              <a:ext cx="2943225" cy="1895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2533650"/>
              <a:ext cx="3000375" cy="19240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37583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60787" y="1045792"/>
            <a:ext cx="10753859" cy="1609857"/>
          </a:xfrm>
        </p:spPr>
        <p:txBody>
          <a:bodyPr>
            <a:noAutofit/>
          </a:bodyPr>
          <a:lstStyle/>
          <a:p>
            <a:r>
              <a:rPr lang="en-US" sz="2400" cap="small" dirty="0"/>
              <a:t>Conventionally based on 0.06 </a:t>
            </a:r>
            <a:r>
              <a:rPr lang="el-GR" sz="2400" cap="small" dirty="0" err="1"/>
              <a:t>Ω</a:t>
            </a:r>
            <a:r>
              <a:rPr lang="el-GR" sz="2400" cap="small" dirty="0"/>
              <a:t> </a:t>
            </a:r>
            <a:r>
              <a:rPr lang="en-US" sz="2400" cap="small" dirty="0"/>
              <a:t>shunt by comparing  “wet ballast shunted” vs. “Dry ballast </a:t>
            </a:r>
            <a:r>
              <a:rPr lang="en-US" sz="2400" cap="small" dirty="0" err="1"/>
              <a:t>unshunted</a:t>
            </a:r>
            <a:r>
              <a:rPr lang="en-US" sz="2400" cap="small" dirty="0"/>
              <a:t>.”  </a:t>
            </a:r>
          </a:p>
          <a:p>
            <a:r>
              <a:rPr lang="en-US" sz="2400" cap="small" dirty="0"/>
              <a:t>Detector thresholds for the </a:t>
            </a:r>
            <a:r>
              <a:rPr lang="en-US" sz="2400" cap="small" dirty="0" err="1"/>
              <a:t>Jointless</a:t>
            </a:r>
            <a:r>
              <a:rPr lang="en-US" sz="2400" cap="small" dirty="0"/>
              <a:t> Track Circuit:</a:t>
            </a:r>
          </a:p>
          <a:p>
            <a:pPr lvl="1"/>
            <a:r>
              <a:rPr lang="en-US" sz="2400" cap="small" dirty="0"/>
              <a:t>4.94 amps</a:t>
            </a:r>
          </a:p>
          <a:p>
            <a:pPr lvl="1"/>
            <a:r>
              <a:rPr lang="en-US" sz="2400" cap="small" dirty="0"/>
              <a:t>73.74 amps/</a:t>
            </a:r>
            <a:r>
              <a:rPr lang="el-GR" sz="2400" cap="small" dirty="0"/>
              <a:t> </a:t>
            </a:r>
            <a:r>
              <a:rPr lang="el-GR" sz="2400" cap="small" dirty="0" err="1"/>
              <a:t>Ω</a:t>
            </a:r>
            <a:r>
              <a:rPr lang="en-US" sz="2400" cap="small" dirty="0"/>
              <a:t>  (normalized amp/feed </a:t>
            </a:r>
            <a:r>
              <a:rPr lang="el-GR" sz="2400" cap="small" dirty="0" err="1"/>
              <a:t>Ω</a:t>
            </a:r>
            <a:r>
              <a:rPr lang="en-US" sz="2400" cap="small" dirty="0"/>
              <a:t> metric)</a:t>
            </a:r>
          </a:p>
          <a:p>
            <a:endParaRPr lang="en-US" sz="2400" b="1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the Detector Thresholds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7" y="3418823"/>
            <a:ext cx="11470425" cy="239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867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Amps per Ohm Normalization*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4" y="1087394"/>
            <a:ext cx="6124950" cy="2150075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84" y="3620531"/>
            <a:ext cx="6714127" cy="20635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41381" y="1273030"/>
            <a:ext cx="4251012" cy="2658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small" dirty="0"/>
              <a:t>Introducing this feature provides, among other things the ability of a track circuit to adjust itself for wet/dry ballast conditions </a:t>
            </a:r>
          </a:p>
          <a:p>
            <a:r>
              <a:rPr lang="en-US" sz="2800" cap="small" dirty="0"/>
              <a:t>In wet condition drops from 2.04 to 1.12 a; feed resistance similarly drops from 0.446 to 0.236 </a:t>
            </a:r>
            <a:r>
              <a:rPr lang="el-GR" sz="2800" cap="small" dirty="0" err="1"/>
              <a:t>Ω</a:t>
            </a:r>
            <a:endParaRPr lang="en-US" sz="2800" cap="small" dirty="0"/>
          </a:p>
        </p:txBody>
      </p:sp>
      <p:sp>
        <p:nvSpPr>
          <p:cNvPr id="7" name="TextBox 6"/>
          <p:cNvSpPr txBox="1"/>
          <p:nvPr/>
        </p:nvSpPr>
        <p:spPr>
          <a:xfrm>
            <a:off x="340067" y="5099333"/>
            <a:ext cx="385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* This is for a “normal” track circuit with IJ’s as discussed in Examples 1 and 2</a:t>
            </a:r>
          </a:p>
        </p:txBody>
      </p:sp>
    </p:spTree>
    <p:extLst>
      <p:ext uri="{BB962C8B-B14F-4D97-AF65-F5344CB8AC3E}">
        <p14:creationId xmlns:p14="http://schemas.microsoft.com/office/powerpoint/2010/main" val="192116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22494" y="1479331"/>
            <a:ext cx="5074276" cy="4391695"/>
          </a:xfrm>
        </p:spPr>
        <p:txBody>
          <a:bodyPr>
            <a:noAutofit/>
          </a:bodyPr>
          <a:lstStyle/>
          <a:p>
            <a:r>
              <a:rPr lang="en-US" sz="2400" cap="small" dirty="0"/>
              <a:t>A heavy 0.0006 </a:t>
            </a:r>
            <a:r>
              <a:rPr lang="el-GR" sz="2400" cap="small" dirty="0" err="1"/>
              <a:t>Ω</a:t>
            </a:r>
            <a:r>
              <a:rPr lang="el-GR" sz="2400" cap="small" dirty="0"/>
              <a:t> </a:t>
            </a:r>
            <a:r>
              <a:rPr lang="en-US" sz="2400" cap="small" dirty="0"/>
              <a:t>shunt would reduce the current at the right side detector to 4.92 amps when the train is still 2,000’ left of the left side detector</a:t>
            </a:r>
          </a:p>
          <a:p>
            <a:pPr lvl="1"/>
            <a:r>
              <a:rPr lang="en-US" sz="2400" cap="small" dirty="0"/>
              <a:t>This could pre-shunt the circuit 2,000’ early throwing a </a:t>
            </a:r>
            <a:r>
              <a:rPr lang="en-US" sz="2400" cap="small" dirty="0">
                <a:solidFill>
                  <a:srgbClr val="FF0000"/>
                </a:solidFill>
              </a:rPr>
              <a:t>red signal </a:t>
            </a:r>
            <a:r>
              <a:rPr lang="en-US" sz="2400" cap="small" dirty="0"/>
              <a:t>in the face of the train.</a:t>
            </a:r>
          </a:p>
          <a:p>
            <a:pPr lvl="1"/>
            <a:r>
              <a:rPr lang="en-US" sz="2400" cap="small" dirty="0"/>
              <a:t>Can be prevented by using the amps/ohm thresholds </a:t>
            </a:r>
            <a:r>
              <a:rPr lang="en-US" sz="2400" b="1" i="1" cap="small" dirty="0"/>
              <a:t>in addition </a:t>
            </a:r>
            <a:r>
              <a:rPr lang="en-US" sz="2400" cap="small" dirty="0"/>
              <a:t>to the amperage thresholds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Preventing a Pre-Shunt of the Right Side Detector (1/2)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671751" y="1000897"/>
            <a:ext cx="6315695" cy="4870129"/>
            <a:chOff x="0" y="0"/>
            <a:chExt cx="3238500" cy="26193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16" t="39339" r="15225" b="19897"/>
            <a:stretch/>
          </p:blipFill>
          <p:spPr bwMode="auto">
            <a:xfrm>
              <a:off x="0" y="0"/>
              <a:ext cx="3238500" cy="261937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381000" y="1038225"/>
              <a:ext cx="133350" cy="1428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4706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601767" y="1123682"/>
            <a:ext cx="10444766" cy="4610636"/>
          </a:xfrm>
        </p:spPr>
        <p:txBody>
          <a:bodyPr>
            <a:noAutofit/>
          </a:bodyPr>
          <a:lstStyle/>
          <a:p>
            <a:r>
              <a:rPr lang="en-US" sz="2800" cap="small" dirty="0"/>
              <a:t>The feed resistance of the track circuit vs. The current flowing through the un-shunted right side of the track circuit are linearly related.  </a:t>
            </a:r>
          </a:p>
          <a:p>
            <a:r>
              <a:rPr lang="en-US" sz="2800" cap="small" dirty="0"/>
              <a:t>Even as the current flowing to the right-side drops, the overall resistance of the track circuit reduces at exactly the same rate.</a:t>
            </a:r>
          </a:p>
          <a:p>
            <a:pPr lvl="1"/>
            <a:r>
              <a:rPr lang="en-US" sz="2400" cap="small" dirty="0"/>
              <a:t>using the amps per ohm normalization in conjunction with the current readings, pre-shunting of the right-side detector can be prevented. </a:t>
            </a:r>
          </a:p>
          <a:p>
            <a:pPr lvl="1"/>
            <a:r>
              <a:rPr lang="en-US" sz="2400" cap="small" dirty="0"/>
              <a:t>Amps per ohm normalization can be used to improve the shunting sensitivity of conventional track circuits as well.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Preventing a Pre-Shunt of the Right Side Detector (2/2)</a:t>
            </a:r>
          </a:p>
        </p:txBody>
      </p:sp>
    </p:spTree>
    <p:extLst>
      <p:ext uri="{BB962C8B-B14F-4D97-AF65-F5344CB8AC3E}">
        <p14:creationId xmlns:p14="http://schemas.microsoft.com/office/powerpoint/2010/main" val="2766130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80303" y="1197737"/>
            <a:ext cx="5213583" cy="4584878"/>
          </a:xfrm>
        </p:spPr>
        <p:txBody>
          <a:bodyPr>
            <a:noAutofit/>
          </a:bodyPr>
          <a:lstStyle/>
          <a:p>
            <a:r>
              <a:rPr lang="en-US" sz="2400" cap="small" dirty="0"/>
              <a:t>A Low-Cost Broken Rail Detector could be developed by mounting a Hall Effect device or </a:t>
            </a:r>
            <a:r>
              <a:rPr lang="en-US" sz="2400" cap="small" dirty="0" err="1"/>
              <a:t>Rogowski</a:t>
            </a:r>
            <a:r>
              <a:rPr lang="en-US" sz="2400" cap="small" dirty="0"/>
              <a:t> Coil on a very low-resistance </a:t>
            </a:r>
            <a:r>
              <a:rPr lang="en-US" sz="2400" cap="small" dirty="0" err="1"/>
              <a:t>crossbond</a:t>
            </a:r>
            <a:r>
              <a:rPr lang="en-US" sz="2400" cap="small" dirty="0"/>
              <a:t>.</a:t>
            </a:r>
          </a:p>
          <a:p>
            <a:r>
              <a:rPr lang="en-US" sz="2400" cap="small" dirty="0"/>
              <a:t>This circuit would be unable to detect a shunt.</a:t>
            </a:r>
          </a:p>
          <a:p>
            <a:r>
              <a:rPr lang="en-US" sz="2400" cap="small" dirty="0"/>
              <a:t>Any Pre-Shunting would only occur a short distance ahead of the </a:t>
            </a:r>
            <a:r>
              <a:rPr lang="en-US" sz="2400" cap="small" dirty="0" err="1"/>
              <a:t>crossbond</a:t>
            </a:r>
            <a:r>
              <a:rPr lang="en-US" sz="2400" cap="small" dirty="0"/>
              <a:t>, which could be accommodated by using a very low detection threshold and by adding a small buffer margin into the PTC or CBTC system safety algorithm</a:t>
            </a:r>
            <a:r>
              <a:rPr lang="en-US" sz="2400" b="1" cap="small" dirty="0"/>
              <a:t>.</a:t>
            </a:r>
          </a:p>
          <a:p>
            <a:endParaRPr lang="en-US" sz="2400" b="1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Uses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951" y="1212547"/>
            <a:ext cx="4907280" cy="2011680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51466" y="3493393"/>
            <a:ext cx="5810250" cy="20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0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76468" y="1024454"/>
            <a:ext cx="8062174" cy="1236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small" dirty="0"/>
              <a:t>Current detectors on </a:t>
            </a:r>
            <a:r>
              <a:rPr lang="en-US" sz="2400" cap="small" dirty="0" err="1"/>
              <a:t>crossbonds</a:t>
            </a:r>
            <a:r>
              <a:rPr lang="en-US" sz="2400" cap="small" dirty="0"/>
              <a:t> and rails could also monitor and detect anomalies in traction current flows on electrified railroads including those caused by broken rails.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Uses for Current Detectors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32" y="1841568"/>
            <a:ext cx="2452782" cy="3174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6" y="2084626"/>
            <a:ext cx="6734432" cy="39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89499" y="5065331"/>
            <a:ext cx="5200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Reference 2001 TRB/TCRP R</a:t>
            </a:r>
            <a:r>
              <a:rPr lang="en-US" sz="1600" dirty="0">
                <a:hlinkClick r:id="rId4"/>
              </a:rPr>
              <a:t>e</a:t>
            </a:r>
            <a:r>
              <a:rPr lang="en-US" sz="1600" dirty="0"/>
              <a:t>port 71 </a:t>
            </a:r>
            <a:r>
              <a:rPr lang="en-US" sz="1600" dirty="0">
                <a:hlinkClick r:id="rId4"/>
              </a:rPr>
              <a:t>http://www.trb.org/Publications/Blurbs/153771.aspx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187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34851" y="1133342"/>
            <a:ext cx="10740980" cy="767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small" dirty="0"/>
              <a:t>The “transmission line” equations were used to calculate the results of this paper.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Calculations (1/2)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6236"/>
            <a:ext cx="5196810" cy="271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6690" y="2755557"/>
                <a:ext cx="7475840" cy="1496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v(L)</a:t>
                </a:r>
                <a:r>
                  <a:rPr lang="en-US" dirty="0"/>
                  <a:t> = </a:t>
                </a:r>
                <a:r>
                  <a:rPr lang="en-US" i="1" dirty="0"/>
                  <a:t>v(0)</a:t>
                </a:r>
                <a:r>
                  <a:rPr lang="en-US" dirty="0"/>
                  <a:t> </a:t>
                </a:r>
                <a:r>
                  <a:rPr lang="en-US" dirty="0" err="1"/>
                  <a:t>cosh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𝑍𝐺</m:t>
                        </m:r>
                      </m:e>
                    </m:rad>
                  </m:oMath>
                </a14:m>
                <a:r>
                  <a:rPr lang="en-US" dirty="0"/>
                  <a:t>  + </a:t>
                </a:r>
                <a:r>
                  <a:rPr lang="en-US" i="1" dirty="0" err="1"/>
                  <a:t>i</a:t>
                </a:r>
                <a:r>
                  <a:rPr lang="en-US" i="1" dirty="0"/>
                  <a:t>(0)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𝑍𝐺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i="1" dirty="0" err="1"/>
                  <a:t>i</a:t>
                </a:r>
                <a:r>
                  <a:rPr lang="en-US" i="1" dirty="0"/>
                  <a:t>(L)</a:t>
                </a:r>
                <a:r>
                  <a:rPr lang="en-US" dirty="0"/>
                  <a:t> = </a:t>
                </a:r>
                <a:r>
                  <a:rPr lang="en-US" i="1" dirty="0" err="1"/>
                  <a:t>i</a:t>
                </a:r>
                <a:r>
                  <a:rPr lang="en-US" i="1" dirty="0"/>
                  <a:t>(0)</a:t>
                </a:r>
                <a:r>
                  <a:rPr lang="en-US" dirty="0"/>
                  <a:t> </a:t>
                </a:r>
                <a:r>
                  <a:rPr lang="en-US" dirty="0" err="1"/>
                  <a:t>cosh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𝑍𝐺</m:t>
                        </m:r>
                      </m:e>
                    </m:rad>
                  </m:oMath>
                </a14:m>
                <a:r>
                  <a:rPr lang="en-US" dirty="0"/>
                  <a:t>  + </a:t>
                </a:r>
                <a:r>
                  <a:rPr lang="en-US" i="1" dirty="0"/>
                  <a:t>v(0)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 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𝑍𝐺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0" y="2755557"/>
                <a:ext cx="7475840" cy="1496692"/>
              </a:xfrm>
              <a:prstGeom prst="rect">
                <a:avLst/>
              </a:prstGeom>
              <a:blipFill>
                <a:blip r:embed="rId3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4851" y="5309159"/>
            <a:ext cx="619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Reference:   Landau, Stuart </a:t>
            </a:r>
            <a:r>
              <a:rPr lang="en-US" sz="1600" i="1" dirty="0"/>
              <a:t>“Ballast Resistance Measurement—Theory and Practice”, </a:t>
            </a:r>
            <a:r>
              <a:rPr lang="en-US" sz="1600" dirty="0"/>
              <a:t>presented at AREMA 2015 Annual Conference, Minneapolis, MN, October 4-7, 2015.</a:t>
            </a:r>
          </a:p>
        </p:txBody>
      </p:sp>
    </p:spTree>
    <p:extLst>
      <p:ext uri="{BB962C8B-B14F-4D97-AF65-F5344CB8AC3E}">
        <p14:creationId xmlns:p14="http://schemas.microsoft.com/office/powerpoint/2010/main" val="111947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381A9-1462-418A-9FE3-5B1DF6F2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007429"/>
            <a:ext cx="4837751" cy="5004653"/>
          </a:xfrm>
        </p:spPr>
        <p:txBody>
          <a:bodyPr>
            <a:noAutofit/>
          </a:bodyPr>
          <a:lstStyle/>
          <a:p>
            <a:r>
              <a:rPr lang="en-US" sz="3200" cap="small" dirty="0"/>
              <a:t>Background</a:t>
            </a:r>
          </a:p>
          <a:p>
            <a:pPr>
              <a:spcBef>
                <a:spcPts val="1800"/>
              </a:spcBef>
            </a:pPr>
            <a:r>
              <a:rPr lang="en-US" sz="3200" cap="small" dirty="0"/>
              <a:t>Concepts</a:t>
            </a:r>
          </a:p>
          <a:p>
            <a:pPr marL="457200" lvl="1" indent="0">
              <a:buNone/>
            </a:pPr>
            <a:r>
              <a:rPr lang="en-US" sz="2400" cap="small" dirty="0"/>
              <a:t>Original Design Concept</a:t>
            </a:r>
          </a:p>
          <a:p>
            <a:pPr marL="457200" lvl="1" indent="0">
              <a:buNone/>
            </a:pPr>
            <a:r>
              <a:rPr lang="en-US" sz="2400" cap="small" dirty="0"/>
              <a:t>Electrical Flows</a:t>
            </a:r>
          </a:p>
          <a:p>
            <a:pPr marL="457200" lvl="1" indent="0">
              <a:buNone/>
            </a:pPr>
            <a:r>
              <a:rPr lang="en-US" sz="2400" cap="small" dirty="0"/>
              <a:t>Pre Shunt Problem</a:t>
            </a:r>
          </a:p>
          <a:p>
            <a:pPr marL="457200" lvl="1" indent="0">
              <a:buNone/>
            </a:pPr>
            <a:r>
              <a:rPr lang="en-US" sz="2400" cap="small" dirty="0"/>
              <a:t>Alternative Design Concepts</a:t>
            </a:r>
          </a:p>
          <a:p>
            <a:pPr>
              <a:spcBef>
                <a:spcPts val="1800"/>
              </a:spcBef>
            </a:pPr>
            <a:r>
              <a:rPr lang="en-US" sz="3200" cap="small" dirty="0"/>
              <a:t>Detectors</a:t>
            </a:r>
          </a:p>
          <a:p>
            <a:pPr marL="457200" lvl="1" indent="0">
              <a:buNone/>
            </a:pPr>
            <a:r>
              <a:rPr lang="en-US" sz="2400" cap="small" dirty="0"/>
              <a:t>Rail Mounted Detector Concepts</a:t>
            </a:r>
          </a:p>
          <a:p>
            <a:pPr marL="457200" lvl="1" indent="0">
              <a:buNone/>
            </a:pPr>
            <a:r>
              <a:rPr lang="en-US" sz="2400" cap="small" dirty="0"/>
              <a:t>Detectors Locations</a:t>
            </a:r>
          </a:p>
          <a:p>
            <a:pPr marL="457200" lvl="1" indent="0">
              <a:buNone/>
            </a:pPr>
            <a:r>
              <a:rPr lang="en-US" sz="2400" cap="small" dirty="0"/>
              <a:t>Shunting Curves and Thresholds</a:t>
            </a:r>
          </a:p>
          <a:p>
            <a:pPr marL="457200" lvl="1" indent="0">
              <a:buNone/>
            </a:pPr>
            <a:r>
              <a:rPr lang="en-US" sz="2400" cap="small" dirty="0"/>
              <a:t>Alternative Uses</a:t>
            </a:r>
          </a:p>
          <a:p>
            <a:pPr marL="457200" lvl="1" indent="0">
              <a:buNone/>
            </a:pPr>
            <a:endParaRPr lang="en-US" sz="2400" cap="smal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B1B01-1812-4471-B55C-50376746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67381A9-1462-418A-9FE3-5B1DF6F26187}"/>
              </a:ext>
            </a:extLst>
          </p:cNvPr>
          <p:cNvSpPr txBox="1">
            <a:spLocks/>
          </p:cNvSpPr>
          <p:nvPr/>
        </p:nvSpPr>
        <p:spPr>
          <a:xfrm>
            <a:off x="5607510" y="996084"/>
            <a:ext cx="4837751" cy="2983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3E4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cap="small" dirty="0"/>
              <a:t>Mathematical Calculations</a:t>
            </a:r>
          </a:p>
          <a:p>
            <a:r>
              <a:rPr lang="en-US" sz="3200" cap="small" dirty="0"/>
              <a:t>Conclusions</a:t>
            </a:r>
          </a:p>
          <a:p>
            <a:pPr marL="457200" lvl="1" indent="0">
              <a:buNone/>
            </a:pPr>
            <a:endParaRPr lang="en-US" sz="2400" cap="sm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52370-1E98-DE45-87C8-B39C6CAD1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46" y="2365170"/>
            <a:ext cx="4800800" cy="322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21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34851" y="1275011"/>
            <a:ext cx="3670479" cy="3825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small" dirty="0"/>
              <a:t>A fully documented excel sheet detailing all the mathematical calculations of this paper is available for download at:</a:t>
            </a:r>
          </a:p>
          <a:p>
            <a:pPr marL="0" indent="0">
              <a:buNone/>
            </a:pPr>
            <a:endParaRPr lang="en-US" sz="2400" b="1" cap="small" dirty="0"/>
          </a:p>
          <a:p>
            <a:pPr marL="0" indent="0">
              <a:buNone/>
            </a:pPr>
            <a:r>
              <a:rPr lang="en-US" sz="2400" u="sng" dirty="0">
                <a:hlinkClick r:id="rId2"/>
              </a:rPr>
              <a:t>https://chipkraft.github.io/AREMA%20Broken%20Rail%20for%20PTC%20Examples.xlsx</a:t>
            </a:r>
            <a:endParaRPr lang="en-US" sz="2400" u="sng" dirty="0"/>
          </a:p>
          <a:p>
            <a:pPr marL="0" indent="0">
              <a:buNone/>
            </a:pPr>
            <a:endParaRPr lang="en-US" sz="2400" b="1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Calculations (2/2)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60" y="1184858"/>
            <a:ext cx="7742548" cy="435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269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22493" y="931636"/>
            <a:ext cx="11295076" cy="5187810"/>
          </a:xfrm>
        </p:spPr>
        <p:txBody>
          <a:bodyPr>
            <a:noAutofit/>
          </a:bodyPr>
          <a:lstStyle/>
          <a:p>
            <a:r>
              <a:rPr lang="en-US" sz="2800" cap="small" dirty="0"/>
              <a:t>The pre-shunt issue can be effectively addressed by mounting current detectors on the rails themselves, rather than on cross-bonds as current track circuit receivers</a:t>
            </a:r>
          </a:p>
          <a:p>
            <a:r>
              <a:rPr lang="en-US" sz="2800" cap="small" dirty="0"/>
              <a:t>Cab signal systems rely on inductively picking up coded signals from the rails,</a:t>
            </a:r>
          </a:p>
          <a:p>
            <a:pPr lvl="1"/>
            <a:r>
              <a:rPr lang="en-US" sz="2400" cap="small" dirty="0"/>
              <a:t>proves the technical feasibility of an ac rail-mounted current detector</a:t>
            </a:r>
          </a:p>
          <a:p>
            <a:pPr lvl="1"/>
            <a:r>
              <a:rPr lang="en-US" sz="2400" cap="small" dirty="0"/>
              <a:t>Manufacturers of dc hall-effect sensing equipment have suggested the feasibility of developing a similar rail-mounted dc current detector as well. </a:t>
            </a:r>
          </a:p>
          <a:p>
            <a:r>
              <a:rPr lang="en-US" sz="2800" cap="small" dirty="0"/>
              <a:t>Next steps include possible work on:</a:t>
            </a:r>
          </a:p>
          <a:p>
            <a:pPr lvl="1"/>
            <a:r>
              <a:rPr lang="en-US" sz="2400" cap="small" dirty="0"/>
              <a:t>Detector development and testing</a:t>
            </a:r>
          </a:p>
          <a:p>
            <a:pPr lvl="1"/>
            <a:r>
              <a:rPr lang="en-US" sz="2400" cap="small" dirty="0"/>
              <a:t>Electrical modeling of more complex track configurations and </a:t>
            </a:r>
            <a:r>
              <a:rPr lang="en-US" sz="2400" cap="small" dirty="0" err="1"/>
              <a:t>Jointless</a:t>
            </a:r>
            <a:r>
              <a:rPr lang="en-US" sz="2400" cap="small" dirty="0"/>
              <a:t> circuit types: </a:t>
            </a:r>
          </a:p>
          <a:p>
            <a:pPr lvl="2"/>
            <a:r>
              <a:rPr lang="en-US" cap="small" dirty="0"/>
              <a:t>passing sidings and interlocking junctions </a:t>
            </a:r>
          </a:p>
          <a:p>
            <a:pPr lvl="2"/>
            <a:r>
              <a:rPr lang="en-US" cap="small" dirty="0"/>
              <a:t>ac track circuits, including power frequency up to audio frequency track circuits</a:t>
            </a:r>
          </a:p>
          <a:p>
            <a:endParaRPr lang="en-US" sz="2400" b="1" cap="small" dirty="0"/>
          </a:p>
          <a:p>
            <a:endParaRPr lang="en-US" sz="2400" b="1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68608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84880" y="2910626"/>
            <a:ext cx="3000777" cy="90448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4004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381A9-1462-418A-9FE3-5B1DF6F2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64" y="1084007"/>
            <a:ext cx="10791423" cy="4196332"/>
          </a:xfrm>
        </p:spPr>
        <p:txBody>
          <a:bodyPr>
            <a:noAutofit/>
          </a:bodyPr>
          <a:lstStyle/>
          <a:p>
            <a:r>
              <a:rPr lang="en-US" sz="3200" cap="small" dirty="0"/>
              <a:t>Observation: </a:t>
            </a:r>
          </a:p>
          <a:p>
            <a:pPr marL="457200" lvl="1" indent="0">
              <a:buNone/>
            </a:pPr>
            <a:r>
              <a:rPr lang="en-US" sz="2400" cap="small" dirty="0"/>
              <a:t>Stand alone PTC and CBTC systems utilize precise train positioning data that is sourced independently of track circuits</a:t>
            </a:r>
          </a:p>
          <a:p>
            <a:pPr>
              <a:spcBef>
                <a:spcPts val="1800"/>
              </a:spcBef>
            </a:pPr>
            <a:r>
              <a:rPr lang="en-US" sz="3200" cap="small" dirty="0"/>
              <a:t>Research Goal:</a:t>
            </a:r>
          </a:p>
          <a:p>
            <a:pPr marL="457200" lvl="1" indent="0">
              <a:buNone/>
            </a:pPr>
            <a:r>
              <a:rPr lang="en-US" sz="2400" cap="small" dirty="0"/>
              <a:t>Develop  a low cost, non intrusive track circuiting approach that could function as a broken rail detector to augment the capabilities of stand alone PTC and CBTC</a:t>
            </a:r>
          </a:p>
          <a:p>
            <a:pPr>
              <a:spcBef>
                <a:spcPts val="1800"/>
              </a:spcBef>
            </a:pPr>
            <a:r>
              <a:rPr lang="en-US" sz="3200" cap="small" dirty="0"/>
              <a:t>Collateral Discovery:</a:t>
            </a:r>
          </a:p>
          <a:p>
            <a:pPr marL="457200" lvl="1" indent="0">
              <a:buNone/>
            </a:pPr>
            <a:r>
              <a:rPr lang="en-US" sz="2400" cap="small" dirty="0"/>
              <a:t>With the addition of  new type of rail-mounted current detector, jointless track circuits could be capable of reliably detecting shunts as well!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B1B01-1812-4471-B55C-50376746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91878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Design Concept for a Broken Rail Detector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0A946-74FD-4805-A924-BC6EFEF32B07}"/>
              </a:ext>
            </a:extLst>
          </p:cNvPr>
          <p:cNvSpPr txBox="1"/>
          <p:nvPr/>
        </p:nvSpPr>
        <p:spPr>
          <a:xfrm>
            <a:off x="1880171" y="4220826"/>
            <a:ext cx="9272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small" dirty="0"/>
              <a:t>Each generator produces a unique pulse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small" dirty="0"/>
              <a:t>Each receiver listens for the codes on each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small" dirty="0"/>
              <a:t>Each receiver reports codes it hears to the responsible PTC or CBTC server, where the safety logic resides</a:t>
            </a:r>
          </a:p>
        </p:txBody>
      </p:sp>
      <p:pic>
        <p:nvPicPr>
          <p:cNvPr id="27" name="Picture 2" descr="image00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401"/>
          <a:stretch/>
        </p:blipFill>
        <p:spPr bwMode="auto">
          <a:xfrm>
            <a:off x="925559" y="1435608"/>
            <a:ext cx="10340877" cy="262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3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Electrical Flows in the </a:t>
            </a:r>
            <a:r>
              <a:rPr lang="en-US" b="1" dirty="0" err="1"/>
              <a:t>Unshunted</a:t>
            </a:r>
            <a:r>
              <a:rPr lang="en-US" b="1" dirty="0"/>
              <a:t> Broken Rail Detector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21" y="1098373"/>
            <a:ext cx="8281114" cy="3047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86" y="3513357"/>
            <a:ext cx="4790630" cy="26213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/>
          <p:nvPr/>
        </p:nvSpPr>
        <p:spPr>
          <a:xfrm>
            <a:off x="595498" y="3256548"/>
            <a:ext cx="2880046" cy="2705684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i="1" cap="small" dirty="0">
                <a:effectLst/>
                <a:ea typeface="Times New Roman"/>
                <a:cs typeface="Times New Roman"/>
              </a:rPr>
              <a:t>(For Wet Ballast and  </a:t>
            </a:r>
            <a:r>
              <a:rPr lang="en-US" sz="2400" i="1" cap="small" dirty="0"/>
              <a:t>0.25 </a:t>
            </a:r>
            <a:r>
              <a:rPr lang="el-GR" sz="2400" i="1" cap="small" dirty="0"/>
              <a:t>Ω</a:t>
            </a:r>
            <a:r>
              <a:rPr lang="el-GR" sz="2400" cap="small" dirty="0"/>
              <a:t> </a:t>
            </a:r>
            <a:r>
              <a:rPr lang="en-US" sz="2400" i="1" cap="small" dirty="0" err="1"/>
              <a:t>crossbond</a:t>
            </a:r>
            <a:r>
              <a:rPr lang="en-US" sz="2400" i="1" cap="small" dirty="0"/>
              <a:t> resistance.  </a:t>
            </a:r>
            <a:r>
              <a:rPr lang="en-US" sz="2400" i="1" cap="small" dirty="0">
                <a:effectLst/>
                <a:ea typeface="Times New Roman"/>
                <a:cs typeface="Times New Roman"/>
              </a:rPr>
              <a:t>The electrical model will be described later in this presentation)</a:t>
            </a:r>
            <a:endParaRPr lang="en-US" sz="2400" cap="small" dirty="0">
              <a:effectLst/>
              <a:ea typeface="Times New Roman"/>
              <a:cs typeface="Times New Roman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6D8FF3-0B76-A44E-9A6B-34C5C4893B6B}"/>
              </a:ext>
            </a:extLst>
          </p:cNvPr>
          <p:cNvSpPr/>
          <p:nvPr/>
        </p:nvSpPr>
        <p:spPr>
          <a:xfrm>
            <a:off x="4350936" y="3256548"/>
            <a:ext cx="6300317" cy="280868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780BDF-74A1-3D41-BF6D-7666542BAE31}"/>
              </a:ext>
            </a:extLst>
          </p:cNvPr>
          <p:cNvSpPr/>
          <p:nvPr/>
        </p:nvSpPr>
        <p:spPr>
          <a:xfrm>
            <a:off x="8104781" y="1598571"/>
            <a:ext cx="2546472" cy="1105318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A1D15B-CD32-C24B-A402-C87DCF857BD7}"/>
              </a:ext>
            </a:extLst>
          </p:cNvPr>
          <p:cNvCxnSpPr>
            <a:stCxn id="9" idx="6"/>
            <a:endCxn id="2" idx="6"/>
          </p:cNvCxnSpPr>
          <p:nvPr/>
        </p:nvCxnSpPr>
        <p:spPr>
          <a:xfrm>
            <a:off x="10651253" y="2151230"/>
            <a:ext cx="0" cy="25096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2CE15A-5823-294A-9A3D-B27EB3655E90}"/>
              </a:ext>
            </a:extLst>
          </p:cNvPr>
          <p:cNvCxnSpPr>
            <a:endCxn id="9" idx="2"/>
          </p:cNvCxnSpPr>
          <p:nvPr/>
        </p:nvCxnSpPr>
        <p:spPr>
          <a:xfrm flipV="1">
            <a:off x="4772967" y="2151230"/>
            <a:ext cx="3331814" cy="185806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403" y="3519358"/>
            <a:ext cx="11037194" cy="2238743"/>
          </a:xfrm>
        </p:spPr>
        <p:txBody>
          <a:bodyPr>
            <a:noAutofit/>
          </a:bodyPr>
          <a:lstStyle/>
          <a:p>
            <a:r>
              <a:rPr lang="en-US" sz="2400" cap="small" dirty="0"/>
              <a:t>As a train approaches the detector, current will start  flowing through the train wheels (shunt) instead of through the detector reducing current in the detector.</a:t>
            </a:r>
          </a:p>
          <a:p>
            <a:r>
              <a:rPr lang="en-US" sz="2400" cap="small" dirty="0"/>
              <a:t>If Detector current falls below threshold before the train enters the block, a false “occupied block” or “broken rail” message could be issued.</a:t>
            </a:r>
          </a:p>
          <a:p>
            <a:pPr lvl="1"/>
            <a:r>
              <a:rPr lang="en-US" sz="2000" cap="small" dirty="0"/>
              <a:t>equivalent of throwing a </a:t>
            </a:r>
            <a:r>
              <a:rPr lang="en-US" sz="2000" cap="small" dirty="0">
                <a:solidFill>
                  <a:srgbClr val="FF0000"/>
                </a:solidFill>
              </a:rPr>
              <a:t>red signal </a:t>
            </a:r>
            <a:r>
              <a:rPr lang="en-US" sz="2000" cap="small" dirty="0"/>
              <a:t>in the face of the train. </a:t>
            </a:r>
          </a:p>
          <a:p>
            <a:pPr lvl="1"/>
            <a:r>
              <a:rPr lang="en-US" sz="2000" cap="small" dirty="0"/>
              <a:t>In a PTC context it could trigger an unnecessary enforcement action.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 Shunt Problem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405499" y="973073"/>
            <a:ext cx="9281911" cy="2169352"/>
            <a:chOff x="1043189" y="1256410"/>
            <a:chExt cx="9281911" cy="2169352"/>
          </a:xfrm>
        </p:grpSpPr>
        <p:grpSp>
          <p:nvGrpSpPr>
            <p:cNvPr id="4" name="Group 3"/>
            <p:cNvGrpSpPr/>
            <p:nvPr/>
          </p:nvGrpSpPr>
          <p:grpSpPr>
            <a:xfrm>
              <a:off x="1043189" y="1256410"/>
              <a:ext cx="9281911" cy="2169352"/>
              <a:chOff x="-1204711" y="1803042"/>
              <a:chExt cx="9281911" cy="216935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-1204711" y="2133600"/>
                <a:ext cx="8977111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-1204711" y="2971800"/>
                <a:ext cx="8977111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7303395" y="180304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Rail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315200" y="3048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Rail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33600" y="2133600"/>
                <a:ext cx="0" cy="838200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6705600" y="2133600"/>
                <a:ext cx="0" cy="838200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819900" y="2368034"/>
                <a:ext cx="1202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Crossbond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38200" y="2354802"/>
                <a:ext cx="1202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Crossbond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343400" y="2120368"/>
                <a:ext cx="0" cy="1461032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495800" y="2971800"/>
                <a:ext cx="0" cy="609600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617702" y="3449174"/>
                <a:ext cx="1202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/>
                  <a:t>Coded Signal Generator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019300" y="2425168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591300" y="2441158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247900" y="2307127"/>
                <a:ext cx="1202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/>
                  <a:t>Coded Signal Detector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388376" y="2327664"/>
                <a:ext cx="12029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/>
                  <a:t>Coded Signal Detector</a:t>
                </a:r>
              </a:p>
            </p:txBody>
          </p:sp>
        </p:grpSp>
        <p:sp>
          <p:nvSpPr>
            <p:cNvPr id="22" name="Pentagon 21"/>
            <p:cNvSpPr/>
            <p:nvPr/>
          </p:nvSpPr>
          <p:spPr>
            <a:xfrm>
              <a:off x="1836849" y="1383236"/>
              <a:ext cx="1249251" cy="1219200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8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2EDD-F57E-4FC6-B25F-99DB807F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Design Concepts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0" y="1790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2581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95398" y="1168178"/>
            <a:ext cx="11631042" cy="4372114"/>
            <a:chOff x="395398" y="1168178"/>
            <a:chExt cx="11631042" cy="4372114"/>
          </a:xfrm>
        </p:grpSpPr>
        <p:pic>
          <p:nvPicPr>
            <p:cNvPr id="2051" name="Picture 1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42" b="27983"/>
            <a:stretch>
              <a:fillRect/>
            </a:stretch>
          </p:blipFill>
          <p:spPr bwMode="auto">
            <a:xfrm>
              <a:off x="1418941" y="2531911"/>
              <a:ext cx="7243022" cy="1600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Picture 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8941" y="4038994"/>
              <a:ext cx="7386953" cy="1501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14"/>
            <a:stretch>
              <a:fillRect/>
            </a:stretch>
          </p:blipFill>
          <p:spPr bwMode="auto">
            <a:xfrm>
              <a:off x="1519708" y="1168178"/>
              <a:ext cx="7041488" cy="1350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 Box 25"/>
            <p:cNvSpPr txBox="1">
              <a:spLocks/>
            </p:cNvSpPr>
            <p:nvPr/>
          </p:nvSpPr>
          <p:spPr bwMode="auto">
            <a:xfrm>
              <a:off x="395399" y="4263272"/>
              <a:ext cx="441727" cy="52637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3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25"/>
            <p:cNvSpPr txBox="1">
              <a:spLocks/>
            </p:cNvSpPr>
            <p:nvPr/>
          </p:nvSpPr>
          <p:spPr bwMode="auto">
            <a:xfrm>
              <a:off x="395398" y="2833080"/>
              <a:ext cx="441727" cy="52637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2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 Box 25"/>
            <p:cNvSpPr txBox="1">
              <a:spLocks/>
            </p:cNvSpPr>
            <p:nvPr/>
          </p:nvSpPr>
          <p:spPr bwMode="auto">
            <a:xfrm>
              <a:off x="395398" y="1317264"/>
              <a:ext cx="441727" cy="52637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1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9083623" y="1253878"/>
              <a:ext cx="2942817" cy="3709884"/>
              <a:chOff x="9083623" y="1253878"/>
              <a:chExt cx="2942817" cy="370988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9135154" y="1253878"/>
                <a:ext cx="27520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Train-Mounted Detectors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083623" y="2743079"/>
                <a:ext cx="28551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Detectors on </a:t>
                </a:r>
                <a:r>
                  <a:rPr lang="en-US" sz="2400" dirty="0" err="1"/>
                  <a:t>Crossbonds</a:t>
                </a:r>
                <a:endParaRPr lang="en-US" sz="24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083623" y="4132765"/>
                <a:ext cx="29428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Rail-Mounted Detectors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149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Rail-Mounted Detector Concepts</a:t>
            </a:r>
          </a:p>
        </p:txBody>
      </p:sp>
      <p:sp>
        <p:nvSpPr>
          <p:cNvPr id="2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image.png"/>
          <p:cNvSpPr>
            <a:spLocks noChangeAspect="1" noChangeArrowheads="1"/>
          </p:cNvSpPr>
          <p:nvPr/>
        </p:nvSpPr>
        <p:spPr bwMode="auto">
          <a:xfrm>
            <a:off x="155575" y="-1873250"/>
            <a:ext cx="47148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.png"/>
          <p:cNvSpPr>
            <a:spLocks noChangeAspect="1" noChangeArrowheads="1"/>
          </p:cNvSpPr>
          <p:nvPr/>
        </p:nvSpPr>
        <p:spPr bwMode="auto">
          <a:xfrm>
            <a:off x="307975" y="-1720850"/>
            <a:ext cx="47148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.png"/>
          <p:cNvSpPr>
            <a:spLocks noChangeAspect="1" noChangeArrowheads="1"/>
          </p:cNvSpPr>
          <p:nvPr/>
        </p:nvSpPr>
        <p:spPr bwMode="auto">
          <a:xfrm>
            <a:off x="460375" y="-1568450"/>
            <a:ext cx="471487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6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17575" y="1119642"/>
            <a:ext cx="9723548" cy="4752458"/>
            <a:chOff x="1146219" y="1546155"/>
            <a:chExt cx="9723548" cy="4752458"/>
          </a:xfrm>
        </p:grpSpPr>
        <p:pic>
          <p:nvPicPr>
            <p:cNvPr id="1026" name="Picture 2" descr="https://upload.wikimedia.org/wikipedia/en/thumb/a/a1/SRNJ_3578-CSS-antenna.jpg/800px-SRNJ_3578-CSS-antenna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4"/>
            <a:stretch/>
          </p:blipFill>
          <p:spPr bwMode="auto">
            <a:xfrm>
              <a:off x="6839209" y="1552512"/>
              <a:ext cx="3180555" cy="2850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709" y="1546155"/>
              <a:ext cx="3619207" cy="2856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46219" y="4600351"/>
              <a:ext cx="4971245" cy="1597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Hall-Effect Detector w/Concentrator*</a:t>
              </a:r>
            </a:p>
            <a:p>
              <a:pPr algn="ctr"/>
              <a:r>
                <a:rPr lang="en-US" sz="2400" dirty="0"/>
                <a:t>For AC/DC Track Circuits in non-Electrified Territory</a:t>
              </a:r>
            </a:p>
            <a:p>
              <a:pPr algn="ctr">
                <a:spcBef>
                  <a:spcPts val="1900"/>
                </a:spcBef>
              </a:pPr>
              <a:r>
                <a:rPr lang="en-US" sz="1000" b="1" dirty="0"/>
                <a:t>* Detector concept courtesy of </a:t>
              </a:r>
              <a:r>
                <a:rPr lang="en-US" sz="1000" b="1" dirty="0" err="1"/>
                <a:t>Melexis</a:t>
              </a:r>
              <a:r>
                <a:rPr lang="en-US" sz="1000" b="1" dirty="0"/>
                <a:t>, Inc.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45756" y="4585323"/>
              <a:ext cx="4424011" cy="1713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Antenna for Inductive Pick-Up**</a:t>
              </a:r>
            </a:p>
            <a:p>
              <a:pPr algn="ctr"/>
              <a:r>
                <a:rPr lang="en-US" sz="2400" dirty="0"/>
                <a:t>Of AC Track Circuits in Electrified Territory</a:t>
              </a:r>
            </a:p>
            <a:p>
              <a:pPr algn="ctr">
                <a:spcBef>
                  <a:spcPts val="1600"/>
                </a:spcBef>
              </a:pPr>
              <a:r>
                <a:rPr lang="en-US" sz="1000" b="1" dirty="0"/>
                <a:t>** Photo source:  </a:t>
              </a:r>
              <a:r>
                <a:rPr lang="en-US" sz="1000" b="1" dirty="0">
                  <a:hlinkClick r:id="rId4"/>
                </a:rPr>
                <a:t>https://en.wikipedia.org/wiki/Pulse_code_cab_signaling</a:t>
              </a:r>
              <a:r>
                <a:rPr lang="en-US" sz="1000" b="1" dirty="0"/>
                <a:t> licensed under the  Creative Commons Attribution-Share Alike 3.0 License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259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526752" y="955470"/>
            <a:ext cx="8479059" cy="2315267"/>
          </a:xfrm>
        </p:spPr>
        <p:txBody>
          <a:bodyPr>
            <a:noAutofit/>
          </a:bodyPr>
          <a:lstStyle/>
          <a:p>
            <a:r>
              <a:rPr lang="en-US" sz="2400" cap="small" dirty="0"/>
              <a:t>At a cross bond only two detectors are needed to have a full picture of the current flows at that location </a:t>
            </a:r>
          </a:p>
          <a:p>
            <a:pPr lvl="1"/>
            <a:r>
              <a:rPr lang="en-US" sz="2000" cap="small" dirty="0"/>
              <a:t>Detectors can not be  symmetrically located across both rails on the same side of the cross bond</a:t>
            </a:r>
          </a:p>
          <a:p>
            <a:pPr lvl="1"/>
            <a:r>
              <a:rPr lang="en-US" sz="2000" cap="small" dirty="0"/>
              <a:t>With any two of the measurements, the third can be derived by adding or subtracting</a:t>
            </a:r>
          </a:p>
          <a:p>
            <a:pPr lvl="1"/>
            <a:r>
              <a:rPr lang="en-US" sz="2000" cap="small" dirty="0"/>
              <a:t>provides redundancy in the system, in case one of the detectors should fail</a:t>
            </a:r>
            <a:endParaRPr lang="en-US" sz="1600" cap="smal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Detector Locations</a:t>
            </a:r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4274908" y="3812106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4274908" y="4650306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08278" y="3812106"/>
            <a:ext cx="0" cy="82746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5240427" y="4512003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230368" y="3822837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230368" y="4661037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063738" y="3822837"/>
            <a:ext cx="4830" cy="85864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7195887" y="4522734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8185828" y="3833568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>
            <a:off x="8185828" y="4671768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019198" y="3833568"/>
            <a:ext cx="4830" cy="85864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9151347" y="4533465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115530" y="3831420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10115530" y="4669620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0948900" y="3831420"/>
            <a:ext cx="4830" cy="85864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10553016" y="4521710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10553016" y="3695265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9151347" y="3684534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DACEAD-1875-4548-B5CA-681982EE3EA0}"/>
              </a:ext>
            </a:extLst>
          </p:cNvPr>
          <p:cNvGrpSpPr/>
          <p:nvPr/>
        </p:nvGrpSpPr>
        <p:grpSpPr>
          <a:xfrm>
            <a:off x="2306569" y="3759465"/>
            <a:ext cx="1666740" cy="1007836"/>
            <a:chOff x="2306569" y="3759465"/>
            <a:chExt cx="1666740" cy="1007836"/>
          </a:xfrm>
        </p:grpSpPr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2306569" y="3801375"/>
              <a:ext cx="166674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2306569" y="4639575"/>
              <a:ext cx="1666740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44769" y="3759465"/>
              <a:ext cx="0" cy="92202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F2F94A-B8CB-4E2C-B966-0307F489B65D}"/>
                </a:ext>
              </a:extLst>
            </p:cNvPr>
            <p:cNvSpPr/>
            <p:nvPr/>
          </p:nvSpPr>
          <p:spPr>
            <a:xfrm>
              <a:off x="3272088" y="4513845"/>
              <a:ext cx="228600" cy="25146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F2F94A-B8CB-4E2C-B966-0307F489B65D}"/>
                </a:ext>
              </a:extLst>
            </p:cNvPr>
            <p:cNvSpPr/>
            <p:nvPr/>
          </p:nvSpPr>
          <p:spPr>
            <a:xfrm>
              <a:off x="2787037" y="4490695"/>
              <a:ext cx="228600" cy="27660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4993978" y="4087537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F2F94A-B8CB-4E2C-B966-0307F489B65D}"/>
              </a:ext>
            </a:extLst>
          </p:cNvPr>
          <p:cNvSpPr/>
          <p:nvPr/>
        </p:nvSpPr>
        <p:spPr>
          <a:xfrm>
            <a:off x="6689335" y="3684534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2483368" y="5064651"/>
            <a:ext cx="12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OK</a:t>
            </a:r>
            <a:r>
              <a:rPr lang="en-US" sz="3600" b="1" dirty="0"/>
              <a:t> </a:t>
            </a:r>
            <a:r>
              <a:rPr lang="en-US" sz="3600" b="1" dirty="0">
                <a:sym typeface="Symbol"/>
              </a:rPr>
              <a:t></a:t>
            </a:r>
            <a:endParaRPr lang="en-US" sz="3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549672" y="5074772"/>
            <a:ext cx="12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OK</a:t>
            </a:r>
            <a:r>
              <a:rPr lang="en-US" sz="3600" b="1" dirty="0"/>
              <a:t> </a:t>
            </a:r>
            <a:r>
              <a:rPr lang="en-US" sz="3600" b="1" dirty="0">
                <a:sym typeface="Symbol"/>
              </a:rPr>
              <a:t></a:t>
            </a:r>
            <a:endParaRPr lang="en-US" sz="3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6673615" y="5058215"/>
            <a:ext cx="12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OK</a:t>
            </a:r>
            <a:r>
              <a:rPr lang="en-US" sz="3600" b="1" dirty="0"/>
              <a:t> </a:t>
            </a:r>
            <a:r>
              <a:rPr lang="en-US" sz="3600" b="1" dirty="0">
                <a:sym typeface="Symbol"/>
              </a:rPr>
              <a:t></a:t>
            </a:r>
            <a:endParaRPr lang="en-US" sz="3600" b="1" dirty="0"/>
          </a:p>
        </p:txBody>
      </p:sp>
      <p:sp>
        <p:nvSpPr>
          <p:cNvPr id="51" name="Multiply 50"/>
          <p:cNvSpPr/>
          <p:nvPr/>
        </p:nvSpPr>
        <p:spPr>
          <a:xfrm>
            <a:off x="8764489" y="4933183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/>
          <p:cNvSpPr/>
          <p:nvPr/>
        </p:nvSpPr>
        <p:spPr>
          <a:xfrm>
            <a:off x="10628236" y="4930617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9024028" y="1213707"/>
            <a:ext cx="2639859" cy="1702747"/>
            <a:chOff x="838200" y="554620"/>
            <a:chExt cx="2658075" cy="1712214"/>
          </a:xfrm>
        </p:grpSpPr>
        <p:grpSp>
          <p:nvGrpSpPr>
            <p:cNvPr id="55" name="Group 54"/>
            <p:cNvGrpSpPr/>
            <p:nvPr/>
          </p:nvGrpSpPr>
          <p:grpSpPr>
            <a:xfrm>
              <a:off x="838200" y="990600"/>
              <a:ext cx="2628408" cy="953868"/>
              <a:chOff x="838200" y="2133600"/>
              <a:chExt cx="2628408" cy="953868"/>
            </a:xfrm>
          </p:grpSpPr>
          <p:cxnSp>
            <p:nvCxnSpPr>
              <p:cNvPr id="68" name="Straight Connector 67"/>
              <p:cNvCxnSpPr>
                <a:cxnSpLocks/>
              </p:cNvCxnSpPr>
              <p:nvPr/>
            </p:nvCxnSpPr>
            <p:spPr>
              <a:xfrm>
                <a:off x="1295400" y="2133600"/>
                <a:ext cx="217120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cxnSpLocks/>
              </p:cNvCxnSpPr>
              <p:nvPr/>
            </p:nvCxnSpPr>
            <p:spPr>
              <a:xfrm>
                <a:off x="1295400" y="2971800"/>
                <a:ext cx="2171208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133600" y="2133600"/>
                <a:ext cx="0" cy="838200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838200" y="2354802"/>
                <a:ext cx="1202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Crossbond</a:t>
                </a:r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014611" y="2858868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CF2F94A-B8CB-4E2C-B966-0307F489B65D}"/>
                </a:ext>
              </a:extLst>
            </p:cNvPr>
            <p:cNvSpPr/>
            <p:nvPr/>
          </p:nvSpPr>
          <p:spPr>
            <a:xfrm>
              <a:off x="2014611" y="867535"/>
              <a:ext cx="228600" cy="2286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08BAFE-692F-4496-B306-B9D37DD89E6D}"/>
                </a:ext>
              </a:extLst>
            </p:cNvPr>
            <p:cNvSpPr txBox="1"/>
            <p:nvPr/>
          </p:nvSpPr>
          <p:spPr>
            <a:xfrm>
              <a:off x="2138714" y="1196485"/>
              <a:ext cx="87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2.71 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8D488D4-06EC-43D2-BF6E-633FDF067C24}"/>
                </a:ext>
              </a:extLst>
            </p:cNvPr>
            <p:cNvSpPr txBox="1"/>
            <p:nvPr/>
          </p:nvSpPr>
          <p:spPr>
            <a:xfrm>
              <a:off x="2624660" y="572870"/>
              <a:ext cx="87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6.63 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501094D-5A42-469F-BD96-B2F1CF4A620C}"/>
                </a:ext>
              </a:extLst>
            </p:cNvPr>
            <p:cNvSpPr txBox="1"/>
            <p:nvPr/>
          </p:nvSpPr>
          <p:spPr>
            <a:xfrm>
              <a:off x="2594993" y="1897502"/>
              <a:ext cx="87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6.63 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BBE894-AA04-4471-B132-AB477051768E}"/>
                </a:ext>
              </a:extLst>
            </p:cNvPr>
            <p:cNvSpPr txBox="1"/>
            <p:nvPr/>
          </p:nvSpPr>
          <p:spPr>
            <a:xfrm>
              <a:off x="1265991" y="1888035"/>
              <a:ext cx="87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3.92 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D78C35-E12A-422F-A193-85C94E4FE868}"/>
                </a:ext>
              </a:extLst>
            </p:cNvPr>
            <p:cNvSpPr txBox="1"/>
            <p:nvPr/>
          </p:nvSpPr>
          <p:spPr>
            <a:xfrm>
              <a:off x="1295400" y="554620"/>
              <a:ext cx="871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3.92 A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AE92C24-FAB9-432A-89E3-4504D481A7C2}"/>
                </a:ext>
              </a:extLst>
            </p:cNvPr>
            <p:cNvGrpSpPr/>
            <p:nvPr/>
          </p:nvGrpSpPr>
          <p:grpSpPr>
            <a:xfrm>
              <a:off x="2058468" y="657251"/>
              <a:ext cx="556667" cy="571498"/>
              <a:chOff x="1996557" y="705596"/>
              <a:chExt cx="556667" cy="571498"/>
            </a:xfrm>
          </p:grpSpPr>
          <p:sp>
            <p:nvSpPr>
              <p:cNvPr id="66" name="Arrow: Up 35">
                <a:extLst>
                  <a:ext uri="{FF2B5EF4-FFF2-40B4-BE49-F238E27FC236}">
                    <a16:creationId xmlns:a16="http://schemas.microsoft.com/office/drawing/2014/main" id="{0A1C516C-9F21-472C-9DF9-DDA6D574E12F}"/>
                  </a:ext>
                </a:extLst>
              </p:cNvPr>
              <p:cNvSpPr/>
              <p:nvPr/>
            </p:nvSpPr>
            <p:spPr>
              <a:xfrm rot="16200000">
                <a:off x="2039040" y="663113"/>
                <a:ext cx="190499" cy="275465"/>
              </a:xfrm>
              <a:prstGeom prst="upArrow">
                <a:avLst/>
              </a:prstGeom>
              <a:solidFill>
                <a:srgbClr val="FF0000"/>
              </a:solidFill>
              <a:ln w="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rrow: Bent-Up 36">
                <a:extLst>
                  <a:ext uri="{FF2B5EF4-FFF2-40B4-BE49-F238E27FC236}">
                    <a16:creationId xmlns:a16="http://schemas.microsoft.com/office/drawing/2014/main" id="{E99B25D0-F88B-4DB3-A759-AD9A4FDADEDB}"/>
                  </a:ext>
                </a:extLst>
              </p:cNvPr>
              <p:cNvSpPr/>
              <p:nvPr/>
            </p:nvSpPr>
            <p:spPr>
              <a:xfrm rot="10800000">
                <a:off x="2209799" y="762000"/>
                <a:ext cx="343425" cy="515094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AB3A33-3F4E-4F15-B8B9-E7EFE18311FF}"/>
                </a:ext>
              </a:extLst>
            </p:cNvPr>
            <p:cNvGrpSpPr/>
            <p:nvPr/>
          </p:nvGrpSpPr>
          <p:grpSpPr>
            <a:xfrm>
              <a:off x="2034348" y="1565819"/>
              <a:ext cx="589976" cy="583827"/>
              <a:chOff x="2034348" y="1565819"/>
              <a:chExt cx="589976" cy="583827"/>
            </a:xfrm>
          </p:grpSpPr>
          <p:sp>
            <p:nvSpPr>
              <p:cNvPr id="64" name="Arrow: Bent-Up 38">
                <a:extLst>
                  <a:ext uri="{FF2B5EF4-FFF2-40B4-BE49-F238E27FC236}">
                    <a16:creationId xmlns:a16="http://schemas.microsoft.com/office/drawing/2014/main" id="{8A74D4D6-0746-4DB5-B248-D34503515335}"/>
                  </a:ext>
                </a:extLst>
              </p:cNvPr>
              <p:cNvSpPr/>
              <p:nvPr/>
            </p:nvSpPr>
            <p:spPr>
              <a:xfrm rot="5400000">
                <a:off x="2168711" y="1694034"/>
                <a:ext cx="583827" cy="327398"/>
              </a:xfrm>
              <a:prstGeom prst="bent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EC8225D-BA14-48DE-977F-6517BC3894B2}"/>
                  </a:ext>
                </a:extLst>
              </p:cNvPr>
              <p:cNvSpPr/>
              <p:nvPr/>
            </p:nvSpPr>
            <p:spPr>
              <a:xfrm>
                <a:off x="2034348" y="2003702"/>
                <a:ext cx="319322" cy="11530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84BAFA-FF4F-8341-BE6B-CCA89A42C1F0}"/>
              </a:ext>
            </a:extLst>
          </p:cNvPr>
          <p:cNvCxnSpPr>
            <a:cxnSpLocks/>
          </p:cNvCxnSpPr>
          <p:nvPr/>
        </p:nvCxnSpPr>
        <p:spPr>
          <a:xfrm>
            <a:off x="336525" y="3778225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DFC109-0CEE-854E-9DF2-0B9745DF0FFF}"/>
              </a:ext>
            </a:extLst>
          </p:cNvPr>
          <p:cNvCxnSpPr>
            <a:cxnSpLocks/>
          </p:cNvCxnSpPr>
          <p:nvPr/>
        </p:nvCxnSpPr>
        <p:spPr>
          <a:xfrm>
            <a:off x="336525" y="4616425"/>
            <a:ext cx="166674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D1B33A-333E-474A-A3D7-62DB16B8D9FF}"/>
              </a:ext>
            </a:extLst>
          </p:cNvPr>
          <p:cNvCxnSpPr/>
          <p:nvPr/>
        </p:nvCxnSpPr>
        <p:spPr>
          <a:xfrm>
            <a:off x="1174725" y="3736315"/>
            <a:ext cx="0" cy="92202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A81726C8-3AD8-5B4B-9E33-585A7BB510A7}"/>
              </a:ext>
            </a:extLst>
          </p:cNvPr>
          <p:cNvSpPr/>
          <p:nvPr/>
        </p:nvSpPr>
        <p:spPr>
          <a:xfrm>
            <a:off x="852451" y="4490695"/>
            <a:ext cx="228600" cy="2514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A2B141E-431D-2546-8D64-F3721609228E}"/>
              </a:ext>
            </a:extLst>
          </p:cNvPr>
          <p:cNvSpPr/>
          <p:nvPr/>
        </p:nvSpPr>
        <p:spPr>
          <a:xfrm>
            <a:off x="1257931" y="3621162"/>
            <a:ext cx="228600" cy="2766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F91B52-4F7E-2940-AB7D-3031071761F2}"/>
              </a:ext>
            </a:extLst>
          </p:cNvPr>
          <p:cNvSpPr txBox="1"/>
          <p:nvPr/>
        </p:nvSpPr>
        <p:spPr>
          <a:xfrm>
            <a:off x="646185" y="5043702"/>
            <a:ext cx="122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/>
              <a:t>OK</a:t>
            </a:r>
            <a:r>
              <a:rPr lang="en-US" sz="3600" b="1" dirty="0"/>
              <a:t> </a:t>
            </a:r>
            <a:r>
              <a:rPr lang="en-US" sz="3600" b="1" dirty="0">
                <a:sym typeface="Symbol"/>
              </a:rPr>
              <a:t>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34942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1366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Lucida Sans</vt:lpstr>
      <vt:lpstr>Times New Roman</vt:lpstr>
      <vt:lpstr>1_Office Theme</vt:lpstr>
      <vt:lpstr>PowerPoint Presentation</vt:lpstr>
      <vt:lpstr>Agenda</vt:lpstr>
      <vt:lpstr>Background</vt:lpstr>
      <vt:lpstr>Original Design Concept for a Broken Rail Detector</vt:lpstr>
      <vt:lpstr>Electrical Flows in the Unshunted Broken Rail Detector</vt:lpstr>
      <vt:lpstr>Pre- Shunt Problem</vt:lpstr>
      <vt:lpstr>Alternative Design Concepts</vt:lpstr>
      <vt:lpstr>Rail-Mounted Detector Concepts</vt:lpstr>
      <vt:lpstr>Detector Locations</vt:lpstr>
      <vt:lpstr>Detectors are on Both Sides of a Center Feed</vt:lpstr>
      <vt:lpstr>Shunting Curves (1/2)</vt:lpstr>
      <vt:lpstr>Shunting Curves (2/2)</vt:lpstr>
      <vt:lpstr>Setting the Detector Thresholds</vt:lpstr>
      <vt:lpstr>Amps per Ohm Normalization*</vt:lpstr>
      <vt:lpstr>Preventing a Pre-Shunt of the Right Side Detector (1/2)</vt:lpstr>
      <vt:lpstr>Preventing a Pre-Shunt of the Right Side Detector (2/2)</vt:lpstr>
      <vt:lpstr>Alternative Uses</vt:lpstr>
      <vt:lpstr>Additional Uses for Current Detectors</vt:lpstr>
      <vt:lpstr>Mathematical Calculations (1/2)</vt:lpstr>
      <vt:lpstr>Mathematical Calculations (2/2)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Skip Gmeiner</dc:creator>
  <cp:lastModifiedBy>Skip Gmeiner</cp:lastModifiedBy>
  <cp:revision>147</cp:revision>
  <cp:lastPrinted>2020-05-30T23:42:49Z</cp:lastPrinted>
  <dcterms:created xsi:type="dcterms:W3CDTF">2019-10-04T12:52:18Z</dcterms:created>
  <dcterms:modified xsi:type="dcterms:W3CDTF">2020-07-23T18:58:07Z</dcterms:modified>
</cp:coreProperties>
</file>