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8" r:id="rId16"/>
    <p:sldId id="269" r:id="rId17"/>
    <p:sldId id="271" r:id="rId18"/>
    <p:sldId id="279" r:id="rId19"/>
    <p:sldId id="270" r:id="rId20"/>
    <p:sldId id="272" r:id="rId21"/>
    <p:sldId id="281" r:id="rId22"/>
    <p:sldId id="273" r:id="rId23"/>
    <p:sldId id="274" r:id="rId24"/>
    <p:sldId id="282" r:id="rId25"/>
    <p:sldId id="275" r:id="rId26"/>
    <p:sldId id="276" r:id="rId27"/>
    <p:sldId id="277" r:id="rId28"/>
    <p:sldId id="280"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P. Ballard" userId="0a54bb03-8433-40e9-b301-05ac6b5a3a26" providerId="ADAL" clId="{EB0E2592-5E89-47FC-AB54-A5DA327447C8}"/>
  </pc:docChgLst>
  <pc:docChgLst>
    <pc:chgData name="Grace P. Ballard" userId="0a54bb03-8433-40e9-b301-05ac6b5a3a26" providerId="ADAL" clId="{54FF7CBC-7870-4F5D-8DA4-96B4B9F529CC}"/>
  </pc:docChgLst>
  <pc:docChgLst>
    <pc:chgData name="Grace P. Ballard" userId="0a54bb03-8433-40e9-b301-05ac6b5a3a26" providerId="ADAL" clId="{302F3481-13A0-45A1-841C-54D41E80DED4}"/>
    <pc:docChg chg="custSel modSld">
      <pc:chgData name="Grace P. Ballard" userId="0a54bb03-8433-40e9-b301-05ac6b5a3a26" providerId="ADAL" clId="{302F3481-13A0-45A1-841C-54D41E80DED4}" dt="2021-09-29T13:58:50.838" v="17" actId="20577"/>
      <pc:docMkLst>
        <pc:docMk/>
      </pc:docMkLst>
      <pc:sldChg chg="modSp">
        <pc:chgData name="Grace P. Ballard" userId="0a54bb03-8433-40e9-b301-05ac6b5a3a26" providerId="ADAL" clId="{302F3481-13A0-45A1-841C-54D41E80DED4}" dt="2021-09-29T13:58:50.838" v="17" actId="20577"/>
        <pc:sldMkLst>
          <pc:docMk/>
          <pc:sldMk cId="761637304" sldId="282"/>
        </pc:sldMkLst>
        <pc:spChg chg="mod">
          <ac:chgData name="Grace P. Ballard" userId="0a54bb03-8433-40e9-b301-05ac6b5a3a26" providerId="ADAL" clId="{302F3481-13A0-45A1-841C-54D41E80DED4}" dt="2021-09-29T13:58:50.838" v="17" actId="20577"/>
          <ac:spMkLst>
            <pc:docMk/>
            <pc:sldMk cId="761637304" sldId="282"/>
            <ac:spMk id="3" creationId="{F5713BF9-F256-4F53-8BD7-67BCB2A5F2D3}"/>
          </ac:spMkLst>
        </pc:spChg>
      </pc:sldChg>
    </pc:docChg>
  </pc:docChgLst>
  <pc:docChgLst>
    <pc:chgData name="Grace P. Ballard" userId="0a54bb03-8433-40e9-b301-05ac6b5a3a26" providerId="ADAL" clId="{5B53F06A-A5CF-46F1-A6C0-C3215D70B99E}"/>
    <pc:docChg chg="custSel addSld delSld modSld">
      <pc:chgData name="Grace P. Ballard" userId="0a54bb03-8433-40e9-b301-05ac6b5a3a26" providerId="ADAL" clId="{5B53F06A-A5CF-46F1-A6C0-C3215D70B99E}" dt="2021-09-02T14:02:39.552" v="1075" actId="20577"/>
      <pc:docMkLst>
        <pc:docMk/>
      </pc:docMkLst>
      <pc:sldChg chg="modSp">
        <pc:chgData name="Grace P. Ballard" userId="0a54bb03-8433-40e9-b301-05ac6b5a3a26" providerId="ADAL" clId="{5B53F06A-A5CF-46F1-A6C0-C3215D70B99E}" dt="2021-09-01T14:10:33.031" v="11" actId="20577"/>
        <pc:sldMkLst>
          <pc:docMk/>
          <pc:sldMk cId="3843129971" sldId="256"/>
        </pc:sldMkLst>
        <pc:spChg chg="mod">
          <ac:chgData name="Grace P. Ballard" userId="0a54bb03-8433-40e9-b301-05ac6b5a3a26" providerId="ADAL" clId="{5B53F06A-A5CF-46F1-A6C0-C3215D70B99E}" dt="2021-09-01T14:10:33.031" v="11" actId="20577"/>
          <ac:spMkLst>
            <pc:docMk/>
            <pc:sldMk cId="3843129971" sldId="256"/>
            <ac:spMk id="3" creationId="{041B3EA7-91C2-4842-9824-2733FBD4F759}"/>
          </ac:spMkLst>
        </pc:spChg>
      </pc:sldChg>
      <pc:sldChg chg="modSp">
        <pc:chgData name="Grace P. Ballard" userId="0a54bb03-8433-40e9-b301-05ac6b5a3a26" providerId="ADAL" clId="{5B53F06A-A5CF-46F1-A6C0-C3215D70B99E}" dt="2021-09-02T13:58:14.906" v="1063" actId="20577"/>
        <pc:sldMkLst>
          <pc:docMk/>
          <pc:sldMk cId="3929679591" sldId="265"/>
        </pc:sldMkLst>
        <pc:spChg chg="mod">
          <ac:chgData name="Grace P. Ballard" userId="0a54bb03-8433-40e9-b301-05ac6b5a3a26" providerId="ADAL" clId="{5B53F06A-A5CF-46F1-A6C0-C3215D70B99E}" dt="2021-09-02T13:58:14.906" v="1063" actId="20577"/>
          <ac:spMkLst>
            <pc:docMk/>
            <pc:sldMk cId="3929679591" sldId="265"/>
            <ac:spMk id="3" creationId="{5312F815-6C10-46BF-AA1F-B8F1921EB3D1}"/>
          </ac:spMkLst>
        </pc:spChg>
      </pc:sldChg>
      <pc:sldChg chg="modSp">
        <pc:chgData name="Grace P. Ballard" userId="0a54bb03-8433-40e9-b301-05ac6b5a3a26" providerId="ADAL" clId="{5B53F06A-A5CF-46F1-A6C0-C3215D70B99E}" dt="2021-09-02T13:57:44.002" v="1061" actId="20577"/>
        <pc:sldMkLst>
          <pc:docMk/>
          <pc:sldMk cId="2987073298" sldId="266"/>
        </pc:sldMkLst>
        <pc:spChg chg="mod">
          <ac:chgData name="Grace P. Ballard" userId="0a54bb03-8433-40e9-b301-05ac6b5a3a26" providerId="ADAL" clId="{5B53F06A-A5CF-46F1-A6C0-C3215D70B99E}" dt="2021-09-02T13:57:44.002" v="1061" actId="20577"/>
          <ac:spMkLst>
            <pc:docMk/>
            <pc:sldMk cId="2987073298" sldId="266"/>
            <ac:spMk id="3" creationId="{7B84AED0-6954-4423-87C3-552CF74337D1}"/>
          </ac:spMkLst>
        </pc:spChg>
      </pc:sldChg>
      <pc:sldChg chg="modSp">
        <pc:chgData name="Grace P. Ballard" userId="0a54bb03-8433-40e9-b301-05ac6b5a3a26" providerId="ADAL" clId="{5B53F06A-A5CF-46F1-A6C0-C3215D70B99E}" dt="2021-09-01T14:36:21.678" v="659" actId="313"/>
        <pc:sldMkLst>
          <pc:docMk/>
          <pc:sldMk cId="1958391363" sldId="273"/>
        </pc:sldMkLst>
        <pc:spChg chg="mod">
          <ac:chgData name="Grace P. Ballard" userId="0a54bb03-8433-40e9-b301-05ac6b5a3a26" providerId="ADAL" clId="{5B53F06A-A5CF-46F1-A6C0-C3215D70B99E}" dt="2021-09-01T14:36:21.678" v="659" actId="313"/>
          <ac:spMkLst>
            <pc:docMk/>
            <pc:sldMk cId="1958391363" sldId="273"/>
            <ac:spMk id="2" creationId="{F8DA4659-A4E5-47E6-B509-7AA7C0C4E5F0}"/>
          </ac:spMkLst>
        </pc:spChg>
      </pc:sldChg>
      <pc:sldChg chg="modSp">
        <pc:chgData name="Grace P. Ballard" userId="0a54bb03-8433-40e9-b301-05ac6b5a3a26" providerId="ADAL" clId="{5B53F06A-A5CF-46F1-A6C0-C3215D70B99E}" dt="2021-09-01T14:36:07.727" v="657" actId="313"/>
        <pc:sldMkLst>
          <pc:docMk/>
          <pc:sldMk cId="746127249" sldId="274"/>
        </pc:sldMkLst>
        <pc:spChg chg="mod">
          <ac:chgData name="Grace P. Ballard" userId="0a54bb03-8433-40e9-b301-05ac6b5a3a26" providerId="ADAL" clId="{5B53F06A-A5CF-46F1-A6C0-C3215D70B99E}" dt="2021-09-01T14:36:07.727" v="657" actId="313"/>
          <ac:spMkLst>
            <pc:docMk/>
            <pc:sldMk cId="746127249" sldId="274"/>
            <ac:spMk id="2" creationId="{41CD0F9D-FB93-45F4-8D96-7A22E89DD663}"/>
          </ac:spMkLst>
        </pc:spChg>
      </pc:sldChg>
      <pc:sldChg chg="modSp">
        <pc:chgData name="Grace P. Ballard" userId="0a54bb03-8433-40e9-b301-05ac6b5a3a26" providerId="ADAL" clId="{5B53F06A-A5CF-46F1-A6C0-C3215D70B99E}" dt="2021-09-01T14:18:03.243" v="655" actId="20577"/>
        <pc:sldMkLst>
          <pc:docMk/>
          <pc:sldMk cId="1969787847" sldId="277"/>
        </pc:sldMkLst>
        <pc:spChg chg="mod">
          <ac:chgData name="Grace P. Ballard" userId="0a54bb03-8433-40e9-b301-05ac6b5a3a26" providerId="ADAL" clId="{5B53F06A-A5CF-46F1-A6C0-C3215D70B99E}" dt="2021-09-01T14:18:03.243" v="655" actId="20577"/>
          <ac:spMkLst>
            <pc:docMk/>
            <pc:sldMk cId="1969787847" sldId="277"/>
            <ac:spMk id="3" creationId="{B37C4A5C-3C30-4C94-AC23-D89DD1D33AC0}"/>
          </ac:spMkLst>
        </pc:spChg>
      </pc:sldChg>
      <pc:sldChg chg="modSp">
        <pc:chgData name="Grace P. Ballard" userId="0a54bb03-8433-40e9-b301-05ac6b5a3a26" providerId="ADAL" clId="{5B53F06A-A5CF-46F1-A6C0-C3215D70B99E}" dt="2021-09-02T14:02:39.552" v="1075" actId="20577"/>
        <pc:sldMkLst>
          <pc:docMk/>
          <pc:sldMk cId="2032546712" sldId="279"/>
        </pc:sldMkLst>
        <pc:spChg chg="mod">
          <ac:chgData name="Grace P. Ballard" userId="0a54bb03-8433-40e9-b301-05ac6b5a3a26" providerId="ADAL" clId="{5B53F06A-A5CF-46F1-A6C0-C3215D70B99E}" dt="2021-09-02T14:02:39.552" v="1075" actId="20577"/>
          <ac:spMkLst>
            <pc:docMk/>
            <pc:sldMk cId="2032546712" sldId="279"/>
            <ac:spMk id="2" creationId="{5FFFD6AA-BDDB-4847-9E38-D99B2ACCB4D4}"/>
          </ac:spMkLst>
        </pc:spChg>
      </pc:sldChg>
      <pc:sldChg chg="modSp add">
        <pc:chgData name="Grace P. Ballard" userId="0a54bb03-8433-40e9-b301-05ac6b5a3a26" providerId="ADAL" clId="{5B53F06A-A5CF-46F1-A6C0-C3215D70B99E}" dt="2021-09-01T14:17:14.644" v="644" actId="113"/>
        <pc:sldMkLst>
          <pc:docMk/>
          <pc:sldMk cId="761637304" sldId="282"/>
        </pc:sldMkLst>
        <pc:spChg chg="mod">
          <ac:chgData name="Grace P. Ballard" userId="0a54bb03-8433-40e9-b301-05ac6b5a3a26" providerId="ADAL" clId="{5B53F06A-A5CF-46F1-A6C0-C3215D70B99E}" dt="2021-09-01T14:13:27.865" v="30" actId="113"/>
          <ac:spMkLst>
            <pc:docMk/>
            <pc:sldMk cId="761637304" sldId="282"/>
            <ac:spMk id="2" creationId="{27093AA8-5748-419B-B28F-8D3A815F5250}"/>
          </ac:spMkLst>
        </pc:spChg>
        <pc:spChg chg="mod">
          <ac:chgData name="Grace P. Ballard" userId="0a54bb03-8433-40e9-b301-05ac6b5a3a26" providerId="ADAL" clId="{5B53F06A-A5CF-46F1-A6C0-C3215D70B99E}" dt="2021-09-01T14:17:14.644" v="644" actId="113"/>
          <ac:spMkLst>
            <pc:docMk/>
            <pc:sldMk cId="761637304" sldId="282"/>
            <ac:spMk id="3" creationId="{F5713BF9-F256-4F53-8BD7-67BCB2A5F2D3}"/>
          </ac:spMkLst>
        </pc:spChg>
      </pc:sldChg>
    </pc:docChg>
  </pc:docChgLst>
  <pc:docChgLst>
    <pc:chgData name="Grace P. Ballard" userId="0a54bb03-8433-40e9-b301-05ac6b5a3a26" providerId="ADAL" clId="{EF110CA1-BD1C-4BE0-B544-FA7251A56ED6}"/>
    <pc:docChg chg="custSel modSld">
      <pc:chgData name="Grace P. Ballard" userId="0a54bb03-8433-40e9-b301-05ac6b5a3a26" providerId="ADAL" clId="{EF110CA1-BD1C-4BE0-B544-FA7251A56ED6}" dt="2021-07-08T19:39:15.199" v="1492" actId="20577"/>
      <pc:docMkLst>
        <pc:docMk/>
      </pc:docMkLst>
      <pc:sldChg chg="modSp">
        <pc:chgData name="Grace P. Ballard" userId="0a54bb03-8433-40e9-b301-05ac6b5a3a26" providerId="ADAL" clId="{EF110CA1-BD1C-4BE0-B544-FA7251A56ED6}" dt="2021-07-08T15:26:39.264" v="1491" actId="20577"/>
        <pc:sldMkLst>
          <pc:docMk/>
          <pc:sldMk cId="3843129971" sldId="256"/>
        </pc:sldMkLst>
        <pc:spChg chg="mod">
          <ac:chgData name="Grace P. Ballard" userId="0a54bb03-8433-40e9-b301-05ac6b5a3a26" providerId="ADAL" clId="{EF110CA1-BD1C-4BE0-B544-FA7251A56ED6}" dt="2021-07-08T15:26:39.264" v="1491" actId="20577"/>
          <ac:spMkLst>
            <pc:docMk/>
            <pc:sldMk cId="3843129971" sldId="256"/>
            <ac:spMk id="3" creationId="{041B3EA7-91C2-4842-9824-2733FBD4F759}"/>
          </ac:spMkLst>
        </pc:spChg>
      </pc:sldChg>
      <pc:sldChg chg="modSp">
        <pc:chgData name="Grace P. Ballard" userId="0a54bb03-8433-40e9-b301-05ac6b5a3a26" providerId="ADAL" clId="{EF110CA1-BD1C-4BE0-B544-FA7251A56ED6}" dt="2021-07-08T15:09:28.389" v="113" actId="114"/>
        <pc:sldMkLst>
          <pc:docMk/>
          <pc:sldMk cId="4097179135" sldId="259"/>
        </pc:sldMkLst>
        <pc:spChg chg="mod">
          <ac:chgData name="Grace P. Ballard" userId="0a54bb03-8433-40e9-b301-05ac6b5a3a26" providerId="ADAL" clId="{EF110CA1-BD1C-4BE0-B544-FA7251A56ED6}" dt="2021-07-08T15:09:28.389" v="113" actId="114"/>
          <ac:spMkLst>
            <pc:docMk/>
            <pc:sldMk cId="4097179135" sldId="259"/>
            <ac:spMk id="3" creationId="{431CC94E-6AA8-4288-B76D-3A3FB9617A90}"/>
          </ac:spMkLst>
        </pc:spChg>
      </pc:sldChg>
      <pc:sldChg chg="modSp">
        <pc:chgData name="Grace P. Ballard" userId="0a54bb03-8433-40e9-b301-05ac6b5a3a26" providerId="ADAL" clId="{EF110CA1-BD1C-4BE0-B544-FA7251A56ED6}" dt="2021-07-08T15:12:14.276" v="365" actId="20577"/>
        <pc:sldMkLst>
          <pc:docMk/>
          <pc:sldMk cId="3429392578" sldId="263"/>
        </pc:sldMkLst>
        <pc:spChg chg="mod">
          <ac:chgData name="Grace P. Ballard" userId="0a54bb03-8433-40e9-b301-05ac6b5a3a26" providerId="ADAL" clId="{EF110CA1-BD1C-4BE0-B544-FA7251A56ED6}" dt="2021-07-08T15:12:14.276" v="365" actId="20577"/>
          <ac:spMkLst>
            <pc:docMk/>
            <pc:sldMk cId="3429392578" sldId="263"/>
            <ac:spMk id="3" creationId="{FD2D913F-79F7-4689-B9D8-15D4A911D6F1}"/>
          </ac:spMkLst>
        </pc:spChg>
      </pc:sldChg>
      <pc:sldChg chg="modSp">
        <pc:chgData name="Grace P. Ballard" userId="0a54bb03-8433-40e9-b301-05ac6b5a3a26" providerId="ADAL" clId="{EF110CA1-BD1C-4BE0-B544-FA7251A56ED6}" dt="2021-07-08T19:39:15.199" v="1492" actId="20577"/>
        <pc:sldMkLst>
          <pc:docMk/>
          <pc:sldMk cId="3929679591" sldId="265"/>
        </pc:sldMkLst>
        <pc:spChg chg="mod">
          <ac:chgData name="Grace P. Ballard" userId="0a54bb03-8433-40e9-b301-05ac6b5a3a26" providerId="ADAL" clId="{EF110CA1-BD1C-4BE0-B544-FA7251A56ED6}" dt="2021-07-08T19:39:15.199" v="1492" actId="20577"/>
          <ac:spMkLst>
            <pc:docMk/>
            <pc:sldMk cId="3929679591" sldId="265"/>
            <ac:spMk id="3" creationId="{5312F815-6C10-46BF-AA1F-B8F1921EB3D1}"/>
          </ac:spMkLst>
        </pc:spChg>
      </pc:sldChg>
      <pc:sldChg chg="modSp">
        <pc:chgData name="Grace P. Ballard" userId="0a54bb03-8433-40e9-b301-05ac6b5a3a26" providerId="ADAL" clId="{EF110CA1-BD1C-4BE0-B544-FA7251A56ED6}" dt="2021-07-08T15:21:13.865" v="1470" actId="20577"/>
        <pc:sldMkLst>
          <pc:docMk/>
          <pc:sldMk cId="4235071943" sldId="270"/>
        </pc:sldMkLst>
        <pc:spChg chg="mod">
          <ac:chgData name="Grace P. Ballard" userId="0a54bb03-8433-40e9-b301-05ac6b5a3a26" providerId="ADAL" clId="{EF110CA1-BD1C-4BE0-B544-FA7251A56ED6}" dt="2021-07-08T15:21:13.865" v="1470" actId="20577"/>
          <ac:spMkLst>
            <pc:docMk/>
            <pc:sldMk cId="4235071943" sldId="270"/>
            <ac:spMk id="3" creationId="{365E2FDB-F460-4976-8AFB-D07FC4176719}"/>
          </ac:spMkLst>
        </pc:spChg>
      </pc:sldChg>
      <pc:sldChg chg="modSp">
        <pc:chgData name="Grace P. Ballard" userId="0a54bb03-8433-40e9-b301-05ac6b5a3a26" providerId="ADAL" clId="{EF110CA1-BD1C-4BE0-B544-FA7251A56ED6}" dt="2021-07-08T15:18:49.284" v="1088" actId="20577"/>
        <pc:sldMkLst>
          <pc:docMk/>
          <pc:sldMk cId="2032546712" sldId="279"/>
        </pc:sldMkLst>
        <pc:spChg chg="mod">
          <ac:chgData name="Grace P. Ballard" userId="0a54bb03-8433-40e9-b301-05ac6b5a3a26" providerId="ADAL" clId="{EF110CA1-BD1C-4BE0-B544-FA7251A56ED6}" dt="2021-07-08T15:18:49.284" v="1088" actId="20577"/>
          <ac:spMkLst>
            <pc:docMk/>
            <pc:sldMk cId="2032546712" sldId="279"/>
            <ac:spMk id="3" creationId="{2D09E2ED-5665-48CC-A3F9-3BDB06F5461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DA51639-B2D6-4652-B8C3-1B4C224A7BAF}" type="datetimeFigureOut">
              <a:rPr lang="en-US" smtClean="0"/>
              <a:t>9/29/2021</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68122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99275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02058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9/29/2021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680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44961B7-6B89-48AB-966F-622E2788EECC}" type="datetimeFigureOut">
              <a:rPr lang="en-US" smtClean="0"/>
              <a:t>9/29/2021</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6917791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9/29/2021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011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9/29/2021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021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9/29/2021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857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9/29/2021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21501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9/29/2021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4350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AB334A90-EB03-42F3-8859-2C2B2724C058}" type="datetimeFigureOut">
              <a:rPr lang="en-US" smtClean="0"/>
              <a:t>9/29/2021</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4FAB73BC-B049-4115-A692-8D63A059BFB8}"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14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smtClean="0"/>
              <a:t>9/29/2021</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91907585"/>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deltastate.edu/PDFFiles/procurement/UMB-Equipment-Form.pdf" TargetMode="External"/><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customerservice@commercialcardcent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deltastate.edu/PDFFiles/procurement/UMB-Missing-Document-Affidavit-Form.pdf" TargetMode="Externa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ltastate.edu/PDFFiles/procurement/UMB-food-purchase-form.Aug2019.pdf" TargetMode="Externa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70725-4963-4472-9105-8FD85B569280}"/>
              </a:ext>
            </a:extLst>
          </p:cNvPr>
          <p:cNvSpPr>
            <a:spLocks noGrp="1"/>
          </p:cNvSpPr>
          <p:nvPr>
            <p:ph type="ctrTitle"/>
          </p:nvPr>
        </p:nvSpPr>
        <p:spPr/>
        <p:txBody>
          <a:bodyPr/>
          <a:lstStyle/>
          <a:p>
            <a:r>
              <a:rPr lang="en-US" sz="6000" dirty="0"/>
              <a:t>DSU Procurement Card Program</a:t>
            </a:r>
          </a:p>
        </p:txBody>
      </p:sp>
      <p:sp>
        <p:nvSpPr>
          <p:cNvPr id="3" name="Subtitle 2">
            <a:extLst>
              <a:ext uri="{FF2B5EF4-FFF2-40B4-BE49-F238E27FC236}">
                <a16:creationId xmlns:a16="http://schemas.microsoft.com/office/drawing/2014/main" id="{041B3EA7-91C2-4842-9824-2733FBD4F759}"/>
              </a:ext>
            </a:extLst>
          </p:cNvPr>
          <p:cNvSpPr>
            <a:spLocks noGrp="1"/>
          </p:cNvSpPr>
          <p:nvPr>
            <p:ph type="subTitle" idx="1"/>
          </p:nvPr>
        </p:nvSpPr>
        <p:spPr>
          <a:xfrm>
            <a:off x="1561706" y="4311941"/>
            <a:ext cx="9070848" cy="1040235"/>
          </a:xfrm>
        </p:spPr>
        <p:txBody>
          <a:bodyPr/>
          <a:lstStyle/>
          <a:p>
            <a:r>
              <a:rPr lang="en-US" dirty="0"/>
              <a:t>Crystal Beach, CMPA; Accounts Payable/Procurement Coordinator</a:t>
            </a:r>
          </a:p>
          <a:p>
            <a:r>
              <a:rPr lang="en-US" dirty="0"/>
              <a:t>Grace Ballard, CMPA; Accounts Payable Analyst</a:t>
            </a:r>
          </a:p>
          <a:p>
            <a:r>
              <a:rPr lang="en-US" dirty="0"/>
              <a:t>JB Willingham, Accounts Payable/Inventory Clerk</a:t>
            </a:r>
          </a:p>
          <a:p>
            <a:endParaRPr lang="en-US" dirty="0"/>
          </a:p>
        </p:txBody>
      </p:sp>
    </p:spTree>
    <p:extLst>
      <p:ext uri="{BB962C8B-B14F-4D97-AF65-F5344CB8AC3E}">
        <p14:creationId xmlns:p14="http://schemas.microsoft.com/office/powerpoint/2010/main" val="384312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C538-7AE6-4E67-B236-1A17F5593C2A}"/>
              </a:ext>
            </a:extLst>
          </p:cNvPr>
          <p:cNvSpPr>
            <a:spLocks noGrp="1"/>
          </p:cNvSpPr>
          <p:nvPr>
            <p:ph type="title"/>
          </p:nvPr>
        </p:nvSpPr>
        <p:spPr/>
        <p:txBody>
          <a:bodyPr/>
          <a:lstStyle/>
          <a:p>
            <a:pPr algn="ctr"/>
            <a:r>
              <a:rPr lang="en-US" b="1" dirty="0"/>
              <a:t>Prohibited Purchases</a:t>
            </a:r>
          </a:p>
        </p:txBody>
      </p:sp>
      <p:sp>
        <p:nvSpPr>
          <p:cNvPr id="3" name="Content Placeholder 2">
            <a:extLst>
              <a:ext uri="{FF2B5EF4-FFF2-40B4-BE49-F238E27FC236}">
                <a16:creationId xmlns:a16="http://schemas.microsoft.com/office/drawing/2014/main" id="{5312F815-6C10-46BF-AA1F-B8F1921EB3D1}"/>
              </a:ext>
            </a:extLst>
          </p:cNvPr>
          <p:cNvSpPr>
            <a:spLocks noGrp="1"/>
          </p:cNvSpPr>
          <p:nvPr>
            <p:ph idx="1"/>
          </p:nvPr>
        </p:nvSpPr>
        <p:spPr/>
        <p:txBody>
          <a:bodyPr>
            <a:normAutofit fontScale="92500" lnSpcReduction="10000"/>
          </a:bodyPr>
          <a:lstStyle/>
          <a:p>
            <a:r>
              <a:rPr lang="en-US" dirty="0"/>
              <a:t>Equipment</a:t>
            </a:r>
          </a:p>
          <a:p>
            <a:r>
              <a:rPr lang="en-US" dirty="0"/>
              <a:t>Travel related expenses</a:t>
            </a:r>
          </a:p>
          <a:p>
            <a:r>
              <a:rPr lang="en-US" dirty="0"/>
              <a:t>Contractual services- card is not set up to be 1099 reportable to an individual, partnership or LLC-Partnership.  </a:t>
            </a:r>
          </a:p>
          <a:p>
            <a:r>
              <a:rPr lang="en-US" dirty="0"/>
              <a:t>Cash advances</a:t>
            </a:r>
          </a:p>
          <a:p>
            <a:r>
              <a:rPr lang="en-US" dirty="0"/>
              <a:t>Items for personal use</a:t>
            </a:r>
          </a:p>
          <a:p>
            <a:r>
              <a:rPr lang="en-US" dirty="0"/>
              <a:t>Alcoholic beverages</a:t>
            </a:r>
          </a:p>
          <a:p>
            <a:r>
              <a:rPr lang="en-US" dirty="0"/>
              <a:t>Items on back order</a:t>
            </a:r>
          </a:p>
          <a:p>
            <a:r>
              <a:rPr lang="en-US" dirty="0"/>
              <a:t>MS state sales tax</a:t>
            </a:r>
          </a:p>
          <a:p>
            <a:r>
              <a:rPr lang="en-US" dirty="0"/>
              <a:t>Entertainment</a:t>
            </a:r>
          </a:p>
          <a:p>
            <a:r>
              <a:rPr lang="en-US" dirty="0"/>
              <a:t>Gifts for employees or students-  NO GIFTS, NO GIFT CARDS, ETC- DOESN’T MATTER WHERE THE MONEY COMES FROM (foundation can not pay this and excuse this error).  STRICTLY PROHIBITED ON THE P-CARD. The Auditor is looking at the charge itself, not which fund/org/acct its being paid from. </a:t>
            </a:r>
          </a:p>
        </p:txBody>
      </p:sp>
    </p:spTree>
    <p:extLst>
      <p:ext uri="{BB962C8B-B14F-4D97-AF65-F5344CB8AC3E}">
        <p14:creationId xmlns:p14="http://schemas.microsoft.com/office/powerpoint/2010/main" val="3929679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BAE0-0598-46DF-9135-963993D822CD}"/>
              </a:ext>
            </a:extLst>
          </p:cNvPr>
          <p:cNvSpPr>
            <a:spLocks noGrp="1"/>
          </p:cNvSpPr>
          <p:nvPr>
            <p:ph type="title"/>
          </p:nvPr>
        </p:nvSpPr>
        <p:spPr/>
        <p:txBody>
          <a:bodyPr/>
          <a:lstStyle/>
          <a:p>
            <a:pPr algn="ctr"/>
            <a:r>
              <a:rPr lang="en-US" b="1" dirty="0"/>
              <a:t>Equipment</a:t>
            </a:r>
          </a:p>
        </p:txBody>
      </p:sp>
      <p:sp>
        <p:nvSpPr>
          <p:cNvPr id="3" name="Content Placeholder 2">
            <a:extLst>
              <a:ext uri="{FF2B5EF4-FFF2-40B4-BE49-F238E27FC236}">
                <a16:creationId xmlns:a16="http://schemas.microsoft.com/office/drawing/2014/main" id="{7B84AED0-6954-4423-87C3-552CF74337D1}"/>
              </a:ext>
            </a:extLst>
          </p:cNvPr>
          <p:cNvSpPr>
            <a:spLocks noGrp="1"/>
          </p:cNvSpPr>
          <p:nvPr>
            <p:ph idx="1"/>
          </p:nvPr>
        </p:nvSpPr>
        <p:spPr>
          <a:xfrm>
            <a:off x="1066800" y="1708030"/>
            <a:ext cx="10058400" cy="4327010"/>
          </a:xfrm>
        </p:spPr>
        <p:txBody>
          <a:bodyPr>
            <a:normAutofit fontScale="85000" lnSpcReduction="20000"/>
          </a:bodyPr>
          <a:lstStyle/>
          <a:p>
            <a:r>
              <a:rPr lang="en-US" sz="2000" dirty="0"/>
              <a:t>Equipment of any value </a:t>
            </a:r>
            <a:r>
              <a:rPr lang="en-US" sz="2000" b="1" u="sng" dirty="0"/>
              <a:t>MAY NOT</a:t>
            </a:r>
            <a:r>
              <a:rPr lang="en-US" sz="2000" dirty="0"/>
              <a:t> be purchased with the Procurement card</a:t>
            </a:r>
          </a:p>
          <a:p>
            <a:r>
              <a:rPr lang="en-US" sz="2000" dirty="0"/>
              <a:t>The University is responsible for keeping a listing of all property that has a value of $1,000 or more.  It is hard to keep track of equipment (items that require a DSU sticker) if it is purchased on the procurement card.  </a:t>
            </a:r>
            <a:r>
              <a:rPr lang="en-US" sz="2000" b="1" u="sng" dirty="0"/>
              <a:t>NO</a:t>
            </a:r>
            <a:r>
              <a:rPr lang="en-US" sz="2000" dirty="0"/>
              <a:t> equipment is to be purchased, regardless of the dollar amount. </a:t>
            </a:r>
          </a:p>
          <a:p>
            <a:r>
              <a:rPr lang="en-US" sz="2000" dirty="0"/>
              <a:t>The following is considered equipment and may NOT be purchased:</a:t>
            </a:r>
          </a:p>
          <a:p>
            <a:pPr lvl="1"/>
            <a:r>
              <a:rPr lang="en-US" sz="1800" dirty="0"/>
              <a:t>Weapons</a:t>
            </a:r>
          </a:p>
          <a:p>
            <a:pPr lvl="1"/>
            <a:r>
              <a:rPr lang="en-US" sz="1800" dirty="0"/>
              <a:t>Two-Way Radio</a:t>
            </a:r>
          </a:p>
          <a:p>
            <a:pPr lvl="1"/>
            <a:r>
              <a:rPr lang="en-US" sz="1800" dirty="0"/>
              <a:t>Lawn maintenance equipment</a:t>
            </a:r>
          </a:p>
          <a:p>
            <a:pPr lvl="1"/>
            <a:r>
              <a:rPr lang="en-US" sz="1800" dirty="0"/>
              <a:t>Cell phones</a:t>
            </a:r>
          </a:p>
          <a:p>
            <a:pPr lvl="1"/>
            <a:r>
              <a:rPr lang="en-US" sz="1800" dirty="0"/>
              <a:t>Air compressors</a:t>
            </a:r>
          </a:p>
          <a:p>
            <a:pPr lvl="1"/>
            <a:r>
              <a:rPr lang="en-US" sz="1800" dirty="0"/>
              <a:t>Welding machines</a:t>
            </a:r>
          </a:p>
          <a:p>
            <a:pPr lvl="1"/>
            <a:r>
              <a:rPr lang="en-US" sz="1800" dirty="0"/>
              <a:t>Generators</a:t>
            </a:r>
          </a:p>
          <a:p>
            <a:pPr lvl="1"/>
            <a:r>
              <a:rPr lang="en-US" sz="1800" dirty="0"/>
              <a:t>Motorized Vehicles</a:t>
            </a:r>
          </a:p>
          <a:p>
            <a:pPr lvl="1"/>
            <a:r>
              <a:rPr lang="en-US" sz="1800" dirty="0"/>
              <a:t>TV’s greater than $250.00</a:t>
            </a:r>
          </a:p>
          <a:p>
            <a:pPr lvl="1"/>
            <a:r>
              <a:rPr lang="en-US" sz="1800" dirty="0"/>
              <a:t>Camera and Camera Equipment</a:t>
            </a:r>
          </a:p>
          <a:p>
            <a:pPr lvl="1"/>
            <a:r>
              <a:rPr lang="en-US" sz="1800" dirty="0"/>
              <a:t>Computer and computer equipment greater than $250.00</a:t>
            </a:r>
          </a:p>
          <a:p>
            <a:pPr marL="274320" lvl="1" indent="0">
              <a:buNone/>
            </a:pPr>
            <a:endParaRPr lang="en-US" sz="1800" dirty="0"/>
          </a:p>
        </p:txBody>
      </p:sp>
    </p:spTree>
    <p:extLst>
      <p:ext uri="{BB962C8B-B14F-4D97-AF65-F5344CB8AC3E}">
        <p14:creationId xmlns:p14="http://schemas.microsoft.com/office/powerpoint/2010/main" val="298707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8B6F-F959-4D16-9047-63CFEBDB3F19}"/>
              </a:ext>
            </a:extLst>
          </p:cNvPr>
          <p:cNvSpPr>
            <a:spLocks noGrp="1"/>
          </p:cNvSpPr>
          <p:nvPr>
            <p:ph type="title"/>
          </p:nvPr>
        </p:nvSpPr>
        <p:spPr/>
        <p:txBody>
          <a:bodyPr/>
          <a:lstStyle/>
          <a:p>
            <a:r>
              <a:rPr lang="en-US" dirty="0"/>
              <a:t>Equipment Form</a:t>
            </a:r>
            <a:br>
              <a:rPr lang="en-US" dirty="0"/>
            </a:br>
            <a:r>
              <a:rPr lang="en-US" dirty="0"/>
              <a:t>	</a:t>
            </a:r>
          </a:p>
        </p:txBody>
      </p:sp>
      <p:pic>
        <p:nvPicPr>
          <p:cNvPr id="5" name="Picture 3">
            <a:extLst>
              <a:ext uri="{FF2B5EF4-FFF2-40B4-BE49-F238E27FC236}">
                <a16:creationId xmlns:a16="http://schemas.microsoft.com/office/drawing/2014/main" id="{ED305B3E-8C8E-4196-9A17-341213DF36AA}"/>
              </a:ext>
            </a:extLst>
          </p:cNvPr>
          <p:cNvPicPr>
            <a:picLocks noGrp="1" noChangeAspect="1" noChangeArrowheads="1"/>
          </p:cNvPicPr>
          <p:nvPr>
            <p:ph idx="1"/>
          </p:nvPr>
        </p:nvPicPr>
        <p:blipFill>
          <a:blip r:embed="rId2" cstate="print"/>
          <a:stretch>
            <a:fillRect/>
          </a:stretch>
        </p:blipFill>
        <p:spPr bwMode="auto">
          <a:xfrm>
            <a:off x="2321214" y="609600"/>
            <a:ext cx="4501572" cy="5334000"/>
          </a:xfrm>
          <a:prstGeom prst="rect">
            <a:avLst/>
          </a:prstGeom>
          <a:noFill/>
          <a:ln w="9525">
            <a:solidFill>
              <a:schemeClr val="accent1"/>
            </a:solidFill>
            <a:miter lim="800000"/>
            <a:headEnd/>
            <a:tailEnd/>
          </a:ln>
        </p:spPr>
      </p:pic>
      <p:sp>
        <p:nvSpPr>
          <p:cNvPr id="4" name="Text Placeholder 3">
            <a:extLst>
              <a:ext uri="{FF2B5EF4-FFF2-40B4-BE49-F238E27FC236}">
                <a16:creationId xmlns:a16="http://schemas.microsoft.com/office/drawing/2014/main" id="{BFEE41D8-45A3-4D94-8D72-E267435D72C0}"/>
              </a:ext>
            </a:extLst>
          </p:cNvPr>
          <p:cNvSpPr>
            <a:spLocks noGrp="1"/>
          </p:cNvSpPr>
          <p:nvPr>
            <p:ph type="body" sz="half" idx="2"/>
          </p:nvPr>
        </p:nvSpPr>
        <p:spPr>
          <a:xfrm>
            <a:off x="9296400" y="1895912"/>
            <a:ext cx="2430780" cy="4354696"/>
          </a:xfrm>
        </p:spPr>
        <p:txBody>
          <a:bodyPr>
            <a:normAutofit/>
          </a:bodyPr>
          <a:lstStyle/>
          <a:p>
            <a:r>
              <a:rPr lang="en-US" sz="1600" dirty="0"/>
              <a:t>If equipment is purchased with the Procurement card, the cardholder must attach  the Equipment Form to the monthly statement.  Repeated violation of this policy will result in cancelation of cardholder privileges.  </a:t>
            </a:r>
          </a:p>
          <a:p>
            <a:endParaRPr lang="en-US" sz="1600" dirty="0"/>
          </a:p>
          <a:p>
            <a:pPr marL="274320" lvl="1"/>
            <a:r>
              <a:rPr lang="en-US" sz="1500" b="1" dirty="0"/>
              <a:t>The Equipment form can be found on here:</a:t>
            </a:r>
          </a:p>
          <a:p>
            <a:pPr marL="274320" lvl="1"/>
            <a:r>
              <a:rPr lang="en-US" dirty="0">
                <a:hlinkClick r:id="rId3"/>
              </a:rPr>
              <a:t>http://www.deltastate.edu/PDFFiles/procurement/UMB-Equipment-Form.pdf</a:t>
            </a:r>
            <a:r>
              <a:rPr lang="en-US" dirty="0"/>
              <a:t> </a:t>
            </a:r>
          </a:p>
          <a:p>
            <a:endParaRPr lang="en-US" sz="1600" dirty="0"/>
          </a:p>
        </p:txBody>
      </p:sp>
    </p:spTree>
    <p:extLst>
      <p:ext uri="{BB962C8B-B14F-4D97-AF65-F5344CB8AC3E}">
        <p14:creationId xmlns:p14="http://schemas.microsoft.com/office/powerpoint/2010/main" val="1980129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66160-EE0D-45A1-9114-E38831E999D1}"/>
              </a:ext>
            </a:extLst>
          </p:cNvPr>
          <p:cNvSpPr>
            <a:spLocks noGrp="1"/>
          </p:cNvSpPr>
          <p:nvPr>
            <p:ph type="title"/>
          </p:nvPr>
        </p:nvSpPr>
        <p:spPr/>
        <p:txBody>
          <a:bodyPr/>
          <a:lstStyle/>
          <a:p>
            <a:pPr algn="ctr"/>
            <a:r>
              <a:rPr lang="en-US" b="1" dirty="0"/>
              <a:t>Split Purchases </a:t>
            </a:r>
          </a:p>
        </p:txBody>
      </p:sp>
      <p:sp>
        <p:nvSpPr>
          <p:cNvPr id="3" name="Content Placeholder 2">
            <a:extLst>
              <a:ext uri="{FF2B5EF4-FFF2-40B4-BE49-F238E27FC236}">
                <a16:creationId xmlns:a16="http://schemas.microsoft.com/office/drawing/2014/main" id="{6F948113-7D2A-4322-BED3-75C2E6E49F38}"/>
              </a:ext>
            </a:extLst>
          </p:cNvPr>
          <p:cNvSpPr>
            <a:spLocks noGrp="1"/>
          </p:cNvSpPr>
          <p:nvPr>
            <p:ph idx="1"/>
          </p:nvPr>
        </p:nvSpPr>
        <p:spPr/>
        <p:txBody>
          <a:bodyPr/>
          <a:lstStyle/>
          <a:p>
            <a:r>
              <a:rPr lang="en-US" sz="2000" dirty="0"/>
              <a:t>Split purchases are defined as splitting one purchase totaling more than $5,000.00 into several purchases to circumvent the $5,000.00 limit.  Purchases over $5,000 must be on a purchase order and require two written quotes.</a:t>
            </a:r>
            <a:endParaRPr lang="en-US" sz="2000" b="1" u="sng" dirty="0"/>
          </a:p>
          <a:p>
            <a:endParaRPr lang="en-US" b="1" u="sng" dirty="0"/>
          </a:p>
          <a:p>
            <a:r>
              <a:rPr lang="en-US" sz="4000" dirty="0"/>
              <a:t>Split purchases are </a:t>
            </a:r>
            <a:r>
              <a:rPr lang="en-US" sz="4000" b="1" u="sng" dirty="0"/>
              <a:t>NOT ALLOWED </a:t>
            </a:r>
            <a:endParaRPr lang="en-US" sz="4000" dirty="0"/>
          </a:p>
        </p:txBody>
      </p:sp>
    </p:spTree>
    <p:extLst>
      <p:ext uri="{BB962C8B-B14F-4D97-AF65-F5344CB8AC3E}">
        <p14:creationId xmlns:p14="http://schemas.microsoft.com/office/powerpoint/2010/main" val="92894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2B37-C8C7-446D-919C-68D61459E3FF}"/>
              </a:ext>
            </a:extLst>
          </p:cNvPr>
          <p:cNvSpPr>
            <a:spLocks noGrp="1"/>
          </p:cNvSpPr>
          <p:nvPr>
            <p:ph type="title"/>
          </p:nvPr>
        </p:nvSpPr>
        <p:spPr/>
        <p:txBody>
          <a:bodyPr/>
          <a:lstStyle/>
          <a:p>
            <a:pPr algn="ctr"/>
            <a:r>
              <a:rPr lang="en-US" b="1" dirty="0"/>
              <a:t>Sales Tax</a:t>
            </a:r>
          </a:p>
        </p:txBody>
      </p:sp>
      <p:sp>
        <p:nvSpPr>
          <p:cNvPr id="3" name="Content Placeholder 2">
            <a:extLst>
              <a:ext uri="{FF2B5EF4-FFF2-40B4-BE49-F238E27FC236}">
                <a16:creationId xmlns:a16="http://schemas.microsoft.com/office/drawing/2014/main" id="{B9CFA237-C3DF-4499-87EE-F7DC045D828F}"/>
              </a:ext>
            </a:extLst>
          </p:cNvPr>
          <p:cNvSpPr>
            <a:spLocks noGrp="1"/>
          </p:cNvSpPr>
          <p:nvPr>
            <p:ph idx="1"/>
          </p:nvPr>
        </p:nvSpPr>
        <p:spPr/>
        <p:txBody>
          <a:bodyPr>
            <a:normAutofit/>
          </a:bodyPr>
          <a:lstStyle/>
          <a:p>
            <a:r>
              <a:rPr lang="en-US" sz="2000" dirty="0"/>
              <a:t>Before using your Procurement card, make sure the vendor knows you are exempt from sales tax.</a:t>
            </a:r>
          </a:p>
          <a:p>
            <a:pPr marL="0" indent="0">
              <a:buNone/>
            </a:pPr>
            <a:endParaRPr lang="en-US" sz="2000" dirty="0"/>
          </a:p>
          <a:p>
            <a:r>
              <a:rPr lang="en-US" sz="2000" dirty="0"/>
              <a:t>If sales tax is charged, obtain a credit from the vendor.</a:t>
            </a:r>
          </a:p>
          <a:p>
            <a:pPr marL="0" indent="0">
              <a:buNone/>
            </a:pPr>
            <a:endParaRPr lang="en-US" sz="2000" dirty="0"/>
          </a:p>
          <a:p>
            <a:r>
              <a:rPr lang="en-US" sz="2000" dirty="0"/>
              <a:t>If sales tax is charged and a credit is not received, the cardholder will be responsible for reimbursing to Delta State the total amount of sales tax applied to the UMB card. </a:t>
            </a:r>
          </a:p>
        </p:txBody>
      </p:sp>
    </p:spTree>
    <p:extLst>
      <p:ext uri="{BB962C8B-B14F-4D97-AF65-F5344CB8AC3E}">
        <p14:creationId xmlns:p14="http://schemas.microsoft.com/office/powerpoint/2010/main" val="1485736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FD6AA-BDDB-4847-9E38-D99B2ACCB4D4}"/>
              </a:ext>
            </a:extLst>
          </p:cNvPr>
          <p:cNvSpPr>
            <a:spLocks noGrp="1"/>
          </p:cNvSpPr>
          <p:nvPr>
            <p:ph type="title"/>
          </p:nvPr>
        </p:nvSpPr>
        <p:spPr/>
        <p:txBody>
          <a:bodyPr/>
          <a:lstStyle/>
          <a:p>
            <a:pPr algn="ctr"/>
            <a:r>
              <a:rPr lang="en-US" b="1" dirty="0"/>
              <a:t>Gift Cards/Give-A-Ways </a:t>
            </a:r>
          </a:p>
        </p:txBody>
      </p:sp>
      <p:sp>
        <p:nvSpPr>
          <p:cNvPr id="3" name="Content Placeholder 2">
            <a:extLst>
              <a:ext uri="{FF2B5EF4-FFF2-40B4-BE49-F238E27FC236}">
                <a16:creationId xmlns:a16="http://schemas.microsoft.com/office/drawing/2014/main" id="{2D09E2ED-5665-48CC-A3F9-3BDB06F5461E}"/>
              </a:ext>
            </a:extLst>
          </p:cNvPr>
          <p:cNvSpPr>
            <a:spLocks noGrp="1"/>
          </p:cNvSpPr>
          <p:nvPr>
            <p:ph idx="1"/>
          </p:nvPr>
        </p:nvSpPr>
        <p:spPr/>
        <p:txBody>
          <a:bodyPr>
            <a:normAutofit/>
          </a:bodyPr>
          <a:lstStyle/>
          <a:p>
            <a:r>
              <a:rPr lang="en-US" sz="2000" dirty="0"/>
              <a:t>No gift cards or give-a-ways allowed.  </a:t>
            </a:r>
            <a:endParaRPr lang="en-US" sz="2800" dirty="0"/>
          </a:p>
          <a:p>
            <a:r>
              <a:rPr lang="en-US" sz="2800" dirty="0"/>
              <a:t>STRICTLY PROHIBITED.  </a:t>
            </a:r>
          </a:p>
          <a:p>
            <a:r>
              <a:rPr lang="en-US" sz="2800" dirty="0"/>
              <a:t>IF GIFTS ARE PURCHASED, THE CARD WILL BE SUSPENDED FOR UP TO 3 MONTHS.  IT IS IRRELEVANT WHICH FUND/ORG/ACCT YOU PLAN TO PAY THE GIFTS FROM. </a:t>
            </a:r>
          </a:p>
          <a:p>
            <a:r>
              <a:rPr lang="en-US" sz="2800" dirty="0"/>
              <a:t>Complete a requisition/purchase order if you would like to purchase gifts. Plan accordingly!!</a:t>
            </a:r>
          </a:p>
        </p:txBody>
      </p:sp>
    </p:spTree>
    <p:extLst>
      <p:ext uri="{BB962C8B-B14F-4D97-AF65-F5344CB8AC3E}">
        <p14:creationId xmlns:p14="http://schemas.microsoft.com/office/powerpoint/2010/main" val="2032546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E7F1-7570-4671-831A-8D60B58C96DB}"/>
              </a:ext>
            </a:extLst>
          </p:cNvPr>
          <p:cNvSpPr>
            <a:spLocks noGrp="1"/>
          </p:cNvSpPr>
          <p:nvPr>
            <p:ph type="title"/>
          </p:nvPr>
        </p:nvSpPr>
        <p:spPr/>
        <p:txBody>
          <a:bodyPr>
            <a:normAutofit/>
          </a:bodyPr>
          <a:lstStyle/>
          <a:p>
            <a:pPr algn="ctr"/>
            <a:r>
              <a:rPr lang="en-US" b="1" dirty="0"/>
              <a:t>Other No No’s</a:t>
            </a:r>
          </a:p>
        </p:txBody>
      </p:sp>
      <p:sp>
        <p:nvSpPr>
          <p:cNvPr id="3" name="Content Placeholder 2">
            <a:extLst>
              <a:ext uri="{FF2B5EF4-FFF2-40B4-BE49-F238E27FC236}">
                <a16:creationId xmlns:a16="http://schemas.microsoft.com/office/drawing/2014/main" id="{365E2FDB-F460-4976-8AFB-D07FC4176719}"/>
              </a:ext>
            </a:extLst>
          </p:cNvPr>
          <p:cNvSpPr>
            <a:spLocks noGrp="1"/>
          </p:cNvSpPr>
          <p:nvPr>
            <p:ph idx="1"/>
          </p:nvPr>
        </p:nvSpPr>
        <p:spPr>
          <a:xfrm>
            <a:off x="1066800" y="1744910"/>
            <a:ext cx="10058400" cy="4290130"/>
          </a:xfrm>
        </p:spPr>
        <p:txBody>
          <a:bodyPr>
            <a:normAutofit fontScale="85000" lnSpcReduction="20000"/>
          </a:bodyPr>
          <a:lstStyle/>
          <a:p>
            <a:r>
              <a:rPr lang="en-US" sz="2000" dirty="0"/>
              <a:t>Do not give your card to vendors in any instance that you have recurring monthly charges(shouldn’t have an Amazon Prime charge each month- nor any other recurring charges on a monthly basis.)</a:t>
            </a:r>
          </a:p>
          <a:p>
            <a:r>
              <a:rPr lang="en-US" sz="2000" dirty="0"/>
              <a:t>Do not give your card number to reserve a hotel room</a:t>
            </a:r>
          </a:p>
          <a:p>
            <a:r>
              <a:rPr lang="en-US" sz="2000" dirty="0"/>
              <a:t>Do not give your card number to a vendor to keep on file for future use</a:t>
            </a:r>
          </a:p>
          <a:p>
            <a:r>
              <a:rPr lang="en-US" sz="2100" dirty="0"/>
              <a:t>Do not send cash, change or a check to repay taxes or other issues to Procurement.  We are </a:t>
            </a:r>
            <a:r>
              <a:rPr lang="en-US" sz="2100" b="1" u="sng" dirty="0"/>
              <a:t>NOT</a:t>
            </a:r>
            <a:r>
              <a:rPr lang="en-US" sz="2100" dirty="0"/>
              <a:t> allowed to handle cash, change or checks.  This should be handled by the cardholder at Student Business Services.  Be sure to complete the deposit slip when taking money to SBS. </a:t>
            </a:r>
          </a:p>
          <a:p>
            <a:pPr marL="0" indent="0">
              <a:buNone/>
            </a:pPr>
            <a:r>
              <a:rPr lang="en-US" sz="2000" b="1" dirty="0"/>
              <a:t>Reminders:</a:t>
            </a:r>
          </a:p>
          <a:p>
            <a:r>
              <a:rPr lang="en-US" dirty="0"/>
              <a:t>No equipment		</a:t>
            </a:r>
          </a:p>
          <a:p>
            <a:r>
              <a:rPr lang="en-US" dirty="0"/>
              <a:t>No sales taxes</a:t>
            </a:r>
          </a:p>
          <a:p>
            <a:r>
              <a:rPr lang="en-US" dirty="0"/>
              <a:t>No split purchases</a:t>
            </a:r>
          </a:p>
          <a:p>
            <a:r>
              <a:rPr lang="en-US" dirty="0"/>
              <a:t>No personal use</a:t>
            </a:r>
          </a:p>
          <a:p>
            <a:r>
              <a:rPr lang="en-US" dirty="0"/>
              <a:t>No alcohol</a:t>
            </a:r>
          </a:p>
          <a:p>
            <a:r>
              <a:rPr lang="en-US" dirty="0"/>
              <a:t>No shipping to your home address- MUST come to DSU campus-Plan accordingly so there aren’t large shipping cost.  If you wouldn’t pay for it with your own money, don’t spend DSU’s money.  PLAN ACCORDINGLY. </a:t>
            </a:r>
          </a:p>
        </p:txBody>
      </p:sp>
    </p:spTree>
    <p:extLst>
      <p:ext uri="{BB962C8B-B14F-4D97-AF65-F5344CB8AC3E}">
        <p14:creationId xmlns:p14="http://schemas.microsoft.com/office/powerpoint/2010/main" val="4235071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F766-D76E-4848-A54E-B6628627C396}"/>
              </a:ext>
            </a:extLst>
          </p:cNvPr>
          <p:cNvSpPr>
            <a:spLocks noGrp="1"/>
          </p:cNvSpPr>
          <p:nvPr>
            <p:ph type="title"/>
          </p:nvPr>
        </p:nvSpPr>
        <p:spPr/>
        <p:txBody>
          <a:bodyPr/>
          <a:lstStyle/>
          <a:p>
            <a:pPr algn="ctr"/>
            <a:r>
              <a:rPr lang="en-US" b="1" dirty="0"/>
              <a:t>Declined Transactions</a:t>
            </a:r>
          </a:p>
        </p:txBody>
      </p:sp>
      <p:sp>
        <p:nvSpPr>
          <p:cNvPr id="3" name="Content Placeholder 2">
            <a:extLst>
              <a:ext uri="{FF2B5EF4-FFF2-40B4-BE49-F238E27FC236}">
                <a16:creationId xmlns:a16="http://schemas.microsoft.com/office/drawing/2014/main" id="{9211D16F-4BFC-4F85-AEDA-ADC9BD9D438C}"/>
              </a:ext>
            </a:extLst>
          </p:cNvPr>
          <p:cNvSpPr>
            <a:spLocks noGrp="1"/>
          </p:cNvSpPr>
          <p:nvPr>
            <p:ph idx="1"/>
          </p:nvPr>
        </p:nvSpPr>
        <p:spPr/>
        <p:txBody>
          <a:bodyPr/>
          <a:lstStyle/>
          <a:p>
            <a:r>
              <a:rPr lang="en-US" dirty="0"/>
              <a:t>Monthly spending limit exceeded</a:t>
            </a:r>
          </a:p>
          <a:p>
            <a:pPr lvl="1"/>
            <a:r>
              <a:rPr lang="en-US" dirty="0"/>
              <a:t>Requested when application is made</a:t>
            </a:r>
          </a:p>
          <a:p>
            <a:pPr lvl="1"/>
            <a:r>
              <a:rPr lang="en-US" dirty="0"/>
              <a:t>May be increased with department head approval</a:t>
            </a:r>
          </a:p>
          <a:p>
            <a:pPr marL="182880" lvl="1">
              <a:spcBef>
                <a:spcPts val="900"/>
              </a:spcBef>
            </a:pPr>
            <a:r>
              <a:rPr lang="en-US" sz="1800" dirty="0"/>
              <a:t>Single Transaction limit exceeded</a:t>
            </a:r>
          </a:p>
          <a:p>
            <a:pPr lvl="2"/>
            <a:r>
              <a:rPr lang="en-US" dirty="0"/>
              <a:t>There is a $5,000 single transaction limit on all Procurement cards- </a:t>
            </a:r>
            <a:r>
              <a:rPr lang="en-US" b="1" dirty="0"/>
              <a:t>this cannot be changed</a:t>
            </a:r>
          </a:p>
          <a:p>
            <a:pPr marL="182880" lvl="1">
              <a:spcBef>
                <a:spcPts val="900"/>
              </a:spcBef>
            </a:pPr>
            <a:r>
              <a:rPr lang="en-US" sz="1800" dirty="0"/>
              <a:t>Incorrect expiration date or card number</a:t>
            </a:r>
          </a:p>
          <a:p>
            <a:pPr marL="182880" lvl="1">
              <a:spcBef>
                <a:spcPts val="900"/>
              </a:spcBef>
            </a:pPr>
            <a:r>
              <a:rPr lang="en-US" sz="1800" dirty="0"/>
              <a:t>Restricted Vendor</a:t>
            </a:r>
          </a:p>
          <a:p>
            <a:pPr marL="182880" lvl="1">
              <a:spcBef>
                <a:spcPts val="900"/>
              </a:spcBef>
            </a:pPr>
            <a:r>
              <a:rPr lang="en-US" sz="1800" dirty="0"/>
              <a:t>Blocked MCC code</a:t>
            </a:r>
            <a:r>
              <a:rPr lang="en-US" dirty="0"/>
              <a:t>- These codes are designated by the State of MS to determine eligibility of items available for purchase. </a:t>
            </a:r>
          </a:p>
          <a:p>
            <a:pPr marL="182880" lvl="1">
              <a:spcBef>
                <a:spcPts val="900"/>
              </a:spcBef>
            </a:pPr>
            <a:endParaRPr lang="en-US" dirty="0"/>
          </a:p>
          <a:p>
            <a:pPr marL="0" lvl="1" indent="0">
              <a:spcBef>
                <a:spcPts val="900"/>
              </a:spcBef>
              <a:buNone/>
            </a:pPr>
            <a:r>
              <a:rPr lang="en-US" dirty="0"/>
              <a:t>If you have issues other than these listed, please contact Grace Ballard for assistance at 4007. </a:t>
            </a:r>
          </a:p>
        </p:txBody>
      </p:sp>
    </p:spTree>
    <p:extLst>
      <p:ext uri="{BB962C8B-B14F-4D97-AF65-F5344CB8AC3E}">
        <p14:creationId xmlns:p14="http://schemas.microsoft.com/office/powerpoint/2010/main" val="3540593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3A2D-10C0-47B5-B0A8-9615B2546429}"/>
              </a:ext>
            </a:extLst>
          </p:cNvPr>
          <p:cNvSpPr>
            <a:spLocks noGrp="1"/>
          </p:cNvSpPr>
          <p:nvPr>
            <p:ph type="title"/>
          </p:nvPr>
        </p:nvSpPr>
        <p:spPr/>
        <p:txBody>
          <a:bodyPr/>
          <a:lstStyle/>
          <a:p>
            <a:pPr algn="ctr"/>
            <a:r>
              <a:rPr lang="en-US" b="1" dirty="0"/>
              <a:t>Statement Reconciliation</a:t>
            </a:r>
            <a:endParaRPr lang="en-US" dirty="0"/>
          </a:p>
        </p:txBody>
      </p:sp>
      <p:sp>
        <p:nvSpPr>
          <p:cNvPr id="3" name="Content Placeholder 2">
            <a:extLst>
              <a:ext uri="{FF2B5EF4-FFF2-40B4-BE49-F238E27FC236}">
                <a16:creationId xmlns:a16="http://schemas.microsoft.com/office/drawing/2014/main" id="{8AE557DF-D7E9-4CE3-A2AF-23EA68618CBD}"/>
              </a:ext>
            </a:extLst>
          </p:cNvPr>
          <p:cNvSpPr>
            <a:spLocks noGrp="1"/>
          </p:cNvSpPr>
          <p:nvPr>
            <p:ph idx="1"/>
          </p:nvPr>
        </p:nvSpPr>
        <p:spPr/>
        <p:txBody>
          <a:bodyPr>
            <a:normAutofit lnSpcReduction="10000"/>
          </a:bodyPr>
          <a:lstStyle/>
          <a:p>
            <a:r>
              <a:rPr lang="en-US" sz="2000" dirty="0"/>
              <a:t>A filing system should be in place that can make reconciliation painless- Create a UMB folder, require all users to provide an invoice at the time the card is “swiped” and file in folder.  This makes for an easy reconciliation for the limited amount of time you will have to provide reconciled paperwork and all supporting documents to Procurement. Also, if you require the user to provide an invoice at the time of purchase, there will be no scrambling around to find needed invoices in a hurry. If a folder is there, all you should have to do is pull it and match </a:t>
            </a:r>
            <a:r>
              <a:rPr lang="en-US" sz="2000" u="sng" dirty="0"/>
              <a:t>invoices</a:t>
            </a:r>
            <a:r>
              <a:rPr lang="en-US" sz="2000" dirty="0"/>
              <a:t> with your statement to create the requisition.  </a:t>
            </a:r>
          </a:p>
          <a:p>
            <a:r>
              <a:rPr lang="en-US" sz="2000" dirty="0"/>
              <a:t>Please be aware that the statements come at the beginning of the month.  Although unforeseen circumstances arise, the due date remains the same.  This is why UMB filing is so important.  If you know you are not going to be on campus, you are still responsible for turning all paperwork in on time.  If something comes up and you can’t come to campus, someone in your office should have access to this information and should be easily able to match the invoices to the statement and get it turned in on time in case of your absence. </a:t>
            </a:r>
          </a:p>
        </p:txBody>
      </p:sp>
    </p:spTree>
    <p:extLst>
      <p:ext uri="{BB962C8B-B14F-4D97-AF65-F5344CB8AC3E}">
        <p14:creationId xmlns:p14="http://schemas.microsoft.com/office/powerpoint/2010/main" val="91465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4659-A4E5-47E6-B509-7AA7C0C4E5F0}"/>
              </a:ext>
            </a:extLst>
          </p:cNvPr>
          <p:cNvSpPr>
            <a:spLocks noGrp="1"/>
          </p:cNvSpPr>
          <p:nvPr>
            <p:ph type="title"/>
          </p:nvPr>
        </p:nvSpPr>
        <p:spPr/>
        <p:txBody>
          <a:bodyPr/>
          <a:lstStyle/>
          <a:p>
            <a:pPr algn="ctr"/>
            <a:r>
              <a:rPr lang="en-US" b="1" dirty="0"/>
              <a:t>Statement Reconciliation (</a:t>
            </a:r>
            <a:r>
              <a:rPr lang="en-US" b="1" dirty="0" err="1"/>
              <a:t>con’t</a:t>
            </a:r>
            <a:r>
              <a:rPr lang="en-US" b="1" dirty="0"/>
              <a:t>)</a:t>
            </a:r>
          </a:p>
        </p:txBody>
      </p:sp>
      <p:sp>
        <p:nvSpPr>
          <p:cNvPr id="3" name="Content Placeholder 2">
            <a:extLst>
              <a:ext uri="{FF2B5EF4-FFF2-40B4-BE49-F238E27FC236}">
                <a16:creationId xmlns:a16="http://schemas.microsoft.com/office/drawing/2014/main" id="{CCEAFE18-F23B-49FC-87C0-97810144F4B2}"/>
              </a:ext>
            </a:extLst>
          </p:cNvPr>
          <p:cNvSpPr>
            <a:spLocks noGrp="1"/>
          </p:cNvSpPr>
          <p:nvPr>
            <p:ph idx="1"/>
          </p:nvPr>
        </p:nvSpPr>
        <p:spPr>
          <a:xfrm>
            <a:off x="1066800" y="2271860"/>
            <a:ext cx="10058400" cy="3763180"/>
          </a:xfrm>
        </p:spPr>
        <p:txBody>
          <a:bodyPr>
            <a:normAutofit lnSpcReduction="10000"/>
          </a:bodyPr>
          <a:lstStyle/>
          <a:p>
            <a:r>
              <a:rPr lang="en-US" sz="2000" dirty="0"/>
              <a:t>Everyone should be set up to receive statements via e-mail.  If you are not, please do so now.  </a:t>
            </a:r>
          </a:p>
          <a:p>
            <a:pPr marL="0" indent="0">
              <a:buNone/>
            </a:pPr>
            <a:endParaRPr lang="en-US" sz="2000" dirty="0"/>
          </a:p>
          <a:p>
            <a:r>
              <a:rPr lang="en-US" sz="2000" dirty="0"/>
              <a:t>You should receive the statement within the first three workings days of the month from 	</a:t>
            </a:r>
            <a:r>
              <a:rPr lang="en-US" sz="2000" dirty="0">
                <a:hlinkClick r:id="rId2"/>
              </a:rPr>
              <a:t>customerservice@commercialcardcenter.com</a:t>
            </a:r>
            <a:endParaRPr lang="en-US" sz="2000" dirty="0"/>
          </a:p>
          <a:p>
            <a:pPr marL="0" indent="0">
              <a:buNone/>
            </a:pPr>
            <a:endParaRPr lang="en-US" sz="2000" dirty="0"/>
          </a:p>
          <a:p>
            <a:r>
              <a:rPr lang="en-US" sz="2000" dirty="0"/>
              <a:t>The subject line will be: </a:t>
            </a:r>
            <a:r>
              <a:rPr lang="en-US" sz="2000" b="1" dirty="0"/>
              <a:t>Your Online Statement is Now Available</a:t>
            </a:r>
          </a:p>
          <a:p>
            <a:pPr marL="0" indent="0">
              <a:buNone/>
            </a:pPr>
            <a:endParaRPr lang="en-US" sz="2000" b="1" dirty="0"/>
          </a:p>
          <a:p>
            <a:r>
              <a:rPr lang="en-US" sz="2000" dirty="0"/>
              <a:t>Sign in with your user name and password.  If you have not set up this information, there is a place for you to enter your card number and it will take you through the steps to do so.  Please document all login info including the PIN created. </a:t>
            </a:r>
          </a:p>
          <a:p>
            <a:endParaRPr lang="en-US" dirty="0"/>
          </a:p>
        </p:txBody>
      </p:sp>
    </p:spTree>
    <p:extLst>
      <p:ext uri="{BB962C8B-B14F-4D97-AF65-F5344CB8AC3E}">
        <p14:creationId xmlns:p14="http://schemas.microsoft.com/office/powerpoint/2010/main" val="1958391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C962-94C2-452D-995C-C19933B960C5}"/>
              </a:ext>
            </a:extLst>
          </p:cNvPr>
          <p:cNvSpPr>
            <a:spLocks noGrp="1"/>
          </p:cNvSpPr>
          <p:nvPr>
            <p:ph type="title"/>
          </p:nvPr>
        </p:nvSpPr>
        <p:spPr/>
        <p:txBody>
          <a:bodyPr>
            <a:normAutofit fontScale="90000"/>
          </a:bodyPr>
          <a:lstStyle/>
          <a:p>
            <a:pPr algn="ctr"/>
            <a:r>
              <a:rPr lang="en-US" b="1" dirty="0"/>
              <a:t>What is the DSU Procurement Card and what are the benefits?</a:t>
            </a:r>
            <a:r>
              <a:rPr lang="en-US" dirty="0"/>
              <a:t>	</a:t>
            </a:r>
          </a:p>
        </p:txBody>
      </p:sp>
      <p:sp>
        <p:nvSpPr>
          <p:cNvPr id="3" name="Content Placeholder 2">
            <a:extLst>
              <a:ext uri="{FF2B5EF4-FFF2-40B4-BE49-F238E27FC236}">
                <a16:creationId xmlns:a16="http://schemas.microsoft.com/office/drawing/2014/main" id="{AC86717B-96CF-43C1-8E21-DC8E7986AB7E}"/>
              </a:ext>
            </a:extLst>
          </p:cNvPr>
          <p:cNvSpPr>
            <a:spLocks noGrp="1"/>
          </p:cNvSpPr>
          <p:nvPr>
            <p:ph idx="1"/>
          </p:nvPr>
        </p:nvSpPr>
        <p:spPr/>
        <p:txBody>
          <a:bodyPr/>
          <a:lstStyle/>
          <a:p>
            <a:r>
              <a:rPr lang="en-US" sz="2000" dirty="0"/>
              <a:t>MS Code of 1972 Section 7-7-23, the State Fiscal Officer established a general rule to allow state agencies to make certain purchases without first issuing a purchase order.  </a:t>
            </a:r>
          </a:p>
          <a:p>
            <a:r>
              <a:rPr lang="en-US" sz="2000" dirty="0"/>
              <a:t>Designed to decrease administrative costs by streamlining the purchasing process</a:t>
            </a:r>
          </a:p>
          <a:p>
            <a:r>
              <a:rPr lang="en-US" sz="2000" dirty="0"/>
              <a:t>Provides flexibility in purchasing process</a:t>
            </a:r>
          </a:p>
          <a:p>
            <a:r>
              <a:rPr lang="en-US" sz="2000" dirty="0"/>
              <a:t>Allows faster payment to vendors and fewer checks written by agencies</a:t>
            </a:r>
          </a:p>
          <a:p>
            <a:r>
              <a:rPr lang="en-US" sz="2000" dirty="0"/>
              <a:t>Acts as a purchase order and obligates the university for payment</a:t>
            </a:r>
          </a:p>
          <a:p>
            <a:pPr marL="0" indent="0">
              <a:buNone/>
            </a:pPr>
            <a:endParaRPr lang="en-US" dirty="0"/>
          </a:p>
        </p:txBody>
      </p:sp>
    </p:spTree>
    <p:extLst>
      <p:ext uri="{BB962C8B-B14F-4D97-AF65-F5344CB8AC3E}">
        <p14:creationId xmlns:p14="http://schemas.microsoft.com/office/powerpoint/2010/main" val="3575598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0F9D-FB93-45F4-8D96-7A22E89DD663}"/>
              </a:ext>
            </a:extLst>
          </p:cNvPr>
          <p:cNvSpPr>
            <a:spLocks noGrp="1"/>
          </p:cNvSpPr>
          <p:nvPr>
            <p:ph type="title"/>
          </p:nvPr>
        </p:nvSpPr>
        <p:spPr/>
        <p:txBody>
          <a:bodyPr/>
          <a:lstStyle/>
          <a:p>
            <a:r>
              <a:rPr lang="en-US" b="1" dirty="0"/>
              <a:t>Statement Reconciliation (</a:t>
            </a:r>
            <a:r>
              <a:rPr lang="en-US" b="1" dirty="0" err="1"/>
              <a:t>con’t</a:t>
            </a:r>
            <a:r>
              <a:rPr lang="en-US" b="1" dirty="0"/>
              <a:t>)</a:t>
            </a:r>
          </a:p>
        </p:txBody>
      </p:sp>
      <p:sp>
        <p:nvSpPr>
          <p:cNvPr id="3" name="Content Placeholder 2">
            <a:extLst>
              <a:ext uri="{FF2B5EF4-FFF2-40B4-BE49-F238E27FC236}">
                <a16:creationId xmlns:a16="http://schemas.microsoft.com/office/drawing/2014/main" id="{660F0900-BEFA-42C3-A957-07151B458F76}"/>
              </a:ext>
            </a:extLst>
          </p:cNvPr>
          <p:cNvSpPr>
            <a:spLocks noGrp="1"/>
          </p:cNvSpPr>
          <p:nvPr>
            <p:ph idx="1"/>
          </p:nvPr>
        </p:nvSpPr>
        <p:spPr/>
        <p:txBody>
          <a:bodyPr>
            <a:normAutofit lnSpcReduction="10000"/>
          </a:bodyPr>
          <a:lstStyle/>
          <a:p>
            <a:r>
              <a:rPr lang="en-US" dirty="0"/>
              <a:t>Once you receive your statement, attach a completed requisition with ALL invoices in the order in which they appear on the statement and send to the Procurement office.  Our office staff will notify you of the due date it should be in Procurement by (policy states one day after statement is delivered.  We do try to give a few more days).  It is imperative to get this information in on time as the Procurement office has its own approval process and review that takes quite a bit of time.  If you aren’t on time with your statement, we are late on payment.  Late payments are unacceptable and can flag our account as a whole to be suspended. </a:t>
            </a:r>
          </a:p>
          <a:p>
            <a:r>
              <a:rPr lang="en-US" dirty="0"/>
              <a:t>A completed requisition includes signatures and totals equal total purchases.  PLEASE review this before submitting.  Make sure no taxes have been applied.  </a:t>
            </a:r>
          </a:p>
          <a:p>
            <a:r>
              <a:rPr lang="en-US" dirty="0"/>
              <a:t>For auditing purposes, </a:t>
            </a:r>
            <a:r>
              <a:rPr lang="en-US" u="sng" dirty="0"/>
              <a:t>small receipts should be taped individually to an 8 ½ x 11 sheet of paper</a:t>
            </a:r>
            <a:r>
              <a:rPr lang="en-US" dirty="0"/>
              <a:t>.  </a:t>
            </a:r>
            <a:r>
              <a:rPr lang="en-US" b="1" u="sng" dirty="0"/>
              <a:t>DO NOT</a:t>
            </a:r>
            <a:r>
              <a:rPr lang="en-US" dirty="0"/>
              <a:t> submit loose receipts as they tend to get stuck to things or get lost altogether.</a:t>
            </a:r>
          </a:p>
          <a:p>
            <a:r>
              <a:rPr lang="en-US" dirty="0"/>
              <a:t>Attach any necessary document of verification. </a:t>
            </a:r>
          </a:p>
          <a:p>
            <a:r>
              <a:rPr lang="en-US" b="1" u="sng" dirty="0"/>
              <a:t>Invoices</a:t>
            </a:r>
            <a:r>
              <a:rPr lang="en-US" dirty="0"/>
              <a:t> must be submitted; not carts, not preparing to ship, etc.. Recurring errors could cause your department card to be </a:t>
            </a:r>
            <a:r>
              <a:rPr lang="en-US" u="sng" dirty="0"/>
              <a:t>suspended for up to 3 months</a:t>
            </a:r>
            <a:r>
              <a:rPr lang="en-US" dirty="0"/>
              <a:t>.  </a:t>
            </a:r>
          </a:p>
        </p:txBody>
      </p:sp>
    </p:spTree>
    <p:extLst>
      <p:ext uri="{BB962C8B-B14F-4D97-AF65-F5344CB8AC3E}">
        <p14:creationId xmlns:p14="http://schemas.microsoft.com/office/powerpoint/2010/main" val="746127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93AA8-5748-419B-B28F-8D3A815F5250}"/>
              </a:ext>
            </a:extLst>
          </p:cNvPr>
          <p:cNvSpPr>
            <a:spLocks noGrp="1"/>
          </p:cNvSpPr>
          <p:nvPr>
            <p:ph type="title"/>
          </p:nvPr>
        </p:nvSpPr>
        <p:spPr/>
        <p:txBody>
          <a:bodyPr/>
          <a:lstStyle/>
          <a:p>
            <a:pPr algn="ctr"/>
            <a:r>
              <a:rPr lang="en-US" b="1" dirty="0"/>
              <a:t>Filing Order</a:t>
            </a:r>
          </a:p>
        </p:txBody>
      </p:sp>
      <p:sp>
        <p:nvSpPr>
          <p:cNvPr id="3" name="Content Placeholder 2">
            <a:extLst>
              <a:ext uri="{FF2B5EF4-FFF2-40B4-BE49-F238E27FC236}">
                <a16:creationId xmlns:a16="http://schemas.microsoft.com/office/drawing/2014/main" id="{F5713BF9-F256-4F53-8BD7-67BCB2A5F2D3}"/>
              </a:ext>
            </a:extLst>
          </p:cNvPr>
          <p:cNvSpPr>
            <a:spLocks noGrp="1"/>
          </p:cNvSpPr>
          <p:nvPr>
            <p:ph idx="1"/>
          </p:nvPr>
        </p:nvSpPr>
        <p:spPr/>
        <p:txBody>
          <a:bodyPr>
            <a:normAutofit/>
          </a:bodyPr>
          <a:lstStyle/>
          <a:p>
            <a:r>
              <a:rPr lang="en-US" dirty="0"/>
              <a:t>Statement</a:t>
            </a:r>
          </a:p>
          <a:p>
            <a:r>
              <a:rPr lang="en-US" dirty="0"/>
              <a:t>Audit checklist</a:t>
            </a:r>
          </a:p>
          <a:p>
            <a:r>
              <a:rPr lang="en-US" dirty="0"/>
              <a:t>Sign-Out form</a:t>
            </a:r>
          </a:p>
          <a:p>
            <a:r>
              <a:rPr lang="en-US" dirty="0"/>
              <a:t>Requisition with the purchases listed in order from the statement and all necessary signatures</a:t>
            </a:r>
          </a:p>
          <a:p>
            <a:r>
              <a:rPr lang="en-US" dirty="0"/>
              <a:t>Detailed receipts placed in order of the statement</a:t>
            </a:r>
          </a:p>
          <a:p>
            <a:pPr marL="0" indent="0">
              <a:buNone/>
            </a:pPr>
            <a:endParaRPr lang="en-US" dirty="0"/>
          </a:p>
          <a:p>
            <a:pPr marL="0" indent="0" algn="ctr">
              <a:buNone/>
            </a:pPr>
            <a:r>
              <a:rPr lang="en-US" b="1" dirty="0"/>
              <a:t>*If a food form is required, please place that behind the receipt the food was purchased on.   </a:t>
            </a:r>
          </a:p>
          <a:p>
            <a:pPr marL="0" indent="0" algn="ctr">
              <a:buNone/>
            </a:pPr>
            <a:endParaRPr lang="en-US" b="1" dirty="0"/>
          </a:p>
          <a:p>
            <a:pPr marL="0" indent="0" algn="ctr">
              <a:buNone/>
            </a:pPr>
            <a:endParaRPr lang="en-US" b="1" dirty="0"/>
          </a:p>
          <a:p>
            <a:pPr marL="0" indent="0" algn="ctr">
              <a:buNone/>
            </a:pPr>
            <a:r>
              <a:rPr lang="en-US" b="1" dirty="0"/>
              <a:t>We should be able to follow the statement and transaction receipts </a:t>
            </a:r>
            <a:r>
              <a:rPr lang="en-US" b="1"/>
              <a:t>in order </a:t>
            </a:r>
            <a:r>
              <a:rPr lang="en-US" b="1" dirty="0"/>
              <a:t>when reconciling.</a:t>
            </a:r>
          </a:p>
          <a:p>
            <a:endParaRPr lang="en-US" dirty="0"/>
          </a:p>
        </p:txBody>
      </p:sp>
    </p:spTree>
    <p:extLst>
      <p:ext uri="{BB962C8B-B14F-4D97-AF65-F5344CB8AC3E}">
        <p14:creationId xmlns:p14="http://schemas.microsoft.com/office/powerpoint/2010/main" val="761637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2E3E-1D2F-44BA-B3A7-4C7EC841F500}"/>
              </a:ext>
            </a:extLst>
          </p:cNvPr>
          <p:cNvSpPr>
            <a:spLocks noGrp="1"/>
          </p:cNvSpPr>
          <p:nvPr>
            <p:ph type="title"/>
          </p:nvPr>
        </p:nvSpPr>
        <p:spPr>
          <a:xfrm>
            <a:off x="9296400" y="603504"/>
            <a:ext cx="2432304" cy="1234723"/>
          </a:xfrm>
        </p:spPr>
        <p:txBody>
          <a:bodyPr/>
          <a:lstStyle/>
          <a:p>
            <a:r>
              <a:rPr lang="en-US" dirty="0"/>
              <a:t>Missing Document Affidavit	</a:t>
            </a:r>
          </a:p>
        </p:txBody>
      </p:sp>
      <p:sp>
        <p:nvSpPr>
          <p:cNvPr id="3" name="Picture Placeholder 2">
            <a:extLst>
              <a:ext uri="{FF2B5EF4-FFF2-40B4-BE49-F238E27FC236}">
                <a16:creationId xmlns:a16="http://schemas.microsoft.com/office/drawing/2014/main" id="{D16C8554-120D-4836-89C0-56E188896E0A}"/>
              </a:ext>
            </a:extLst>
          </p:cNvPr>
          <p:cNvSpPr>
            <a:spLocks noGrp="1"/>
          </p:cNvSpPr>
          <p:nvPr>
            <p:ph type="pic" idx="1"/>
          </p:nvPr>
        </p:nvSpPr>
        <p:spPr/>
      </p:sp>
      <p:sp>
        <p:nvSpPr>
          <p:cNvPr id="4" name="Text Placeholder 3">
            <a:extLst>
              <a:ext uri="{FF2B5EF4-FFF2-40B4-BE49-F238E27FC236}">
                <a16:creationId xmlns:a16="http://schemas.microsoft.com/office/drawing/2014/main" id="{6D28CA8B-2412-470D-A40A-B817B2B21B00}"/>
              </a:ext>
            </a:extLst>
          </p:cNvPr>
          <p:cNvSpPr>
            <a:spLocks noGrp="1"/>
          </p:cNvSpPr>
          <p:nvPr>
            <p:ph type="body" sz="half" idx="2"/>
          </p:nvPr>
        </p:nvSpPr>
        <p:spPr>
          <a:xfrm>
            <a:off x="9181317" y="1838227"/>
            <a:ext cx="2660118" cy="4590186"/>
          </a:xfrm>
        </p:spPr>
        <p:txBody>
          <a:bodyPr>
            <a:noAutofit/>
          </a:bodyPr>
          <a:lstStyle/>
          <a:p>
            <a:r>
              <a:rPr lang="en-US" sz="1600" dirty="0"/>
              <a:t>If you are missing any receipts or documentation, a Missing Document Affidavit Form </a:t>
            </a:r>
            <a:r>
              <a:rPr lang="en-US" sz="1600" b="1" u="sng" dirty="0"/>
              <a:t>must</a:t>
            </a:r>
            <a:r>
              <a:rPr lang="en-US" sz="1600" dirty="0"/>
              <a:t> be completed.  It has to be completed and notarized by the Notary Public. Include this form in place of the receipt in the statement lineup(put where the charge is on the statement). </a:t>
            </a:r>
          </a:p>
          <a:p>
            <a:r>
              <a:rPr lang="en-US" sz="1800" b="1" dirty="0"/>
              <a:t>The form can be found here:</a:t>
            </a:r>
          </a:p>
          <a:p>
            <a:r>
              <a:rPr lang="en-US" sz="1600" b="1" dirty="0">
                <a:hlinkClick r:id="rId2"/>
              </a:rPr>
              <a:t>http://www.deltastate.edu/PDFFiles/procurement/UMB-Missing-Document-Affidavit-Form.pdf</a:t>
            </a:r>
            <a:r>
              <a:rPr lang="en-US" sz="1600" b="1" dirty="0"/>
              <a:t> </a:t>
            </a:r>
          </a:p>
        </p:txBody>
      </p:sp>
      <p:pic>
        <p:nvPicPr>
          <p:cNvPr id="5" name="Picture 3">
            <a:extLst>
              <a:ext uri="{FF2B5EF4-FFF2-40B4-BE49-F238E27FC236}">
                <a16:creationId xmlns:a16="http://schemas.microsoft.com/office/drawing/2014/main" id="{5D690A48-F4EE-49C8-AF0B-61EDA1D19E10}"/>
              </a:ext>
            </a:extLst>
          </p:cNvPr>
          <p:cNvPicPr>
            <a:picLocks noChangeAspect="1" noChangeArrowheads="1"/>
          </p:cNvPicPr>
          <p:nvPr/>
        </p:nvPicPr>
        <p:blipFill>
          <a:blip r:embed="rId3" cstate="print"/>
          <a:srcRect/>
          <a:stretch>
            <a:fillRect/>
          </a:stretch>
        </p:blipFill>
        <p:spPr bwMode="auto">
          <a:xfrm>
            <a:off x="1980024" y="429586"/>
            <a:ext cx="5028501" cy="5998827"/>
          </a:xfrm>
          <a:prstGeom prst="rect">
            <a:avLst/>
          </a:prstGeom>
          <a:noFill/>
          <a:ln w="9525">
            <a:solidFill>
              <a:srgbClr val="0F6FC6"/>
            </a:solidFill>
            <a:miter lim="800000"/>
            <a:headEnd/>
            <a:tailEnd/>
          </a:ln>
        </p:spPr>
      </p:pic>
    </p:spTree>
    <p:extLst>
      <p:ext uri="{BB962C8B-B14F-4D97-AF65-F5344CB8AC3E}">
        <p14:creationId xmlns:p14="http://schemas.microsoft.com/office/powerpoint/2010/main" val="898957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9DAE-9130-46E8-9DFA-F357FBAF2889}"/>
              </a:ext>
            </a:extLst>
          </p:cNvPr>
          <p:cNvSpPr>
            <a:spLocks noGrp="1"/>
          </p:cNvSpPr>
          <p:nvPr>
            <p:ph type="title"/>
          </p:nvPr>
        </p:nvSpPr>
        <p:spPr/>
        <p:txBody>
          <a:bodyPr/>
          <a:lstStyle/>
          <a:p>
            <a:pPr algn="ctr"/>
            <a:r>
              <a:rPr lang="en-US" b="1" dirty="0"/>
              <a:t>Disputed Transactions</a:t>
            </a:r>
          </a:p>
        </p:txBody>
      </p:sp>
      <p:sp>
        <p:nvSpPr>
          <p:cNvPr id="3" name="Content Placeholder 2">
            <a:extLst>
              <a:ext uri="{FF2B5EF4-FFF2-40B4-BE49-F238E27FC236}">
                <a16:creationId xmlns:a16="http://schemas.microsoft.com/office/drawing/2014/main" id="{119389EB-4949-4F04-B0A2-6822385DEB3F}"/>
              </a:ext>
            </a:extLst>
          </p:cNvPr>
          <p:cNvSpPr>
            <a:spLocks noGrp="1"/>
          </p:cNvSpPr>
          <p:nvPr>
            <p:ph idx="1"/>
          </p:nvPr>
        </p:nvSpPr>
        <p:spPr>
          <a:xfrm>
            <a:off x="1066800" y="1838227"/>
            <a:ext cx="10058400" cy="4196813"/>
          </a:xfrm>
        </p:spPr>
        <p:txBody>
          <a:bodyPr>
            <a:normAutofit lnSpcReduction="10000"/>
          </a:bodyPr>
          <a:lstStyle/>
          <a:p>
            <a:r>
              <a:rPr lang="en-US" sz="2000" dirty="0"/>
              <a:t>Be sure to contact the Procurement office if fraudulent charges/activity is noticed on your card.  A dispute form will be provided if you are disputing any transactions shown on your statement.  Your card will be closed and a new card will be issued.  They come to Procurement office in about 7-10 days after they are closed.  </a:t>
            </a:r>
          </a:p>
          <a:p>
            <a:pPr marL="0" indent="0">
              <a:buNone/>
            </a:pPr>
            <a:endParaRPr lang="en-US" sz="2000" dirty="0"/>
          </a:p>
          <a:p>
            <a:r>
              <a:rPr lang="en-US" sz="2000" dirty="0"/>
              <a:t>If the bank notifies the cardholder or program coordinator of fraudulent activity, the card will be closed and reissued at that time.  </a:t>
            </a:r>
          </a:p>
          <a:p>
            <a:pPr marL="0" indent="0">
              <a:buNone/>
            </a:pPr>
            <a:endParaRPr lang="en-US" sz="2000" dirty="0"/>
          </a:p>
          <a:p>
            <a:r>
              <a:rPr lang="en-US" sz="2000" dirty="0"/>
              <a:t>Do not dispute personal charges made on accident.  Simply contact Procurement and we will let you know what fund/org/acct you should deposit money into with Student Business Services. </a:t>
            </a:r>
            <a:r>
              <a:rPr lang="en-US" sz="2000" b="1" dirty="0"/>
              <a:t>DO NOT </a:t>
            </a:r>
            <a:r>
              <a:rPr lang="en-US" sz="2000" dirty="0"/>
              <a:t>provide cash, change or a check to Procurement for payment.  We are </a:t>
            </a:r>
            <a:r>
              <a:rPr lang="en-US" sz="2000" b="1" dirty="0"/>
              <a:t>NOT ALLOWED to handle money in this office</a:t>
            </a:r>
            <a:r>
              <a:rPr lang="en-US" sz="2000" dirty="0"/>
              <a:t>.</a:t>
            </a:r>
          </a:p>
        </p:txBody>
      </p:sp>
    </p:spTree>
    <p:extLst>
      <p:ext uri="{BB962C8B-B14F-4D97-AF65-F5344CB8AC3E}">
        <p14:creationId xmlns:p14="http://schemas.microsoft.com/office/powerpoint/2010/main" val="378967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6179-834D-4535-8A03-931D64DC49AB}"/>
              </a:ext>
            </a:extLst>
          </p:cNvPr>
          <p:cNvSpPr>
            <a:spLocks noGrp="1"/>
          </p:cNvSpPr>
          <p:nvPr>
            <p:ph type="title"/>
          </p:nvPr>
        </p:nvSpPr>
        <p:spPr/>
        <p:txBody>
          <a:bodyPr/>
          <a:lstStyle/>
          <a:p>
            <a:pPr algn="ctr"/>
            <a:r>
              <a:rPr lang="en-US" b="1" dirty="0"/>
              <a:t>Audit</a:t>
            </a:r>
          </a:p>
        </p:txBody>
      </p:sp>
      <p:sp>
        <p:nvSpPr>
          <p:cNvPr id="3" name="Content Placeholder 2">
            <a:extLst>
              <a:ext uri="{FF2B5EF4-FFF2-40B4-BE49-F238E27FC236}">
                <a16:creationId xmlns:a16="http://schemas.microsoft.com/office/drawing/2014/main" id="{B37C4A5C-3C30-4C94-AC23-D89DD1D33AC0}"/>
              </a:ext>
            </a:extLst>
          </p:cNvPr>
          <p:cNvSpPr>
            <a:spLocks noGrp="1"/>
          </p:cNvSpPr>
          <p:nvPr>
            <p:ph idx="1"/>
          </p:nvPr>
        </p:nvSpPr>
        <p:spPr>
          <a:xfrm>
            <a:off x="1066800" y="2077953"/>
            <a:ext cx="10058400" cy="3931920"/>
          </a:xfrm>
        </p:spPr>
        <p:txBody>
          <a:bodyPr/>
          <a:lstStyle/>
          <a:p>
            <a:r>
              <a:rPr lang="en-US" dirty="0"/>
              <a:t>We will be audited by the Office of the State Auditor.  Some things they will look for are:</a:t>
            </a:r>
          </a:p>
          <a:p>
            <a:pPr lvl="1"/>
            <a:r>
              <a:rPr lang="en-US" dirty="0"/>
              <a:t>Sales tax</a:t>
            </a:r>
          </a:p>
          <a:p>
            <a:pPr lvl="1"/>
            <a:r>
              <a:rPr lang="en-US" dirty="0"/>
              <a:t>Equipment</a:t>
            </a:r>
          </a:p>
          <a:p>
            <a:pPr lvl="1"/>
            <a:r>
              <a:rPr lang="en-US" dirty="0"/>
              <a:t>Travel related expenses</a:t>
            </a:r>
          </a:p>
          <a:p>
            <a:pPr lvl="1"/>
            <a:r>
              <a:rPr lang="en-US" dirty="0"/>
              <a:t>Split purchases</a:t>
            </a:r>
          </a:p>
          <a:p>
            <a:pPr lvl="1"/>
            <a:r>
              <a:rPr lang="en-US" dirty="0"/>
              <a:t>Signatures on submitted reconciled requisitions, food forms, etc.</a:t>
            </a:r>
          </a:p>
          <a:p>
            <a:pPr lvl="1"/>
            <a:r>
              <a:rPr lang="en-US" dirty="0"/>
              <a:t>Itemized receipts</a:t>
            </a:r>
          </a:p>
          <a:p>
            <a:pPr lvl="1"/>
            <a:r>
              <a:rPr lang="en-US" dirty="0"/>
              <a:t>Agendas/flyers for events(must include date and time on the agenda/flyer)</a:t>
            </a:r>
          </a:p>
          <a:p>
            <a:r>
              <a:rPr lang="en-US" sz="2000" dirty="0"/>
              <a:t>If the auditor reveals multiple errors during the audit, he/she can determine that the university is not in compliance with policies and procedures which will cause cards to be suspended for an undetermined amount of time.  It is very important to review all information submitted and verify that accurate paperwork and supporting documents are attached as well</a:t>
            </a:r>
            <a:r>
              <a:rPr lang="en-US" dirty="0"/>
              <a:t>.  </a:t>
            </a:r>
          </a:p>
          <a:p>
            <a:pPr lvl="1"/>
            <a:endParaRPr lang="en-US" dirty="0"/>
          </a:p>
          <a:p>
            <a:pPr lvl="1"/>
            <a:endParaRPr lang="en-US" dirty="0"/>
          </a:p>
        </p:txBody>
      </p:sp>
    </p:spTree>
    <p:extLst>
      <p:ext uri="{BB962C8B-B14F-4D97-AF65-F5344CB8AC3E}">
        <p14:creationId xmlns:p14="http://schemas.microsoft.com/office/powerpoint/2010/main" val="1969787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6A86-8DB8-420E-8C9F-3DB8AA0D1239}"/>
              </a:ext>
            </a:extLst>
          </p:cNvPr>
          <p:cNvSpPr>
            <a:spLocks noGrp="1"/>
          </p:cNvSpPr>
          <p:nvPr>
            <p:ph type="title"/>
          </p:nvPr>
        </p:nvSpPr>
        <p:spPr>
          <a:xfrm>
            <a:off x="1066800" y="511728"/>
            <a:ext cx="10058400" cy="1090569"/>
          </a:xfrm>
        </p:spPr>
        <p:txBody>
          <a:bodyPr>
            <a:normAutofit fontScale="90000"/>
          </a:bodyPr>
          <a:lstStyle/>
          <a:p>
            <a:pPr algn="ctr"/>
            <a:br>
              <a:rPr lang="en-US" b="1" dirty="0"/>
            </a:br>
            <a:r>
              <a:rPr lang="en-US" b="1" dirty="0"/>
              <a:t>User Agreement</a:t>
            </a:r>
            <a:br>
              <a:rPr lang="en-US" dirty="0"/>
            </a:br>
            <a:r>
              <a:rPr lang="en-US" sz="1600" dirty="0"/>
              <a:t>Please read the following, print and sign, then return to the Procurement Office. The following minimum requirements for use of UMB card are as follows: </a:t>
            </a:r>
            <a:br>
              <a:rPr lang="en-US" sz="1600" dirty="0"/>
            </a:br>
            <a:br>
              <a:rPr lang="en-US" sz="1600" dirty="0"/>
            </a:br>
            <a:br>
              <a:rPr lang="en-US" sz="1200" dirty="0"/>
            </a:br>
            <a:endParaRPr lang="en-US" sz="1200" dirty="0"/>
          </a:p>
        </p:txBody>
      </p:sp>
      <p:sp>
        <p:nvSpPr>
          <p:cNvPr id="3" name="Content Placeholder 2">
            <a:extLst>
              <a:ext uri="{FF2B5EF4-FFF2-40B4-BE49-F238E27FC236}">
                <a16:creationId xmlns:a16="http://schemas.microsoft.com/office/drawing/2014/main" id="{C83A62D7-36E5-4C1A-A683-6BB65BBF77CB}"/>
              </a:ext>
            </a:extLst>
          </p:cNvPr>
          <p:cNvSpPr>
            <a:spLocks noGrp="1"/>
          </p:cNvSpPr>
          <p:nvPr>
            <p:ph sz="half" idx="1"/>
          </p:nvPr>
        </p:nvSpPr>
        <p:spPr>
          <a:xfrm>
            <a:off x="1066800" y="1803633"/>
            <a:ext cx="4754880" cy="4411773"/>
          </a:xfrm>
        </p:spPr>
        <p:txBody>
          <a:bodyPr>
            <a:normAutofit fontScale="92500" lnSpcReduction="10000"/>
          </a:bodyPr>
          <a:lstStyle/>
          <a:p>
            <a:r>
              <a:rPr lang="en-US" sz="1400" dirty="0"/>
              <a:t>Assures any purchase made using the card adheres to all applicable purchasing procedures as set forth in Section 31-7-1, MS Code of 1972 Annotated. </a:t>
            </a:r>
          </a:p>
          <a:p>
            <a:r>
              <a:rPr lang="en-US" sz="1400" dirty="0"/>
              <a:t>Assure that the items purchased are required for a bona fide government purpose</a:t>
            </a:r>
          </a:p>
          <a:p>
            <a:r>
              <a:rPr lang="en-US" sz="1400" dirty="0"/>
              <a:t>Assure that the prices paid are fair and reasonable (no expedited shipping cost---plan accordingly for timely deliveries)</a:t>
            </a:r>
          </a:p>
          <a:p>
            <a:r>
              <a:rPr lang="en-US" sz="1400" dirty="0"/>
              <a:t>Notify merchant/vendor that the purchase is being made in the name of a government entity which is tax exempt.</a:t>
            </a:r>
          </a:p>
          <a:p>
            <a:r>
              <a:rPr lang="en-US" sz="1400" dirty="0"/>
              <a:t>Assure that a list of items purchased is reviewed/confirmed in writing by the cardholder(requisition with all necessary signatures)</a:t>
            </a:r>
          </a:p>
          <a:p>
            <a:r>
              <a:rPr lang="en-US" sz="1400" dirty="0"/>
              <a:t>Assure all items are delivered/received (no back order items)</a:t>
            </a:r>
          </a:p>
          <a:p>
            <a:r>
              <a:rPr lang="en-US" sz="1400" dirty="0"/>
              <a:t>Assure that state contract items are purchased only from state contract vendors at or below state contract price</a:t>
            </a:r>
          </a:p>
          <a:p>
            <a:r>
              <a:rPr lang="en-US" sz="1400" dirty="0"/>
              <a:t>Assure that purchases are within the limits set by DSU and the State of MS, and funds are available in your budget.</a:t>
            </a:r>
          </a:p>
          <a:p>
            <a:r>
              <a:rPr lang="en-US" sz="1400" dirty="0"/>
              <a:t>Assure no cash advances are made with card	</a:t>
            </a:r>
          </a:p>
          <a:p>
            <a:endParaRPr lang="en-US" sz="1400" dirty="0"/>
          </a:p>
          <a:p>
            <a:endParaRPr lang="en-US" sz="1400" dirty="0"/>
          </a:p>
        </p:txBody>
      </p:sp>
      <p:sp>
        <p:nvSpPr>
          <p:cNvPr id="4" name="Content Placeholder 3">
            <a:extLst>
              <a:ext uri="{FF2B5EF4-FFF2-40B4-BE49-F238E27FC236}">
                <a16:creationId xmlns:a16="http://schemas.microsoft.com/office/drawing/2014/main" id="{523569B0-C0E7-4E8E-8656-FAB1DD21E5E9}"/>
              </a:ext>
            </a:extLst>
          </p:cNvPr>
          <p:cNvSpPr>
            <a:spLocks noGrp="1"/>
          </p:cNvSpPr>
          <p:nvPr>
            <p:ph sz="half" idx="2"/>
          </p:nvPr>
        </p:nvSpPr>
        <p:spPr>
          <a:xfrm>
            <a:off x="6370320" y="1803633"/>
            <a:ext cx="4754880" cy="4411773"/>
          </a:xfrm>
        </p:spPr>
        <p:txBody>
          <a:bodyPr>
            <a:normAutofit fontScale="92500" lnSpcReduction="10000"/>
          </a:bodyPr>
          <a:lstStyle/>
          <a:p>
            <a:r>
              <a:rPr lang="en-US" sz="1400" dirty="0"/>
              <a:t>Assure users are aware that he/she will be personally liable for any purchase that is made which is not in compliance with these procedures; continued abuse will result in card suspension/termination</a:t>
            </a:r>
          </a:p>
          <a:p>
            <a:r>
              <a:rPr lang="en-US" sz="1400" dirty="0"/>
              <a:t>Assures that no purchases are made for travel purposes</a:t>
            </a:r>
          </a:p>
          <a:p>
            <a:r>
              <a:rPr lang="en-US" sz="1400" dirty="0"/>
              <a:t>The cardholder shall review all charges to assure accuracy, complete applicable dispute documents, reconcile the statement with detailed receipts and order logs, and approve and sign the statement requisition.</a:t>
            </a:r>
          </a:p>
          <a:p>
            <a:r>
              <a:rPr lang="en-US" sz="1400" dirty="0"/>
              <a:t>Forward the statement and necessary documentation to Procurement. This should be done within one day after receipt of the statement per policy. </a:t>
            </a:r>
          </a:p>
          <a:p>
            <a:r>
              <a:rPr lang="en-US" sz="1400" dirty="0"/>
              <a:t>Review and approve/deny charges on statement before submitting to Procurement</a:t>
            </a:r>
            <a:r>
              <a:rPr lang="en-US" dirty="0"/>
              <a:t>.</a:t>
            </a:r>
          </a:p>
          <a:p>
            <a:r>
              <a:rPr lang="en-US" sz="1400" dirty="0"/>
              <a:t>Maintain proper filing with invoices, receipts, etc. </a:t>
            </a:r>
          </a:p>
          <a:p>
            <a:pPr marL="0" indent="0">
              <a:buNone/>
            </a:pPr>
            <a:endParaRPr lang="en-US" sz="1400" dirty="0"/>
          </a:p>
          <a:p>
            <a:pPr marL="0" indent="0">
              <a:buNone/>
            </a:pPr>
            <a:r>
              <a:rPr lang="en-US" sz="1400" dirty="0"/>
              <a:t>I, ____________________________, have read and understand the user agreement for the UMB Procurement card on _______________.</a:t>
            </a:r>
          </a:p>
          <a:p>
            <a:endParaRPr lang="en-US" dirty="0"/>
          </a:p>
        </p:txBody>
      </p:sp>
    </p:spTree>
    <p:extLst>
      <p:ext uri="{BB962C8B-B14F-4D97-AF65-F5344CB8AC3E}">
        <p14:creationId xmlns:p14="http://schemas.microsoft.com/office/powerpoint/2010/main" val="139759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37FA-A959-48C8-855A-37FA8D614EB7}"/>
              </a:ext>
            </a:extLst>
          </p:cNvPr>
          <p:cNvSpPr>
            <a:spLocks noGrp="1"/>
          </p:cNvSpPr>
          <p:nvPr>
            <p:ph type="title"/>
          </p:nvPr>
        </p:nvSpPr>
        <p:spPr/>
        <p:txBody>
          <a:bodyPr/>
          <a:lstStyle/>
          <a:p>
            <a:pPr algn="ctr"/>
            <a:r>
              <a:rPr lang="en-US" b="1" dirty="0"/>
              <a:t>Procurement Cards</a:t>
            </a:r>
            <a:r>
              <a:rPr lang="en-US" dirty="0"/>
              <a:t>		</a:t>
            </a:r>
          </a:p>
        </p:txBody>
      </p:sp>
      <p:sp>
        <p:nvSpPr>
          <p:cNvPr id="3" name="Content Placeholder 2">
            <a:extLst>
              <a:ext uri="{FF2B5EF4-FFF2-40B4-BE49-F238E27FC236}">
                <a16:creationId xmlns:a16="http://schemas.microsoft.com/office/drawing/2014/main" id="{09002F21-7A5D-4A34-A5A8-4A1EF7B5549B}"/>
              </a:ext>
            </a:extLst>
          </p:cNvPr>
          <p:cNvSpPr>
            <a:spLocks noGrp="1"/>
          </p:cNvSpPr>
          <p:nvPr>
            <p:ph idx="1"/>
          </p:nvPr>
        </p:nvSpPr>
        <p:spPr/>
        <p:txBody>
          <a:bodyPr/>
          <a:lstStyle/>
          <a:p>
            <a:r>
              <a:rPr lang="en-US" sz="3200" dirty="0"/>
              <a:t>Additional Benefits</a:t>
            </a:r>
          </a:p>
          <a:p>
            <a:pPr lvl="1"/>
            <a:r>
              <a:rPr lang="en-US" sz="2000" dirty="0"/>
              <a:t>Procurement card transactions do not require a requisition or PO </a:t>
            </a:r>
            <a:r>
              <a:rPr lang="en-US" sz="2000" b="1" dirty="0"/>
              <a:t>at the time of purchase</a:t>
            </a:r>
            <a:r>
              <a:rPr lang="en-US" sz="2000" dirty="0"/>
              <a:t>, but must still be approved by the Department Head </a:t>
            </a:r>
            <a:r>
              <a:rPr lang="en-US" sz="2000" u="sng" dirty="0"/>
              <a:t>prior</a:t>
            </a:r>
            <a:r>
              <a:rPr lang="en-US" sz="2000" dirty="0"/>
              <a:t> to completing a purchase.</a:t>
            </a:r>
          </a:p>
          <a:p>
            <a:pPr lvl="1"/>
            <a:r>
              <a:rPr lang="en-US" sz="2000" dirty="0"/>
              <a:t>Faster delivery of goods and faster payments to vendors</a:t>
            </a:r>
          </a:p>
          <a:p>
            <a:pPr lvl="1"/>
            <a:r>
              <a:rPr lang="en-US" sz="2000" dirty="0"/>
              <a:t>Nearly universally accepted, some vendors no longer accept PO’s</a:t>
            </a:r>
          </a:p>
          <a:p>
            <a:pPr lvl="1"/>
            <a:r>
              <a:rPr lang="en-US" sz="2000" dirty="0"/>
              <a:t>All transactions are compiled and paid monthly on a single direct-pay(paper) requisition (reduced paper and processing time)</a:t>
            </a:r>
          </a:p>
          <a:p>
            <a:pPr lvl="1"/>
            <a:r>
              <a:rPr lang="en-US" sz="2000" dirty="0"/>
              <a:t>Procurement card transactions save an average of $60/transaction in administrative costs for the university</a:t>
            </a:r>
          </a:p>
          <a:p>
            <a:pPr lvl="1"/>
            <a:endParaRPr lang="en-US" dirty="0"/>
          </a:p>
        </p:txBody>
      </p:sp>
    </p:spTree>
    <p:extLst>
      <p:ext uri="{BB962C8B-B14F-4D97-AF65-F5344CB8AC3E}">
        <p14:creationId xmlns:p14="http://schemas.microsoft.com/office/powerpoint/2010/main" val="249539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CE7E-1508-4EDB-B18A-349841D6DDE2}"/>
              </a:ext>
            </a:extLst>
          </p:cNvPr>
          <p:cNvSpPr>
            <a:spLocks noGrp="1"/>
          </p:cNvSpPr>
          <p:nvPr>
            <p:ph type="title"/>
          </p:nvPr>
        </p:nvSpPr>
        <p:spPr/>
        <p:txBody>
          <a:bodyPr/>
          <a:lstStyle/>
          <a:p>
            <a:pPr algn="ctr"/>
            <a:r>
              <a:rPr lang="en-US" b="1" dirty="0"/>
              <a:t>Procurement Cards</a:t>
            </a:r>
            <a:r>
              <a:rPr lang="en-US" dirty="0"/>
              <a:t>	</a:t>
            </a:r>
          </a:p>
        </p:txBody>
      </p:sp>
      <p:sp>
        <p:nvSpPr>
          <p:cNvPr id="3" name="Content Placeholder 2">
            <a:extLst>
              <a:ext uri="{FF2B5EF4-FFF2-40B4-BE49-F238E27FC236}">
                <a16:creationId xmlns:a16="http://schemas.microsoft.com/office/drawing/2014/main" id="{431CC94E-6AA8-4288-B76D-3A3FB9617A90}"/>
              </a:ext>
            </a:extLst>
          </p:cNvPr>
          <p:cNvSpPr>
            <a:spLocks noGrp="1"/>
          </p:cNvSpPr>
          <p:nvPr>
            <p:ph idx="1"/>
          </p:nvPr>
        </p:nvSpPr>
        <p:spPr/>
        <p:txBody>
          <a:bodyPr>
            <a:normAutofit/>
          </a:bodyPr>
          <a:lstStyle/>
          <a:p>
            <a:r>
              <a:rPr lang="en-US" sz="2000" dirty="0"/>
              <a:t>Procurement cards are approved and available for use for all </a:t>
            </a:r>
            <a:r>
              <a:rPr lang="en-US" sz="2000" b="1" u="sng" dirty="0"/>
              <a:t>commodity</a:t>
            </a:r>
            <a:r>
              <a:rPr lang="en-US" sz="2000" dirty="0"/>
              <a:t> purchases that are $5,000 or less and are </a:t>
            </a:r>
            <a:r>
              <a:rPr lang="en-US" sz="2000" b="1" u="sng" dirty="0"/>
              <a:t>NOT</a:t>
            </a:r>
            <a:r>
              <a:rPr lang="en-US" sz="2000" dirty="0"/>
              <a:t> considered equipment, including state contract items.  </a:t>
            </a:r>
          </a:p>
          <a:p>
            <a:r>
              <a:rPr lang="en-US" sz="2000" b="1" u="sng" dirty="0"/>
              <a:t>ALL</a:t>
            </a:r>
            <a:r>
              <a:rPr lang="en-US" sz="2000" dirty="0"/>
              <a:t> departments are encouraged to secure a minimum of one card for departmental use (contact Crystal Beach or Grace Ballard for application and setup) </a:t>
            </a:r>
            <a:r>
              <a:rPr lang="en-US" sz="2000" b="1" i="1" dirty="0"/>
              <a:t>You will now be required to attend a training session before being allowed to apply and receive a P-card.  </a:t>
            </a:r>
          </a:p>
          <a:p>
            <a:r>
              <a:rPr lang="en-US" sz="2000" dirty="0"/>
              <a:t>All departments with a procurement card are </a:t>
            </a:r>
            <a:r>
              <a:rPr lang="en-US" sz="2000" b="1" u="sng" dirty="0"/>
              <a:t>STRONGLY</a:t>
            </a:r>
            <a:r>
              <a:rPr lang="en-US" sz="2000" dirty="0"/>
              <a:t> encouraged to use it</a:t>
            </a:r>
          </a:p>
          <a:p>
            <a:r>
              <a:rPr lang="en-US" sz="2000" dirty="0"/>
              <a:t>The cardholder </a:t>
            </a:r>
            <a:r>
              <a:rPr lang="en-US" sz="2000" b="1" i="1" dirty="0"/>
              <a:t>is personally </a:t>
            </a:r>
            <a:r>
              <a:rPr lang="en-US" sz="2000" dirty="0"/>
              <a:t>liable for </a:t>
            </a:r>
            <a:r>
              <a:rPr lang="en-US" sz="2000" b="1" dirty="0"/>
              <a:t>ANY </a:t>
            </a:r>
            <a:r>
              <a:rPr lang="en-US" sz="2000" dirty="0"/>
              <a:t>purchase made that is not in compliance</a:t>
            </a:r>
          </a:p>
        </p:txBody>
      </p:sp>
    </p:spTree>
    <p:extLst>
      <p:ext uri="{BB962C8B-B14F-4D97-AF65-F5344CB8AC3E}">
        <p14:creationId xmlns:p14="http://schemas.microsoft.com/office/powerpoint/2010/main" val="409717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CFB5-48E4-4332-8461-40D289E19B6E}"/>
              </a:ext>
            </a:extLst>
          </p:cNvPr>
          <p:cNvSpPr>
            <a:spLocks noGrp="1"/>
          </p:cNvSpPr>
          <p:nvPr>
            <p:ph type="title"/>
          </p:nvPr>
        </p:nvSpPr>
        <p:spPr/>
        <p:txBody>
          <a:bodyPr/>
          <a:lstStyle/>
          <a:p>
            <a:pPr algn="ctr"/>
            <a:r>
              <a:rPr lang="en-US" b="1" dirty="0"/>
              <a:t>Program Rules</a:t>
            </a:r>
          </a:p>
        </p:txBody>
      </p:sp>
      <p:sp>
        <p:nvSpPr>
          <p:cNvPr id="3" name="Content Placeholder 2">
            <a:extLst>
              <a:ext uri="{FF2B5EF4-FFF2-40B4-BE49-F238E27FC236}">
                <a16:creationId xmlns:a16="http://schemas.microsoft.com/office/drawing/2014/main" id="{35BC04C2-1C36-4BB5-993E-6C53C13A6C64}"/>
              </a:ext>
            </a:extLst>
          </p:cNvPr>
          <p:cNvSpPr>
            <a:spLocks noGrp="1"/>
          </p:cNvSpPr>
          <p:nvPr>
            <p:ph idx="1"/>
          </p:nvPr>
        </p:nvSpPr>
        <p:spPr/>
        <p:txBody>
          <a:bodyPr>
            <a:normAutofit/>
          </a:bodyPr>
          <a:lstStyle/>
          <a:p>
            <a:r>
              <a:rPr lang="en-US" sz="2000" dirty="0"/>
              <a:t>Department chair approval is required </a:t>
            </a:r>
            <a:r>
              <a:rPr lang="en-US" sz="2000" u="sng" dirty="0"/>
              <a:t>prior</a:t>
            </a:r>
            <a:r>
              <a:rPr lang="en-US" sz="2000" dirty="0"/>
              <a:t> to any purchases being made</a:t>
            </a:r>
          </a:p>
          <a:p>
            <a:r>
              <a:rPr lang="en-US" sz="2000" u="sng" dirty="0"/>
              <a:t>ALL procurement card purchases must have sufficient funds in the budget to pay for the transaction.  Purchasing items without verifying sufficient funds is deemed as fraud and will be reported to the Vice President of Finance &amp; Administration</a:t>
            </a:r>
          </a:p>
          <a:p>
            <a:r>
              <a:rPr lang="en-US" sz="2000" dirty="0"/>
              <a:t>Statements must be reviewed, submitted and received in Procurement Office along with a payment requisition(s) within one week of receiving your statement.  All discrepancies with the statement must be documented.  This is time sensitive information that needs to be in our office by the requested date.  If issues arise for the same card holders each month, we may be required to suspend your card for 3 months.  </a:t>
            </a:r>
          </a:p>
          <a:p>
            <a:r>
              <a:rPr lang="en-US" sz="2000" dirty="0"/>
              <a:t>Statements that are not received on time/due date will be paid from the department’s primary fund budget.  </a:t>
            </a:r>
            <a:r>
              <a:rPr lang="en-US" sz="2000" b="1" i="1" u="sng" dirty="0"/>
              <a:t>TIMELINESS IS VERY IMPORTANT</a:t>
            </a:r>
          </a:p>
        </p:txBody>
      </p:sp>
    </p:spTree>
    <p:extLst>
      <p:ext uri="{BB962C8B-B14F-4D97-AF65-F5344CB8AC3E}">
        <p14:creationId xmlns:p14="http://schemas.microsoft.com/office/powerpoint/2010/main" val="160899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E455-03C7-4535-AF15-78E7391D6DC8}"/>
              </a:ext>
            </a:extLst>
          </p:cNvPr>
          <p:cNvSpPr>
            <a:spLocks noGrp="1"/>
          </p:cNvSpPr>
          <p:nvPr>
            <p:ph type="title"/>
          </p:nvPr>
        </p:nvSpPr>
        <p:spPr/>
        <p:txBody>
          <a:bodyPr/>
          <a:lstStyle/>
          <a:p>
            <a:pPr algn="ctr"/>
            <a:r>
              <a:rPr lang="en-US" b="1" dirty="0"/>
              <a:t>Program Rules(cont.)	</a:t>
            </a:r>
          </a:p>
        </p:txBody>
      </p:sp>
      <p:sp>
        <p:nvSpPr>
          <p:cNvPr id="3" name="Content Placeholder 2">
            <a:extLst>
              <a:ext uri="{FF2B5EF4-FFF2-40B4-BE49-F238E27FC236}">
                <a16:creationId xmlns:a16="http://schemas.microsoft.com/office/drawing/2014/main" id="{C17FC74B-F073-4E87-99E8-72400B9C1C7B}"/>
              </a:ext>
            </a:extLst>
          </p:cNvPr>
          <p:cNvSpPr>
            <a:spLocks noGrp="1"/>
          </p:cNvSpPr>
          <p:nvPr>
            <p:ph idx="1"/>
          </p:nvPr>
        </p:nvSpPr>
        <p:spPr/>
        <p:txBody>
          <a:bodyPr>
            <a:normAutofit/>
          </a:bodyPr>
          <a:lstStyle/>
          <a:p>
            <a:r>
              <a:rPr lang="en-US" sz="2000" dirty="0"/>
              <a:t>Card limits are set by department chairs.  The single-transaction limit cannot exceed $5,000.00.  </a:t>
            </a:r>
          </a:p>
          <a:p>
            <a:r>
              <a:rPr lang="en-US" sz="2000" dirty="0"/>
              <a:t>Orders </a:t>
            </a:r>
            <a:r>
              <a:rPr lang="en-US" sz="2000" b="1" u="sng" dirty="0"/>
              <a:t>cannot</a:t>
            </a:r>
            <a:r>
              <a:rPr lang="en-US" sz="2000" dirty="0"/>
              <a:t> be split to allow procurement card usage</a:t>
            </a:r>
          </a:p>
          <a:p>
            <a:r>
              <a:rPr lang="en-US" sz="2000" dirty="0"/>
              <a:t>No MS vendor can charge sales tax to the card.  If sales tax is charged, you must obtain a written credit from the vendor.  Be sure to advise all vendors that the card is tax-exempt prior to completing the purchase.  Call the vendor if necessary to inform of the tax exemption.  </a:t>
            </a:r>
          </a:p>
          <a:p>
            <a:r>
              <a:rPr lang="en-US" sz="2000" dirty="0"/>
              <a:t>Problems with the card are to be reported to the Procurement Office immediately.  Please reach out to Grace Ballard for assistance at 4007.  </a:t>
            </a:r>
          </a:p>
        </p:txBody>
      </p:sp>
    </p:spTree>
    <p:extLst>
      <p:ext uri="{BB962C8B-B14F-4D97-AF65-F5344CB8AC3E}">
        <p14:creationId xmlns:p14="http://schemas.microsoft.com/office/powerpoint/2010/main" val="1173002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2D93-1617-4858-A3ED-82C69385C006}"/>
              </a:ext>
            </a:extLst>
          </p:cNvPr>
          <p:cNvSpPr>
            <a:spLocks noGrp="1"/>
          </p:cNvSpPr>
          <p:nvPr>
            <p:ph type="title"/>
          </p:nvPr>
        </p:nvSpPr>
        <p:spPr/>
        <p:txBody>
          <a:bodyPr/>
          <a:lstStyle/>
          <a:p>
            <a:pPr algn="ctr"/>
            <a:r>
              <a:rPr lang="en-US" b="1" dirty="0"/>
              <a:t>Allowable Purchases</a:t>
            </a:r>
          </a:p>
        </p:txBody>
      </p:sp>
      <p:sp>
        <p:nvSpPr>
          <p:cNvPr id="3" name="Content Placeholder 2">
            <a:extLst>
              <a:ext uri="{FF2B5EF4-FFF2-40B4-BE49-F238E27FC236}">
                <a16:creationId xmlns:a16="http://schemas.microsoft.com/office/drawing/2014/main" id="{1978C920-108F-41D2-AB57-3EFA39B4774B}"/>
              </a:ext>
            </a:extLst>
          </p:cNvPr>
          <p:cNvSpPr>
            <a:spLocks noGrp="1"/>
          </p:cNvSpPr>
          <p:nvPr>
            <p:ph idx="1"/>
          </p:nvPr>
        </p:nvSpPr>
        <p:spPr/>
        <p:txBody>
          <a:bodyPr>
            <a:normAutofit/>
          </a:bodyPr>
          <a:lstStyle/>
          <a:p>
            <a:r>
              <a:rPr lang="en-US" sz="2000" dirty="0"/>
              <a:t>Office supplies-state contract items purchased from state contract vendors as well as those not on state contract.  </a:t>
            </a:r>
          </a:p>
          <a:p>
            <a:r>
              <a:rPr lang="en-US" sz="2000" dirty="0"/>
              <a:t>Printing</a:t>
            </a:r>
          </a:p>
          <a:p>
            <a:r>
              <a:rPr lang="en-US" sz="2000" dirty="0"/>
              <a:t>Clothes &amp; Dry goods</a:t>
            </a:r>
          </a:p>
          <a:p>
            <a:r>
              <a:rPr lang="en-US" sz="2000" dirty="0"/>
              <a:t>Certain expenses </a:t>
            </a:r>
            <a:r>
              <a:rPr lang="en-US" sz="2000" b="1" u="sng" dirty="0"/>
              <a:t>related</a:t>
            </a:r>
            <a:r>
              <a:rPr lang="en-US" sz="2000" dirty="0"/>
              <a:t> to contractual services can be charged to procurement card such as postage, advertising, dues, subscriptions and registrations.</a:t>
            </a:r>
          </a:p>
        </p:txBody>
      </p:sp>
    </p:spTree>
    <p:extLst>
      <p:ext uri="{BB962C8B-B14F-4D97-AF65-F5344CB8AC3E}">
        <p14:creationId xmlns:p14="http://schemas.microsoft.com/office/powerpoint/2010/main" val="3770834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51DF-8837-40DD-B070-4190891674B0}"/>
              </a:ext>
            </a:extLst>
          </p:cNvPr>
          <p:cNvSpPr>
            <a:spLocks noGrp="1"/>
          </p:cNvSpPr>
          <p:nvPr>
            <p:ph type="title"/>
          </p:nvPr>
        </p:nvSpPr>
        <p:spPr/>
        <p:txBody>
          <a:bodyPr/>
          <a:lstStyle/>
          <a:p>
            <a:pPr algn="ctr"/>
            <a:r>
              <a:rPr lang="en-US" b="1" dirty="0"/>
              <a:t>Allowable Purchases(</a:t>
            </a:r>
            <a:r>
              <a:rPr lang="en-US" b="1" dirty="0" err="1"/>
              <a:t>cont</a:t>
            </a:r>
            <a:r>
              <a:rPr lang="en-US" b="1" dirty="0"/>
              <a:t>)</a:t>
            </a:r>
          </a:p>
        </p:txBody>
      </p:sp>
      <p:sp>
        <p:nvSpPr>
          <p:cNvPr id="3" name="Content Placeholder 2">
            <a:extLst>
              <a:ext uri="{FF2B5EF4-FFF2-40B4-BE49-F238E27FC236}">
                <a16:creationId xmlns:a16="http://schemas.microsoft.com/office/drawing/2014/main" id="{FD2D913F-79F7-4689-B9D8-15D4A911D6F1}"/>
              </a:ext>
            </a:extLst>
          </p:cNvPr>
          <p:cNvSpPr>
            <a:spLocks noGrp="1"/>
          </p:cNvSpPr>
          <p:nvPr>
            <p:ph idx="1"/>
          </p:nvPr>
        </p:nvSpPr>
        <p:spPr/>
        <p:txBody>
          <a:bodyPr>
            <a:normAutofit/>
          </a:bodyPr>
          <a:lstStyle/>
          <a:p>
            <a:r>
              <a:rPr lang="en-US" sz="2800" b="1" dirty="0"/>
              <a:t>Food for business meetings</a:t>
            </a:r>
          </a:p>
          <a:p>
            <a:pPr lvl="1"/>
            <a:r>
              <a:rPr lang="en-US" sz="2000" dirty="0"/>
              <a:t>May be purchased from restaurants, grocery stores or any location that food is sold-Card will sometimes deny at restaurants considered to be “clubs/entertainment” known for selling alcohol. Must serve a legitimate business purpose and include an agenda and food form. </a:t>
            </a:r>
          </a:p>
          <a:p>
            <a:pPr lvl="1"/>
            <a:r>
              <a:rPr lang="en-US" sz="2000" b="1" u="sng" dirty="0"/>
              <a:t>NO</a:t>
            </a:r>
            <a:r>
              <a:rPr lang="en-US" sz="2000" dirty="0"/>
              <a:t> alcohol may be purchased</a:t>
            </a:r>
          </a:p>
          <a:p>
            <a:pPr lvl="2"/>
            <a:r>
              <a:rPr lang="en-US" sz="1800" b="1" i="1" dirty="0"/>
              <a:t>Itemized/detailed invoice</a:t>
            </a:r>
            <a:r>
              <a:rPr lang="en-US" sz="1800" dirty="0"/>
              <a:t>/receipt </a:t>
            </a:r>
            <a:r>
              <a:rPr lang="en-US" sz="1800" b="1" u="sng" dirty="0"/>
              <a:t>MUST</a:t>
            </a:r>
            <a:r>
              <a:rPr lang="en-US" sz="1800" dirty="0"/>
              <a:t> be included with the statement when reconciling.  A receipt only showing the charge amount is NOT acceptable. </a:t>
            </a:r>
          </a:p>
          <a:p>
            <a:pPr lvl="1"/>
            <a:r>
              <a:rPr lang="en-US" sz="2000" dirty="0"/>
              <a:t>Any gratuity over 20% requires written justification</a:t>
            </a:r>
          </a:p>
          <a:p>
            <a:pPr lvl="1"/>
            <a:r>
              <a:rPr lang="en-US" sz="2000" dirty="0"/>
              <a:t>More than one person must be present</a:t>
            </a:r>
          </a:p>
          <a:p>
            <a:pPr lvl="2"/>
            <a:r>
              <a:rPr lang="en-US" sz="1800" dirty="0"/>
              <a:t>A list of attendees must be attached (the following form may be used)</a:t>
            </a:r>
          </a:p>
          <a:p>
            <a:pPr marL="548640" lvl="2" indent="0">
              <a:buNone/>
            </a:pPr>
            <a:endParaRPr lang="en-US" sz="1800" dirty="0"/>
          </a:p>
        </p:txBody>
      </p:sp>
    </p:spTree>
    <p:extLst>
      <p:ext uri="{BB962C8B-B14F-4D97-AF65-F5344CB8AC3E}">
        <p14:creationId xmlns:p14="http://schemas.microsoft.com/office/powerpoint/2010/main" val="342939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709A7-B507-4A1B-B933-5EE33D2A3CD4}"/>
              </a:ext>
            </a:extLst>
          </p:cNvPr>
          <p:cNvSpPr>
            <a:spLocks noGrp="1"/>
          </p:cNvSpPr>
          <p:nvPr>
            <p:ph type="title"/>
          </p:nvPr>
        </p:nvSpPr>
        <p:spPr/>
        <p:txBody>
          <a:bodyPr/>
          <a:lstStyle/>
          <a:p>
            <a:r>
              <a:rPr lang="en-US" sz="3600" b="1" dirty="0"/>
              <a:t>Food Form</a:t>
            </a:r>
            <a:br>
              <a:rPr lang="en-US" sz="3600" b="1" dirty="0"/>
            </a:br>
            <a:br>
              <a:rPr lang="en-US" sz="3600" b="1" dirty="0"/>
            </a:br>
            <a:r>
              <a:rPr lang="en-US" dirty="0"/>
              <a:t>	</a:t>
            </a:r>
          </a:p>
        </p:txBody>
      </p:sp>
      <p:sp>
        <p:nvSpPr>
          <p:cNvPr id="3" name="Picture Placeholder 2">
            <a:extLst>
              <a:ext uri="{FF2B5EF4-FFF2-40B4-BE49-F238E27FC236}">
                <a16:creationId xmlns:a16="http://schemas.microsoft.com/office/drawing/2014/main" id="{9E451BD4-1CEC-4119-A93E-1202CE097BCF}"/>
              </a:ext>
            </a:extLst>
          </p:cNvPr>
          <p:cNvSpPr>
            <a:spLocks noGrp="1"/>
          </p:cNvSpPr>
          <p:nvPr>
            <p:ph type="pic" idx="1"/>
          </p:nvPr>
        </p:nvSpPr>
        <p:spPr/>
      </p:sp>
      <p:sp>
        <p:nvSpPr>
          <p:cNvPr id="4" name="Text Placeholder 3">
            <a:extLst>
              <a:ext uri="{FF2B5EF4-FFF2-40B4-BE49-F238E27FC236}">
                <a16:creationId xmlns:a16="http://schemas.microsoft.com/office/drawing/2014/main" id="{F564BCCD-4568-4200-A75E-CDB704ABE1CB}"/>
              </a:ext>
            </a:extLst>
          </p:cNvPr>
          <p:cNvSpPr>
            <a:spLocks noGrp="1"/>
          </p:cNvSpPr>
          <p:nvPr>
            <p:ph type="body" sz="half" idx="2"/>
          </p:nvPr>
        </p:nvSpPr>
        <p:spPr>
          <a:xfrm>
            <a:off x="9296400" y="1828800"/>
            <a:ext cx="2432304" cy="4572000"/>
          </a:xfrm>
        </p:spPr>
        <p:txBody>
          <a:bodyPr>
            <a:normAutofit fontScale="92500" lnSpcReduction="20000"/>
          </a:bodyPr>
          <a:lstStyle/>
          <a:p>
            <a:r>
              <a:rPr lang="en-US" sz="2000" dirty="0"/>
              <a:t>Please complete the form to its entirety and be sure all needed signatures are at the bottom before submitting to Procurement at reconciliation time.  </a:t>
            </a:r>
          </a:p>
          <a:p>
            <a:endParaRPr lang="en-US" sz="2000" dirty="0"/>
          </a:p>
          <a:p>
            <a:r>
              <a:rPr lang="en-US" sz="2000" b="1" dirty="0"/>
              <a:t>The food form can be found here:</a:t>
            </a:r>
          </a:p>
          <a:p>
            <a:r>
              <a:rPr lang="en-US" sz="2000" dirty="0">
                <a:hlinkClick r:id="rId2"/>
              </a:rPr>
              <a:t>http://www.deltastate.edu/PDFFiles/procurement/UMB-food-purchase-form.Aug2019.pdf</a:t>
            </a:r>
            <a:r>
              <a:rPr lang="en-US" sz="2000" dirty="0"/>
              <a:t> </a:t>
            </a:r>
          </a:p>
          <a:p>
            <a:endParaRPr lang="en-US" sz="2000" dirty="0"/>
          </a:p>
        </p:txBody>
      </p:sp>
      <p:pic>
        <p:nvPicPr>
          <p:cNvPr id="5" name="Picture 2">
            <a:extLst>
              <a:ext uri="{FF2B5EF4-FFF2-40B4-BE49-F238E27FC236}">
                <a16:creationId xmlns:a16="http://schemas.microsoft.com/office/drawing/2014/main" id="{D9EB7EB1-1A2F-4749-85BD-19E3C6D1F68F}"/>
              </a:ext>
            </a:extLst>
          </p:cNvPr>
          <p:cNvPicPr>
            <a:picLocks noChangeAspect="1" noChangeArrowheads="1"/>
          </p:cNvPicPr>
          <p:nvPr/>
        </p:nvPicPr>
        <p:blipFill>
          <a:blip r:embed="rId3" cstate="print"/>
          <a:srcRect/>
          <a:stretch>
            <a:fillRect/>
          </a:stretch>
        </p:blipFill>
        <p:spPr bwMode="auto">
          <a:xfrm>
            <a:off x="2480345" y="381000"/>
            <a:ext cx="4267200" cy="6096000"/>
          </a:xfrm>
          <a:prstGeom prst="rect">
            <a:avLst/>
          </a:prstGeom>
          <a:noFill/>
          <a:ln w="9525">
            <a:solidFill>
              <a:srgbClr val="0F6FC6"/>
            </a:solidFill>
            <a:miter lim="800000"/>
            <a:headEnd/>
            <a:tailEnd/>
          </a:ln>
        </p:spPr>
      </p:pic>
    </p:spTree>
    <p:extLst>
      <p:ext uri="{BB962C8B-B14F-4D97-AF65-F5344CB8AC3E}">
        <p14:creationId xmlns:p14="http://schemas.microsoft.com/office/powerpoint/2010/main" val="14179522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359941EE6B214699D73F831FF2A90E" ma:contentTypeVersion="9" ma:contentTypeDescription="Create a new document." ma:contentTypeScope="" ma:versionID="478e0881c07657ac442dd9d28d6c693f">
  <xsd:schema xmlns:xsd="http://www.w3.org/2001/XMLSchema" xmlns:xs="http://www.w3.org/2001/XMLSchema" xmlns:p="http://schemas.microsoft.com/office/2006/metadata/properties" xmlns:ns3="73161374-34ea-4444-b925-081be2135d76" targetNamespace="http://schemas.microsoft.com/office/2006/metadata/properties" ma:root="true" ma:fieldsID="b8efe1616546fc414ce5fb27dad0884e" ns3:_="">
    <xsd:import namespace="73161374-34ea-4444-b925-081be2135d76"/>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61374-34ea-4444-b925-081be2135d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A1B78C-C75C-4D29-9517-E52FEDEB5D82}">
  <ds:schemaRefs>
    <ds:schemaRef ds:uri="http://schemas.microsoft.com/sharepoint/v3/contenttype/forms"/>
  </ds:schemaRefs>
</ds:datastoreItem>
</file>

<file path=customXml/itemProps2.xml><?xml version="1.0" encoding="utf-8"?>
<ds:datastoreItem xmlns:ds="http://schemas.openxmlformats.org/officeDocument/2006/customXml" ds:itemID="{426807DC-81EC-4335-835B-18BD289AF6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61374-34ea-4444-b925-081be2135d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C41663-A91B-4845-86D1-F8BBF971D3FC}">
  <ds:schemaRefs>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73161374-34ea-4444-b925-081be2135d76"/>
    <ds:schemaRef ds:uri="http://purl.org/dc/terms/"/>
    <ds:schemaRef ds:uri="http://schemas.microsoft.com/office/2006/metadata/properties"/>
    <ds:schemaRef ds:uri="http://purl.org/dc/elements/1.1/"/>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TM03457510[[fn=Savon]]</Template>
  <TotalTime>4480</TotalTime>
  <Words>2836</Words>
  <Application>Microsoft Office PowerPoint</Application>
  <PresentationFormat>Widescreen</PresentationFormat>
  <Paragraphs>185</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Garamond</vt:lpstr>
      <vt:lpstr>Savon</vt:lpstr>
      <vt:lpstr>DSU Procurement Card Program</vt:lpstr>
      <vt:lpstr>What is the DSU Procurement Card and what are the benefits? </vt:lpstr>
      <vt:lpstr>Procurement Cards  </vt:lpstr>
      <vt:lpstr>Procurement Cards </vt:lpstr>
      <vt:lpstr>Program Rules</vt:lpstr>
      <vt:lpstr>Program Rules(cont.) </vt:lpstr>
      <vt:lpstr>Allowable Purchases</vt:lpstr>
      <vt:lpstr>Allowable Purchases(cont)</vt:lpstr>
      <vt:lpstr>Food Form   </vt:lpstr>
      <vt:lpstr>Prohibited Purchases</vt:lpstr>
      <vt:lpstr>Equipment</vt:lpstr>
      <vt:lpstr>Equipment Form  </vt:lpstr>
      <vt:lpstr>Split Purchases </vt:lpstr>
      <vt:lpstr>Sales Tax</vt:lpstr>
      <vt:lpstr>Gift Cards/Give-A-Ways </vt:lpstr>
      <vt:lpstr>Other No No’s</vt:lpstr>
      <vt:lpstr>Declined Transactions</vt:lpstr>
      <vt:lpstr>Statement Reconciliation</vt:lpstr>
      <vt:lpstr>Statement Reconciliation (con’t)</vt:lpstr>
      <vt:lpstr>Statement Reconciliation (con’t)</vt:lpstr>
      <vt:lpstr>Filing Order</vt:lpstr>
      <vt:lpstr>Missing Document Affidavit </vt:lpstr>
      <vt:lpstr>Disputed Transactions</vt:lpstr>
      <vt:lpstr>Audit</vt:lpstr>
      <vt:lpstr> User Agreement Please read the following, print and sign, then return to the Procurement Office. The following minimum requirements for use of UMB card are as follows: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DSU Procurement Card Program</dc:title>
  <dc:creator>Grace P. Ballard</dc:creator>
  <cp:lastModifiedBy>Grace P. Ballard</cp:lastModifiedBy>
  <cp:revision>27</cp:revision>
  <cp:lastPrinted>2020-10-27T20:36:51Z</cp:lastPrinted>
  <dcterms:created xsi:type="dcterms:W3CDTF">2020-10-27T15:16:47Z</dcterms:created>
  <dcterms:modified xsi:type="dcterms:W3CDTF">2021-09-29T13:58:52Z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0x010100DA359941EE6B214699D73F831FF2A90E</vt:lpwstr>
  </property>
</Properties>
</file>