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-4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8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B42F-F640-4992-BA26-D93B1E42005D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2B26-09AC-4F93-AD69-864CC339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learning to count involve a semantic induction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Kathryn </a:t>
            </a:r>
            <a:r>
              <a:rPr lang="en-US" dirty="0" smtClean="0"/>
              <a:t>Davidson, </a:t>
            </a:r>
            <a:r>
              <a:rPr lang="en-US" dirty="0" err="1"/>
              <a:t>Kortney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, David </a:t>
            </a:r>
            <a:r>
              <a:rPr lang="en-US" dirty="0" err="1"/>
              <a:t>Barner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6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Knowers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234" y="1600200"/>
            <a:ext cx="6253566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600" dirty="0"/>
              <a:t>Previous studies have reported qualitative differences</a:t>
            </a:r>
          </a:p>
          <a:p>
            <a:pPr marL="0" indent="0">
              <a:buNone/>
            </a:pPr>
            <a:r>
              <a:rPr lang="en-US" sz="3600" dirty="0"/>
              <a:t>between subset-knowers and CP-knowers in a constellation</a:t>
            </a:r>
          </a:p>
          <a:p>
            <a:pPr marL="0" indent="0">
              <a:buNone/>
            </a:pPr>
            <a:r>
              <a:rPr lang="en-US" sz="3600" dirty="0"/>
              <a:t>of different tasks that test knowledge of numerals beyond</a:t>
            </a:r>
          </a:p>
          <a:p>
            <a:pPr marL="0" indent="0">
              <a:buNone/>
            </a:pPr>
            <a:r>
              <a:rPr lang="en-US" sz="3600" dirty="0"/>
              <a:t>four. CP-knowers, but not subset-knowers, can</a:t>
            </a:r>
          </a:p>
          <a:p>
            <a:pPr marL="0" indent="0">
              <a:buNone/>
            </a:pPr>
            <a:r>
              <a:rPr lang="en-US" sz="3600" dirty="0"/>
              <a:t>successfully give sets of 5 or more objects when asked,</a:t>
            </a:r>
          </a:p>
          <a:p>
            <a:pPr marL="0" indent="0">
              <a:buNone/>
            </a:pPr>
            <a:r>
              <a:rPr lang="en-US" sz="3600" dirty="0"/>
              <a:t>and can identify sets of 5 or more in a forced choice task</a:t>
            </a:r>
          </a:p>
          <a:p>
            <a:pPr marL="0" indent="0">
              <a:buNone/>
            </a:pPr>
            <a:r>
              <a:rPr lang="en-US" sz="3600" dirty="0"/>
              <a:t>(</a:t>
            </a:r>
            <a:r>
              <a:rPr lang="en-US" sz="3600" dirty="0" err="1"/>
              <a:t>Condry</a:t>
            </a:r>
            <a:r>
              <a:rPr lang="en-US" sz="3600" dirty="0"/>
              <a:t> &amp; </a:t>
            </a:r>
            <a:r>
              <a:rPr lang="en-US" sz="3600" dirty="0" err="1"/>
              <a:t>Spelke</a:t>
            </a:r>
            <a:r>
              <a:rPr lang="en-US" sz="3600" dirty="0"/>
              <a:t>, 2008; Le </a:t>
            </a:r>
            <a:r>
              <a:rPr lang="en-US" sz="3600" dirty="0" err="1"/>
              <a:t>Corre</a:t>
            </a:r>
            <a:r>
              <a:rPr lang="en-US" sz="3600" dirty="0"/>
              <a:t>, Van de </a:t>
            </a:r>
            <a:r>
              <a:rPr lang="en-US" sz="3600" dirty="0" err="1"/>
              <a:t>Walle</a:t>
            </a:r>
            <a:r>
              <a:rPr lang="en-US" sz="3600" dirty="0"/>
              <a:t>, Brannon,</a:t>
            </a:r>
          </a:p>
          <a:p>
            <a:pPr marL="0" indent="0">
              <a:buNone/>
            </a:pPr>
            <a:r>
              <a:rPr lang="en-US" sz="3600" dirty="0"/>
              <a:t>&amp; Carey, 2006; Wynn, 1990, 1992, etc.). When a set beyond</a:t>
            </a:r>
          </a:p>
          <a:p>
            <a:pPr marL="0" indent="0">
              <a:buNone/>
            </a:pPr>
            <a:r>
              <a:rPr lang="en-US" sz="3600" dirty="0"/>
              <a:t>the child’s counting range has an item removed and replaced</a:t>
            </a:r>
          </a:p>
          <a:p>
            <a:pPr marL="0" indent="0">
              <a:buNone/>
            </a:pPr>
            <a:r>
              <a:rPr lang="en-US" sz="3600" dirty="0"/>
              <a:t>with a different item, CP-knowers understand that</a:t>
            </a:r>
          </a:p>
          <a:p>
            <a:pPr marL="0" indent="0">
              <a:buNone/>
            </a:pPr>
            <a:r>
              <a:rPr lang="en-US" sz="3600" dirty="0"/>
              <a:t>it retains its cardinality and thus that the same number</a:t>
            </a:r>
          </a:p>
          <a:p>
            <a:pPr marL="0" indent="0">
              <a:buNone/>
            </a:pPr>
            <a:r>
              <a:rPr lang="en-US" sz="3600" dirty="0"/>
              <a:t>word applies (Lipton &amp; </a:t>
            </a:r>
            <a:r>
              <a:rPr lang="en-US" sz="3600" dirty="0" err="1"/>
              <a:t>Spelke</a:t>
            </a:r>
            <a:r>
              <a:rPr lang="en-US" sz="3600" dirty="0"/>
              <a:t>, 2005). Finally, when a large</a:t>
            </a:r>
          </a:p>
          <a:p>
            <a:pPr marL="0" indent="0">
              <a:buNone/>
            </a:pPr>
            <a:r>
              <a:rPr lang="en-US" sz="3600" dirty="0"/>
              <a:t>set is labeled (e.g., as five) and one item is added, CP-knowers</a:t>
            </a:r>
          </a:p>
          <a:p>
            <a:pPr marL="0" indent="0">
              <a:buNone/>
            </a:pPr>
            <a:r>
              <a:rPr lang="en-US" sz="3600" dirty="0"/>
              <a:t>are more likely than subset-knowers to respond correctly</a:t>
            </a:r>
          </a:p>
          <a:p>
            <a:pPr marL="0" indent="0">
              <a:buNone/>
            </a:pPr>
            <a:r>
              <a:rPr lang="en-US" sz="3600" dirty="0"/>
              <a:t>when asked if there are now six or seven objects</a:t>
            </a:r>
          </a:p>
          <a:p>
            <a:pPr marL="0" indent="0">
              <a:buNone/>
            </a:pPr>
            <a:r>
              <a:rPr lang="sv-SE" sz="3600" dirty="0"/>
              <a:t>(Sarnecka &amp; Gelman, 2004; Sarnecka &amp; Carey, 2008).</a:t>
            </a:r>
          </a:p>
          <a:p>
            <a:pPr marL="0" indent="0">
              <a:buNone/>
            </a:pPr>
            <a:r>
              <a:rPr lang="en-US" sz="3600" dirty="0"/>
              <a:t>Although these tasks place varying processing demands</a:t>
            </a:r>
          </a:p>
          <a:p>
            <a:pPr marL="0" indent="0">
              <a:buNone/>
            </a:pPr>
            <a:r>
              <a:rPr lang="en-US" sz="3600" dirty="0"/>
              <a:t>on children, they all test the understanding of how to label</a:t>
            </a:r>
          </a:p>
          <a:p>
            <a:pPr marL="0" indent="0">
              <a:buNone/>
            </a:pPr>
            <a:r>
              <a:rPr lang="en-US" sz="3600" dirty="0"/>
              <a:t>sets with number words.</a:t>
            </a:r>
          </a:p>
        </p:txBody>
      </p:sp>
    </p:spTree>
    <p:extLst>
      <p:ext uri="{BB962C8B-B14F-4D97-AF65-F5344CB8AC3E}">
        <p14:creationId xmlns:p14="http://schemas.microsoft.com/office/powerpoint/2010/main" val="9555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Sarnecka</a:t>
            </a:r>
            <a:r>
              <a:rPr lang="en-US" dirty="0" smtClean="0"/>
              <a:t> and Carey (2008)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250" y="1600200"/>
            <a:ext cx="6408549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Under this view, when children become CP-knowers</a:t>
            </a:r>
          </a:p>
          <a:p>
            <a:pPr marL="0" indent="0">
              <a:buNone/>
            </a:pPr>
            <a:r>
              <a:rPr lang="en-US" dirty="0"/>
              <a:t>they do not merely learn another blind procedure – e.g.,</a:t>
            </a:r>
          </a:p>
          <a:p>
            <a:pPr marL="0" indent="0">
              <a:buNone/>
            </a:pPr>
            <a:r>
              <a:rPr lang="en-US" dirty="0"/>
              <a:t>that the last word in a count is the ‘‘right’’ response to a request</a:t>
            </a:r>
          </a:p>
          <a:p>
            <a:pPr marL="0" indent="0">
              <a:buNone/>
            </a:pPr>
            <a:r>
              <a:rPr lang="en-US" dirty="0"/>
              <a:t>like ‘‘how many?’’ Instead, becoming a CP-knower</a:t>
            </a:r>
          </a:p>
          <a:p>
            <a:pPr marL="0" indent="0">
              <a:buNone/>
            </a:pPr>
            <a:r>
              <a:rPr lang="en-US" dirty="0"/>
              <a:t>involves making an observation about the semantic relation</a:t>
            </a:r>
          </a:p>
          <a:p>
            <a:pPr marL="0" indent="0">
              <a:buNone/>
            </a:pPr>
            <a:r>
              <a:rPr lang="en-US" dirty="0"/>
              <a:t>between numerals, and thus learning why counting</a:t>
            </a:r>
          </a:p>
          <a:p>
            <a:pPr marL="0" indent="0">
              <a:buNone/>
            </a:pPr>
            <a:r>
              <a:rPr lang="en-US" dirty="0"/>
              <a:t>generates correct responses. This view is clearly articulated</a:t>
            </a:r>
          </a:p>
          <a:p>
            <a:pPr marL="0" indent="0">
              <a:buNone/>
            </a:pPr>
            <a:r>
              <a:rPr lang="en-US" dirty="0"/>
              <a:t>by </a:t>
            </a:r>
            <a:r>
              <a:rPr lang="en-US" dirty="0" err="1"/>
              <a:t>Sarnecka</a:t>
            </a:r>
            <a:r>
              <a:rPr lang="en-US" dirty="0"/>
              <a:t> and Carey (2008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‘‘The cardinal principle is often informally described as</a:t>
            </a:r>
          </a:p>
          <a:p>
            <a:pPr marL="0" indent="0">
              <a:buNone/>
            </a:pPr>
            <a:r>
              <a:rPr lang="en-US" dirty="0"/>
              <a:t>stating that the last numeral used in counting tells how</a:t>
            </a:r>
          </a:p>
          <a:p>
            <a:pPr marL="0" indent="0">
              <a:buNone/>
            </a:pPr>
            <a:r>
              <a:rPr lang="en-US" dirty="0"/>
              <a:t>many things are in the whole set. If we interpret this literally,</a:t>
            </a:r>
          </a:p>
          <a:p>
            <a:pPr marL="0" indent="0">
              <a:buNone/>
            </a:pPr>
            <a:r>
              <a:rPr lang="en-US" dirty="0"/>
              <a:t>then the cardinal principle is a procedural rule</a:t>
            </a:r>
          </a:p>
          <a:p>
            <a:pPr marL="0" indent="0">
              <a:buNone/>
            </a:pPr>
            <a:r>
              <a:rPr lang="en-US" dirty="0"/>
              <a:t>about counting and answering the question ‘how</a:t>
            </a:r>
          </a:p>
          <a:p>
            <a:pPr marL="0" indent="0">
              <a:buNone/>
            </a:pPr>
            <a:r>
              <a:rPr lang="en-US" dirty="0"/>
              <a:t>many.’ . . .Alternatively, the cardinal principle can be</a:t>
            </a:r>
          </a:p>
          <a:p>
            <a:pPr marL="0" indent="0">
              <a:buNone/>
            </a:pPr>
            <a:r>
              <a:rPr lang="en-US" dirty="0"/>
              <a:t>viewed as something more profound – a principle stating</a:t>
            </a:r>
          </a:p>
          <a:p>
            <a:pPr marL="0" indent="0">
              <a:buNone/>
            </a:pPr>
            <a:r>
              <a:rPr lang="en-US" dirty="0"/>
              <a:t>that a numeral’s cardinal meaning is determined by</a:t>
            </a:r>
          </a:p>
          <a:p>
            <a:pPr marL="0" indent="0">
              <a:buNone/>
            </a:pPr>
            <a:r>
              <a:rPr lang="en-US" dirty="0"/>
              <a:t>its ordinal position in the list. This means, for example,</a:t>
            </a:r>
          </a:p>
          <a:p>
            <a:pPr marL="0" indent="0">
              <a:buNone/>
            </a:pPr>
            <a:r>
              <a:rPr lang="en-US" dirty="0"/>
              <a:t>that the fifth numeral in any count list – spoken or written,</a:t>
            </a:r>
          </a:p>
          <a:p>
            <a:pPr marL="0" indent="0">
              <a:buNone/>
            </a:pPr>
            <a:r>
              <a:rPr lang="en-US" dirty="0"/>
              <a:t>in any language – must mean five. And the third</a:t>
            </a:r>
          </a:p>
          <a:p>
            <a:pPr marL="0" indent="0">
              <a:buNone/>
            </a:pPr>
            <a:r>
              <a:rPr lang="en-US" dirty="0"/>
              <a:t>numeral must mean three, and the ninety-eighth</a:t>
            </a:r>
          </a:p>
          <a:p>
            <a:pPr marL="0" indent="0">
              <a:buNone/>
            </a:pPr>
            <a:r>
              <a:rPr lang="en-US" dirty="0"/>
              <a:t>numeral must mean 98, and so on. If so, then knowing</a:t>
            </a:r>
          </a:p>
          <a:p>
            <a:pPr marL="0" indent="0">
              <a:buNone/>
            </a:pPr>
            <a:r>
              <a:rPr lang="en-US" dirty="0"/>
              <a:t>the cardinal principle means having some implicit</a:t>
            </a:r>
          </a:p>
          <a:p>
            <a:pPr marL="0" indent="0">
              <a:buNone/>
            </a:pPr>
            <a:r>
              <a:rPr lang="en-US" dirty="0"/>
              <a:t>knowledge of the successor function – some understanding</a:t>
            </a:r>
          </a:p>
          <a:p>
            <a:pPr marL="0" indent="0">
              <a:buNone/>
            </a:pPr>
            <a:r>
              <a:rPr lang="en-US" dirty="0"/>
              <a:t>that the cardinality for each numeral is generated</a:t>
            </a:r>
          </a:p>
          <a:p>
            <a:pPr marL="0" indent="0">
              <a:buNone/>
            </a:pPr>
            <a:r>
              <a:rPr lang="en-US" dirty="0"/>
              <a:t>by adding one to the cardinality for the previous</a:t>
            </a:r>
          </a:p>
          <a:p>
            <a:pPr marL="0" indent="0">
              <a:buNone/>
            </a:pPr>
            <a:r>
              <a:rPr lang="en-US" dirty="0"/>
              <a:t>numeral.’’ (p. 665)</a:t>
            </a:r>
          </a:p>
        </p:txBody>
      </p:sp>
    </p:spTree>
    <p:extLst>
      <p:ext uri="{BB962C8B-B14F-4D97-AF65-F5344CB8AC3E}">
        <p14:creationId xmlns:p14="http://schemas.microsoft.com/office/powerpoint/2010/main" val="75490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Give-a-Number</a:t>
            </a:r>
          </a:p>
          <a:p>
            <a:pPr lvl="1"/>
            <a:r>
              <a:rPr lang="en-US" dirty="0" smtClean="0"/>
              <a:t>Child is ‘CP knower’ if s/he can ‘give N’ correctly 2/3 times for 5,6,7 &amp; 8</a:t>
            </a:r>
          </a:p>
          <a:p>
            <a:r>
              <a:rPr lang="en-US" dirty="0" smtClean="0"/>
              <a:t>Fast dots task</a:t>
            </a:r>
          </a:p>
          <a:p>
            <a:pPr lvl="1"/>
            <a:r>
              <a:rPr lang="en-US" dirty="0" smtClean="0"/>
              <a:t>1 sec display, ‘say how many dots’</a:t>
            </a:r>
          </a:p>
          <a:p>
            <a:r>
              <a:rPr lang="en-US" dirty="0" smtClean="0"/>
              <a:t>More task</a:t>
            </a:r>
          </a:p>
          <a:p>
            <a:pPr lvl="1"/>
            <a:r>
              <a:rPr lang="en-US" dirty="0" smtClean="0"/>
              <a:t>Which box has more stickers, the one with N or the one with M?</a:t>
            </a:r>
          </a:p>
          <a:p>
            <a:r>
              <a:rPr lang="en-US" dirty="0" smtClean="0"/>
              <a:t>Unit task</a:t>
            </a:r>
          </a:p>
          <a:p>
            <a:pPr lvl="1"/>
            <a:r>
              <a:rPr lang="en-US" dirty="0" smtClean="0"/>
              <a:t>Place N in box; place one or two more in box; ask child whether there are now N+1 or N+2.</a:t>
            </a:r>
          </a:p>
          <a:p>
            <a:r>
              <a:rPr lang="en-US" dirty="0" smtClean="0"/>
              <a:t>Counting task</a:t>
            </a:r>
          </a:p>
          <a:p>
            <a:pPr lvl="1"/>
            <a:r>
              <a:rPr lang="en-US" dirty="0" smtClean="0"/>
              <a:t>‘Count as high as you can’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0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Kids were 3;4 – 5;3</a:t>
            </a:r>
          </a:p>
          <a:p>
            <a:pPr lvl="1"/>
            <a:r>
              <a:rPr lang="en-US" dirty="0" smtClean="0"/>
              <a:t>all but 7/98 were ‘CP-knowers’</a:t>
            </a:r>
          </a:p>
          <a:p>
            <a:pPr lvl="1"/>
            <a:r>
              <a:rPr lang="en-US" dirty="0" smtClean="0"/>
              <a:t>7 others excluded for other reasons, leaving 84 CP-knowers</a:t>
            </a:r>
          </a:p>
          <a:p>
            <a:r>
              <a:rPr lang="en-US" dirty="0" smtClean="0"/>
              <a:t>Counting: Range 9-100; median 29</a:t>
            </a:r>
          </a:p>
          <a:p>
            <a:pPr lvl="1"/>
            <a:r>
              <a:rPr lang="en-US" dirty="0" smtClean="0"/>
              <a:t>Divided into 3 groups: 9-19, 20-29; 30+</a:t>
            </a:r>
          </a:p>
          <a:p>
            <a:r>
              <a:rPr lang="en-US" dirty="0" smtClean="0"/>
              <a:t>Fast Dots:</a:t>
            </a:r>
          </a:p>
          <a:p>
            <a:pPr lvl="1"/>
            <a:r>
              <a:rPr lang="en-US" dirty="0" smtClean="0"/>
              <a:t>Mappers (61): had slopes &gt; .3</a:t>
            </a:r>
          </a:p>
          <a:p>
            <a:pPr lvl="1"/>
            <a:r>
              <a:rPr lang="en-US" dirty="0" smtClean="0"/>
              <a:t>Non-Mappers (23</a:t>
            </a:r>
            <a:r>
              <a:rPr lang="en-US" smtClean="0"/>
              <a:t>):  -.26 &lt; slope &lt; .26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Task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69" y="1296691"/>
            <a:ext cx="575976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3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84" y="1891924"/>
            <a:ext cx="8229600" cy="339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13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Task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91" y="2074351"/>
            <a:ext cx="53244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 </a:t>
            </a:r>
            <a:r>
              <a:rPr lang="en-US" dirty="0" err="1" smtClean="0"/>
              <a:t>vs</a:t>
            </a:r>
            <a:r>
              <a:rPr lang="en-US" dirty="0" smtClean="0"/>
              <a:t> non-Mappers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371600"/>
            <a:ext cx="5191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3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630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Does learning to count involve a semantic induction?  Kathryn Davidson, Kortney Eng, David Barner</vt:lpstr>
      <vt:lpstr>CP Knowers</vt:lpstr>
      <vt:lpstr>Sarnecka and Carey (2008)</vt:lpstr>
      <vt:lpstr>Tasks</vt:lpstr>
      <vt:lpstr>Results</vt:lpstr>
      <vt:lpstr>Units Task</vt:lpstr>
      <vt:lpstr>PowerPoint Presentation</vt:lpstr>
      <vt:lpstr>MORE Task</vt:lpstr>
      <vt:lpstr>Mappers vs non-Mappers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learning to count involve a semantic induction?  Kathryn Davidson, Kortney Eng, David Barner</dc:title>
  <dc:creator>jlmcc</dc:creator>
  <cp:lastModifiedBy>jlmcc</cp:lastModifiedBy>
  <cp:revision>1</cp:revision>
  <dcterms:created xsi:type="dcterms:W3CDTF">2013-05-30T18:57:41Z</dcterms:created>
  <dcterms:modified xsi:type="dcterms:W3CDTF">2013-05-30T19:19:03Z</dcterms:modified>
</cp:coreProperties>
</file>