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383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96" y="-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4E33-5BAC-4FB9-841F-3524063219CA}" type="datetimeFigureOut">
              <a:rPr lang="en-US" smtClean="0"/>
              <a:pPr/>
              <a:t>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E3A5-A9F8-4801-AD73-B5189299B4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477962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dirty="0" smtClean="0"/>
              <a:t>Reinforcement Learning: </a:t>
            </a:r>
            <a:br>
              <a:rPr lang="en-US" sz="3600" b="1" dirty="0" smtClean="0"/>
            </a:br>
            <a:r>
              <a:rPr lang="en-US" sz="3600" b="1" dirty="0" smtClean="0"/>
              <a:t>Computational Roles for </a:t>
            </a:r>
            <a:br>
              <a:rPr lang="en-US" sz="3600" b="1" dirty="0" smtClean="0"/>
            </a:br>
            <a:r>
              <a:rPr lang="en-US" sz="3600" b="1" dirty="0" smtClean="0"/>
              <a:t>Dopamine, Striatum, and Hippocampus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1:00-1:05 </a:t>
            </a:r>
            <a:r>
              <a:rPr lang="en-US" sz="2400" dirty="0" smtClean="0"/>
              <a:t>	Welcome </a:t>
            </a:r>
            <a:r>
              <a:rPr lang="en-US" sz="2400" dirty="0"/>
              <a:t>to the </a:t>
            </a:r>
            <a:r>
              <a:rPr lang="en-US" sz="2400" dirty="0" smtClean="0"/>
              <a:t>symposium </a:t>
            </a:r>
            <a:r>
              <a:rPr lang="en-US" sz="2400" dirty="0"/>
              <a:t>(Jay </a:t>
            </a:r>
            <a:r>
              <a:rPr lang="en-US" sz="2400" dirty="0" smtClean="0"/>
              <a:t>McClelland)</a:t>
            </a:r>
          </a:p>
          <a:p>
            <a:pPr>
              <a:buNone/>
            </a:pPr>
            <a:r>
              <a:rPr lang="en-US" sz="2400" dirty="0" smtClean="0"/>
              <a:t>1:05-1:30 	Introduction </a:t>
            </a:r>
            <a:r>
              <a:rPr lang="en-US" sz="2400" dirty="0"/>
              <a:t>and </a:t>
            </a:r>
            <a:r>
              <a:rPr lang="en-US" sz="2400" dirty="0" smtClean="0"/>
              <a:t>overview </a:t>
            </a:r>
            <a:r>
              <a:rPr lang="en-US" sz="2400" dirty="0"/>
              <a:t>(Sam </a:t>
            </a:r>
            <a:r>
              <a:rPr lang="en-US" sz="2400" dirty="0" smtClean="0"/>
              <a:t>McClure)</a:t>
            </a:r>
          </a:p>
          <a:p>
            <a:pPr>
              <a:buNone/>
            </a:pPr>
            <a:r>
              <a:rPr lang="en-US" sz="2400" dirty="0" smtClean="0"/>
              <a:t>1:30-2:20 	From </a:t>
            </a:r>
            <a:r>
              <a:rPr lang="en-US" sz="2400" dirty="0"/>
              <a:t>bees to </a:t>
            </a:r>
            <a:r>
              <a:rPr lang="en-US" sz="2400" dirty="0" err="1" smtClean="0"/>
              <a:t>comp’l</a:t>
            </a:r>
            <a:r>
              <a:rPr lang="en-US" sz="2400" dirty="0" smtClean="0"/>
              <a:t> </a:t>
            </a:r>
            <a:r>
              <a:rPr lang="en-US" sz="2400" dirty="0"/>
              <a:t>psychiatry (Read </a:t>
            </a:r>
            <a:r>
              <a:rPr lang="en-US" sz="2400" dirty="0" smtClean="0"/>
              <a:t>Montague)</a:t>
            </a:r>
          </a:p>
          <a:p>
            <a:pPr>
              <a:buNone/>
            </a:pPr>
            <a:r>
              <a:rPr lang="en-US" sz="2400" dirty="0" smtClean="0"/>
              <a:t>2:20-3:10 	Learning </a:t>
            </a:r>
            <a:r>
              <a:rPr lang="en-US" sz="2400" dirty="0"/>
              <a:t>latent structure (Yael </a:t>
            </a:r>
            <a:r>
              <a:rPr lang="en-US" sz="2400" dirty="0" err="1"/>
              <a:t>Niv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3:10-3:30 </a:t>
            </a:r>
            <a:r>
              <a:rPr lang="en-US" sz="2400" dirty="0" smtClean="0"/>
              <a:t>	Coffee break</a:t>
            </a:r>
          </a:p>
          <a:p>
            <a:pPr>
              <a:buNone/>
            </a:pPr>
            <a:r>
              <a:rPr lang="en-US" sz="2400" dirty="0" smtClean="0"/>
              <a:t>3:30-4:20 	Linking </a:t>
            </a:r>
            <a:r>
              <a:rPr lang="en-US" sz="2400" dirty="0"/>
              <a:t>context and </a:t>
            </a:r>
            <a:r>
              <a:rPr lang="en-US" sz="2400" dirty="0" smtClean="0"/>
              <a:t>reward</a:t>
            </a:r>
            <a:r>
              <a:rPr lang="en-US" sz="2400" dirty="0"/>
              <a:t> </a:t>
            </a:r>
            <a:r>
              <a:rPr lang="en-US" sz="2400" dirty="0" smtClean="0"/>
              <a:t>(Gary </a:t>
            </a:r>
            <a:r>
              <a:rPr lang="en-US" sz="2400" dirty="0"/>
              <a:t>Aston-Jones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4:20-5:00</a:t>
            </a:r>
            <a:r>
              <a:rPr lang="en-US" sz="2400" dirty="0"/>
              <a:t> </a:t>
            </a:r>
            <a:r>
              <a:rPr lang="en-US" sz="2400" dirty="0" smtClean="0"/>
              <a:t>	Panel </a:t>
            </a:r>
            <a:r>
              <a:rPr lang="en-US" sz="2400" dirty="0"/>
              <a:t>and audience </a:t>
            </a:r>
            <a:r>
              <a:rPr lang="en-US" sz="2400" dirty="0" smtClean="0"/>
              <a:t>discussion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5:00-6:00 </a:t>
            </a:r>
            <a:r>
              <a:rPr lang="en-US" sz="2400" dirty="0" smtClean="0"/>
              <a:t>	Wine </a:t>
            </a:r>
            <a:r>
              <a:rPr lang="en-US" sz="2400" dirty="0"/>
              <a:t>and Cheese </a:t>
            </a:r>
            <a:r>
              <a:rPr lang="en-US" sz="2400" dirty="0" smtClean="0"/>
              <a:t>Reception</a:t>
            </a:r>
            <a:endParaRPr lang="en-US" dirty="0"/>
          </a:p>
        </p:txBody>
      </p:sp>
      <p:pic>
        <p:nvPicPr>
          <p:cNvPr id="1026" name="Picture 2" descr="mbc_logo_1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892" y="304800"/>
            <a:ext cx="12187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14409" y="6096000"/>
            <a:ext cx="511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February 29, 2012  </a:t>
            </a:r>
            <a:r>
              <a:rPr lang="en-US" sz="2400" dirty="0" smtClean="0">
                <a:solidFill>
                  <a:srgbClr val="B00000"/>
                </a:solidFill>
              </a:rPr>
              <a:t>Stanford University</a:t>
            </a:r>
            <a:endParaRPr lang="en-US" sz="2400" dirty="0">
              <a:solidFill>
                <a:srgbClr val="B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Sam McClure</a:t>
            </a:r>
            <a:br>
              <a:rPr lang="en-US" dirty="0" smtClean="0"/>
            </a:br>
            <a:r>
              <a:rPr lang="en-US" dirty="0" smtClean="0"/>
              <a:t>Department of Psychology, </a:t>
            </a:r>
            <a:r>
              <a:rPr lang="en-US" dirty="0" smtClean="0">
                <a:solidFill>
                  <a:srgbClr val="B00000"/>
                </a:solidFill>
              </a:rPr>
              <a:t>Stanford</a:t>
            </a:r>
            <a:endParaRPr lang="en-US" dirty="0">
              <a:solidFill>
                <a:srgbClr val="B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Behavioral </a:t>
            </a:r>
            <a:r>
              <a:rPr lang="en-US" dirty="0" smtClean="0"/>
              <a:t>studies, functional and structural imaging, and computational modeling to explore the neural basis of reward-related decision making.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idely </a:t>
            </a:r>
            <a:r>
              <a:rPr lang="en-US" dirty="0" smtClean="0"/>
              <a:t>known for his work on choice between immediate and delayed rewards, and for the view that multiple brain systems contribute when we make such decisions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1447800" cy="227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P. Read Montague, PhD</a:t>
            </a:r>
            <a:br>
              <a:rPr lang="en-US" dirty="0" smtClean="0"/>
            </a:br>
            <a:r>
              <a:rPr lang="en-US" sz="4000" dirty="0" smtClean="0">
                <a:solidFill>
                  <a:srgbClr val="B00000"/>
                </a:solidFill>
              </a:rPr>
              <a:t>Virginia Tech </a:t>
            </a:r>
            <a:r>
              <a:rPr lang="en-US" sz="4000" dirty="0" smtClean="0"/>
              <a:t>&amp; </a:t>
            </a:r>
            <a:r>
              <a:rPr lang="en-US" sz="4000" dirty="0" smtClean="0">
                <a:solidFill>
                  <a:srgbClr val="E38303"/>
                </a:solidFill>
              </a:rPr>
              <a:t>University College London</a:t>
            </a:r>
            <a:endParaRPr lang="en-US" sz="4000" dirty="0">
              <a:solidFill>
                <a:srgbClr val="E383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Pioneered </a:t>
            </a:r>
            <a:r>
              <a:rPr lang="en-US" dirty="0" smtClean="0"/>
              <a:t>work relating dopamine to reinforcement learning algorithms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Remains at the </a:t>
            </a:r>
            <a:r>
              <a:rPr lang="en-US" dirty="0" smtClean="0"/>
              <a:t>forefront of using neuroscience to develop computational model of decision-making.</a:t>
            </a:r>
          </a:p>
          <a:p>
            <a:endParaRPr lang="en-US" dirty="0" smtClean="0"/>
          </a:p>
        </p:txBody>
      </p:sp>
      <p:pic>
        <p:nvPicPr>
          <p:cNvPr id="2050" name="Picture 2" descr="r_montague_hs_HiRez-1"/>
          <p:cNvPicPr>
            <a:picLocks noChangeAspect="1" noChangeArrowheads="1"/>
          </p:cNvPicPr>
          <p:nvPr/>
        </p:nvPicPr>
        <p:blipFill>
          <a:blip r:embed="rId2" cstate="print"/>
          <a:srcRect l="3564" r="3564"/>
          <a:stretch>
            <a:fillRect/>
          </a:stretch>
        </p:blipFill>
        <p:spPr bwMode="auto">
          <a:xfrm>
            <a:off x="685800" y="1676400"/>
            <a:ext cx="1630539" cy="250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Yael </a:t>
            </a:r>
            <a:r>
              <a:rPr lang="en-US" dirty="0" err="1" smtClean="0"/>
              <a:t>Niv</a:t>
            </a:r>
            <a:r>
              <a:rPr lang="en-US" dirty="0" smtClean="0"/>
              <a:t>, Ph. D.</a:t>
            </a:r>
            <a:br>
              <a:rPr lang="en-US" dirty="0" smtClean="0"/>
            </a:br>
            <a:r>
              <a:rPr lang="en-US" sz="4000" dirty="0" smtClean="0"/>
              <a:t>Neuroscience and Psychology, </a:t>
            </a:r>
            <a:r>
              <a:rPr lang="en-US" sz="4000" dirty="0" smtClean="0">
                <a:solidFill>
                  <a:srgbClr val="E38303"/>
                </a:solidFill>
              </a:rPr>
              <a:t>Princeton</a:t>
            </a:r>
            <a:endParaRPr lang="en-US" sz="4000" dirty="0">
              <a:solidFill>
                <a:srgbClr val="E383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ombines </a:t>
            </a:r>
            <a:r>
              <a:rPr lang="en-US" dirty="0" smtClean="0"/>
              <a:t>optimal statistics analysis and reinforcement learning with measures of brain function to develop models of the neuroscience of learning and decision-making.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Yael </a:t>
            </a:r>
            <a:r>
              <a:rPr lang="en-US" dirty="0" smtClean="0"/>
              <a:t>has explored how anticipated value is translated into effort, how goals are managed in the human brain, and how the hippocampus facilitates reward learning.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1447800" cy="217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Gary Aston-Jones, PhD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Medical University of South Carolina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Gary’s foundational </a:t>
            </a:r>
            <a:r>
              <a:rPr lang="en-US" dirty="0" smtClean="0"/>
              <a:t>research has led to new theories for the role of the locus </a:t>
            </a:r>
            <a:r>
              <a:rPr lang="en-US" dirty="0" err="1" smtClean="0"/>
              <a:t>coeruleus</a:t>
            </a:r>
            <a:r>
              <a:rPr lang="en-US" dirty="0" smtClean="0"/>
              <a:t> and </a:t>
            </a:r>
            <a:r>
              <a:rPr lang="en-US" dirty="0" err="1" smtClean="0"/>
              <a:t>norepinephrine</a:t>
            </a:r>
            <a:r>
              <a:rPr lang="en-US" dirty="0" smtClean="0"/>
              <a:t> in attention and behavioral control.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 </a:t>
            </a:r>
            <a:r>
              <a:rPr lang="en-US" dirty="0" smtClean="0"/>
              <a:t>recent work has uncovered a circuit critical for motivated behavior, linking the hippocampus to the </a:t>
            </a:r>
            <a:r>
              <a:rPr lang="en-US" dirty="0" err="1" smtClean="0"/>
              <a:t>dopaminergic</a:t>
            </a:r>
            <a:r>
              <a:rPr lang="en-US" dirty="0" smtClean="0"/>
              <a:t> midbrain.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745" r="3745"/>
          <a:stretch>
            <a:fillRect/>
          </a:stretch>
        </p:blipFill>
        <p:spPr bwMode="auto">
          <a:xfrm>
            <a:off x="838200" y="1676399"/>
            <a:ext cx="1447800" cy="22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Reinforcement Learning:  Computational Roles for  Dopamine, Striatum, and Hippocampus</vt:lpstr>
      <vt:lpstr>Sam McClure Department of Psychology, Stanford</vt:lpstr>
      <vt:lpstr>P. Read Montague, PhD Virginia Tech &amp; University College London</vt:lpstr>
      <vt:lpstr>Yael Niv, Ph. D. Neuroscience and Psychology, Princeton</vt:lpstr>
      <vt:lpstr>Gary Aston-Jones, PhD Medical University of South Carolina</vt:lpstr>
      <vt:lpstr>Slide 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Learning:  Computational Roles for  Dopamine, Striatum, and Hippocampus</dc:title>
  <dc:creator>jlmcc</dc:creator>
  <cp:lastModifiedBy>jlmcc</cp:lastModifiedBy>
  <cp:revision>3</cp:revision>
  <dcterms:created xsi:type="dcterms:W3CDTF">2012-02-29T15:39:21Z</dcterms:created>
  <dcterms:modified xsi:type="dcterms:W3CDTF">2012-02-29T17:25:41Z</dcterms:modified>
</cp:coreProperties>
</file>