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88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86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80" r:id="rId33"/>
    <p:sldId id="381" r:id="rId34"/>
    <p:sldId id="382" r:id="rId35"/>
    <p:sldId id="388" r:id="rId36"/>
    <p:sldId id="389" r:id="rId37"/>
    <p:sldId id="390" r:id="rId38"/>
    <p:sldId id="391" r:id="rId39"/>
    <p:sldId id="393" r:id="rId40"/>
    <p:sldId id="385" r:id="rId41"/>
    <p:sldId id="383" r:id="rId42"/>
    <p:sldId id="384" r:id="rId43"/>
    <p:sldId id="274" r:id="rId44"/>
  </p:sldIdLst>
  <p:sldSz cx="9144000" cy="5143500" type="screen16x9"/>
  <p:notesSz cx="6934200" cy="92202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4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76CE"/>
    <a:srgbClr val="808080"/>
    <a:srgbClr val="EEEEEE"/>
    <a:srgbClr val="C8C9C7"/>
    <a:srgbClr val="B7295A"/>
    <a:srgbClr val="41B6E6"/>
    <a:srgbClr val="00447C"/>
    <a:srgbClr val="42AEA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12" autoAdjust="0"/>
  </p:normalViewPr>
  <p:slideViewPr>
    <p:cSldViewPr showGuides="1">
      <p:cViewPr varScale="1">
        <p:scale>
          <a:sx n="147" d="100"/>
          <a:sy n="147" d="100"/>
        </p:scale>
        <p:origin x="528" y="114"/>
      </p:cViewPr>
      <p:guideLst>
        <p:guide pos="324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>
        <p:scale>
          <a:sx n="79" d="100"/>
          <a:sy n="79" d="100"/>
        </p:scale>
        <p:origin x="3730" y="2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80683" y="8990041"/>
            <a:ext cx="902491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defTabSz="923087" fontAlgn="base">
              <a:lnSpc>
                <a:spcPct val="90000"/>
              </a:lnSpc>
              <a:spcBef>
                <a:spcPts val="101"/>
              </a:spcBef>
              <a:spcAft>
                <a:spcPts val="101"/>
              </a:spcAft>
              <a:defRPr/>
            </a:pPr>
            <a:r>
              <a:rPr lang="en-US" sz="600" dirty="0">
                <a:solidFill>
                  <a:schemeClr val="bg2"/>
                </a:solidFill>
                <a:latin typeface="Arial" panose="020B0604020202020204" pitchFamily="34" charset="0"/>
              </a:rPr>
              <a:t>© Copyright 2020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119" y="8989695"/>
            <a:ext cx="95629" cy="8379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>
                <a:solidFill>
                  <a:schemeClr val="bg2"/>
                </a:solidFill>
                <a:latin typeface="Arial" panose="020B0604020202020204" pitchFamily="34" charset="0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dirty="0" err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36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6888" y="173038"/>
            <a:ext cx="5940425" cy="3341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2280" y="3803332"/>
            <a:ext cx="6009640" cy="497871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fl" descr="                              Dell - Internal Use - Confidential&#10;"/>
          <p:cNvSpPr txBox="1"/>
          <p:nvPr/>
        </p:nvSpPr>
        <p:spPr>
          <a:xfrm>
            <a:off x="780683" y="8990041"/>
            <a:ext cx="902491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defTabSz="923087" fontAlgn="base">
              <a:lnSpc>
                <a:spcPct val="90000"/>
              </a:lnSpc>
              <a:spcBef>
                <a:spcPts val="101"/>
              </a:spcBef>
              <a:spcAft>
                <a:spcPts val="101"/>
              </a:spcAft>
              <a:defRPr/>
            </a:pPr>
            <a:r>
              <a:rPr lang="en-US" sz="600" dirty="0">
                <a:solidFill>
                  <a:schemeClr val="bg2"/>
                </a:solidFill>
                <a:latin typeface="Arial" panose="020B0604020202020204" pitchFamily="34" charset="0"/>
              </a:rPr>
              <a:t>© Copyright 2020 Dell Inc.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7119" y="8989695"/>
            <a:ext cx="95629" cy="8379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>
                <a:solidFill>
                  <a:schemeClr val="bg2"/>
                </a:solidFill>
                <a:latin typeface="Arial" panose="020B0604020202020204" pitchFamily="34" charset="0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dirty="0" err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1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spcBef>
        <a:spcPts val="0"/>
      </a:spcBef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5143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•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8572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–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2001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▪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5430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8751" y="4373774"/>
            <a:ext cx="2706624" cy="3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10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03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4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3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37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effectLst>
                  <a:glow rad="127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07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lang="en-US" sz="5400" dirty="0">
                <a:solidFill>
                  <a:schemeClr val="tx2"/>
                </a:solidFill>
                <a:effectLst>
                  <a:glow rad="127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86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gradient bkgd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ED6EC7-6D3E-4027-A733-9B78EBA486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6378" y="2254304"/>
            <a:ext cx="5093208" cy="6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50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49A41B-9CF1-4CD6-B1E3-F736C63833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8751" y="4373774"/>
            <a:ext cx="2706624" cy="35186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0344EF7-FB04-41A4-900F-48EC95C6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67014B0-AEAB-4CC8-BCED-661FF1CA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55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22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628650"/>
            <a:ext cx="85725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97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00150"/>
            <a:ext cx="8572500" cy="33147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800100" indent="-11430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2001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4pPr>
            <a:lvl5pPr marL="15430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9027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628650"/>
            <a:ext cx="85725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85750" y="1200150"/>
            <a:ext cx="8572500" cy="33147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800100" indent="-11430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2001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4pPr>
            <a:lvl5pPr marL="15430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3943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285750" y="1200150"/>
            <a:ext cx="4057650" cy="33147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800600" y="1200150"/>
            <a:ext cx="4057650" cy="33147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89367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1CEAD-C06E-4DD6-958D-A69C28387D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971550"/>
            <a:ext cx="4057650" cy="3943350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173038" indent="-173038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>
                <a:solidFill>
                  <a:schemeClr val="bg2"/>
                </a:solidFill>
              </a:defRPr>
            </a:lvl2pPr>
            <a:lvl3pPr marL="514350" indent="-173038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3pPr>
            <a:lvl4pPr marL="855663" indent="-168275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0C49344-5A94-4BB8-B1F8-EC9EB43874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00600" y="971550"/>
            <a:ext cx="4057650" cy="3943350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173038" indent="-173038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>
                <a:solidFill>
                  <a:schemeClr val="bg2"/>
                </a:solidFill>
              </a:defRPr>
            </a:lvl2pPr>
            <a:lvl3pPr marL="514350" indent="-173038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3pPr>
            <a:lvl4pPr marL="855663" indent="-168275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59803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285750" y="971550"/>
            <a:ext cx="2686050" cy="5143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28975" y="971550"/>
            <a:ext cx="2686050" cy="5143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72200" y="971550"/>
            <a:ext cx="2686050" cy="5143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285750" y="1543050"/>
            <a:ext cx="2686050" cy="2971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5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228975" y="1543050"/>
            <a:ext cx="2686050" cy="2971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5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6172200" y="1543050"/>
            <a:ext cx="2686050" cy="2971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5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68218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09" y="4838808"/>
            <a:ext cx="1078992" cy="140268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4200103" y="5022289"/>
            <a:ext cx="743793" cy="692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5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2020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3857667" y="5023059"/>
            <a:ext cx="76944" cy="6925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5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5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3957049" y="5023059"/>
            <a:ext cx="113814" cy="6925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5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40487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2" r:id="rId2"/>
    <p:sldLayoutId id="2147483662" r:id="rId3"/>
    <p:sldLayoutId id="2147483673" r:id="rId4"/>
    <p:sldLayoutId id="2147483672" r:id="rId5"/>
    <p:sldLayoutId id="2147483713" r:id="rId6"/>
    <p:sldLayoutId id="2147483724" r:id="rId7"/>
    <p:sldLayoutId id="2147483725" r:id="rId8"/>
    <p:sldLayoutId id="2147483726" r:id="rId9"/>
    <p:sldLayoutId id="2147483667" r:id="rId10"/>
    <p:sldLayoutId id="2147483689" r:id="rId11"/>
    <p:sldLayoutId id="2147483663" r:id="rId12"/>
    <p:sldLayoutId id="2147483678" r:id="rId13"/>
    <p:sldLayoutId id="2147483680" r:id="rId14"/>
    <p:sldLayoutId id="2147483681" r:id="rId15"/>
    <p:sldLayoutId id="2147483715" r:id="rId16"/>
    <p:sldLayoutId id="214748372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pos="180" userDrawn="1">
          <p15:clr>
            <a:srgbClr val="F26B43"/>
          </p15:clr>
        </p15:guide>
        <p15:guide id="4" pos="5580" userDrawn="1">
          <p15:clr>
            <a:srgbClr val="F26B43"/>
          </p15:clr>
        </p15:guide>
        <p15:guide id="5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10.247.179.112/sa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s3a://hdfsBucket-s3a/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134534"/>
            <a:ext cx="7486650" cy="775597"/>
          </a:xfrm>
        </p:spPr>
        <p:txBody>
          <a:bodyPr/>
          <a:lstStyle/>
          <a:p>
            <a:r>
              <a:rPr lang="en-US" sz="2800" dirty="0"/>
              <a:t>Hadoop S3A and ECS 3.5</a:t>
            </a:r>
            <a:br>
              <a:rPr lang="en-US" sz="2800" dirty="0"/>
            </a:br>
            <a:r>
              <a:rPr lang="en-US" sz="2800" dirty="0"/>
              <a:t>IAM Authorization Use Cases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Tips for Hadoop Administrators and Users</a:t>
            </a:r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848B-B747-45FF-BC86-B8BC82D9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SAML Assertion - System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C1F60C-FE1E-4C19-89D6-D319FB7C3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895350"/>
            <a:ext cx="5593905" cy="375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6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7A6-C9DC-4081-883E-40A0CBB7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SAML Assertions (</a:t>
            </a:r>
            <a:r>
              <a:rPr lang="en-US" dirty="0" err="1"/>
              <a:t>cont</a:t>
            </a:r>
            <a:r>
              <a:rPr lang="en-US" dirty="0"/>
              <a:t>) – AD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1F4F-7B96-4CA2-869A-1FAF3B79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666750"/>
            <a:ext cx="8572500" cy="3848100"/>
          </a:xfrm>
        </p:spPr>
        <p:txBody>
          <a:bodyPr/>
          <a:lstStyle/>
          <a:p>
            <a:r>
              <a:rPr lang="en-US" dirty="0"/>
              <a:t>Assume AD Hadoop users of the </a:t>
            </a:r>
            <a:r>
              <a:rPr lang="en-US" dirty="0">
                <a:solidFill>
                  <a:srgbClr val="FF0000"/>
                </a:solidFill>
              </a:rPr>
              <a:t>hdfs.emc.com </a:t>
            </a:r>
            <a:r>
              <a:rPr lang="en-US" dirty="0"/>
              <a:t>domain are members of one of the following AD groups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HadoopPowerUser</a:t>
            </a:r>
            <a:r>
              <a:rPr lang="en-US" sz="1600" dirty="0"/>
              <a:t> – Has general read/write/list access to a bucket, but no delete</a:t>
            </a:r>
          </a:p>
          <a:p>
            <a:pPr lvl="2"/>
            <a:r>
              <a:rPr lang="en-US" sz="1200" dirty="0"/>
              <a:t>User: sahil@hdfs.emc.com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HadoopAdminUser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– Like </a:t>
            </a:r>
            <a:r>
              <a:rPr lang="en-US" sz="1600" dirty="0" err="1"/>
              <a:t>PowerUser</a:t>
            </a:r>
            <a:r>
              <a:rPr lang="en-US" sz="1600" dirty="0"/>
              <a:t> but also has delete access</a:t>
            </a:r>
          </a:p>
          <a:p>
            <a:pPr lvl="2"/>
            <a:r>
              <a:rPr lang="en-US" sz="1200" dirty="0"/>
              <a:t>User: chip@hdfs.emc.com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HadoopReadOnlyUser</a:t>
            </a:r>
            <a:r>
              <a:rPr lang="en-US" sz="1600" dirty="0"/>
              <a:t> – Can only read/list contents of buckets (no write)</a:t>
            </a:r>
          </a:p>
          <a:p>
            <a:pPr lvl="2"/>
            <a:r>
              <a:rPr lang="en-US" sz="1200" dirty="0"/>
              <a:t>User: tom@hdfs.emc.com</a:t>
            </a:r>
          </a:p>
          <a:p>
            <a:pPr lvl="1"/>
            <a:r>
              <a:rPr lang="en-US" sz="1600" dirty="0"/>
              <a:t>All other users in the domain have no access to Hadoop buckets</a:t>
            </a:r>
          </a:p>
          <a:p>
            <a:r>
              <a:rPr lang="en-US" dirty="0"/>
              <a:t>Note: It is possible for a person to be a member of more than one of these AD groups, but for simplicity sake, we’ll assume users are only members of one of the groups above</a:t>
            </a:r>
          </a:p>
          <a:p>
            <a:pPr lvl="1"/>
            <a:r>
              <a:rPr lang="en-US" sz="1600" dirty="0"/>
              <a:t>If there is more than one role option for a user to assume, they select which role they want at “run-time”</a:t>
            </a:r>
          </a:p>
        </p:txBody>
      </p:sp>
    </p:spTree>
    <p:extLst>
      <p:ext uri="{BB962C8B-B14F-4D97-AF65-F5344CB8AC3E}">
        <p14:creationId xmlns:p14="http://schemas.microsoft.com/office/powerpoint/2010/main" val="413616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36B1-7551-465B-9A0F-F9E95297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SAML Assertions (</a:t>
            </a:r>
            <a:r>
              <a:rPr lang="en-US" dirty="0" err="1"/>
              <a:t>cont</a:t>
            </a:r>
            <a:r>
              <a:rPr lang="en-US" dirty="0"/>
              <a:t>) -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0BE6E-CA77-4384-9003-03CE77EB6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895350"/>
            <a:ext cx="8572500" cy="3810000"/>
          </a:xfrm>
        </p:spPr>
        <p:txBody>
          <a:bodyPr/>
          <a:lstStyle/>
          <a:p>
            <a:r>
              <a:rPr lang="en-US" dirty="0"/>
              <a:t>Identity and Access -&gt; Roles</a:t>
            </a:r>
          </a:p>
          <a:p>
            <a:pPr lvl="1"/>
            <a:r>
              <a:rPr lang="en-US" dirty="0"/>
              <a:t>Create New Role</a:t>
            </a:r>
          </a:p>
          <a:p>
            <a:pPr lvl="1"/>
            <a:r>
              <a:rPr lang="en-US" dirty="0"/>
              <a:t>Name: ADFS-</a:t>
            </a:r>
            <a:r>
              <a:rPr lang="en-US" dirty="0" err="1"/>
              <a:t>PowerUser</a:t>
            </a:r>
            <a:endParaRPr lang="en-US" dirty="0"/>
          </a:p>
          <a:p>
            <a:pPr lvl="1"/>
            <a:r>
              <a:rPr lang="en-US" dirty="0"/>
              <a:t>Change Maximum CLI/API session to 12 hours (or as needed)</a:t>
            </a:r>
          </a:p>
          <a:p>
            <a:pPr lvl="1"/>
            <a:r>
              <a:rPr lang="en-US" dirty="0"/>
              <a:t>SAML 2.0 Federation</a:t>
            </a:r>
          </a:p>
          <a:p>
            <a:pPr lvl="2"/>
            <a:r>
              <a:rPr lang="en-US" sz="1400" dirty="0"/>
              <a:t>SAML provider: provider created earlier (</a:t>
            </a:r>
            <a:r>
              <a:rPr lang="en-US" sz="1400" dirty="0" err="1"/>
              <a:t>HadoopProvider</a:t>
            </a:r>
            <a:r>
              <a:rPr lang="en-US" sz="1400" dirty="0"/>
              <a:t> in our case)</a:t>
            </a:r>
          </a:p>
          <a:p>
            <a:pPr lvl="2"/>
            <a:r>
              <a:rPr lang="en-US" sz="1400" dirty="0"/>
              <a:t>Attribute: </a:t>
            </a:r>
            <a:r>
              <a:rPr lang="en-US" sz="1400" dirty="0" err="1"/>
              <a:t>saml:aud</a:t>
            </a:r>
            <a:endParaRPr lang="en-US" sz="1400" dirty="0"/>
          </a:p>
          <a:p>
            <a:pPr lvl="2"/>
            <a:r>
              <a:rPr lang="en-US" sz="1400" dirty="0"/>
              <a:t>Value: </a:t>
            </a:r>
            <a:r>
              <a:rPr lang="en-US" sz="1400" dirty="0">
                <a:hlinkClick r:id="rId2"/>
              </a:rPr>
              <a:t>https://10.247.179.112/saml</a:t>
            </a:r>
            <a:endParaRPr lang="en-US" sz="1400" dirty="0"/>
          </a:p>
          <a:p>
            <a:pPr lvl="3"/>
            <a:r>
              <a:rPr lang="en-US" sz="1200" dirty="0"/>
              <a:t>One node of the ECS (or Load Balancer IP)</a:t>
            </a:r>
          </a:p>
          <a:p>
            <a:pPr lvl="1"/>
            <a:r>
              <a:rPr lang="en-US" dirty="0"/>
              <a:t>Permissions -&gt; Customer Managed</a:t>
            </a:r>
          </a:p>
          <a:p>
            <a:pPr lvl="2"/>
            <a:r>
              <a:rPr lang="en-US" sz="1400" dirty="0"/>
              <a:t>Select </a:t>
            </a:r>
            <a:r>
              <a:rPr lang="en-US" sz="1400" dirty="0" err="1"/>
              <a:t>HadoopNoDelete</a:t>
            </a:r>
            <a:endParaRPr lang="en-US" sz="1400" dirty="0"/>
          </a:p>
          <a:p>
            <a:pPr lvl="1"/>
            <a:r>
              <a:rPr lang="en-US" dirty="0"/>
              <a:t>Save</a:t>
            </a:r>
          </a:p>
          <a:p>
            <a:r>
              <a:rPr lang="en-US" dirty="0"/>
              <a:t>Repeat for ADFS-</a:t>
            </a:r>
            <a:r>
              <a:rPr lang="en-US" dirty="0" err="1"/>
              <a:t>AdminUser</a:t>
            </a:r>
            <a:r>
              <a:rPr lang="en-US" dirty="0"/>
              <a:t> and ADFS-</a:t>
            </a:r>
            <a:r>
              <a:rPr lang="en-US" dirty="0" err="1"/>
              <a:t>ReadOnlyUser</a:t>
            </a:r>
            <a:r>
              <a:rPr lang="en-US" dirty="0"/>
              <a:t> role</a:t>
            </a:r>
          </a:p>
          <a:p>
            <a:pPr lvl="1"/>
            <a:r>
              <a:rPr lang="en-US" dirty="0"/>
              <a:t>Select appropriate permissions policies we previously create for each role</a:t>
            </a:r>
          </a:p>
        </p:txBody>
      </p:sp>
    </p:spTree>
    <p:extLst>
      <p:ext uri="{BB962C8B-B14F-4D97-AF65-F5344CB8AC3E}">
        <p14:creationId xmlns:p14="http://schemas.microsoft.com/office/powerpoint/2010/main" val="186453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8B5E-B542-4CAD-AEB3-DD03D8DD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User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63EFC-8008-4105-865D-69F93220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42950"/>
            <a:ext cx="8572500" cy="4114800"/>
          </a:xfrm>
        </p:spPr>
        <p:txBody>
          <a:bodyPr/>
          <a:lstStyle/>
          <a:p>
            <a:r>
              <a:rPr lang="en-US" dirty="0"/>
              <a:t>Before we begin, we’ll verify the contents of the bucket using the </a:t>
            </a:r>
            <a:r>
              <a:rPr lang="en-US" dirty="0" err="1"/>
              <a:t>hdfs</a:t>
            </a:r>
            <a:r>
              <a:rPr lang="en-US" dirty="0"/>
              <a:t> object user (bucket owner), and supplying the fs.s3a.access.key and fs.s3a.secret.key values right on the command line</a:t>
            </a:r>
          </a:p>
          <a:p>
            <a:pPr lvl="1"/>
            <a:r>
              <a:rPr lang="en-US" dirty="0"/>
              <a:t>The access key and secret key are not defined in core-site.xml for security reasons</a:t>
            </a:r>
          </a:p>
          <a:p>
            <a:pPr lvl="1"/>
            <a:r>
              <a:rPr lang="en-US" dirty="0"/>
              <a:t>Recall that ACLS (file/</a:t>
            </a:r>
            <a:r>
              <a:rPr lang="en-US" dirty="0" err="1"/>
              <a:t>dir</a:t>
            </a:r>
            <a:r>
              <a:rPr lang="en-US" dirty="0"/>
              <a:t> owner and perms) on S3A are not valid</a:t>
            </a:r>
          </a:p>
          <a:p>
            <a:pPr lvl="2"/>
            <a:r>
              <a:rPr lang="en-US" sz="1200" dirty="0"/>
              <a:t>File owner and group are shown as current user</a:t>
            </a:r>
          </a:p>
          <a:p>
            <a:pPr lvl="1"/>
            <a:r>
              <a:rPr lang="en-US" dirty="0"/>
              <a:t>The real Hadoop admin guards the access key and secret key tightly</a:t>
            </a:r>
          </a:p>
          <a:p>
            <a:pPr lvl="2"/>
            <a:r>
              <a:rPr lang="en-US" sz="1200" dirty="0"/>
              <a:t>Hadoop allows these values to be encrypted and put into JCEKS files for some additional security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[hdfs@lrmk025 ~]$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-D fs.s3a.access.key=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-D fs.s3a.secret.key='PwVFc9O7zuTy+FN6/5MdvmruFeqF9CzHZ+N2rF66' -ls -R s3a://hdfsBucket-s3a/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drwxrwxrwx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0 2020-03-12 18:30 s3a://hdfsBucket-s3a/tmp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rw-rw-rw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  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8765 2020-03-12 18:31 s3a://hdfsBucket-s3a/tmp/file1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drwxrwxrwx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0 2020-03-12 18:30 s3a://hdfsBucket-s3a/tmp/dir1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rw-rw-rw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  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8764 2020-03-12 18:31 s3a://hdfsBucket-s3a/tmp/dir1/file2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5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67CF-46C0-4075-B62D-2C81C42C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SAML Assertions (</a:t>
            </a:r>
            <a:r>
              <a:rPr lang="en-US" dirty="0" err="1"/>
              <a:t>cont</a:t>
            </a:r>
            <a:r>
              <a:rPr lang="en-US" dirty="0"/>
              <a:t>) – s3kinit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49BF4-0C24-4C78-A320-BE769E960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42950"/>
            <a:ext cx="8572500" cy="3886200"/>
          </a:xfrm>
        </p:spPr>
        <p:txBody>
          <a:bodyPr/>
          <a:lstStyle/>
          <a:p>
            <a:r>
              <a:rPr lang="en-US" sz="1600" dirty="0"/>
              <a:t>Now, we’ll run a utility script called ‘s3kinit’ to get the temporary credentials for the Hadoop CLI user.  This script is provided as a convenience </a:t>
            </a:r>
            <a:r>
              <a:rPr lang="en-US" sz="1600"/>
              <a:t>for Hadoop users.</a:t>
            </a:r>
            <a:endParaRPr lang="en-US" sz="1600" dirty="0"/>
          </a:p>
          <a:p>
            <a:r>
              <a:rPr lang="en-US" sz="1600" dirty="0"/>
              <a:t>Note, s3kinit.py (python2) and s3kinit3.py (python3) are helper scripts to authenticate with AD/ADFS required to be able to perform SAML assertion, and then perform the SAML assertion for the user to get temp credentials</a:t>
            </a:r>
          </a:p>
          <a:p>
            <a:pPr lvl="1"/>
            <a:r>
              <a:rPr lang="en-US" sz="1600" dirty="0"/>
              <a:t>Python packages for s3kinit that need to be added via pip: </a:t>
            </a:r>
            <a:r>
              <a:rPr lang="en-US" sz="1600" dirty="0" err="1"/>
              <a:t>boto</a:t>
            </a:r>
            <a:r>
              <a:rPr lang="en-US" sz="1600" dirty="0"/>
              <a:t>, requests, bs4</a:t>
            </a:r>
          </a:p>
          <a:p>
            <a:pPr lvl="1"/>
            <a:r>
              <a:rPr lang="en-US" sz="1600" dirty="0"/>
              <a:t>The administrator hardcodes the </a:t>
            </a:r>
            <a:r>
              <a:rPr lang="en-US" sz="1600" dirty="0" err="1">
                <a:solidFill>
                  <a:srgbClr val="FF0000"/>
                </a:solidFill>
              </a:rPr>
              <a:t>idpentryurl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FF0000"/>
                </a:solidFill>
              </a:rPr>
              <a:t>ECS/Load Balancer IP </a:t>
            </a:r>
            <a:r>
              <a:rPr lang="en-US" sz="1600" dirty="0"/>
              <a:t>into this script, since these are not likely to change, and the Hadoop user does not need to enter them in every time</a:t>
            </a:r>
          </a:p>
          <a:p>
            <a:pPr lvl="2"/>
            <a:r>
              <a:rPr lang="en-US" sz="1300" dirty="0"/>
              <a:t>Sample </a:t>
            </a:r>
            <a:r>
              <a:rPr lang="en-US" sz="1300" dirty="0" err="1"/>
              <a:t>idpentryurl</a:t>
            </a:r>
            <a:r>
              <a:rPr lang="en-US" sz="1300" dirty="0"/>
              <a:t>: </a:t>
            </a:r>
            <a:r>
              <a:rPr lang="en-US" sz="1300" u="sng" dirty="0"/>
              <a:t>https://ad.hdfs.emc.com/adfs/ls/idpinitiatedsignon.aspx?LoginToRp=</a:t>
            </a:r>
            <a:r>
              <a:rPr lang="en-US" sz="1300" u="sng" dirty="0">
                <a:solidFill>
                  <a:srgbClr val="FF0000"/>
                </a:solidFill>
              </a:rPr>
              <a:t>urn:ecs:15a50b40-9713-483f-a975-560ebd83449e:webservices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&lt;- </a:t>
            </a:r>
            <a:r>
              <a:rPr lang="en-US" sz="1300" dirty="0" err="1"/>
              <a:t>LoginToRp</a:t>
            </a:r>
            <a:r>
              <a:rPr lang="en-US" sz="1300" dirty="0"/>
              <a:t> is </a:t>
            </a:r>
            <a:r>
              <a:rPr lang="en-US" sz="1300" dirty="0" err="1"/>
              <a:t>entityID</a:t>
            </a:r>
            <a:r>
              <a:rPr lang="en-US" sz="1300" dirty="0"/>
              <a:t> from ECS provider metadata</a:t>
            </a:r>
          </a:p>
          <a:p>
            <a:pPr lvl="1"/>
            <a:r>
              <a:rPr lang="en-US" sz="1600" b="1" dirty="0"/>
              <a:t>The s3kinit script can be downloaded from https://github.com/chipmaurer/s3kinit</a:t>
            </a:r>
          </a:p>
          <a:p>
            <a:r>
              <a:rPr lang="en-US" sz="1600" dirty="0"/>
              <a:t>The s3kinit.py script displays the roles which the user can assume, and the user selects the appropriate role</a:t>
            </a:r>
          </a:p>
        </p:txBody>
      </p:sp>
    </p:spTree>
    <p:extLst>
      <p:ext uri="{BB962C8B-B14F-4D97-AF65-F5344CB8AC3E}">
        <p14:creationId xmlns:p14="http://schemas.microsoft.com/office/powerpoint/2010/main" val="365834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9E8B-C479-4FC0-9E3F-1AF01C4A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SAML Assertions (</a:t>
            </a:r>
            <a:r>
              <a:rPr lang="en-US" dirty="0" err="1"/>
              <a:t>cont</a:t>
            </a:r>
            <a:r>
              <a:rPr lang="en-US" dirty="0"/>
              <a:t>) – s3kinit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E505-725D-4462-9B9F-FB7DC074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42950"/>
            <a:ext cx="8572500" cy="4114800"/>
          </a:xfrm>
        </p:spPr>
        <p:txBody>
          <a:bodyPr/>
          <a:lstStyle/>
          <a:p>
            <a:r>
              <a:rPr lang="en-US" dirty="0"/>
              <a:t>The user chip is a member of the </a:t>
            </a:r>
            <a:r>
              <a:rPr lang="en-US" dirty="0" err="1"/>
              <a:t>HadoopAdminUser</a:t>
            </a:r>
            <a:r>
              <a:rPr lang="en-US" dirty="0"/>
              <a:t> AD Group (ADFS-</a:t>
            </a:r>
            <a:r>
              <a:rPr lang="en-US" dirty="0" err="1"/>
              <a:t>AdminUser</a:t>
            </a:r>
            <a:r>
              <a:rPr lang="en-US" dirty="0"/>
              <a:t> role)</a:t>
            </a:r>
          </a:p>
          <a:p>
            <a:pPr lvl="1"/>
            <a:r>
              <a:rPr lang="en-US" dirty="0"/>
              <a:t>Ask for credentials to last for 12 hours</a:t>
            </a:r>
          </a:p>
          <a:p>
            <a:pPr lvl="2"/>
            <a:r>
              <a:rPr lang="en-US" dirty="0"/>
              <a:t>Default is 1 hour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[chip@lrmk025 ~]$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s3kinit.py –H 12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Username: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chip@hdfs.emc.com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Password: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&lt;PASSWORD&gt;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Following provider role combination can be used with assertion provided with ECS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assumerolewithsaml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[ 0 ]: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urn:ecs:iam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::s3:role/ADFS-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urn:ecs:iam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::s3:saml-provider/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HadoopProvider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number for the role to assume (between 0 and 0):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/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80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9E8B-C479-4FC0-9E3F-1AF01C4A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SAML Assertions (</a:t>
            </a:r>
            <a:r>
              <a:rPr lang="en-US" dirty="0" err="1"/>
              <a:t>cont</a:t>
            </a:r>
            <a:r>
              <a:rPr lang="en-US" dirty="0"/>
              <a:t>) – s3kinit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E505-725D-4462-9B9F-FB7DC074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666750"/>
            <a:ext cx="8572500" cy="4114800"/>
          </a:xfrm>
        </p:spPr>
        <p:txBody>
          <a:bodyPr/>
          <a:lstStyle/>
          <a:p>
            <a:r>
              <a:rPr lang="en-US" dirty="0"/>
              <a:t>Temporary Credentials Generated by s3kinit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Access Key: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ASIA5FDA91A88B02BD80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Secret Key: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6zsZwdxZMnJkr1Np-lrkwxLheguviDtOh2LNHFDaFuM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Session Token: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gJzMxoUQVJPQTNCRkQ3NzI3OEM2Rjg4ODEiI3VybjplY3M6aWFtOjpzMzpyb2xlL0FERlMtQWRtaW5Vc2VyKhRBU0lBNUZEQTkxQTg4QjAyQkQ4MDJQTWFzdGVyS2V5UmVjb3JkLTNkYTRlMmU2YzIwY2IzODY0NWVlMmViOWQ1ZTFjNTE4MmJhMGFiNDc1YjEwODhhYTk0MGYzMjJlMDI1YTNjZDU474yH_o4uUhFjaGlwQGRldi5udWxsLmNvbVonCghzYW1sOmF1ZBIbaHR0cHM6Ly8xMC4yNDcuMTc5LjExMi9zYW1sWhUKCHNhbWw6c3ViEglIREZTXGNoaXBaGwoNc2FtbDpzdWJfdHlwZRIKcGVyc2lzdGVudFo7ChJzYW1sOm5hbWVxdWFsaWZpZXISJVsidFcrR3FFVW5ZUmxnUDZHTTJMVkFBZytwVTB3XHUwMDNkIl1aNgoIc2FtbDppc3MSKmh0dHA6Ly9BRC5oZGZzLmVtYy5jb20vYWRmcy9zZXJ2aWNlcy90cnVzdGIsdXJuOmVjczppYW06OnMzOnNhbWwtcHJvdmlkZXIvSGFkb29wUHJvdmlkZXI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Expiration Date (UTC):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2020-04-10T06:44:16Z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these Hadoop settings: -D fs.s3a.secret.key=6zsZwdxZMnJkr1Np-lrkwxLheguviDtOh2LNHFDaFuM -D fs.s3a.access.key=ASIA5FDA91A88B02BD80 -D fs.s3a.aws.credentials.provider=org.apache.hadoop.fs.s3a.TemporaryAWSCredentialsProvider -D fs.s3a.session.token=CgJzMxoUQVJPQTNCRkQ3NzI3OEM2Rjg4ODEiI3VybjplY3M6aWFtOjpzMzpyb2xlL0FERlMtQWRtaW5Vc2VyKhRBU0lBNUZEQTkxQTg4QjAyQkQ4MDJQTWFzdGVyS2V5UmVjb3JkLTNkYTRlMmU2YzIwY2IzODY0NWVlMmViOWQ1ZTFjNTE4MmJhMGFiNDc1YjEwODhhYTk0MGYzMjJlMDI1YTNjZDU474yH_o4uUhFjaGlwQGRldi5udWxsLmNvbVonCghzYW1sOmF1ZBIbaHR0cHM6Ly8xMC4yNDcuMTc5LjExMi9zYW1sWhUKCHNhbWw6c3ViEglIREZTXGNoaXBaGwoNc2FtbDpzdWJfdHlwZRIKcGVyc2lzdGVudFo7ChJzYW1sOm5hbWVxdWFsaWZpZXISJVsidFcrR3FFVW5ZUmxnUDZHTTJMVkFBZytwVTB3XHUwMDNkIl1aNgoIc2FtbDppc3MSKmh0dHA6Ly9BRC5oZGZzLmVtYy5jb20vYWRmcy9zZXJ2aWNlcy90cnVzdGIsdXJuOmVjczppYW06OnMzOnNhbWwtcHJvdmlkZXIvSGFkb29wUHJvdmlkZXI</a:t>
            </a:r>
            <a:endParaRPr lang="en-US" sz="11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9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B9E4-DBB0-4E4E-A68D-E053087B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27" y="209550"/>
            <a:ext cx="8572500" cy="387798"/>
          </a:xfrm>
        </p:spPr>
        <p:txBody>
          <a:bodyPr/>
          <a:lstStyle/>
          <a:p>
            <a:r>
              <a:rPr lang="en-US" dirty="0"/>
              <a:t>SAML Assertions (</a:t>
            </a:r>
            <a:r>
              <a:rPr lang="en-US" dirty="0" err="1"/>
              <a:t>cont</a:t>
            </a:r>
            <a:r>
              <a:rPr lang="en-US" dirty="0"/>
              <a:t>) – User chip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AC22-9F1D-4C57-946F-7E0AEEDCB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42950"/>
            <a:ext cx="8572500" cy="4038600"/>
          </a:xfrm>
        </p:spPr>
        <p:txBody>
          <a:bodyPr/>
          <a:lstStyle/>
          <a:p>
            <a:r>
              <a:rPr lang="en-US" dirty="0"/>
              <a:t>The user chip uses the output of s3kinit for various Hadoop commands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[chip@lrmk025 ~]$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 fs.s3a.secret.key=7ZHagYY93_OAceczZ80J14lMnVh9qpwrj2-J5ua7C6E -D fs.s3a.access.key=ASIA80797F10CD1D0F85 -D fs.s3a.aws.credentials.provider=org.apache.hadoop.fs.s3a.TemporaryAWSCredentialsProvider -D fs.s3a.session.token=CgJzMxoUQVJPQTNCRkQ3NzI3OEM2Rjg4ODEiI3VybjplY3M6aWFtOjpzMzpyb2xlL0FERlMtQWRtaW5Vc2VyKhRBU0lBODA3OTdGMTBDRDFEMEY4NTJQTWFzdGVyS2V5UmVjb3JkLTNkYTRlMmU2YzIwY2IzODY0NWVlMmViOWQ1ZTFjNTE4MmJhMGFiNDc1YjEwODhhYTk0MGYzMjJlMDI1YTNjZDU41oWoio8uUhFjaGlwQGRldi5udWxsLmNvbVonCghzYW1sOmF1ZBIbaHR0cHM6Ly8xMC4yNDcuMTc5LjExMi9zYW1sWhUKCHNhbWw6c3ViEglIREZTXGNoaXBaGwoNc2FtbDpzdWJfdHlwZRIKcGVyc2lzdGVudFo7ChJzYW1sOm5hbWVxdWFsaWZpZXISJVsidFcrR3FFVW5ZUmxnUDZHTTJMVkFBZytwVTB3XHUwMDNkIl1aNgoIc2FtbDppc3MSKmh0dHA6Ly9BRC5oZGZzLmVtYy5jb20vYWRmcy9zZXJ2aWNlcy90cnVzdGIsdXJuOmVjczppYW06OnMzOnNhbWwtcHJvdmlkZXIvSGFkb29wUHJvdmlkZXI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-ls s3a://hdfsBucket-s3a/hdfsBucket-s3a/tmp/file1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rw-rw-rw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  1 chip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8765 2020-03-12 18:31 s3a://hdfsBucket-s3a/tmp/file1</a:t>
            </a:r>
          </a:p>
        </p:txBody>
      </p:sp>
    </p:spTree>
    <p:extLst>
      <p:ext uri="{BB962C8B-B14F-4D97-AF65-F5344CB8AC3E}">
        <p14:creationId xmlns:p14="http://schemas.microsoft.com/office/powerpoint/2010/main" val="1888593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AACE-25B0-46F6-9376-BDF1B054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SAML Assertions (</a:t>
            </a:r>
            <a:r>
              <a:rPr lang="en-US" dirty="0" err="1"/>
              <a:t>cont</a:t>
            </a:r>
            <a:r>
              <a:rPr lang="en-US" dirty="0"/>
              <a:t>) – Other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2FB6-BED0-43FA-9637-7860A7FB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42950"/>
            <a:ext cx="8572500" cy="4038600"/>
          </a:xfrm>
        </p:spPr>
        <p:txBody>
          <a:bodyPr/>
          <a:lstStyle/>
          <a:p>
            <a:r>
              <a:rPr lang="en-US" dirty="0"/>
              <a:t>The user </a:t>
            </a:r>
            <a:r>
              <a:rPr lang="en-US" dirty="0" err="1"/>
              <a:t>sahil</a:t>
            </a:r>
            <a:r>
              <a:rPr lang="en-US" dirty="0"/>
              <a:t> is a member of the </a:t>
            </a:r>
            <a:r>
              <a:rPr lang="en-US" dirty="0" err="1"/>
              <a:t>HadoopPowerUser</a:t>
            </a:r>
            <a:r>
              <a:rPr lang="en-US" dirty="0"/>
              <a:t> AD group (ADFS-</a:t>
            </a:r>
            <a:r>
              <a:rPr lang="en-US" dirty="0" err="1"/>
              <a:t>PowerUser</a:t>
            </a:r>
            <a:r>
              <a:rPr lang="en-US" dirty="0"/>
              <a:t> role - no delete privileges)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[sahil@lrmk025 ~]$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&lt;TEMP CREDS&gt;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s3a://hdfsBucket-s3a/tmp/dir2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[sahil@lrmk025 ~]$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&lt;TEMP CREDS&gt;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s3a://hdfsBucket-s3a/tmp/dir2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s3a://hdfsBucket-s3a/tmp/dir2: delete on s3a://hdfsBucket-s3a/tmp/dir2: com.amazonaws.services.s3.model.AmazonS3Exception: Access Denied (Service: Amazon S3; Status Code: 403; Error Code: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AccessDenied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Request ID: 0af7b370:170cb443416:50cf:1f; S3 Extended Request ID: null), S3 Extended Request ID: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null:AccessDenied</a:t>
            </a:r>
            <a:endParaRPr lang="en-US" sz="1600" dirty="0"/>
          </a:p>
          <a:p>
            <a:r>
              <a:rPr lang="en-US" dirty="0"/>
              <a:t>The user tom is a member of the </a:t>
            </a:r>
            <a:r>
              <a:rPr lang="en-US" dirty="0" err="1"/>
              <a:t>HadoopReadOnlyUser</a:t>
            </a:r>
            <a:r>
              <a:rPr lang="en-US" dirty="0"/>
              <a:t> AD group (ADFS-</a:t>
            </a:r>
            <a:r>
              <a:rPr lang="en-US" dirty="0" err="1"/>
              <a:t>ReadOnlyUSer</a:t>
            </a:r>
            <a:r>
              <a:rPr lang="en-US" dirty="0"/>
              <a:t> role – no create or delete privileges)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[tom@lrmk025 ~]$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&lt;TEMP CREDS&gt;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s3a://hdfsBucket-s3a/tmp/dir3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/dir3/: PUT 0-byte object 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/dir3/: com.amazonaws.services.s3.model.AmazonS3Exception: Access Denied (Service: Amazon S3; Status Code: 403; Error Code: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AccessDenied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Request ID: 0af7b370:170cb443416:50cf:3e; S3 Extended Request ID: null), S3 Extended Request ID: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null:AccessDenied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1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AACE-25B0-46F6-9376-BDF1B054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SAML Assertions (</a:t>
            </a:r>
            <a:r>
              <a:rPr lang="en-US" dirty="0" err="1"/>
              <a:t>cont</a:t>
            </a:r>
            <a:r>
              <a:rPr lang="en-US" dirty="0"/>
              <a:t>) – Other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2FB6-BED0-43FA-9637-7860A7FB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42950"/>
            <a:ext cx="8572500" cy="4038600"/>
          </a:xfrm>
        </p:spPr>
        <p:txBody>
          <a:bodyPr/>
          <a:lstStyle/>
          <a:p>
            <a:r>
              <a:rPr lang="en-US" dirty="0"/>
              <a:t>The user </a:t>
            </a:r>
            <a:r>
              <a:rPr lang="en-US" dirty="0" err="1"/>
              <a:t>khlebp</a:t>
            </a:r>
            <a:r>
              <a:rPr lang="en-US" dirty="0"/>
              <a:t> is not a member of any Hadoop specific AD group, hence they cannot access S3A data, </a:t>
            </a:r>
            <a:r>
              <a:rPr lang="en-US" b="1" dirty="0">
                <a:solidFill>
                  <a:srgbClr val="FF0000"/>
                </a:solidFill>
              </a:rPr>
              <a:t>unless someone provides them access key and secret key credentials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[khlebp@lrmk025 ~]$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s3kinit.py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Username@Domain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khlebp@hdfs.emc.com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Password: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This user is not configured for any ADFS/ECS roles</a:t>
            </a:r>
          </a:p>
        </p:txBody>
      </p:sp>
    </p:spTree>
    <p:extLst>
      <p:ext uri="{BB962C8B-B14F-4D97-AF65-F5344CB8AC3E}">
        <p14:creationId xmlns:p14="http://schemas.microsoft.com/office/powerpoint/2010/main" val="276731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750" y="666750"/>
            <a:ext cx="8572500" cy="3848100"/>
          </a:xfrm>
        </p:spPr>
        <p:txBody>
          <a:bodyPr/>
          <a:lstStyle/>
          <a:p>
            <a:r>
              <a:rPr lang="en-US" dirty="0"/>
              <a:t>S3A is an open source connector for Hadoop, based on the official Amazon Web Services (AWS™) SDK. It was created to address the storage scaling and cost problems that many Hadoop users were having with HDFS.</a:t>
            </a:r>
          </a:p>
          <a:p>
            <a:pPr lvl="1"/>
            <a:r>
              <a:rPr lang="en-US" sz="1600" dirty="0"/>
              <a:t>S3A has been supported since Hadoop 2.7</a:t>
            </a:r>
          </a:p>
          <a:p>
            <a:pPr lvl="1"/>
            <a:r>
              <a:rPr lang="en-US" sz="1600" dirty="0"/>
              <a:t>Current Hadoop version is 3.1</a:t>
            </a:r>
          </a:p>
          <a:p>
            <a:r>
              <a:rPr lang="en-US" dirty="0"/>
              <a:t>Hadoop S3A allows you to connect your Hadoop cluster to any S3 compatible object store—in the public cloud, hybrid cloud or on-premises. This allows you to create a second tier of storage for offloading data, where the cost per terabyte is much lower.</a:t>
            </a:r>
          </a:p>
          <a:p>
            <a:r>
              <a:rPr lang="en-US" dirty="0"/>
              <a:t>The goal of S3A is not to replace HDFS, though you certainly could if you wanted to. The goal is to provide a second tier of storage that is optimized for cost and capacity. You don’t have to throw away valuable data just to free up disk space</a:t>
            </a:r>
          </a:p>
        </p:txBody>
      </p:sp>
    </p:spTree>
    <p:extLst>
      <p:ext uri="{BB962C8B-B14F-4D97-AF65-F5344CB8AC3E}">
        <p14:creationId xmlns:p14="http://schemas.microsoft.com/office/powerpoint/2010/main" val="79738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A850-0566-4BA6-9750-8EE1B285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IAM Credentials Using JCEKS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9FD0-35D7-4DE1-A0BE-899BD2B4A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42950"/>
            <a:ext cx="8572500" cy="4114800"/>
          </a:xfrm>
        </p:spPr>
        <p:txBody>
          <a:bodyPr/>
          <a:lstStyle/>
          <a:p>
            <a:r>
              <a:rPr lang="en-US" sz="1600" dirty="0"/>
              <a:t>As previously stated, IAM credentials for an IAM User or a SAML asserted role user can be encrypted and placed in a JCEKS credential file</a:t>
            </a:r>
          </a:p>
          <a:p>
            <a:r>
              <a:rPr lang="en-US" sz="1600" dirty="0"/>
              <a:t>For IAM users, add the access key and secret key. 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jceks</a:t>
            </a:r>
            <a:r>
              <a:rPr lang="en-US" dirty="0"/>
              <a:t> file can be placed on the local file system or HDFS, it just needs to only be accessible by the current user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[chip@lrmk025 ~]$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credential create fs.s3a.access.key -value AKIAB015FD8EC3DC6BCB  -provider localjceks://file/home/chip/s3A.jceks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[chip@lrmk025 ~]$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credential create fs.s3a.secret.key -value 'JuXl8trShLj09q3rpgak826JqPzOlhamFSP0SSC8' -provider localjceks://file/home/chip/s3A.jceks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[chip@lrmk025 ~]$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hadoop.security.credential.provider.path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=localjceks://file/home/chip/s3.jceks -ls s3a://hdfsBucket-s3a/</a:t>
            </a:r>
          </a:p>
          <a:p>
            <a:r>
              <a:rPr lang="en-US" sz="1600" dirty="0"/>
              <a:t>For SAML users, the fs.s3a.session.token also should be added to the JCEKS file</a:t>
            </a:r>
          </a:p>
          <a:p>
            <a:pPr lvl="1"/>
            <a:r>
              <a:rPr lang="en-US" dirty="0"/>
              <a:t>The fs.s3a.aws.credentials.provider keyword should be placed on the command line or in core-site</a:t>
            </a:r>
          </a:p>
        </p:txBody>
      </p:sp>
    </p:spTree>
    <p:extLst>
      <p:ext uri="{BB962C8B-B14F-4D97-AF65-F5344CB8AC3E}">
        <p14:creationId xmlns:p14="http://schemas.microsoft.com/office/powerpoint/2010/main" val="2489237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FDA5-A218-4612-AA3B-E49FCD26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Owner Permissions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1E27-5144-4996-987C-DA38C79EF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666750"/>
            <a:ext cx="8572500" cy="3848100"/>
          </a:xfrm>
        </p:spPr>
        <p:txBody>
          <a:bodyPr/>
          <a:lstStyle/>
          <a:p>
            <a:r>
              <a:rPr lang="en-US" dirty="0"/>
              <a:t>Prior to IAM support, the bucket owner, typically an object user, had superuser privileges for the bucket</a:t>
            </a:r>
          </a:p>
          <a:p>
            <a:pPr lvl="1"/>
            <a:r>
              <a:rPr lang="en-US" dirty="0"/>
              <a:t>Using their user access key and secret key, the bucket owner could access everything on the bucket</a:t>
            </a:r>
          </a:p>
          <a:p>
            <a:r>
              <a:rPr lang="en-US" dirty="0"/>
              <a:t>With IAM support, objects created by IAM users are not accessible by the bucket owner</a:t>
            </a:r>
          </a:p>
          <a:p>
            <a:pPr lvl="1"/>
            <a:r>
              <a:rPr lang="en-US" dirty="0"/>
              <a:t>Adding a bucket policy for the bucket owner can address this new behavior</a:t>
            </a:r>
          </a:p>
          <a:p>
            <a:pPr lvl="1"/>
            <a:r>
              <a:rPr lang="en-US" dirty="0"/>
              <a:t>Note that dir2, previously created by federated user </a:t>
            </a:r>
            <a:r>
              <a:rPr lang="en-US" dirty="0" err="1"/>
              <a:t>sahil</a:t>
            </a:r>
            <a:r>
              <a:rPr lang="en-US" dirty="0"/>
              <a:t> is not accessible by </a:t>
            </a:r>
            <a:r>
              <a:rPr lang="en-US" dirty="0" err="1"/>
              <a:t>hdfs</a:t>
            </a:r>
            <a:r>
              <a:rPr lang="en-US" dirty="0"/>
              <a:t>, the bucket owner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[hdfs@lrmk025 ~]$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-D fs.s3a.access.key=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-D fs.s3a.secret.key='PwVFc9O7zuTy+FN6/5MdvmruFeqF9CzHZ+N2rF66' -ls -R s3a://hdfsBucket-s3a/tmp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drwxrwxrwx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0 2020-03-18 13:42 s3a://hdfsBucket-s3a/tmp/dir2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ls: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/dir2/: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getFileStatus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/dir2/: com.amazonaws.services.s3.model.AmazonS3Exception: Forbidden (Service: Amazon S3; Status Code: 403; Error Code: 403 Forbidden; Request ID: 0af7b370:170cb443416:547f:b; S3 Extended Request ID: ), S3 Extended Request ID: :403 Forbidden</a:t>
            </a:r>
          </a:p>
        </p:txBody>
      </p:sp>
    </p:spTree>
    <p:extLst>
      <p:ext uri="{BB962C8B-B14F-4D97-AF65-F5344CB8AC3E}">
        <p14:creationId xmlns:p14="http://schemas.microsoft.com/office/powerpoint/2010/main" val="3066936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2741-92A1-4636-92CB-43FA7D51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Owner Permissions Change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9EF8C-0152-4CE9-8AA1-AC91C0B9F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42950"/>
            <a:ext cx="8572500" cy="3771900"/>
          </a:xfrm>
        </p:spPr>
        <p:txBody>
          <a:bodyPr/>
          <a:lstStyle/>
          <a:p>
            <a:r>
              <a:rPr lang="en-US" dirty="0"/>
              <a:t>Adding a bucket policy like below, will allow the bucket owner (</a:t>
            </a:r>
            <a:r>
              <a:rPr lang="en-US" dirty="0" err="1"/>
              <a:t>hdfs</a:t>
            </a:r>
            <a:r>
              <a:rPr lang="en-US" dirty="0"/>
              <a:t>) to retain the same control over the bucket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"Version": "2012-10-17",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"Id": "Policy on bucket",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"Statement": [    {    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"Action": [ "s3:*" ],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"Resource": "hdfsBucket-s3a/*",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"Effect": "Allow",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"Principal": "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   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"Sid": "allow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root access" } ]}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25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2BD4-639F-4176-8C68-62FE4169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Access via Policy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2732B-4CC7-43E3-89ED-07005754F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42950"/>
            <a:ext cx="8572500" cy="3657600"/>
          </a:xfrm>
        </p:spPr>
        <p:txBody>
          <a:bodyPr/>
          <a:lstStyle/>
          <a:p>
            <a:r>
              <a:rPr lang="en-US" dirty="0"/>
              <a:t>Suppose in previous examples, that </a:t>
            </a:r>
            <a:r>
              <a:rPr lang="en-US" dirty="0">
                <a:solidFill>
                  <a:srgbClr val="FF0000"/>
                </a:solidFill>
              </a:rPr>
              <a:t>/users/</a:t>
            </a:r>
            <a:r>
              <a:rPr lang="en-US" dirty="0" err="1">
                <a:solidFill>
                  <a:srgbClr val="FF0000"/>
                </a:solidFill>
              </a:rPr>
              <a:t>payrolluser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was a directory that contained files with sensitive information that the Hadoop administrator wanted to keep from being viewed by </a:t>
            </a:r>
            <a:r>
              <a:rPr lang="en-US" dirty="0" err="1"/>
              <a:t>HadoopReadOnly</a:t>
            </a:r>
            <a:r>
              <a:rPr lang="en-US" dirty="0"/>
              <a:t> policy users</a:t>
            </a:r>
          </a:p>
          <a:p>
            <a:pPr lvl="1"/>
            <a:r>
              <a:rPr lang="en-US" dirty="0"/>
              <a:t>Since POSIX style ACL management is not possible for S3A storage, the Hadoop admin has to use IAM policies and/or object tagging to restrict access</a:t>
            </a:r>
          </a:p>
          <a:p>
            <a:pPr lvl="2"/>
            <a:r>
              <a:rPr lang="en-US" sz="1400" dirty="0"/>
              <a:t>Object tagging covered later</a:t>
            </a:r>
          </a:p>
          <a:p>
            <a:r>
              <a:rPr lang="en-US" dirty="0"/>
              <a:t>Using Deny control in </a:t>
            </a:r>
            <a:r>
              <a:rPr lang="en-US" dirty="0" err="1"/>
              <a:t>HadoopReadOnly</a:t>
            </a:r>
            <a:r>
              <a:rPr lang="en-US" dirty="0"/>
              <a:t> policy</a:t>
            </a:r>
          </a:p>
          <a:p>
            <a:pPr lvl="1"/>
            <a:r>
              <a:rPr lang="en-US" dirty="0"/>
              <a:t>Restricting S3 access using resource wildcards is an easy way to enforce the security control</a:t>
            </a:r>
          </a:p>
          <a:p>
            <a:pPr lvl="1"/>
            <a:r>
              <a:rPr lang="en-US" dirty="0"/>
              <a:t>Editing the policy permissions, we can add the condition using the JSON editor</a:t>
            </a:r>
          </a:p>
          <a:p>
            <a:pPr lvl="1"/>
            <a:r>
              <a:rPr lang="en-US" dirty="0"/>
              <a:t>Summary</a:t>
            </a:r>
          </a:p>
          <a:p>
            <a:pPr lvl="2"/>
            <a:r>
              <a:rPr lang="en-US" sz="1400" dirty="0"/>
              <a:t>We want to Deny list bucket access to anything in the bucket with the prefix ‘users/</a:t>
            </a:r>
            <a:r>
              <a:rPr lang="en-US" sz="1400" dirty="0" err="1"/>
              <a:t>payrolluser</a:t>
            </a:r>
            <a:r>
              <a:rPr lang="en-US" sz="1400" dirty="0"/>
              <a:t>’ for those using the </a:t>
            </a:r>
            <a:r>
              <a:rPr lang="en-US" sz="1400" dirty="0" err="1"/>
              <a:t>HadoopReadOnly</a:t>
            </a:r>
            <a:r>
              <a:rPr lang="en-US" sz="1400" dirty="0"/>
              <a:t>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3CA5-0213-4DD6-AF45-06BA70CC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Access via Policy Management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E0B0-3B61-4D88-A96B-E9204268F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90" y="636141"/>
            <a:ext cx="8552460" cy="4114800"/>
          </a:xfrm>
        </p:spPr>
        <p:txBody>
          <a:bodyPr/>
          <a:lstStyle/>
          <a:p>
            <a:r>
              <a:rPr lang="en-US" sz="1600" dirty="0"/>
              <a:t>Add the following JSON block after the “Allow” block of the Permissions dialog for the </a:t>
            </a:r>
            <a:r>
              <a:rPr lang="en-US" sz="1600" dirty="0" err="1"/>
              <a:t>HadoopReadOnly</a:t>
            </a:r>
            <a:r>
              <a:rPr lang="en-US" sz="1600" dirty="0"/>
              <a:t> policy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"Action": [        "s3:*"      ],     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"Resource": "arn:aws:s3:::hdfsBucket-s3a/users/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payrolluser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/*",     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"Effect": "Deny",      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"Sid": "VisualEditor1"    }} }</a:t>
            </a:r>
          </a:p>
          <a:p>
            <a:r>
              <a:rPr lang="en-US" sz="1600" dirty="0"/>
              <a:t>Now, the </a:t>
            </a:r>
            <a:r>
              <a:rPr lang="en-US" sz="1600" dirty="0" err="1"/>
              <a:t>HadoopReadOnly</a:t>
            </a:r>
            <a:r>
              <a:rPr lang="en-US" sz="1600" dirty="0"/>
              <a:t> user tom has no access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[tom@lrmk025 ~]$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&lt;TEMP CREDS&gt; -cat s3a://hdfsBucket-s3a/users/payrolluser/employees.csv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cat: s3a://hdfsBucket-s3a/users/payrolluser/employees.csv: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getFileStatus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on s3a://hdfsBucket-s3a/users/payrolluser/employees.csv: com.amazonaws.services.s3.model.AmazonS3Exception: Forbidden (Service: Amazon S3; Status Code: 403; Error Code: 403 Forbidden; Request ID: 0af7b370:1715a3392ab:259:df; S3 Extended Request ID: ), S3 Extended Request ID: :403 Forbidden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84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93D4-15A4-4C8E-A265-E1452F03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Users and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D3A2E-9030-4A19-A878-F91B9F5AD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42950"/>
            <a:ext cx="8572500" cy="4267200"/>
          </a:xfrm>
        </p:spPr>
        <p:txBody>
          <a:bodyPr/>
          <a:lstStyle/>
          <a:p>
            <a:r>
              <a:rPr lang="en-US" dirty="0"/>
              <a:t>Using the previous examples, lets use IAM Groups and Users to create a user that uses the </a:t>
            </a:r>
            <a:r>
              <a:rPr lang="en-US" dirty="0" err="1"/>
              <a:t>HadoopReadOnly</a:t>
            </a:r>
            <a:r>
              <a:rPr lang="en-US" dirty="0"/>
              <a:t> policy</a:t>
            </a:r>
          </a:p>
          <a:p>
            <a:r>
              <a:rPr lang="en-US" dirty="0"/>
              <a:t>Create Group</a:t>
            </a:r>
          </a:p>
          <a:p>
            <a:pPr lvl="1"/>
            <a:r>
              <a:rPr lang="en-US" dirty="0"/>
              <a:t>Identity and Access -&gt; Group -&gt; New Group</a:t>
            </a:r>
          </a:p>
          <a:p>
            <a:pPr lvl="2"/>
            <a:r>
              <a:rPr lang="en-US" sz="1200" dirty="0"/>
              <a:t>Group Name: </a:t>
            </a:r>
            <a:r>
              <a:rPr lang="en-US" sz="1200" dirty="0" err="1"/>
              <a:t>IAMReadOnlyGroup</a:t>
            </a:r>
            <a:endParaRPr lang="en-US" sz="1200" dirty="0"/>
          </a:p>
          <a:p>
            <a:pPr lvl="2"/>
            <a:r>
              <a:rPr lang="en-US" sz="1200" dirty="0"/>
              <a:t>Attach </a:t>
            </a:r>
            <a:r>
              <a:rPr lang="en-US" sz="1200" dirty="0" err="1"/>
              <a:t>HadoopReadOnly</a:t>
            </a:r>
            <a:r>
              <a:rPr lang="en-US" sz="1200" dirty="0"/>
              <a:t> policy</a:t>
            </a:r>
          </a:p>
          <a:p>
            <a:pPr lvl="2"/>
            <a:r>
              <a:rPr lang="en-US" sz="1200" dirty="0"/>
              <a:t>Save</a:t>
            </a:r>
          </a:p>
          <a:p>
            <a:r>
              <a:rPr lang="en-US" dirty="0"/>
              <a:t>Create User</a:t>
            </a:r>
          </a:p>
          <a:p>
            <a:pPr lvl="1"/>
            <a:r>
              <a:rPr lang="en-US" dirty="0"/>
              <a:t>Identity and Access -&gt; User -&gt; New User</a:t>
            </a:r>
          </a:p>
          <a:p>
            <a:pPr lvl="2"/>
            <a:r>
              <a:rPr lang="en-US" sz="1200" dirty="0"/>
              <a:t>Name: </a:t>
            </a:r>
            <a:r>
              <a:rPr lang="en-US" sz="1200" dirty="0" err="1"/>
              <a:t>IAMReadOnlyUser</a:t>
            </a:r>
            <a:endParaRPr lang="en-US" sz="1200" dirty="0"/>
          </a:p>
          <a:p>
            <a:pPr lvl="2"/>
            <a:r>
              <a:rPr lang="en-US" sz="1200" dirty="0"/>
              <a:t>Group: </a:t>
            </a:r>
            <a:r>
              <a:rPr lang="en-US" sz="1200" dirty="0" err="1"/>
              <a:t>IAMReadOnlyGroup</a:t>
            </a:r>
            <a:endParaRPr lang="en-US" sz="1200" dirty="0"/>
          </a:p>
          <a:p>
            <a:pPr lvl="2"/>
            <a:r>
              <a:rPr lang="en-US" sz="1200" dirty="0"/>
              <a:t>Create User</a:t>
            </a:r>
          </a:p>
          <a:p>
            <a:pPr lvl="2"/>
            <a:r>
              <a:rPr lang="en-US" sz="1200" dirty="0"/>
              <a:t>In the New User dialog, expand the Secret Key</a:t>
            </a:r>
          </a:p>
          <a:p>
            <a:pPr lvl="2"/>
            <a:r>
              <a:rPr lang="en-US" sz="1200" dirty="0"/>
              <a:t>Record Access Key and Secret Key</a:t>
            </a:r>
          </a:p>
          <a:p>
            <a:pPr lvl="2"/>
            <a:r>
              <a:rPr lang="en-US" sz="1200" dirty="0"/>
              <a:t>Download CSV if desired</a:t>
            </a:r>
          </a:p>
          <a:p>
            <a:pPr lvl="2"/>
            <a:r>
              <a:rPr lang="en-US" sz="1200" dirty="0"/>
              <a:t>Like AWS, the Secret Key is only displayed once, when the user is created</a:t>
            </a:r>
          </a:p>
        </p:txBody>
      </p:sp>
    </p:spTree>
    <p:extLst>
      <p:ext uri="{BB962C8B-B14F-4D97-AF65-F5344CB8AC3E}">
        <p14:creationId xmlns:p14="http://schemas.microsoft.com/office/powerpoint/2010/main" val="2007238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95B3-D416-41ED-A205-42EBC634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Users and Groups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FAD4C-2BBF-4B61-A66A-3E0235488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42950"/>
            <a:ext cx="8572500" cy="3771900"/>
          </a:xfrm>
        </p:spPr>
        <p:txBody>
          <a:bodyPr/>
          <a:lstStyle/>
          <a:p>
            <a:r>
              <a:rPr lang="en-US" dirty="0"/>
              <a:t>Using the credentials for this IAM user, run a Hadoop cat command </a:t>
            </a:r>
          </a:p>
          <a:p>
            <a:r>
              <a:rPr lang="en-US" dirty="0"/>
              <a:t>We expect the same results for </a:t>
            </a:r>
            <a:r>
              <a:rPr lang="en-US"/>
              <a:t>this user as </a:t>
            </a:r>
            <a:r>
              <a:rPr lang="en-US" dirty="0"/>
              <a:t>for </a:t>
            </a:r>
            <a:r>
              <a:rPr lang="en-US" dirty="0" err="1"/>
              <a:t>HadoopReadOnly</a:t>
            </a:r>
            <a:r>
              <a:rPr lang="en-US" dirty="0"/>
              <a:t> SAML user ‘tom’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[iamreadonlyuser@lrmk025 ~]$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&lt;IAMCREDS&gt; -cat s3a://hdfsBucket-s3a/users/payrolluser/employees.csv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cat: s3a://hdfsBucket-s3a/users/payrolluser/employees.csv: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getFileStatus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 s3a://hdfsBucket-s3a/users/payrolluser/employees.csv: com.amazonaws.services.s3.model.AmazonS3Exception: Forbidden (Service: Amazon S3; Status Code: 403; Error Code: 403 Forbidden; Request ID: 0af7b370:1715a3392ab:259:df; S3 Extended Request ID: ), S3 Extended Request ID: :403 Forbidden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78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3F79-7B0A-4E32-ABA3-D0B01E8C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SAML Assertions vs IAM Users/Groups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A08EE-0EA6-49E4-87A3-46FFA7613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42950"/>
            <a:ext cx="8572500" cy="3771900"/>
          </a:xfrm>
        </p:spPr>
        <p:txBody>
          <a:bodyPr/>
          <a:lstStyle/>
          <a:p>
            <a:r>
              <a:rPr lang="en-US" dirty="0"/>
              <a:t>SAML Assertions</a:t>
            </a:r>
          </a:p>
          <a:p>
            <a:pPr lvl="1"/>
            <a:r>
              <a:rPr lang="en-US" dirty="0"/>
              <a:t>Use when the number of users who want access is large and users are authenticated via Active Directory Federated Services</a:t>
            </a:r>
          </a:p>
          <a:p>
            <a:pPr lvl="1"/>
            <a:r>
              <a:rPr lang="en-US" dirty="0"/>
              <a:t>More work upfront to create </a:t>
            </a:r>
            <a:r>
              <a:rPr lang="en-US" dirty="0" err="1"/>
              <a:t>CrossTrustRelationship</a:t>
            </a:r>
            <a:r>
              <a:rPr lang="en-US" dirty="0"/>
              <a:t> between ECS and ADFS (somewhat complicated)</a:t>
            </a:r>
          </a:p>
          <a:p>
            <a:pPr lvl="1"/>
            <a:r>
              <a:rPr lang="en-US" dirty="0"/>
              <a:t>More secure</a:t>
            </a:r>
          </a:p>
          <a:p>
            <a:pPr lvl="2"/>
            <a:r>
              <a:rPr lang="en-US" sz="1200" dirty="0"/>
              <a:t>Credentials are temporary</a:t>
            </a:r>
          </a:p>
          <a:p>
            <a:pPr lvl="2"/>
            <a:r>
              <a:rPr lang="en-US" sz="1200" dirty="0"/>
              <a:t>Credentials allocated per-assertion</a:t>
            </a:r>
          </a:p>
          <a:p>
            <a:r>
              <a:rPr lang="en-US" dirty="0"/>
              <a:t>IAM Users and Groups</a:t>
            </a:r>
          </a:p>
          <a:p>
            <a:pPr lvl="1"/>
            <a:r>
              <a:rPr lang="en-US" dirty="0"/>
              <a:t>Use when there are a small number of users</a:t>
            </a:r>
          </a:p>
          <a:p>
            <a:pPr lvl="1"/>
            <a:r>
              <a:rPr lang="en-US" dirty="0"/>
              <a:t>Less upfront work to create groups and users (easier)</a:t>
            </a:r>
          </a:p>
          <a:p>
            <a:pPr lvl="1"/>
            <a:r>
              <a:rPr lang="en-US" dirty="0"/>
              <a:t>Use when users not federated via Active Directory Federation Services</a:t>
            </a:r>
          </a:p>
          <a:p>
            <a:pPr lvl="2"/>
            <a:r>
              <a:rPr lang="en-US" sz="1200" dirty="0"/>
              <a:t>Kerberos, </a:t>
            </a:r>
            <a:r>
              <a:rPr lang="en-US" sz="1200" dirty="0" err="1"/>
              <a:t>openldap</a:t>
            </a:r>
            <a:r>
              <a:rPr lang="en-US" sz="1200" dirty="0"/>
              <a:t>, </a:t>
            </a:r>
            <a:r>
              <a:rPr lang="en-US" sz="1200" dirty="0" err="1"/>
              <a:t>etc</a:t>
            </a:r>
            <a:endParaRPr lang="en-US" sz="1200" dirty="0"/>
          </a:p>
          <a:p>
            <a:pPr lvl="1"/>
            <a:r>
              <a:rPr lang="en-US" dirty="0"/>
              <a:t>Less secure</a:t>
            </a:r>
          </a:p>
          <a:p>
            <a:pPr lvl="2"/>
            <a:r>
              <a:rPr lang="en-US" sz="1200" dirty="0"/>
              <a:t>Credentials are “long-term”</a:t>
            </a:r>
          </a:p>
          <a:p>
            <a:pPr lvl="2"/>
            <a:r>
              <a:rPr lang="en-US" sz="1200" dirty="0"/>
              <a:t>Users might be careless and expose their credentials</a:t>
            </a:r>
          </a:p>
        </p:txBody>
      </p:sp>
    </p:spTree>
    <p:extLst>
      <p:ext uri="{BB962C8B-B14F-4D97-AF65-F5344CB8AC3E}">
        <p14:creationId xmlns:p14="http://schemas.microsoft.com/office/powerpoint/2010/main" val="1575333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DE28-B6E4-466E-B738-A61AF18A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Object Tagging to Protect Individual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D3D3-49EB-4982-BC60-AB3F2AD1B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42950"/>
            <a:ext cx="8572500" cy="4038600"/>
          </a:xfrm>
        </p:spPr>
        <p:txBody>
          <a:bodyPr/>
          <a:lstStyle/>
          <a:p>
            <a:r>
              <a:rPr lang="en-US" sz="1600" dirty="0"/>
              <a:t>In the final example, we will use object tagging to restrict access to some files for some IAM users for any file which is tagged with a “Department” tag of “finance”</a:t>
            </a:r>
          </a:p>
          <a:p>
            <a:r>
              <a:rPr lang="en-US" sz="1600" dirty="0"/>
              <a:t>Only IAM/SAML users with ‘</a:t>
            </a:r>
            <a:r>
              <a:rPr lang="en-US" sz="1600" dirty="0" err="1"/>
              <a:t>PutObjectTagging</a:t>
            </a:r>
            <a:r>
              <a:rPr lang="en-US" sz="1600" dirty="0"/>
              <a:t>’ privileges can tag an object</a:t>
            </a:r>
          </a:p>
          <a:p>
            <a:r>
              <a:rPr lang="en-US" sz="1600" dirty="0"/>
              <a:t>Querying object tags imposes a minor latency similar to reading system metadata</a:t>
            </a:r>
          </a:p>
          <a:p>
            <a:r>
              <a:rPr lang="en-US" sz="1600" dirty="0"/>
              <a:t>IAM Users and IAM Roles can also have tags assigned to them</a:t>
            </a:r>
          </a:p>
          <a:p>
            <a:r>
              <a:rPr lang="en-US" sz="1600" dirty="0"/>
              <a:t>Example</a:t>
            </a:r>
          </a:p>
          <a:p>
            <a:pPr lvl="1"/>
            <a:r>
              <a:rPr lang="en-US" sz="1200" dirty="0"/>
              <a:t>Let’s assume there is a file in /users/chip/private called chip.private.txt</a:t>
            </a:r>
          </a:p>
          <a:p>
            <a:pPr lvl="1"/>
            <a:r>
              <a:rPr lang="en-US" sz="1200" dirty="0"/>
              <a:t>We will create an IAM User (</a:t>
            </a:r>
            <a:r>
              <a:rPr lang="en-US" sz="1200" dirty="0" err="1"/>
              <a:t>IAMChipAdmin</a:t>
            </a:r>
            <a:r>
              <a:rPr lang="en-US" sz="1200" dirty="0"/>
              <a:t>) who is also a member of the </a:t>
            </a:r>
            <a:r>
              <a:rPr lang="en-US" sz="1200" dirty="0" err="1"/>
              <a:t>HadoopAdmins</a:t>
            </a:r>
            <a:r>
              <a:rPr lang="en-US" sz="1200" dirty="0"/>
              <a:t> group which attaches to the </a:t>
            </a:r>
            <a:r>
              <a:rPr lang="en-US" sz="1200" dirty="0" err="1"/>
              <a:t>HadoopFullControl</a:t>
            </a:r>
            <a:r>
              <a:rPr lang="en-US" sz="1200" dirty="0"/>
              <a:t> policy</a:t>
            </a:r>
          </a:p>
          <a:p>
            <a:pPr lvl="1"/>
            <a:r>
              <a:rPr lang="en-US" sz="1200" dirty="0"/>
              <a:t>We will update the </a:t>
            </a:r>
            <a:r>
              <a:rPr lang="en-US" sz="1200" dirty="0" err="1"/>
              <a:t>HadoopReadOnly</a:t>
            </a:r>
            <a:r>
              <a:rPr lang="en-US" sz="1200" dirty="0"/>
              <a:t> policy to deny access to any file (</a:t>
            </a:r>
            <a:r>
              <a:rPr lang="en-US" sz="1200" dirty="0" err="1"/>
              <a:t>GetObject</a:t>
            </a:r>
            <a:r>
              <a:rPr lang="en-US" sz="1200" dirty="0"/>
              <a:t>) that has an object tag of Department = “finance”</a:t>
            </a:r>
          </a:p>
          <a:p>
            <a:pPr lvl="2"/>
            <a:r>
              <a:rPr lang="en-US" sz="1050" dirty="0"/>
              <a:t>Federated user tom who assumes the ADFS-</a:t>
            </a:r>
            <a:r>
              <a:rPr lang="en-US" sz="1050" dirty="0" err="1"/>
              <a:t>ReadOnlyUser</a:t>
            </a:r>
            <a:r>
              <a:rPr lang="en-US" sz="1050" dirty="0"/>
              <a:t> role should not have read access to this file, even though the </a:t>
            </a:r>
            <a:r>
              <a:rPr lang="en-US" sz="1050" dirty="0" err="1"/>
              <a:t>HadoopReadOnlyUser</a:t>
            </a:r>
            <a:r>
              <a:rPr lang="en-US" sz="1050" dirty="0"/>
              <a:t> policy has read access to all files in the bucket</a:t>
            </a:r>
          </a:p>
          <a:p>
            <a:pPr lvl="1"/>
            <a:r>
              <a:rPr lang="en-US" sz="1200" dirty="0"/>
              <a:t>We will create a key/value tag to assign to chip.private.txt</a:t>
            </a:r>
          </a:p>
          <a:p>
            <a:pPr lvl="2"/>
            <a:r>
              <a:rPr lang="en-US" sz="1050" dirty="0"/>
              <a:t>&lt;Key&gt;Department&lt;/Key&gt;</a:t>
            </a:r>
          </a:p>
          <a:p>
            <a:pPr lvl="2"/>
            <a:r>
              <a:rPr lang="en-US" sz="1050" dirty="0"/>
              <a:t>&lt;Value&gt;finance&lt;/Value&gt;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31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A5B9-5675-4658-AFDF-134C5A6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Tagging (</a:t>
            </a:r>
            <a:r>
              <a:rPr lang="en-US" dirty="0" err="1"/>
              <a:t>cont</a:t>
            </a:r>
            <a:r>
              <a:rPr lang="en-US" dirty="0"/>
              <a:t>) – Create tag xml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6622-682F-416A-8489-6B7B7A10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42950"/>
            <a:ext cx="8572500" cy="3771900"/>
          </a:xfrm>
        </p:spPr>
        <p:txBody>
          <a:bodyPr/>
          <a:lstStyle/>
          <a:p>
            <a:r>
              <a:rPr lang="en-US" dirty="0"/>
              <a:t>Object tagging does not necessarily have to be done via a file.  </a:t>
            </a:r>
          </a:p>
          <a:p>
            <a:pPr lvl="1"/>
            <a:r>
              <a:rPr lang="en-US" dirty="0"/>
              <a:t>The XML tag information can be passed on the command line</a:t>
            </a:r>
          </a:p>
          <a:p>
            <a:r>
              <a:rPr lang="en-US" dirty="0"/>
              <a:t>The s3curl.pl script is the preferred tool to use for object tagging for IAM users</a:t>
            </a:r>
          </a:p>
          <a:p>
            <a:pPr lvl="1"/>
            <a:r>
              <a:rPr lang="en-US" dirty="0"/>
              <a:t>SAML users need to use curl command to include session token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[chip@lrmk025 ~]$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payroll_object_tag.xml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&lt;Tagging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="http://s3.amazonaws.com/doc/2006-03-01/"&gt;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&lt;Tag&gt;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&lt;Key&gt;Department&lt;/Key&gt;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&lt;Value&gt;finance&lt;/Value&gt;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&lt;/Tag&gt;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&lt;/Tagging&gt;</a:t>
            </a:r>
          </a:p>
        </p:txBody>
      </p:sp>
    </p:spTree>
    <p:extLst>
      <p:ext uri="{BB962C8B-B14F-4D97-AF65-F5344CB8AC3E}">
        <p14:creationId xmlns:p14="http://schemas.microsoft.com/office/powerpoint/2010/main" val="137075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750" y="666750"/>
            <a:ext cx="8572500" cy="3848100"/>
          </a:xfrm>
        </p:spPr>
        <p:txBody>
          <a:bodyPr/>
          <a:lstStyle/>
          <a:p>
            <a:pPr marL="342900" indent="-342900"/>
            <a:r>
              <a:rPr lang="en-US" dirty="0"/>
              <a:t>ECS support of Hadoop S3A is not new in ECS 3.5</a:t>
            </a:r>
          </a:p>
          <a:p>
            <a:pPr marL="800100" lvl="1" indent="-342900"/>
            <a:r>
              <a:rPr lang="en-US" sz="1800" dirty="0"/>
              <a:t>Has been supported for many ECS releases</a:t>
            </a:r>
          </a:p>
          <a:p>
            <a:pPr marL="342900" indent="-342900"/>
            <a:r>
              <a:rPr lang="en-US" dirty="0"/>
              <a:t>S3A is the future of ECS Hadoop support</a:t>
            </a:r>
          </a:p>
          <a:p>
            <a:pPr marL="685800" lvl="1" indent="-342900"/>
            <a:r>
              <a:rPr lang="en-US" sz="1600" dirty="0"/>
              <a:t>Legacy “ViPRFS” Hadoop support will be deprecated moving forward</a:t>
            </a:r>
          </a:p>
          <a:p>
            <a:pPr marL="342900" indent="-342900"/>
            <a:r>
              <a:rPr lang="en-US" dirty="0"/>
              <a:t>Customers will balance the performance of S3A with the scalability to determine how they will use ECS for S3A storage</a:t>
            </a:r>
          </a:p>
          <a:p>
            <a:pPr marL="342900" indent="-342900"/>
            <a:r>
              <a:rPr lang="en-US" dirty="0"/>
              <a:t>Up until now, secure Hadoop access to ECS storage has been an issue, which has reduced the number of customer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45759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AB2F-4468-4E65-9545-4BA76525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Tagging (</a:t>
            </a:r>
            <a:r>
              <a:rPr lang="en-US" dirty="0" err="1"/>
              <a:t>cont</a:t>
            </a:r>
            <a:r>
              <a:rPr lang="en-US" dirty="0"/>
              <a:t>) – Add Tag to File (and Confirm)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1C218-9EEF-4F69-A45C-64E2E29B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819150"/>
            <a:ext cx="8572500" cy="36957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[chip@lrmk025 ~]$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s3curl.pl --id=AKIA431FB00150EC3F79 --key='mJ+8mcE6IJhK7KM9sF6fUgF0/fwHIEI798+MI6z1' --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--put ./payroll_object_tag.xml http://10.247.179.112:9020/hdfsBucket-s3a/users/chip/private/chip.private.txt?tagging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[chip@lrmk025 ~]$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s3curl.pl --id=AKIA431FB00150EC3F79 --key='mJ+8mcE6IJhK7KM9sF6fUgF0/fwHIEI798+MI6z1’ -–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http://10.247.179.112:9020/hdfsBucket-s3a/users/chip/private/chip.private.txt?tagging|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xmllint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--format -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&lt;Tagging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="http://s3.amazonaws.com/doc/2006-03-01/"&gt;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&lt;Tag&gt;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&lt;Key&gt;Department&lt;/Key&gt;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&lt;Value&gt;payroll&lt;/Value&gt;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&lt;/Tag&gt;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&lt;/Tagging&gt;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3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AB2F-4468-4E65-9545-4BA76525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Tagging (</a:t>
            </a:r>
            <a:r>
              <a:rPr lang="en-US" dirty="0" err="1"/>
              <a:t>cont</a:t>
            </a:r>
            <a:r>
              <a:rPr lang="en-US" dirty="0"/>
              <a:t>) – Using the Secure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1C218-9EEF-4F69-A45C-64E2E29B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819150"/>
            <a:ext cx="8572500" cy="3695700"/>
          </a:xfrm>
        </p:spPr>
        <p:txBody>
          <a:bodyPr/>
          <a:lstStyle/>
          <a:p>
            <a:r>
              <a:rPr lang="en-US" dirty="0"/>
              <a:t>If you want to use the secure S3 port, you need to use port 9021 and https</a:t>
            </a:r>
          </a:p>
          <a:p>
            <a:pPr lvl="1"/>
            <a:r>
              <a:rPr lang="en-US" dirty="0"/>
              <a:t>May also have to use the –k </a:t>
            </a:r>
            <a:r>
              <a:rPr lang="en-US" dirty="0" err="1"/>
              <a:t>arg</a:t>
            </a:r>
            <a:r>
              <a:rPr lang="en-US" dirty="0"/>
              <a:t> to ignore certificate warnings (add – to pass to curl command)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[chip@lrmk025 ~]$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s3curl.pl --debug --id=AKIA431FB00150EC3F79 --key='mJ+8mcE6IJhK7KM9sF6fUgF0/fwHIEI798+MI6z1' --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://10.247.179.112: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9021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/hdfsBucket-s3a/users/chip/private/chip.private.txt?tagging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-k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xmllint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--format -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613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3A4E-2175-4705-9180-CDD62D4B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276999"/>
          </a:xfrm>
        </p:spPr>
        <p:txBody>
          <a:bodyPr/>
          <a:lstStyle/>
          <a:p>
            <a:r>
              <a:rPr lang="en-US" sz="2000" dirty="0"/>
              <a:t>Object Tagging (</a:t>
            </a:r>
            <a:r>
              <a:rPr lang="en-US" sz="2000" dirty="0" err="1"/>
              <a:t>cont</a:t>
            </a:r>
            <a:r>
              <a:rPr lang="en-US" sz="2000" dirty="0"/>
              <a:t>) –  Bucket Policy to Enforce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3B9A3-1CE9-45F8-B1B8-2D9EC381F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666750"/>
            <a:ext cx="8572500" cy="3848100"/>
          </a:xfrm>
        </p:spPr>
        <p:txBody>
          <a:bodyPr/>
          <a:lstStyle/>
          <a:p>
            <a:r>
              <a:rPr lang="en-US" dirty="0"/>
              <a:t>We add to the </a:t>
            </a:r>
            <a:r>
              <a:rPr lang="en-US" dirty="0" err="1"/>
              <a:t>HadoopReadOnly</a:t>
            </a:r>
            <a:r>
              <a:rPr lang="en-US" dirty="0"/>
              <a:t> policy a statement to deny s3:GetObject actions for any file if the object tag for Department is “finance”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"Condition": {  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StringEquals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 "s3:ExistingObjectTag/Department": "finance" } },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"Action": [ "s3:GetObject" ],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"Resource": "arn:aws:s3:::hdfsBucket-s3a/*",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"Effect": "Deny"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572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AC08-5B01-4500-8789-CA69F8D2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</p:spPr>
        <p:txBody>
          <a:bodyPr/>
          <a:lstStyle/>
          <a:p>
            <a:r>
              <a:rPr lang="en-US" dirty="0"/>
              <a:t>Object Tagging (</a:t>
            </a:r>
            <a:r>
              <a:rPr lang="en-US" dirty="0" err="1"/>
              <a:t>cont</a:t>
            </a:r>
            <a:r>
              <a:rPr lang="en-US" dirty="0"/>
              <a:t>) –  Testing Object Access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C494-D8C0-4566-896A-654A785FF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00150"/>
            <a:ext cx="8629650" cy="3124200"/>
          </a:xfrm>
        </p:spPr>
        <p:txBody>
          <a:bodyPr/>
          <a:lstStyle/>
          <a:p>
            <a:r>
              <a:rPr lang="en-US" sz="2000" dirty="0"/>
              <a:t>First we try to read the file using the credentials for IAM user ‘</a:t>
            </a:r>
            <a:r>
              <a:rPr lang="en-US" sz="2000" dirty="0" err="1"/>
              <a:t>IAMChipAdmin</a:t>
            </a:r>
            <a:r>
              <a:rPr lang="en-US" sz="2000" dirty="0"/>
              <a:t>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[chip@lrmk025 ~]$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hadoop.security.credential.provider.path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=localjceks://file/home/chip/s3A.jceks -cat s3a://hdfsBucket-s3a/users/chip/private/chip.private.txt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file is only visible to users with access to finance files</a:t>
            </a:r>
          </a:p>
        </p:txBody>
      </p:sp>
    </p:spTree>
    <p:extLst>
      <p:ext uri="{BB962C8B-B14F-4D97-AF65-F5344CB8AC3E}">
        <p14:creationId xmlns:p14="http://schemas.microsoft.com/office/powerpoint/2010/main" val="1879835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EE0B-9765-4D98-AB38-4F7BD3B5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Tagging (</a:t>
            </a:r>
            <a:r>
              <a:rPr lang="en-US" dirty="0" err="1"/>
              <a:t>cont</a:t>
            </a:r>
            <a:r>
              <a:rPr lang="en-US" dirty="0"/>
              <a:t>) –  Testing Object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B6EAE-B554-4CEE-B2E4-95EE16D0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00150"/>
            <a:ext cx="8572500" cy="3314700"/>
          </a:xfrm>
        </p:spPr>
        <p:txBody>
          <a:bodyPr/>
          <a:lstStyle/>
          <a:p>
            <a:r>
              <a:rPr lang="en-US" sz="2000" dirty="0"/>
              <a:t>Now we try as SAML user tom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[tom@lrmk025 ~]$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&lt;TEMP CREDENTIALS&gt; -cat s3a://hdfsBucket-s3a/users/chip/private/chip.private.txt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cat: s3a://hdfsBucket-s3a/users/chip/private/chip.private.txt: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getFileStatus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 s3a://hdfsBucket-s3a/users/chip/private/chip.private.txt: com.amazonaws.services.s3.model.AmazonS3Exception: Forbidden (Service: Amazon S3; Status Code: 403; Error Code: 403 Forbidden; Request ID: 0af7b370:1715a3392ab:4c93:57; S3 Extended Request ID: ), S3 Extended Request ID: :403 Forbidden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67FD-4C1E-4DB8-BB4C-4B90AAEC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Service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72F3-CD4B-4E8B-B8AE-3E8745FA1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819150"/>
            <a:ext cx="8572500" cy="3695700"/>
          </a:xfrm>
        </p:spPr>
        <p:txBody>
          <a:bodyPr/>
          <a:lstStyle/>
          <a:p>
            <a:r>
              <a:rPr lang="en-US" dirty="0"/>
              <a:t>Some of the Hadoop service users (hive, spark, </a:t>
            </a:r>
            <a:r>
              <a:rPr lang="en-US" dirty="0" err="1"/>
              <a:t>hdfs</a:t>
            </a:r>
            <a:r>
              <a:rPr lang="en-US" dirty="0"/>
              <a:t>) can/should have their own IAM user accounts</a:t>
            </a:r>
          </a:p>
          <a:p>
            <a:pPr lvl="1"/>
            <a:r>
              <a:rPr lang="en-US" dirty="0"/>
              <a:t>Create IAM Group: (e.g.) </a:t>
            </a:r>
            <a:r>
              <a:rPr lang="en-US" dirty="0" err="1"/>
              <a:t>HadoopServiceUsers</a:t>
            </a:r>
            <a:endParaRPr lang="en-US" dirty="0"/>
          </a:p>
          <a:p>
            <a:pPr lvl="2"/>
            <a:r>
              <a:rPr lang="en-US" sz="1400" dirty="0"/>
              <a:t>Attach to </a:t>
            </a:r>
            <a:r>
              <a:rPr lang="en-US" sz="1400" dirty="0" err="1"/>
              <a:t>HadoopFullControl</a:t>
            </a:r>
            <a:r>
              <a:rPr lang="en-US" sz="1400" dirty="0"/>
              <a:t> policy (or similar)</a:t>
            </a:r>
          </a:p>
          <a:p>
            <a:pPr lvl="1"/>
            <a:r>
              <a:rPr lang="en-US" dirty="0"/>
              <a:t>Create IAM users in Hadoop group as necessary</a:t>
            </a:r>
          </a:p>
          <a:p>
            <a:pPr lvl="2"/>
            <a:r>
              <a:rPr lang="en-US" sz="1400" dirty="0"/>
              <a:t>hive, </a:t>
            </a:r>
            <a:r>
              <a:rPr lang="en-US" sz="1400" dirty="0" err="1"/>
              <a:t>hdfs</a:t>
            </a:r>
            <a:r>
              <a:rPr lang="en-US" sz="1400" dirty="0"/>
              <a:t>, </a:t>
            </a:r>
            <a:r>
              <a:rPr lang="en-US" sz="1400" dirty="0" err="1"/>
              <a:t>etc</a:t>
            </a:r>
            <a:endParaRPr lang="en-US" sz="1400" dirty="0"/>
          </a:p>
          <a:p>
            <a:r>
              <a:rPr lang="en-US" dirty="0"/>
              <a:t>Older versions of Hadoop (2.7, 2.8) may not be so good at using private, encrypted credential files to get secure access to S3A for services</a:t>
            </a:r>
          </a:p>
          <a:p>
            <a:pPr lvl="1"/>
            <a:r>
              <a:rPr lang="en-US" dirty="0"/>
              <a:t>Using Sentry (CDH) or Ranger (Ambari) can/should also be used to provide additional access control</a:t>
            </a:r>
          </a:p>
          <a:p>
            <a:r>
              <a:rPr lang="en-US" dirty="0"/>
              <a:t>Hive</a:t>
            </a:r>
          </a:p>
          <a:p>
            <a:pPr lvl="1"/>
            <a:r>
              <a:rPr lang="en-US" dirty="0"/>
              <a:t>With CDH 6.1.1 (Hadoop 3.0) hive can be used to access s3a with JCEKS, but beeline cannot</a:t>
            </a:r>
          </a:p>
          <a:p>
            <a:pPr lvl="1"/>
            <a:r>
              <a:rPr lang="en-US" dirty="0"/>
              <a:t>Encrypt hive access key and secret key (make sure </a:t>
            </a:r>
            <a:r>
              <a:rPr lang="en-US" dirty="0" err="1"/>
              <a:t>jceks</a:t>
            </a:r>
            <a:r>
              <a:rPr lang="en-US" dirty="0"/>
              <a:t> file is owned by hive)</a:t>
            </a:r>
          </a:p>
          <a:p>
            <a:pPr lvl="1"/>
            <a:r>
              <a:rPr lang="en-US" dirty="0"/>
              <a:t>Allow permission access to </a:t>
            </a:r>
            <a:r>
              <a:rPr lang="en-US" dirty="0" err="1"/>
              <a:t>jceks</a:t>
            </a:r>
            <a:r>
              <a:rPr lang="en-US" dirty="0"/>
              <a:t> file for users who want to use hive</a:t>
            </a:r>
          </a:p>
          <a:p>
            <a:pPr lvl="1"/>
            <a:r>
              <a:rPr lang="en-US" dirty="0"/>
              <a:t>In order to be accessible to multiple nodes of the Hadoop cluster, the </a:t>
            </a:r>
            <a:r>
              <a:rPr lang="en-US" dirty="0" err="1"/>
              <a:t>jceks</a:t>
            </a:r>
            <a:r>
              <a:rPr lang="en-US" dirty="0"/>
              <a:t> file should be put in </a:t>
            </a:r>
            <a:r>
              <a:rPr lang="en-US" dirty="0" err="1"/>
              <a:t>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74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67FD-4C1E-4DB8-BB4C-4B90AAEC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Service Access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72F3-CD4B-4E8B-B8AE-3E8745FA1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666750"/>
            <a:ext cx="8572500" cy="4114800"/>
          </a:xfrm>
        </p:spPr>
        <p:txBody>
          <a:bodyPr/>
          <a:lstStyle/>
          <a:p>
            <a:r>
              <a:rPr lang="en-US" dirty="0"/>
              <a:t>Create JCEKS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[hive@lrmk025 ~]$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credential create fs.s3a.access.key -value AKIAA2954F3A8EEF78B5 -provider jceks://hdfs@lrmk025.lss.emc.com/users/hive/creds/s3a.jceks</a:t>
            </a:r>
          </a:p>
          <a:p>
            <a:r>
              <a:rPr lang="en-US" dirty="0"/>
              <a:t>Repeat for fs.s3a.secret.key</a:t>
            </a:r>
          </a:p>
          <a:p>
            <a:r>
              <a:rPr lang="en-US" dirty="0"/>
              <a:t>Can use bucket specific access/secret keys</a:t>
            </a:r>
          </a:p>
          <a:p>
            <a:pPr lvl="1"/>
            <a:r>
              <a:rPr lang="en-US" dirty="0"/>
              <a:t>fs.s3a.bucket.hdfsbucket-s3a.fs.s3a.access.key</a:t>
            </a:r>
          </a:p>
          <a:p>
            <a:r>
              <a:rPr lang="en-US" dirty="0"/>
              <a:t>For CDH 6.1.1, this worked</a:t>
            </a:r>
          </a:p>
          <a:p>
            <a:pPr lvl="1"/>
            <a:r>
              <a:rPr lang="en-US" dirty="0"/>
              <a:t>Add fs.s3a.security.credential.provider.path and </a:t>
            </a:r>
            <a:r>
              <a:rPr lang="en-US" dirty="0" err="1"/>
              <a:t>hadoop.security.credential.provider.path</a:t>
            </a:r>
            <a:r>
              <a:rPr lang="en-US" dirty="0"/>
              <a:t> to “</a:t>
            </a:r>
            <a:r>
              <a:rPr lang="en-US" b="1" dirty="0"/>
              <a:t>Hive Service Advanced Configuration Snippet (Safety Valve) for hive-site</a:t>
            </a:r>
            <a:r>
              <a:rPr lang="en-US" dirty="0"/>
              <a:t>“ and “</a:t>
            </a:r>
            <a:r>
              <a:rPr lang="en-US" b="1" dirty="0"/>
              <a:t>Hive Client Advanced Configuration Snippet (Safety Valve) for hive-site</a:t>
            </a:r>
            <a:r>
              <a:rPr lang="en-US" dirty="0"/>
              <a:t>“ </a:t>
            </a:r>
          </a:p>
          <a:p>
            <a:endParaRPr lang="en-US" dirty="0"/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C9395-9915-419B-A8E5-384DD355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09750"/>
            <a:ext cx="3995362" cy="131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23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67FD-4C1E-4DB8-BB4C-4B90AAEC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Service Access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72F3-CD4B-4E8B-B8AE-3E8745FA1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666750"/>
            <a:ext cx="8572500" cy="4114800"/>
          </a:xfrm>
        </p:spPr>
        <p:txBody>
          <a:bodyPr/>
          <a:lstStyle/>
          <a:p>
            <a:r>
              <a:rPr lang="en-US" dirty="0"/>
              <a:t>User chip can access the </a:t>
            </a:r>
            <a:r>
              <a:rPr lang="en-US" dirty="0" err="1"/>
              <a:t>jceks</a:t>
            </a:r>
            <a:r>
              <a:rPr lang="en-US" dirty="0"/>
              <a:t> file for hive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[chip@lrmk025 ~]$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credential list -provider  jceks://hdfs@lrmk025.lss.emc.com/users/hive/creds/s3a.jceks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Listing aliases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CredentialProvider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jceks://hdfs@lrmk025.lss.emc.com/users/hive/creds/s3a.jceks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fs.s3a.secret.key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fs.s3a.access.key</a:t>
            </a:r>
            <a:endParaRPr lang="en-US" sz="1200" dirty="0"/>
          </a:p>
          <a:p>
            <a:r>
              <a:rPr lang="en-US" dirty="0"/>
              <a:t>There exists a csv file on S3A that was used to create a hive table</a:t>
            </a:r>
          </a:p>
          <a:p>
            <a:pPr lvl="1"/>
            <a:r>
              <a:rPr lang="en-US" dirty="0"/>
              <a:t>Note: user chip has IAM credentials that allow him access to the csv file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[chip@lrmk025 ~]$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-D fs.s3a.access.key=AKIAB015FD8EC3DC6BCB -Dfs.s3a.secret.key='JuXl8trShLj09q3rpgak826JqPzOlhamFSP0SSC8'  -ls s3a://hdfsbucket-s3a/data/hive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Found 1 items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rw-rw-rw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  1 chip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89 2020-04-27 15:46 s3a://hdfsbucket-s3a/data/hive/employees.csv</a:t>
            </a:r>
          </a:p>
        </p:txBody>
      </p:sp>
    </p:spTree>
    <p:extLst>
      <p:ext uri="{BB962C8B-B14F-4D97-AF65-F5344CB8AC3E}">
        <p14:creationId xmlns:p14="http://schemas.microsoft.com/office/powerpoint/2010/main" val="714922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67FD-4C1E-4DB8-BB4C-4B90AAEC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Service Access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72F3-CD4B-4E8B-B8AE-3E8745FA1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666750"/>
            <a:ext cx="8572500" cy="4114800"/>
          </a:xfrm>
        </p:spPr>
        <p:txBody>
          <a:bodyPr/>
          <a:lstStyle/>
          <a:p>
            <a:r>
              <a:rPr lang="en-US" dirty="0"/>
              <a:t>User chip can run hive, and access a table that exists on s3a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[chip@lrmk025 ~]$ hive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hive&gt; use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Time taken: 1.403 seconds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hive&gt; select * from employees;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Maurer  Chip    President       1000000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Brady   Tom     Quarterback     2000000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Jerry    Janitor 10000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Time taken: 0.846 seconds, Fetched: 3 row(s)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7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67FD-4C1E-4DB8-BB4C-4B90AAEC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Service Access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72F3-CD4B-4E8B-B8AE-3E8745FA1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666750"/>
            <a:ext cx="8572500" cy="4114800"/>
          </a:xfrm>
        </p:spPr>
        <p:txBody>
          <a:bodyPr/>
          <a:lstStyle/>
          <a:p>
            <a:r>
              <a:rPr lang="en-US" dirty="0"/>
              <a:t>User tom cannot access the </a:t>
            </a:r>
            <a:r>
              <a:rPr lang="en-US" dirty="0" err="1"/>
              <a:t>jceks</a:t>
            </a:r>
            <a:r>
              <a:rPr lang="en-US" dirty="0"/>
              <a:t> file for hive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[tom@lrmk025 ~]$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credential list -provider  jceks://hdfs@lrmk025.lss.emc.com/users/hive/creds/s3a.jceks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org.apache.hadoop.security.AccessControlException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Permission denied: user=tom, access=READ,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="/users/hive/creds/s3a.jceks":hive:HadoopAdmin:-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-r-----</a:t>
            </a:r>
            <a:endParaRPr lang="en-US" sz="1200" dirty="0"/>
          </a:p>
          <a:p>
            <a:r>
              <a:rPr lang="en-US" dirty="0"/>
              <a:t>So user tom cannot access the hive table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hive&gt; use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taken: 1.398 seconds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hive&gt; select * from employees;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Failed with exception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java.io.IOException:java.io.IOException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Cannot find password option fs.s3a.bucket.hdfsbucket-s3a.fs.s3a.access.key</a:t>
            </a:r>
          </a:p>
        </p:txBody>
      </p:sp>
    </p:spTree>
    <p:extLst>
      <p:ext uri="{BB962C8B-B14F-4D97-AF65-F5344CB8AC3E}">
        <p14:creationId xmlns:p14="http://schemas.microsoft.com/office/powerpoint/2010/main" val="334889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4956-9E8D-41E3-B63E-206BCA43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S3A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2B7E-AD83-4C2B-B4FA-BC9EDD4AF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895350"/>
            <a:ext cx="8572500" cy="3619500"/>
          </a:xfrm>
        </p:spPr>
        <p:txBody>
          <a:bodyPr/>
          <a:lstStyle/>
          <a:p>
            <a:r>
              <a:rPr lang="en-US" dirty="0"/>
              <a:t>ECS IAM allows the Hadoop administrator to setup access policies to control access to S3A Hadoop data</a:t>
            </a:r>
          </a:p>
          <a:p>
            <a:r>
              <a:rPr lang="en-US" dirty="0"/>
              <a:t>Once the access policies are defined, there are two user access options for Hadoop administrators to configure</a:t>
            </a:r>
          </a:p>
          <a:p>
            <a:pPr lvl="1"/>
            <a:r>
              <a:rPr lang="en-US" sz="1600" dirty="0"/>
              <a:t>IAM Users/Groups</a:t>
            </a:r>
          </a:p>
          <a:p>
            <a:pPr lvl="2"/>
            <a:r>
              <a:rPr lang="en-US" sz="1400" dirty="0"/>
              <a:t>Create IAM groups that attach to policies</a:t>
            </a:r>
          </a:p>
          <a:p>
            <a:pPr lvl="2"/>
            <a:r>
              <a:rPr lang="en-US" sz="1400" dirty="0"/>
              <a:t>Create IAM users that are members of an IAM group</a:t>
            </a:r>
          </a:p>
          <a:p>
            <a:pPr lvl="1"/>
            <a:r>
              <a:rPr lang="en-US" sz="1600" dirty="0"/>
              <a:t>SAML Assertions (Federated Users)</a:t>
            </a:r>
          </a:p>
          <a:p>
            <a:pPr lvl="2"/>
            <a:r>
              <a:rPr lang="en-US" sz="1400" dirty="0"/>
              <a:t>Create IAM roles that attach to policies</a:t>
            </a:r>
          </a:p>
          <a:p>
            <a:pPr lvl="2"/>
            <a:r>
              <a:rPr lang="en-US" sz="1400" dirty="0"/>
              <a:t>Configure </a:t>
            </a:r>
            <a:r>
              <a:rPr lang="en-US" sz="1400" dirty="0" err="1"/>
              <a:t>CrossTrustRelationship</a:t>
            </a:r>
            <a:r>
              <a:rPr lang="en-US" sz="1400" dirty="0"/>
              <a:t> between Identity Provider (AD FS) and ECS that map AD groups to IAM role</a:t>
            </a:r>
            <a:r>
              <a:rPr lang="en-US" sz="1200" dirty="0"/>
              <a:t>s</a:t>
            </a:r>
          </a:p>
          <a:p>
            <a:r>
              <a:rPr lang="en-US" dirty="0"/>
              <a:t>We’ll next discuss how to create policies that will apply to both options</a:t>
            </a:r>
          </a:p>
        </p:txBody>
      </p:sp>
    </p:spTree>
    <p:extLst>
      <p:ext uri="{BB962C8B-B14F-4D97-AF65-F5344CB8AC3E}">
        <p14:creationId xmlns:p14="http://schemas.microsoft.com/office/powerpoint/2010/main" val="655617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DBEB-025B-4912-BCFB-C4F02AC3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CBC02-592B-4712-B08C-3B1C93CCA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666750"/>
            <a:ext cx="8572500" cy="3848100"/>
          </a:xfrm>
        </p:spPr>
        <p:txBody>
          <a:bodyPr/>
          <a:lstStyle/>
          <a:p>
            <a:r>
              <a:rPr lang="en-US" dirty="0"/>
              <a:t>When you run s3kinit to get temporary credentials you might want to put the credentials in a secure file location for future reference or encrypt as JCEKS files</a:t>
            </a:r>
          </a:p>
          <a:p>
            <a:pPr lvl="1"/>
            <a:r>
              <a:rPr lang="en-US" dirty="0"/>
              <a:t>Pay particular attention to the credential expiration time/date</a:t>
            </a:r>
          </a:p>
          <a:p>
            <a:pPr lvl="1"/>
            <a:r>
              <a:rPr lang="en-US" dirty="0"/>
              <a:t>If you lose/forget the credentials, re-run the s3kinit script</a:t>
            </a:r>
          </a:p>
          <a:p>
            <a:r>
              <a:rPr lang="en-US" dirty="0"/>
              <a:t>When defining policies, simple mistakes could cause unexpected results.</a:t>
            </a:r>
          </a:p>
          <a:p>
            <a:pPr lvl="1"/>
            <a:r>
              <a:rPr lang="en-US" dirty="0"/>
              <a:t>Test often</a:t>
            </a:r>
          </a:p>
          <a:p>
            <a:pPr lvl="1"/>
            <a:r>
              <a:rPr lang="en-US" dirty="0"/>
              <a:t>Policy simulator coming in future release</a:t>
            </a:r>
          </a:p>
          <a:p>
            <a:r>
              <a:rPr lang="en-US" dirty="0"/>
              <a:t>When temporary credentials expire, you will see the same error using Hadoop tools that you would see if you did not have access</a:t>
            </a:r>
          </a:p>
          <a:p>
            <a:pPr lvl="1"/>
            <a:r>
              <a:rPr lang="en-US" dirty="0"/>
              <a:t>This is consistent with AWS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[chip@lrmk025 ~]$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-ls 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s3a://hdfsBucket-s3a/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ls: 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s3a://hdfsBucket-s3a/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getFileStatus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 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s3a://hdfsBucket-s3a/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com.amazonaws.services.s3.model.AmazonS3Exception: Access Denied (Service: Amazon S3; Status Code: 403; Error Code: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AccessDenied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Request ID: 0af7b370:1715a3392ab:23e:1; S3 Extended Request ID: null), S3 Extended Request ID: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null:AccessDenied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99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4536-B38E-4FAA-8B29-F7736674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6A14E-68BA-468E-9F20-0D1D2E89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42950"/>
            <a:ext cx="8572500" cy="3898452"/>
          </a:xfrm>
        </p:spPr>
        <p:txBody>
          <a:bodyPr/>
          <a:lstStyle/>
          <a:p>
            <a:r>
              <a:rPr lang="en-US" dirty="0"/>
              <a:t>The lack of controlled S3A access for Hadoop has prevented adoption in many production shops looking to offload their HDFS disk based storage to cloud storage</a:t>
            </a:r>
          </a:p>
          <a:p>
            <a:pPr lvl="1"/>
            <a:r>
              <a:rPr lang="en-US" dirty="0"/>
              <a:t>ECS 3.5 should open up many new opportunities</a:t>
            </a:r>
          </a:p>
          <a:p>
            <a:r>
              <a:rPr lang="en-US" dirty="0"/>
              <a:t>Hadoop administrators and storage administrators need to work together to plan the policies that will be implemented</a:t>
            </a:r>
          </a:p>
          <a:p>
            <a:pPr lvl="1"/>
            <a:r>
              <a:rPr lang="en-US" dirty="0"/>
              <a:t>Customers familiar with AWS IAM should be able to implement effective policies</a:t>
            </a:r>
          </a:p>
          <a:p>
            <a:r>
              <a:rPr lang="en-US" dirty="0"/>
              <a:t>Secure access to S3A for components like hive, spark can be complicated, and specific to the Hadoop version</a:t>
            </a:r>
          </a:p>
          <a:p>
            <a:pPr lvl="1"/>
            <a:r>
              <a:rPr lang="en-US" dirty="0"/>
              <a:t>Even with Sentry or Ranger to control access, it’s cumbersome to try to keep the credential file away from a subset of </a:t>
            </a:r>
            <a:r>
              <a:rPr lang="en-US"/>
              <a:t>hive users</a:t>
            </a:r>
          </a:p>
          <a:p>
            <a:pPr lvl="1"/>
            <a:r>
              <a:rPr lang="en-US" dirty="0"/>
              <a:t>Perhaps stick to data tiering/copying from HDFS to S3A</a:t>
            </a:r>
          </a:p>
          <a:p>
            <a:r>
              <a:rPr lang="en-US" dirty="0"/>
              <a:t>Thanks to the IAM team for help with this presentation</a:t>
            </a:r>
          </a:p>
          <a:p>
            <a:pPr lvl="1"/>
            <a:r>
              <a:rPr lang="en-US" dirty="0"/>
              <a:t>Peter Musial, Bala Balakrishnan, Seema Tahaliyani, Rohit Attam, Pavel Khlebnikov, Sameer Patro and also Vijay Kumar</a:t>
            </a:r>
          </a:p>
        </p:txBody>
      </p:sp>
    </p:spTree>
    <p:extLst>
      <p:ext uri="{BB962C8B-B14F-4D97-AF65-F5344CB8AC3E}">
        <p14:creationId xmlns:p14="http://schemas.microsoft.com/office/powerpoint/2010/main" val="1751998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3528-FAB4-4EC2-A4A8-891841BA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D2EF9B0E-DB7F-443A-BCEA-A72302469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200150"/>
            <a:ext cx="3715492" cy="287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66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2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057D-E1E3-4157-B330-72417F09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3 Different Types of Hadoop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F74D-EB23-45B4-82CA-DF979B41F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971550"/>
            <a:ext cx="8572500" cy="3314700"/>
          </a:xfrm>
        </p:spPr>
        <p:txBody>
          <a:bodyPr/>
          <a:lstStyle/>
          <a:p>
            <a:r>
              <a:rPr lang="en-US" dirty="0"/>
              <a:t>We need to create appropriate policies for the Hadoop roles</a:t>
            </a:r>
          </a:p>
          <a:p>
            <a:pPr lvl="1"/>
            <a:r>
              <a:rPr lang="en-US" sz="1800" dirty="0"/>
              <a:t>The ECS admin and Hadoop admin need to work together to pre-define appropriate policies </a:t>
            </a:r>
          </a:p>
          <a:p>
            <a:r>
              <a:rPr lang="en-US" dirty="0"/>
              <a:t>The fictional examples that follow outline 3 types of Hadoop users that we will create policies for</a:t>
            </a:r>
          </a:p>
          <a:p>
            <a:pPr lvl="1"/>
            <a:r>
              <a:rPr lang="en-US" sz="1800" dirty="0"/>
              <a:t>Hadoop Administrator </a:t>
            </a:r>
          </a:p>
          <a:p>
            <a:pPr lvl="2"/>
            <a:r>
              <a:rPr lang="en-US" sz="1600" dirty="0"/>
              <a:t>Can do all operations, except create bucket and delete bucket</a:t>
            </a:r>
          </a:p>
          <a:p>
            <a:pPr lvl="1"/>
            <a:r>
              <a:rPr lang="en-US" sz="1800" dirty="0"/>
              <a:t>Hadoop Power User</a:t>
            </a:r>
          </a:p>
          <a:p>
            <a:pPr lvl="2"/>
            <a:r>
              <a:rPr lang="en-US" sz="1600" dirty="0"/>
              <a:t>Can do all operations except create bucket, delete bucket and delete objects</a:t>
            </a:r>
          </a:p>
          <a:p>
            <a:pPr lvl="1"/>
            <a:r>
              <a:rPr lang="en-US" sz="1800" dirty="0"/>
              <a:t>Hadoop Read Only User</a:t>
            </a:r>
          </a:p>
          <a:p>
            <a:pPr lvl="2"/>
            <a:r>
              <a:rPr lang="en-US" sz="1600" dirty="0"/>
              <a:t>This user can only list and read object</a:t>
            </a:r>
            <a:r>
              <a:rPr lang="en-US" sz="1400" dirty="0"/>
              <a:t>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423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4F41-BAAC-4906-975C-F8BACFD6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Policies on 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9DD99-3D00-4FF8-B018-E4DFFE185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42950"/>
            <a:ext cx="8572500" cy="3771900"/>
          </a:xfrm>
        </p:spPr>
        <p:txBody>
          <a:bodyPr/>
          <a:lstStyle/>
          <a:p>
            <a:r>
              <a:rPr lang="en-US" dirty="0"/>
              <a:t>Identity and Access -&gt; Policies</a:t>
            </a:r>
          </a:p>
          <a:p>
            <a:pPr lvl="1"/>
            <a:r>
              <a:rPr lang="en-US" dirty="0"/>
              <a:t>Create New Policy</a:t>
            </a:r>
          </a:p>
          <a:p>
            <a:pPr lvl="1"/>
            <a:r>
              <a:rPr lang="en-US" dirty="0"/>
              <a:t>Name: </a:t>
            </a:r>
            <a:r>
              <a:rPr lang="en-US" dirty="0" err="1"/>
              <a:t>HadoopFullControl</a:t>
            </a:r>
            <a:endParaRPr lang="en-US" dirty="0"/>
          </a:p>
          <a:p>
            <a:pPr lvl="1"/>
            <a:r>
              <a:rPr lang="en-US" dirty="0"/>
              <a:t>Select Visual Editor, </a:t>
            </a:r>
          </a:p>
          <a:p>
            <a:pPr lvl="2"/>
            <a:r>
              <a:rPr lang="en-US" dirty="0"/>
              <a:t>Service: S3</a:t>
            </a:r>
          </a:p>
          <a:p>
            <a:pPr lvl="2"/>
            <a:r>
              <a:rPr lang="en-US" dirty="0"/>
              <a:t>Expand Actions</a:t>
            </a:r>
          </a:p>
          <a:p>
            <a:pPr lvl="2"/>
            <a:r>
              <a:rPr lang="en-US" dirty="0"/>
              <a:t>Expand the Actions, and select/deselect as appropriate to allow the following action</a:t>
            </a:r>
          </a:p>
          <a:p>
            <a:pPr lvl="2"/>
            <a:r>
              <a:rPr lang="en-US" dirty="0"/>
              <a:t>Resources: All 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F1002-A83D-46AE-8C62-D50661258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7" y="2691438"/>
            <a:ext cx="7315200" cy="22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2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958A-5D0B-4352-ADEB-26EF6032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Policies on 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9EEB-2773-4AD1-9978-C96F2A620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42950"/>
            <a:ext cx="8572500" cy="3771900"/>
          </a:xfrm>
        </p:spPr>
        <p:txBody>
          <a:bodyPr/>
          <a:lstStyle/>
          <a:p>
            <a:r>
              <a:rPr lang="en-US" dirty="0"/>
              <a:t>Repeat for Policies: </a:t>
            </a:r>
            <a:r>
              <a:rPr lang="en-US" dirty="0" err="1"/>
              <a:t>HadoopNoDelete</a:t>
            </a:r>
            <a:r>
              <a:rPr lang="en-US" dirty="0"/>
              <a:t> and </a:t>
            </a:r>
            <a:r>
              <a:rPr lang="en-US" dirty="0" err="1"/>
              <a:t>HadoopReadOnly</a:t>
            </a:r>
            <a:endParaRPr lang="en-US" dirty="0"/>
          </a:p>
          <a:p>
            <a:r>
              <a:rPr lang="en-US" dirty="0" err="1"/>
              <a:t>HadoopNoDelete</a:t>
            </a:r>
            <a:endParaRPr lang="en-US" dirty="0"/>
          </a:p>
          <a:p>
            <a:pPr lvl="1"/>
            <a:r>
              <a:rPr lang="en-US" dirty="0"/>
              <a:t>Delete actions are deselected</a:t>
            </a:r>
          </a:p>
          <a:p>
            <a:pPr lvl="1"/>
            <a:r>
              <a:rPr lang="en-US" dirty="0"/>
              <a:t>Note even for this policy, Delete Bucket and Create Bucket are not enabled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HadoopReadOnly</a:t>
            </a:r>
            <a:endParaRPr lang="en-US" dirty="0"/>
          </a:p>
          <a:p>
            <a:pPr lvl="1"/>
            <a:r>
              <a:rPr lang="en-US" dirty="0"/>
              <a:t>Note Only List and Read/Get actions are enabled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54168-B838-4B92-81B7-F676AC7C5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0" y="3906722"/>
            <a:ext cx="8686800" cy="699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3A7B05-0C4C-47E6-88DA-11C40D3FC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962150"/>
            <a:ext cx="6248400" cy="13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0BC2-B6FC-4A2A-8BB3-47CFE3AD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SAML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A36C3-FEA1-4FCB-9043-3A0243ABF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Need to Create Cross Trust Relationship </a:t>
            </a:r>
          </a:p>
          <a:p>
            <a:pPr lvl="1"/>
            <a:r>
              <a:rPr lang="en-US" sz="1800" dirty="0"/>
              <a:t>Follow the ECS IAM documentation to create the appropriate cross trust relationship between AD FS and your ECS</a:t>
            </a:r>
          </a:p>
          <a:p>
            <a:pPr lvl="2"/>
            <a:r>
              <a:rPr lang="en-US" sz="1600" dirty="0"/>
              <a:t>Not documented here</a:t>
            </a:r>
          </a:p>
          <a:p>
            <a:pPr lvl="1"/>
            <a:r>
              <a:rPr lang="en-US" sz="1800" dirty="0"/>
              <a:t>For ECS, you can use IP of one of the ECS nodes which is </a:t>
            </a:r>
            <a:r>
              <a:rPr lang="en-US" sz="1800" dirty="0">
                <a:solidFill>
                  <a:srgbClr val="FF0000"/>
                </a:solidFill>
              </a:rPr>
              <a:t>10.247.179.112</a:t>
            </a:r>
            <a:r>
              <a:rPr lang="en-US" sz="1800" dirty="0"/>
              <a:t> in the examples in this document</a:t>
            </a:r>
          </a:p>
          <a:p>
            <a:pPr lvl="2"/>
            <a:r>
              <a:rPr lang="en-US" sz="1600" dirty="0"/>
              <a:t>Can also use a Load Balancer IP (haven’t tested this yet)</a:t>
            </a:r>
          </a:p>
          <a:p>
            <a:pPr lvl="2"/>
            <a:r>
              <a:rPr lang="en-US" sz="1600" dirty="0"/>
              <a:t>Most customers use a Load Balancer for S3A</a:t>
            </a:r>
          </a:p>
          <a:p>
            <a:pPr lvl="1"/>
            <a:r>
              <a:rPr lang="en-US" sz="1800" dirty="0"/>
              <a:t>For AD and ADFS, the host used in these examples is </a:t>
            </a:r>
            <a:r>
              <a:rPr lang="en-US" sz="1800" dirty="0">
                <a:solidFill>
                  <a:srgbClr val="FF0000"/>
                </a:solidFill>
              </a:rPr>
              <a:t>10.247.179.26</a:t>
            </a:r>
            <a:r>
              <a:rPr lang="en-US" sz="1800" dirty="0"/>
              <a:t> and the domain is </a:t>
            </a:r>
            <a:r>
              <a:rPr lang="en-US" sz="1800" dirty="0">
                <a:solidFill>
                  <a:srgbClr val="FF0000"/>
                </a:solidFill>
              </a:rPr>
              <a:t>hdfs.emc.com</a:t>
            </a:r>
          </a:p>
        </p:txBody>
      </p:sp>
    </p:spTree>
    <p:extLst>
      <p:ext uri="{BB962C8B-B14F-4D97-AF65-F5344CB8AC3E}">
        <p14:creationId xmlns:p14="http://schemas.microsoft.com/office/powerpoint/2010/main" val="5261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7111-B5E7-4D86-B653-182D365F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SAML Assertions (</a:t>
            </a:r>
            <a:r>
              <a:rPr lang="en-US" dirty="0" err="1"/>
              <a:t>cont</a:t>
            </a:r>
            <a:r>
              <a:rPr lang="en-US" dirty="0"/>
              <a:t>) - </a:t>
            </a:r>
            <a:r>
              <a:rPr lang="en-US" dirty="0" err="1"/>
              <a:t>CrossTrustRelationships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0DF2-53E7-45F9-A706-5D570953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42950"/>
            <a:ext cx="8572500" cy="4114800"/>
          </a:xfrm>
        </p:spPr>
        <p:txBody>
          <a:bodyPr/>
          <a:lstStyle/>
          <a:p>
            <a:r>
              <a:rPr lang="en-US" sz="2400" dirty="0"/>
              <a:t>Notes about </a:t>
            </a:r>
            <a:r>
              <a:rPr lang="en-US" sz="2400" dirty="0" err="1"/>
              <a:t>CrossTrustRelationship</a:t>
            </a:r>
            <a:r>
              <a:rPr lang="en-US" sz="2400" dirty="0"/>
              <a:t> and Claims</a:t>
            </a:r>
          </a:p>
          <a:p>
            <a:pPr lvl="1"/>
            <a:r>
              <a:rPr lang="en-US" sz="2000" dirty="0"/>
              <a:t>All AD users need to have email address, even if bogus (</a:t>
            </a:r>
            <a:r>
              <a:rPr lang="en-US" sz="2000" dirty="0" err="1"/>
              <a:t>RoleSessionName</a:t>
            </a:r>
            <a:r>
              <a:rPr lang="en-US" sz="2000" dirty="0"/>
              <a:t> claim)</a:t>
            </a:r>
          </a:p>
          <a:p>
            <a:pPr lvl="1"/>
            <a:r>
              <a:rPr lang="en-US" sz="2000" dirty="0"/>
              <a:t>The Roles claim defines the mapping between AD user groups and the corresponding ECS roles that will be mapped against later</a:t>
            </a:r>
          </a:p>
          <a:p>
            <a:pPr lvl="2"/>
            <a:r>
              <a:rPr lang="en-US" sz="1800" dirty="0"/>
              <a:t>c:[Type == "http://temp/variable", Value =~ "(?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  <a:r>
              <a:rPr lang="en-US" sz="1800" dirty="0">
                <a:solidFill>
                  <a:srgbClr val="FF0000"/>
                </a:solidFill>
              </a:rPr>
              <a:t>^Hadoop</a:t>
            </a:r>
            <a:r>
              <a:rPr lang="en-US" sz="1800" dirty="0"/>
              <a:t>"] =&gt; issue(Type = "https://aws.amazon.com/SAML/Attributes/Role", Value = </a:t>
            </a:r>
            <a:r>
              <a:rPr lang="en-US" sz="1800" dirty="0" err="1"/>
              <a:t>RegExReplace</a:t>
            </a:r>
            <a:r>
              <a:rPr lang="en-US" sz="1800" dirty="0"/>
              <a:t>(</a:t>
            </a:r>
            <a:r>
              <a:rPr lang="en-US" sz="1800" dirty="0" err="1"/>
              <a:t>c.Value</a:t>
            </a:r>
            <a:r>
              <a:rPr lang="en-US" sz="1800" dirty="0"/>
              <a:t>, "</a:t>
            </a:r>
            <a:r>
              <a:rPr lang="en-US" sz="1800" dirty="0">
                <a:solidFill>
                  <a:srgbClr val="FF0000"/>
                </a:solidFill>
              </a:rPr>
              <a:t>Hadoop</a:t>
            </a:r>
            <a:r>
              <a:rPr lang="en-US" sz="1800" dirty="0"/>
              <a:t>", "</a:t>
            </a:r>
            <a:r>
              <a:rPr lang="en-US" sz="1800" dirty="0" err="1"/>
              <a:t>urn:ecs:iam</a:t>
            </a:r>
            <a:r>
              <a:rPr lang="en-US" sz="1800" dirty="0"/>
              <a:t>::s3:saml-provider/</a:t>
            </a:r>
            <a:r>
              <a:rPr lang="en-US" sz="1800" dirty="0" err="1">
                <a:solidFill>
                  <a:srgbClr val="00B0F0"/>
                </a:solidFill>
              </a:rPr>
              <a:t>HadoopProvider</a:t>
            </a:r>
            <a:r>
              <a:rPr lang="en-US" sz="1800" dirty="0" err="1"/>
              <a:t>,urn:ecs:iam</a:t>
            </a:r>
            <a:r>
              <a:rPr lang="en-US" sz="1800" dirty="0"/>
              <a:t>::s3:</a:t>
            </a:r>
            <a:r>
              <a:rPr lang="en-US" sz="1800" dirty="0">
                <a:solidFill>
                  <a:srgbClr val="FF0000"/>
                </a:solidFill>
              </a:rPr>
              <a:t>role/ADFS-</a:t>
            </a:r>
            <a:r>
              <a:rPr lang="en-US" sz="1800" dirty="0"/>
              <a:t>"));</a:t>
            </a:r>
          </a:p>
          <a:p>
            <a:pPr lvl="2"/>
            <a:r>
              <a:rPr lang="en-US" sz="1800" dirty="0"/>
              <a:t>An AD user that is a member of an AD group that starts with ^Hadoop, will be eligible to assume corresponding ECS IAM roles that start with ADFS-</a:t>
            </a:r>
          </a:p>
          <a:p>
            <a:pPr lvl="3"/>
            <a:r>
              <a:rPr lang="en-US" sz="1600" dirty="0"/>
              <a:t>A user in AD group </a:t>
            </a:r>
            <a:r>
              <a:rPr lang="en-US" sz="1600" dirty="0" err="1"/>
              <a:t>HadoopAdminUser</a:t>
            </a:r>
            <a:r>
              <a:rPr lang="en-US" sz="1600" dirty="0"/>
              <a:t> will be in ECS Hadoop Provider role ADFS-</a:t>
            </a:r>
            <a:r>
              <a:rPr lang="en-US" sz="1600" dirty="0" err="1"/>
              <a:t>AdminUser</a:t>
            </a:r>
            <a:endParaRPr lang="en-US" sz="1600" dirty="0"/>
          </a:p>
          <a:p>
            <a:pPr lvl="4"/>
            <a:r>
              <a:rPr lang="en-US" sz="1600" dirty="0"/>
              <a:t>ADFS-</a:t>
            </a:r>
            <a:r>
              <a:rPr lang="en-US" sz="1600" dirty="0" err="1"/>
              <a:t>AdminUser</a:t>
            </a:r>
            <a:r>
              <a:rPr lang="en-US" sz="1600" dirty="0"/>
              <a:t> role must be defined on ECS ‘</a:t>
            </a:r>
            <a:r>
              <a:rPr lang="en-US" sz="1600" dirty="0" err="1"/>
              <a:t>HadoopProvider</a:t>
            </a:r>
            <a:r>
              <a:rPr lang="en-US" sz="1600" dirty="0"/>
              <a:t>’ (later)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9FD1A-4B8A-4637-BB5E-94DEB54B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285875"/>
            <a:ext cx="48006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6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0 Dell Tech templat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163C19A-6F97-46CB-A4DB-209EE5FF66DF}" vid="{2F638D69-5682-46F6-ADFA-49F8A93586E6}"/>
    </a:ext>
  </a:extLst>
</a:theme>
</file>

<file path=ppt/theme/theme2.xml><?xml version="1.0" encoding="utf-8"?>
<a:theme xmlns:a="http://schemas.openxmlformats.org/drawingml/2006/main" name="Office Them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DT 2020 PPT Template</Template>
  <TotalTime>10958</TotalTime>
  <Words>5092</Words>
  <Application>Microsoft Office PowerPoint</Application>
  <PresentationFormat>On-screen Show (16:9)</PresentationFormat>
  <Paragraphs>371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Courier New</vt:lpstr>
      <vt:lpstr>Wingdings</vt:lpstr>
      <vt:lpstr>2020 Dell Tech template</vt:lpstr>
      <vt:lpstr>Hadoop S3A and ECS 3.5 IAM Authorization Use Cases</vt:lpstr>
      <vt:lpstr>Background</vt:lpstr>
      <vt:lpstr>Background</vt:lpstr>
      <vt:lpstr>Hadoop S3A Security</vt:lpstr>
      <vt:lpstr>Policies for 3 Different Types of Hadoop Users</vt:lpstr>
      <vt:lpstr>Create Policies on ECS</vt:lpstr>
      <vt:lpstr>Create Policies on ECS</vt:lpstr>
      <vt:lpstr>Using SAML Assertions</vt:lpstr>
      <vt:lpstr>SAML Assertions (cont) - CrossTrustRelationships</vt:lpstr>
      <vt:lpstr>SAML Assertion - System Flow</vt:lpstr>
      <vt:lpstr>SAML Assertions (cont) – AD Groups</vt:lpstr>
      <vt:lpstr>SAML Assertions (cont) - Roles</vt:lpstr>
      <vt:lpstr>Object User Access</vt:lpstr>
      <vt:lpstr>SAML Assertions (cont) – s3kinit</vt:lpstr>
      <vt:lpstr>SAML Assertions (cont) – s3kinit</vt:lpstr>
      <vt:lpstr>SAML Assertions (cont) – s3kinit</vt:lpstr>
      <vt:lpstr>SAML Assertions (cont) – User chip</vt:lpstr>
      <vt:lpstr>SAML Assertions (cont) – Other Users</vt:lpstr>
      <vt:lpstr>SAML Assertions (cont) – Other Users</vt:lpstr>
      <vt:lpstr>Encrypting IAM Credentials Using JCEKS</vt:lpstr>
      <vt:lpstr>Bucket Owner Permissions Change</vt:lpstr>
      <vt:lpstr>Bucket Owner Permissions Change (cont)</vt:lpstr>
      <vt:lpstr>Restricting Access via Policy Management</vt:lpstr>
      <vt:lpstr>Restricting Access via Policy Management (cont)</vt:lpstr>
      <vt:lpstr>IAM Users and Groups</vt:lpstr>
      <vt:lpstr>IAM Users and Groups (cont)</vt:lpstr>
      <vt:lpstr>SAML Assertions vs IAM Users/Groups</vt:lpstr>
      <vt:lpstr>Using Object Tagging to Protect Individual Objects</vt:lpstr>
      <vt:lpstr>Object Tagging (cont) – Create tag xml File</vt:lpstr>
      <vt:lpstr>Object Tagging (cont) – Add Tag to File (and Confirm)</vt:lpstr>
      <vt:lpstr>Object Tagging (cont) – Using the Secure Port</vt:lpstr>
      <vt:lpstr>Object Tagging (cont) –  Bucket Policy to Enforce Access Control</vt:lpstr>
      <vt:lpstr>Object Tagging (cont) –  Testing Object Access</vt:lpstr>
      <vt:lpstr>Object Tagging (cont) –  Testing Object Access</vt:lpstr>
      <vt:lpstr>Hadoop Service Access</vt:lpstr>
      <vt:lpstr>Hadoop Service Access (cont)</vt:lpstr>
      <vt:lpstr>Hadoop Service Access (cont)</vt:lpstr>
      <vt:lpstr>Hadoop Service Access (cont)</vt:lpstr>
      <vt:lpstr>Hadoop Service Access (cont)</vt:lpstr>
      <vt:lpstr>Tips</vt:lpstr>
      <vt:lpstr>Summary</vt:lpstr>
      <vt:lpstr>Questions?</vt:lpstr>
      <vt:lpstr>PowerPoint Presentation</vt:lpstr>
    </vt:vector>
  </TitlesOfParts>
  <Company>Dell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1</dc:title>
  <dc:creator>maurer, chip</dc:creator>
  <cp:lastModifiedBy>maurer, chip</cp:lastModifiedBy>
  <cp:revision>66</cp:revision>
  <cp:lastPrinted>2018-09-10T14:53:10Z</cp:lastPrinted>
  <dcterms:created xsi:type="dcterms:W3CDTF">2020-03-25T11:22:20Z</dcterms:created>
  <dcterms:modified xsi:type="dcterms:W3CDTF">2020-06-08T14:31:08Z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denise.leblanc@emc.com</vt:lpwstr>
  </property>
  <property fmtid="{D5CDD505-2E9C-101B-9397-08002B2CF9AE}" pid="5" name="MSIP_Label_17cb76b2-10b8-4fe1-93d4-2202842406cd_SetDate">
    <vt:lpwstr>2020-01-22T16:36:41.6814404Z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