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04B45-0C2F-436B-98E0-9CD6C1133F5C}" v="245" dt="2021-07-29T05:21:05.588"/>
    <p1510:client id="{CA41D987-CC98-8E16-B94F-0034371DE474}" v="21" dt="2021-07-29T05:28:0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5292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4984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5600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5292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4984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5292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4984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5600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5292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4984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65292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4984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5600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65292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54984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292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54984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75600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65292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54984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65292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549840" y="47268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75600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65292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549840" y="2242800"/>
            <a:ext cx="2758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338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200" y="224280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9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200" y="472680"/>
            <a:ext cx="418068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56000" y="2242800"/>
            <a:ext cx="8567640" cy="16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4000">
              <a:srgbClr val="AD0000"/>
            </a:gs>
            <a:gs pos="100000">
              <a:srgbClr val="5F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2603520" y="4031640"/>
            <a:ext cx="4872240" cy="108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" descr="uofl ligature white.eps"/>
          <p:cNvPicPr/>
          <p:nvPr/>
        </p:nvPicPr>
        <p:blipFill>
          <a:blip r:embed="rId14"/>
          <a:stretch/>
        </p:blipFill>
        <p:spPr>
          <a:xfrm>
            <a:off x="4284000" y="1259640"/>
            <a:ext cx="1581120" cy="957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56000" y="472680"/>
            <a:ext cx="8567640" cy="33879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Helvetica Neue Bold Condensed"/>
              </a:rPr>
              <a:t>Click to add Presentation Title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603880" y="1315440"/>
            <a:ext cx="4871880" cy="33879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HelveticaNeueLT Std"/>
              </a:rPr>
              <a:t>Click to add date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4000">
              <a:srgbClr val="FFFFFF"/>
            </a:gs>
            <a:gs pos="100000">
              <a:srgbClr val="B2B2B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 flipH="1" flipV="1">
            <a:off x="671760" y="5164200"/>
            <a:ext cx="8735760" cy="1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7308000" y="5241600"/>
            <a:ext cx="2183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199">
                <a:solidFill>
                  <a:srgbClr val="AD0000"/>
                </a:solidFill>
                <a:latin typeface="HelveticaNeueLT Std"/>
              </a:rPr>
              <a:t>LOUISVILLE.EDU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04000" y="0"/>
            <a:ext cx="839880" cy="755640"/>
          </a:xfrm>
          <a:prstGeom prst="rect">
            <a:avLst/>
          </a:prstGeom>
          <a:solidFill>
            <a:srgbClr val="AD0000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6" descr="uofl ligature white.eps"/>
          <p:cNvPicPr/>
          <p:nvPr/>
        </p:nvPicPr>
        <p:blipFill>
          <a:blip r:embed="rId14"/>
          <a:stretch/>
        </p:blipFill>
        <p:spPr>
          <a:xfrm>
            <a:off x="671760" y="318240"/>
            <a:ext cx="530640" cy="321480"/>
          </a:xfrm>
          <a:prstGeom prst="rect">
            <a:avLst/>
          </a:prstGeom>
          <a:ln>
            <a:noFill/>
          </a:ln>
        </p:spPr>
      </p:pic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603880" y="819000"/>
            <a:ext cx="6803640" cy="3776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B5191A"/>
                </a:solidFill>
                <a:latin typeface="Helvetica Neue"/>
              </a:rPr>
              <a:t>Click to add Headline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603880" y="1259640"/>
            <a:ext cx="6803640" cy="36536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Helvetica Neue"/>
              </a:rPr>
              <a:t>Click to add text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Line 6"/>
          <p:cNvSpPr/>
          <p:nvPr/>
        </p:nvSpPr>
        <p:spPr>
          <a:xfrm>
            <a:off x="2734560" y="1194480"/>
            <a:ext cx="6672960" cy="1080"/>
          </a:xfrm>
          <a:prstGeom prst="line">
            <a:avLst/>
          </a:prstGeom>
          <a:ln w="9360">
            <a:solidFill>
              <a:srgbClr val="BE4B4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2603880" y="126000"/>
            <a:ext cx="6803640" cy="69264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AD0000"/>
                </a:solidFill>
                <a:latin typeface="HelveticaNeueLT Std Med Cn"/>
              </a:rPr>
              <a:t>Click to add Presentation Title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4000">
              <a:srgbClr val="FFFFFF"/>
            </a:gs>
            <a:gs pos="100000">
              <a:srgbClr val="B2B2B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 flipH="1" flipV="1">
            <a:off x="671760" y="5164200"/>
            <a:ext cx="8735760" cy="1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7308000" y="5241600"/>
            <a:ext cx="2183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199">
                <a:solidFill>
                  <a:srgbClr val="AD0000"/>
                </a:solidFill>
                <a:latin typeface="HelveticaNeueLT Std"/>
              </a:rPr>
              <a:t>LOUISVILLE.EDU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04000" y="0"/>
            <a:ext cx="839880" cy="755640"/>
          </a:xfrm>
          <a:prstGeom prst="rect">
            <a:avLst/>
          </a:prstGeom>
          <a:solidFill>
            <a:srgbClr val="AD0000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6" descr="uofl ligature white.eps"/>
          <p:cNvPicPr/>
          <p:nvPr/>
        </p:nvPicPr>
        <p:blipFill>
          <a:blip r:embed="rId14"/>
          <a:stretch/>
        </p:blipFill>
        <p:spPr>
          <a:xfrm>
            <a:off x="671760" y="318240"/>
            <a:ext cx="530640" cy="321480"/>
          </a:xfrm>
          <a:prstGeom prst="rect">
            <a:avLst/>
          </a:prstGeom>
          <a:ln>
            <a:noFill/>
          </a:ln>
        </p:spPr>
      </p:pic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87880" y="819000"/>
            <a:ext cx="4367880" cy="3776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B5191A"/>
                </a:solidFill>
                <a:latin typeface="Helvetica Neue"/>
              </a:rPr>
              <a:t>Click to add Headline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Line 5"/>
          <p:cNvSpPr/>
          <p:nvPr/>
        </p:nvSpPr>
        <p:spPr>
          <a:xfrm flipH="1" flipV="1">
            <a:off x="671400" y="1194840"/>
            <a:ext cx="4284000" cy="1440"/>
          </a:xfrm>
          <a:prstGeom prst="line">
            <a:avLst/>
          </a:prstGeom>
          <a:ln w="9360">
            <a:solidFill>
              <a:srgbClr val="BE4B4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2603880" y="126000"/>
            <a:ext cx="6803640" cy="69264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0" strike="noStrike" spc="-1">
                <a:solidFill>
                  <a:srgbClr val="AD0000"/>
                </a:solidFill>
                <a:latin typeface="HelveticaNeueLT Std Med Cn"/>
              </a:rPr>
              <a:t>Click to add Presentation Title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4000">
              <a:srgbClr val="FFFFFF"/>
            </a:gs>
            <a:gs pos="100000">
              <a:srgbClr val="B2B2B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 1"/>
          <p:cNvSpPr/>
          <p:nvPr/>
        </p:nvSpPr>
        <p:spPr>
          <a:xfrm flipH="1" flipV="1">
            <a:off x="671760" y="5164200"/>
            <a:ext cx="8735760" cy="1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7308000" y="5241600"/>
            <a:ext cx="2183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199">
                <a:solidFill>
                  <a:srgbClr val="AD0000"/>
                </a:solidFill>
                <a:latin typeface="HelveticaNeueLT Std"/>
              </a:rPr>
              <a:t>LOUISVILLE.EDU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04000" y="0"/>
            <a:ext cx="839880" cy="755640"/>
          </a:xfrm>
          <a:prstGeom prst="rect">
            <a:avLst/>
          </a:prstGeom>
          <a:solidFill>
            <a:srgbClr val="AD0000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6" descr="uofl ligature white.eps"/>
          <p:cNvPicPr/>
          <p:nvPr/>
        </p:nvPicPr>
        <p:blipFill>
          <a:blip r:embed="rId14"/>
          <a:stretch/>
        </p:blipFill>
        <p:spPr>
          <a:xfrm>
            <a:off x="671760" y="318240"/>
            <a:ext cx="530640" cy="321480"/>
          </a:xfrm>
          <a:prstGeom prst="rect">
            <a:avLst/>
          </a:prstGeom>
          <a:ln>
            <a:noFill/>
          </a:ln>
        </p:spPr>
      </p:pic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5040000" y="819000"/>
            <a:ext cx="4367880" cy="3776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B5191A"/>
                </a:solidFill>
                <a:latin typeface="Helvetica Neue"/>
              </a:rPr>
              <a:t>Click to add Headline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40000" y="1259640"/>
            <a:ext cx="4367880" cy="36536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Helvetica Neue"/>
              </a:rPr>
              <a:t>Click to add text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671760" y="1196640"/>
            <a:ext cx="4283640" cy="371628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5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35" name="Line 7"/>
          <p:cNvSpPr/>
          <p:nvPr/>
        </p:nvSpPr>
        <p:spPr>
          <a:xfrm flipH="1" flipV="1">
            <a:off x="5123520" y="1194840"/>
            <a:ext cx="4284000" cy="1440"/>
          </a:xfrm>
          <a:prstGeom prst="line">
            <a:avLst/>
          </a:prstGeom>
          <a:ln w="9360">
            <a:solidFill>
              <a:srgbClr val="BE4B4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PlaceHolder 8"/>
          <p:cNvSpPr>
            <a:spLocks noGrp="1"/>
          </p:cNvSpPr>
          <p:nvPr>
            <p:ph type="body"/>
          </p:nvPr>
        </p:nvSpPr>
        <p:spPr>
          <a:xfrm>
            <a:off x="2603880" y="126000"/>
            <a:ext cx="6803640" cy="69264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AD0000"/>
                </a:solidFill>
                <a:latin typeface="HelveticaNeueLT Std Med Cn"/>
              </a:rPr>
              <a:t>Click to add Presentation Title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603880" y="819000"/>
            <a:ext cx="6803640" cy="3776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trike="noStrike" spc="-1">
                <a:solidFill>
                  <a:srgbClr val="B5191A"/>
                </a:solidFill>
                <a:latin typeface="Helvetica Neue"/>
              </a:rPr>
              <a:t>Click to add Headline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603880" y="1259640"/>
            <a:ext cx="6803640" cy="3653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Helvetica Neue"/>
              </a:rPr>
              <a:t>Click to add text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Line 3"/>
          <p:cNvSpPr/>
          <p:nvPr/>
        </p:nvSpPr>
        <p:spPr>
          <a:xfrm>
            <a:off x="2734560" y="1194840"/>
            <a:ext cx="6672960" cy="108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2603880" y="126000"/>
            <a:ext cx="6803640" cy="6926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650" b="0" strike="noStrike" spc="-1">
                <a:solidFill>
                  <a:srgbClr val="AD0000"/>
                </a:solidFill>
                <a:latin typeface="HelveticaNeueLT Std Med Cn"/>
              </a:rPr>
              <a:t>Click to add Presentation Title</a:t>
            </a:r>
            <a:endParaRPr lang="en-US" sz="1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218680" y="2246400"/>
            <a:ext cx="5643000" cy="82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Multilateration Indexing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824840" y="3017520"/>
            <a:ext cx="6039000" cy="104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650" b="0" strike="noStrike" spc="-1">
                <a:latin typeface="Arial"/>
              </a:rPr>
              <a:t>Data structures and algorithms to improve query performance for geodesic and other complex distance functions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429000" y="5314680"/>
            <a:ext cx="6400800" cy="281160"/>
          </a:xfrm>
          <a:prstGeom prst="rect">
            <a:avLst/>
          </a:prstGeom>
          <a:noFill/>
          <a:ln w="21600">
            <a:noFill/>
          </a:ln>
        </p:spPr>
        <p:txBody>
          <a:bodyPr lIns="90000" tIns="45000" rIns="90000" bIns="45000">
            <a:noAutofit/>
          </a:bodyPr>
          <a:lstStyle/>
          <a:p>
            <a:pPr algn="r"/>
            <a:r>
              <a:rPr lang="en-US" sz="1350" b="0" strike="noStrike" spc="-1">
                <a:latin typeface="Arial"/>
              </a:rPr>
              <a:t>Master’s Presentation - Chip Lynch, University of Louisville, Summer,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Comparing Solutions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DDDDDD"/>
                </a:solidFill>
                <a:latin typeface="Calibri"/>
              </a:rPr>
              <a:t>Training Time Complexity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DDDDDD"/>
                </a:solidFill>
                <a:latin typeface="Calibri"/>
              </a:rPr>
              <a:t>the O() (typically in terms of |P|) required to pre-process the points p if any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DDDDDD"/>
                </a:solidFill>
                <a:latin typeface="Calibri"/>
              </a:rPr>
              <a:t>Memory Space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DDDDDD"/>
                </a:solidFill>
                <a:latin typeface="Calibri"/>
              </a:rPr>
              <a:t>the memory requirements of the structures resulting from pre-processing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Prediction Time Complexity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the O() required to find the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alibri"/>
              </a:rPr>
              <a:t>kN</a:t>
            </a: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 N ∈ P for a single point q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DDDDDD"/>
                </a:solidFill>
                <a:latin typeface="Calibri"/>
              </a:rPr>
              <a:t>Insertion/Move Complexity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DDDDDD"/>
                </a:solidFill>
                <a:latin typeface="Calibri"/>
              </a:rPr>
              <a:t>the O() complexity required to add or move (or remove) a point p ∈ P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Problem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Statement</a:t>
            </a:r>
          </a:p>
        </p:txBody>
      </p:sp>
      <p:sp>
        <p:nvSpPr>
          <p:cNvPr id="242" name="CustomShape 4"/>
          <p:cNvSpPr/>
          <p:nvPr/>
        </p:nvSpPr>
        <p:spPr>
          <a:xfrm>
            <a:off x="6400800" y="3200400"/>
            <a:ext cx="3200400" cy="685800"/>
          </a:xfrm>
          <a:custGeom>
            <a:avLst/>
            <a:gdLst/>
            <a:ahLst/>
            <a:cxnLst/>
            <a:rect l="0" t="0" r="r" b="b"/>
            <a:pathLst>
              <a:path w="8892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8573" y="1906"/>
                </a:lnTo>
                <a:lnTo>
                  <a:pt x="8573" y="1906"/>
                </a:lnTo>
                <a:cubicBezTo>
                  <a:pt x="8629" y="1906"/>
                  <a:pt x="8684" y="1891"/>
                  <a:pt x="8732" y="1863"/>
                </a:cubicBezTo>
                <a:cubicBezTo>
                  <a:pt x="8780" y="1836"/>
                  <a:pt x="8821" y="1795"/>
                  <a:pt x="8848" y="1747"/>
                </a:cubicBezTo>
                <a:cubicBezTo>
                  <a:pt x="8876" y="1699"/>
                  <a:pt x="8891" y="1644"/>
                  <a:pt x="8891" y="1588"/>
                </a:cubicBezTo>
                <a:lnTo>
                  <a:pt x="8891" y="317"/>
                </a:lnTo>
                <a:lnTo>
                  <a:pt x="8891" y="318"/>
                </a:lnTo>
                <a:lnTo>
                  <a:pt x="8891" y="318"/>
                </a:lnTo>
                <a:cubicBezTo>
                  <a:pt x="8891" y="262"/>
                  <a:pt x="8876" y="207"/>
                  <a:pt x="8848" y="159"/>
                </a:cubicBezTo>
                <a:cubicBezTo>
                  <a:pt x="8821" y="111"/>
                  <a:pt x="8780" y="70"/>
                  <a:pt x="8732" y="43"/>
                </a:cubicBezTo>
                <a:cubicBezTo>
                  <a:pt x="8684" y="15"/>
                  <a:pt x="8629" y="0"/>
                  <a:pt x="8573" y="0"/>
                </a:cubicBezTo>
                <a:lnTo>
                  <a:pt x="317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solutions optimize for #3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Existing NN Solutions</a:t>
            </a:r>
          </a:p>
        </p:txBody>
      </p:sp>
      <p:sp>
        <p:nvSpPr>
          <p:cNvPr id="244" name="TextShape 2"/>
          <p:cNvSpPr txBox="1"/>
          <p:nvPr/>
        </p:nvSpPr>
        <p:spPr>
          <a:xfrm>
            <a:off x="504000" y="1299600"/>
            <a:ext cx="9071640" cy="377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Brute Force</a:t>
            </a:r>
            <a:endParaRPr lang="en-US" dirty="0"/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Compare every point to each other and sort the resulting distances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Space Partitioning Trees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Recursively divide points into smaller and smaller areas to reduce search space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Examples: k-d trees and ball trees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Locality Sensitive Hashing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Project points to lower dimensions while attempting to maintain distance relationships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Graph Based Search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Create a network of locally nearest-neighbors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Example: Facebook’s FAISS</a:t>
            </a:r>
          </a:p>
        </p:txBody>
      </p:sp>
      <p:sp>
        <p:nvSpPr>
          <p:cNvPr id="245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Problem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Statement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Proposing a Solution</a:t>
            </a:r>
          </a:p>
        </p:txBody>
      </p:sp>
      <p:sp>
        <p:nvSpPr>
          <p:cNvPr id="247" name="TextShape 2"/>
          <p:cNvSpPr txBox="1"/>
          <p:nvPr/>
        </p:nvSpPr>
        <p:spPr>
          <a:xfrm>
            <a:off x="504000" y="1371600"/>
            <a:ext cx="9071640" cy="331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/>
          </a:bodyPr>
          <a:lstStyle/>
          <a:p>
            <a:pPr marL="450850" indent="-3429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Multilateration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Index</a:t>
            </a:r>
            <a:endParaRPr lang="en-US" dirty="0"/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Store distances from fixed points, rather than coordinates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i.e. Store distances from three points around the globe for geospatial applications</a:t>
            </a:r>
          </a:p>
          <a:p>
            <a:pPr marL="450850" indent="-3429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Benefits: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Allows direct comparison of distances using simple subtraction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Can be quickly calculated and updated (particularly vs. graph and space partitioning)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Allows error checking (many combinations of distances are impossible, unlike coordinates)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Is easily augmented with additional data that does not affect optimization</a:t>
            </a:r>
          </a:p>
        </p:txBody>
      </p:sp>
      <p:sp>
        <p:nvSpPr>
          <p:cNvPr id="248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81D41A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Multilateration</a:t>
            </a:r>
          </a:p>
          <a:p>
            <a:pPr algn="ctr"/>
            <a:r>
              <a:rPr lang="en-US" sz="2400" b="0" strike="noStrike" spc="-1">
                <a:latin typeface="Arial"/>
              </a:rPr>
              <a:t>Index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Example Index:</a:t>
            </a:r>
          </a:p>
        </p:txBody>
      </p:sp>
      <p:sp>
        <p:nvSpPr>
          <p:cNvPr id="250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81D41A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Multilateration</a:t>
            </a:r>
          </a:p>
          <a:p>
            <a:pPr algn="ctr"/>
            <a:r>
              <a:rPr lang="en-US" sz="2400" b="0" strike="noStrike" spc="-1">
                <a:latin typeface="Arial"/>
              </a:rPr>
              <a:t>Index</a:t>
            </a:r>
          </a:p>
        </p:txBody>
      </p:sp>
      <p:graphicFrame>
        <p:nvGraphicFramePr>
          <p:cNvPr id="251" name="Table 3"/>
          <p:cNvGraphicFramePr/>
          <p:nvPr/>
        </p:nvGraphicFramePr>
        <p:xfrm>
          <a:off x="457200" y="1371600"/>
          <a:ext cx="8915400" cy="4023360"/>
        </p:xfrm>
        <a:graphic>
          <a:graphicData uri="http://schemas.openxmlformats.org/drawingml/2006/table">
            <a:tbl>
              <a:tblPr/>
              <a:tblGrid>
                <a:gridCol w="148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Index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15.42852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80.83634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10.50105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78.09115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87.91872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35.32139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58.321179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33.12763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60.331164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60.14001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41.08036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78.065907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34.51806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52.310835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78.57382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43.7394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43.418684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48.67639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58.768687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43.86772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51.14533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47.157734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52.44704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50.520446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47.17164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58.52396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53.516719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56.10157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40.877779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54.1913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85.13531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64.090063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79.19169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13.627535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73.08916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86.12714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52.201894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82.6355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23.900247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63.48392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57.28944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7.950161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83.99465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76.108693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10.78615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99.60833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78.055071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92.95982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7.008032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92.48557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Example Walkthrough Step 1:</a:t>
            </a:r>
          </a:p>
        </p:txBody>
      </p:sp>
      <p:sp>
        <p:nvSpPr>
          <p:cNvPr id="253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Algorithms</a:t>
            </a:r>
          </a:p>
        </p:txBody>
      </p:sp>
      <p:pic>
        <p:nvPicPr>
          <p:cNvPr id="254" name="Picture 253"/>
          <p:cNvPicPr/>
          <p:nvPr/>
        </p:nvPicPr>
        <p:blipFill>
          <a:blip r:embed="rId2"/>
          <a:srcRect l="18653" r="16193" b="7"/>
          <a:stretch/>
        </p:blipFill>
        <p:spPr>
          <a:xfrm>
            <a:off x="2468880" y="1371600"/>
            <a:ext cx="5028840" cy="4114440"/>
          </a:xfrm>
          <a:prstGeom prst="rect">
            <a:avLst/>
          </a:prstGeom>
          <a:ln>
            <a:noFill/>
          </a:ln>
        </p:spPr>
      </p:pic>
      <p:sp>
        <p:nvSpPr>
          <p:cNvPr id="255" name="TextShape 3"/>
          <p:cNvSpPr txBox="1"/>
          <p:nvPr/>
        </p:nvSpPr>
        <p:spPr>
          <a:xfrm>
            <a:off x="228600" y="1828800"/>
            <a:ext cx="2514600" cy="2138040"/>
          </a:xfrm>
          <a:prstGeom prst="rect">
            <a:avLst/>
          </a:prstGeom>
          <a:noFill/>
          <a:ln w="216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3 Red Triangles:</a:t>
            </a:r>
          </a:p>
          <a:p>
            <a:r>
              <a:rPr lang="en-US" sz="1800" b="0" strike="noStrike" spc="-1">
                <a:latin typeface="Arial"/>
              </a:rPr>
              <a:t>Reference Points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10 Blue Dots:</a:t>
            </a:r>
          </a:p>
          <a:p>
            <a:r>
              <a:rPr lang="en-US" sz="1800" b="0" strike="noStrike" spc="-1">
                <a:latin typeface="Arial"/>
              </a:rPr>
              <a:t>Search Points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 Green Square:</a:t>
            </a:r>
          </a:p>
          <a:p>
            <a:r>
              <a:rPr lang="en-US" sz="1800" b="0" strike="noStrike" spc="-1">
                <a:latin typeface="Arial"/>
              </a:rPr>
              <a:t>Query Point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Example Walkthrough Step 2:</a:t>
            </a:r>
          </a:p>
        </p:txBody>
      </p:sp>
      <p:sp>
        <p:nvSpPr>
          <p:cNvPr id="257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Algorithms</a:t>
            </a:r>
          </a:p>
        </p:txBody>
      </p:sp>
      <p:pic>
        <p:nvPicPr>
          <p:cNvPr id="258" name="Picture 257"/>
          <p:cNvPicPr/>
          <p:nvPr/>
        </p:nvPicPr>
        <p:blipFill>
          <a:blip r:embed="rId2"/>
          <a:srcRect l="21021" r="19749"/>
          <a:stretch/>
        </p:blipFill>
        <p:spPr>
          <a:xfrm>
            <a:off x="2651760" y="1371600"/>
            <a:ext cx="457164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3:</a:t>
            </a:r>
          </a:p>
        </p:txBody>
      </p:sp>
      <p:sp>
        <p:nvSpPr>
          <p:cNvPr id="260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61" name="Picture 260"/>
          <p:cNvPicPr/>
          <p:nvPr/>
        </p:nvPicPr>
        <p:blipFill>
          <a:blip r:embed="rId2"/>
          <a:srcRect l="21021" r="19749"/>
          <a:stretch/>
        </p:blipFill>
        <p:spPr>
          <a:xfrm>
            <a:off x="2651760" y="1371600"/>
            <a:ext cx="457164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4: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64" name="Picture 263"/>
          <p:cNvPicPr/>
          <p:nvPr/>
        </p:nvPicPr>
        <p:blipFill>
          <a:blip r:embed="rId2"/>
          <a:srcRect l="21021" r="19749"/>
          <a:stretch/>
        </p:blipFill>
        <p:spPr>
          <a:xfrm>
            <a:off x="2651760" y="1371600"/>
            <a:ext cx="457164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5:</a:t>
            </a:r>
          </a:p>
        </p:txBody>
      </p:sp>
      <p:sp>
        <p:nvSpPr>
          <p:cNvPr id="266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67" name="Picture 266"/>
          <p:cNvPicPr/>
          <p:nvPr/>
        </p:nvPicPr>
        <p:blipFill>
          <a:blip r:embed="rId2"/>
          <a:srcRect l="21021" r="18565"/>
          <a:stretch/>
        </p:blipFill>
        <p:spPr>
          <a:xfrm>
            <a:off x="2651760" y="1371600"/>
            <a:ext cx="466308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6:</a:t>
            </a:r>
          </a:p>
        </p:txBody>
      </p:sp>
      <p:sp>
        <p:nvSpPr>
          <p:cNvPr id="269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70" name="Picture 269"/>
          <p:cNvPicPr/>
          <p:nvPr/>
        </p:nvPicPr>
        <p:blipFill>
          <a:blip r:embed="rId2"/>
          <a:srcRect l="21021" r="18565"/>
          <a:stretch/>
        </p:blipFill>
        <p:spPr>
          <a:xfrm>
            <a:off x="2651760" y="1371600"/>
            <a:ext cx="466308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637560"/>
            <a:ext cx="9071640" cy="87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Agenda</a:t>
            </a:r>
          </a:p>
        </p:txBody>
      </p:sp>
      <p:sp>
        <p:nvSpPr>
          <p:cNvPr id="217" name="TextShape 2"/>
          <p:cNvSpPr txBox="1"/>
          <p:nvPr/>
        </p:nvSpPr>
        <p:spPr>
          <a:xfrm>
            <a:off x="504000" y="1704600"/>
            <a:ext cx="9071640" cy="288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3000"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Hi, I’m Chip!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Problem Statement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Multilateration Index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Query Algorithms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Experiments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Results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3530" b="0" strike="noStrike" spc="-1">
                <a:solidFill>
                  <a:srgbClr val="000000"/>
                </a:solidFill>
                <a:latin typeface="Calibri"/>
              </a:rPr>
              <a:t>Conclusions and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7: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73" name="Picture 272"/>
          <p:cNvPicPr/>
          <p:nvPr/>
        </p:nvPicPr>
        <p:blipFill>
          <a:blip r:embed="rId2"/>
          <a:srcRect l="21021" r="19749"/>
          <a:stretch/>
        </p:blipFill>
        <p:spPr>
          <a:xfrm>
            <a:off x="2651760" y="1371600"/>
            <a:ext cx="457164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8: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76" name="Picture 275"/>
          <p:cNvPicPr/>
          <p:nvPr/>
        </p:nvPicPr>
        <p:blipFill>
          <a:blip r:embed="rId2"/>
          <a:srcRect l="21021" r="19749"/>
          <a:stretch/>
        </p:blipFill>
        <p:spPr>
          <a:xfrm>
            <a:off x="2651760" y="1371600"/>
            <a:ext cx="457164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Example Walkthrough Step 9:</a:t>
            </a:r>
          </a:p>
        </p:txBody>
      </p:sp>
      <p:sp>
        <p:nvSpPr>
          <p:cNvPr id="278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B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Algorithms</a:t>
            </a:r>
          </a:p>
        </p:txBody>
      </p:sp>
      <p:pic>
        <p:nvPicPr>
          <p:cNvPr id="279" name="Picture 278"/>
          <p:cNvPicPr/>
          <p:nvPr/>
        </p:nvPicPr>
        <p:blipFill>
          <a:blip r:embed="rId2"/>
          <a:srcRect l="24573" r="23301"/>
          <a:stretch/>
        </p:blipFill>
        <p:spPr>
          <a:xfrm>
            <a:off x="2926080" y="1371600"/>
            <a:ext cx="402300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Experiment Setup</a:t>
            </a:r>
          </a:p>
        </p:txBody>
      </p:sp>
      <p:sp>
        <p:nvSpPr>
          <p:cNvPr id="281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BBE33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Experiments</a:t>
            </a:r>
          </a:p>
        </p:txBody>
      </p:sp>
      <p:sp>
        <p:nvSpPr>
          <p:cNvPr id="282" name="TextShape 3"/>
          <p:cNvSpPr txBox="1"/>
          <p:nvPr/>
        </p:nvSpPr>
        <p:spPr>
          <a:xfrm>
            <a:off x="548640" y="1280160"/>
            <a:ext cx="885888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Nearest Neighbor: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 Open Source “ANN” Software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Modify popular Scikit-Learn to run our algorithms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 custom geodesic data set (since none already existed)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 existing Euclidean and Angular data sets for comparison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Network Adequacy: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Postgresql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due to geodesic distance support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No strong alternatives exist in SQL so we compare to naive use of “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st_distance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Data</a:t>
            </a:r>
          </a:p>
          <a:p>
            <a:pPr marL="450850" indent="-342900">
              <a:spcAft>
                <a:spcPts val="1009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150,000 Points near Louisville, KY divided into 10 Categories when needed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SQL NA Timings:</a:t>
            </a:r>
          </a:p>
        </p:txBody>
      </p:sp>
      <p:sp>
        <p:nvSpPr>
          <p:cNvPr id="284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A6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Results</a:t>
            </a:r>
          </a:p>
        </p:txBody>
      </p:sp>
      <p:pic>
        <p:nvPicPr>
          <p:cNvPr id="285" name="Picture 284"/>
          <p:cNvPicPr/>
          <p:nvPr/>
        </p:nvPicPr>
        <p:blipFill>
          <a:blip r:embed="rId2"/>
          <a:stretch/>
        </p:blipFill>
        <p:spPr>
          <a:xfrm>
            <a:off x="306000" y="1588680"/>
            <a:ext cx="5668560" cy="3429000"/>
          </a:xfrm>
          <a:prstGeom prst="rect">
            <a:avLst/>
          </a:prstGeom>
          <a:ln>
            <a:noFill/>
          </a:ln>
        </p:spPr>
      </p:pic>
      <p:sp>
        <p:nvSpPr>
          <p:cNvPr id="286" name="TextShape 3"/>
          <p:cNvSpPr txBox="1"/>
          <p:nvPr/>
        </p:nvSpPr>
        <p:spPr>
          <a:xfrm>
            <a:off x="6172200" y="1704600"/>
            <a:ext cx="340740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1650" b="0" strike="noStrike" spc="-1" dirty="0">
                <a:solidFill>
                  <a:srgbClr val="000000"/>
                </a:solidFill>
                <a:latin typeface="Source Sans Pro"/>
              </a:rPr>
              <a:t>Good:</a:t>
            </a:r>
            <a:endParaRPr lang="en-US" sz="1650" b="0" strike="noStrike" spc="-1" dirty="0">
              <a:solidFill>
                <a:srgbClr val="000000"/>
              </a:solidFill>
              <a:latin typeface="Calibri"/>
            </a:endParaRPr>
          </a:p>
          <a:p>
            <a:pPr marL="393700" indent="-285750">
              <a:spcAft>
                <a:spcPts val="106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50" b="0" strike="noStrike" spc="-1" dirty="0">
                <a:solidFill>
                  <a:srgbClr val="000000"/>
                </a:solidFill>
                <a:latin typeface="Source Sans Pro"/>
              </a:rPr>
              <a:t>50% faster on sparse data (NAP &lt;~ 50%)</a:t>
            </a:r>
            <a:endParaRPr lang="en-US" sz="165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65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en-US" sz="1650" b="0" strike="noStrike" spc="-1" dirty="0">
                <a:solidFill>
                  <a:srgbClr val="000000"/>
                </a:solidFill>
                <a:latin typeface="Source Sans Pro"/>
              </a:rPr>
              <a:t>Bad:</a:t>
            </a:r>
            <a:endParaRPr lang="en-US" sz="1650" b="0" strike="noStrike" spc="-1" dirty="0">
              <a:solidFill>
                <a:srgbClr val="000000"/>
              </a:solidFill>
              <a:latin typeface="Calibri"/>
            </a:endParaRPr>
          </a:p>
          <a:p>
            <a:pPr marL="393700" indent="-285750">
              <a:spcAft>
                <a:spcPts val="106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50" b="0" strike="noStrike" spc="-1" dirty="0">
                <a:solidFill>
                  <a:srgbClr val="000000"/>
                </a:solidFill>
                <a:latin typeface="Source Sans Pro"/>
              </a:rPr>
              <a:t>No major difference for dense data (NAP &gt;~ 80%)</a:t>
            </a:r>
            <a:endParaRPr lang="en-US" sz="165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 err="1">
                <a:solidFill>
                  <a:srgbClr val="000000"/>
                </a:solidFill>
                <a:latin typeface="Calibri"/>
              </a:rPr>
              <a:t>Cython</a:t>
            </a:r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 Nearest Neighbor</a:t>
            </a:r>
          </a:p>
        </p:txBody>
      </p:sp>
      <p:sp>
        <p:nvSpPr>
          <p:cNvPr id="288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A6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Results</a:t>
            </a:r>
          </a:p>
        </p:txBody>
      </p:sp>
      <p:sp>
        <p:nvSpPr>
          <p:cNvPr id="289" name="TextShape 3"/>
          <p:cNvSpPr txBox="1"/>
          <p:nvPr/>
        </p:nvSpPr>
        <p:spPr>
          <a:xfrm>
            <a:off x="365760" y="1463040"/>
            <a:ext cx="3266280" cy="338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Good:</a:t>
            </a:r>
          </a:p>
          <a:p>
            <a:pPr marL="393700" indent="-28575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50x faster on Geodesic Nearest-Neighbor queries than other algorithms</a:t>
            </a:r>
          </a:p>
          <a:p>
            <a:pPr marL="393700" indent="-28575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Also fast pre-processing times not included in the 50x value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Bad:</a:t>
            </a:r>
          </a:p>
          <a:p>
            <a:pPr marL="393700" indent="-28575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Horrible performance on Euclidean and other simple distance functions</a:t>
            </a:r>
          </a:p>
        </p:txBody>
      </p:sp>
      <p:pic>
        <p:nvPicPr>
          <p:cNvPr id="290" name="Picture 289"/>
          <p:cNvPicPr/>
          <p:nvPr/>
        </p:nvPicPr>
        <p:blipFill>
          <a:blip r:embed="rId2"/>
          <a:stretch/>
        </p:blipFill>
        <p:spPr>
          <a:xfrm>
            <a:off x="3814920" y="1458720"/>
            <a:ext cx="6014880" cy="30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Objectives Met!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Conclusions &amp;</a:t>
            </a:r>
          </a:p>
          <a:p>
            <a:pPr algn="ctr"/>
            <a:r>
              <a:rPr lang="en-US" sz="2400" b="0" strike="noStrike" spc="-1" dirty="0">
                <a:latin typeface="Arial"/>
              </a:rPr>
              <a:t>Future Work</a:t>
            </a:r>
          </a:p>
        </p:txBody>
      </p:sp>
      <p:sp>
        <p:nvSpPr>
          <p:cNvPr id="293" name="TextShape 3"/>
          <p:cNvSpPr txBox="1"/>
          <p:nvPr/>
        </p:nvSpPr>
        <p:spPr>
          <a:xfrm>
            <a:off x="504000" y="1488600"/>
            <a:ext cx="9071640" cy="35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Good:</a:t>
            </a:r>
          </a:p>
          <a:p>
            <a:pPr marL="450850" indent="-342900">
              <a:spcBef>
                <a:spcPts val="100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were able to improve performance in SQL and Scikit-Learn for complex distance functions</a:t>
            </a:r>
          </a:p>
          <a:p>
            <a:pPr marL="450850" indent="-342900">
              <a:spcBef>
                <a:spcPts val="1151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are reasonably optimized for training time, memory space, and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insert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/move time complexity as well as query performance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But nothing’s perfect...</a:t>
            </a:r>
          </a:p>
          <a:p>
            <a:pPr marL="450850" indent="-342900">
              <a:spcAft>
                <a:spcPts val="106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did NOT create a magical algorithm that improves in the universal case, but we have good bounds on where our algorithm will be useful in advance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 dirty="0">
                <a:solidFill>
                  <a:srgbClr val="000000"/>
                </a:solidFill>
                <a:latin typeface="Calibri"/>
              </a:rPr>
              <a:t>So many things...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 dirty="0">
                <a:latin typeface="Arial"/>
              </a:rPr>
              <a:t>Conclusions &amp;</a:t>
            </a:r>
          </a:p>
          <a:p>
            <a:pPr algn="ctr"/>
            <a:r>
              <a:rPr lang="en-US" sz="2400" b="0" strike="noStrike" spc="-1" dirty="0">
                <a:latin typeface="Arial"/>
              </a:rPr>
              <a:t>Future Work</a:t>
            </a:r>
          </a:p>
        </p:txBody>
      </p:sp>
      <p:sp>
        <p:nvSpPr>
          <p:cNvPr id="296" name="TextShape 3"/>
          <p:cNvSpPr txBox="1"/>
          <p:nvPr/>
        </p:nvSpPr>
        <p:spPr>
          <a:xfrm>
            <a:off x="438120" y="1330200"/>
            <a:ext cx="9071640" cy="363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There are many, many avenues of research we think this opens up for future work:</a:t>
            </a:r>
          </a:p>
          <a:p>
            <a:pPr marL="431800" indent="-32385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This is new code and can likely be optimized: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Parallelization should be easy but distributed computing versions were not implemented here for compatibility with our testing libraries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Precision is extremely high; in fact with 64-bit distances and meter units, we are precise to atomic levels measuring on earth.  This is unnecessary and probably slows us down.</a:t>
            </a:r>
          </a:p>
          <a:p>
            <a:pPr marL="431800" indent="-32385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 Index values themselves have other uses…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These can be used as an alternate coordinate system instead of Lat/Long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Calibri"/>
              </a:rPr>
              <a:t>Geohashing</a:t>
            </a: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” based on Trilateration distances could be valuable</a:t>
            </a:r>
          </a:p>
          <a:p>
            <a:pPr marL="431800" indent="-32385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Search for other domains with complex distance functions: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Protein folding? Recommendation Systems?  Cryptography?</a:t>
            </a:r>
          </a:p>
          <a:p>
            <a:pPr marL="825500" lvl="1" indent="-285750">
              <a:spcAft>
                <a:spcPts val="1009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Non-metric space applications?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638360" y="2211120"/>
            <a:ext cx="6803640" cy="175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 dirty="0">
                <a:latin typeface="Arial"/>
              </a:rPr>
              <a:t>Fin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Hi, I’m Chip!</a:t>
            </a:r>
          </a:p>
        </p:txBody>
      </p:sp>
      <p:sp>
        <p:nvSpPr>
          <p:cNvPr id="219" name="TextShape 2"/>
          <p:cNvSpPr txBox="1"/>
          <p:nvPr/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0000" lnSpcReduction="20000"/>
          </a:bodyPr>
          <a:lstStyle/>
          <a:p>
            <a:pPr marL="565150" indent="-4572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500" b="0" strike="noStrike" spc="-1" dirty="0">
                <a:solidFill>
                  <a:srgbClr val="000000"/>
                </a:solidFill>
                <a:latin typeface="Calibri"/>
              </a:rPr>
              <a:t>Came back to grad school for “fun”</a:t>
            </a:r>
            <a:endParaRPr lang="en-US" sz="3500" dirty="0"/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It’s been fun!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Did some research, took some classes.</a:t>
            </a:r>
            <a:r>
              <a:rPr lang="en-US" sz="265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 Good times.</a:t>
            </a:r>
          </a:p>
          <a:p>
            <a:pPr marL="565150" indent="-4572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500" b="0" strike="noStrike" spc="-1" dirty="0">
                <a:solidFill>
                  <a:srgbClr val="000000"/>
                </a:solidFill>
                <a:latin typeface="Calibri"/>
              </a:rPr>
              <a:t>Data and Software Engineer for: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KPMG / Deloitte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NASA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US Air Force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SpaceX</a:t>
            </a:r>
          </a:p>
          <a:p>
            <a:pPr marL="996950" lvl="1" indent="-45720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650" b="0" strike="noStrike" spc="-1" dirty="0">
                <a:solidFill>
                  <a:srgbClr val="000000"/>
                </a:solidFill>
                <a:latin typeface="Calibri"/>
              </a:rPr>
              <a:t>Passport Health (Medicare/Medicaid)</a:t>
            </a:r>
          </a:p>
        </p:txBody>
      </p:sp>
      <p:sp>
        <p:nvSpPr>
          <p:cNvPr id="220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A6A6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About Chip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Real World Problems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504000" y="1463040"/>
            <a:ext cx="9071640" cy="3643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393700" indent="-28575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Satellite Communications</a:t>
            </a:r>
            <a:endParaRPr lang="en-US" sz="1700"/>
          </a:p>
          <a:p>
            <a:pPr marL="711200" lvl="1" indent="-1714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Fast Moving</a:t>
            </a:r>
          </a:p>
          <a:p>
            <a:pPr marL="711200" lvl="1" indent="-1714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Extreme accuracy requirement over long distances for laser guidance</a:t>
            </a:r>
          </a:p>
          <a:p>
            <a:pPr marL="711200" lvl="1" indent="-1714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Regularly need to find the closes Satellite/Ground Station/User Terminal (Nearest Neighbor)</a:t>
            </a:r>
          </a:p>
          <a:p>
            <a:pPr marL="393700" indent="-28575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Healthcare Network Adequacy</a:t>
            </a:r>
          </a:p>
          <a:p>
            <a:pPr marL="711200" lvl="1" indent="-1714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Ensure that</a:t>
            </a:r>
            <a:r>
              <a:rPr lang="en-US" sz="1200" b="1" strike="noStrike" spc="-1" dirty="0">
                <a:solidFill>
                  <a:srgbClr val="000000"/>
                </a:solidFill>
                <a:latin typeface="Calibri"/>
              </a:rPr>
              <a:t> x%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1200" b="1" strike="noStrike" spc="-1" dirty="0">
                <a:solidFill>
                  <a:srgbClr val="000000"/>
                </a:solidFill>
                <a:latin typeface="Calibri"/>
              </a:rPr>
              <a:t>&lt;type of person&gt;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 is within </a:t>
            </a:r>
            <a:r>
              <a:rPr lang="en-US" sz="1200" b="1" strike="noStrike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 miles of </a:t>
            </a:r>
            <a:r>
              <a:rPr lang="en-US" sz="1200" b="1" strike="noStrike" spc="-1" dirty="0">
                <a:solidFill>
                  <a:srgbClr val="000000"/>
                </a:solidFill>
                <a:latin typeface="Calibri"/>
              </a:rPr>
              <a:t>&lt;type of health service&gt;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marL="1179195" lvl="2" indent="-171450">
              <a:spcBef>
                <a:spcPts val="935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80% of female members over the age of 13 must live within 25 miles of an OB/GYN</a:t>
            </a:r>
          </a:p>
          <a:p>
            <a:pPr marL="1179195" lvl="2" indent="-171450">
              <a:spcBef>
                <a:spcPts val="935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80% of members under the age of 16 must live within 25 miles of a pediatrician</a:t>
            </a:r>
          </a:p>
          <a:p>
            <a:pPr marL="1179195" lvl="2" indent="-171450">
              <a:spcBef>
                <a:spcPts val="935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90% of members must live within 50 miles of an emergency room</a:t>
            </a:r>
          </a:p>
          <a:p>
            <a:pPr marL="1179195" lvl="2" indent="-171450">
              <a:spcBef>
                <a:spcPts val="935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...</a:t>
            </a:r>
          </a:p>
        </p:txBody>
      </p:sp>
      <p:sp>
        <p:nvSpPr>
          <p:cNvPr id="223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Problem</a:t>
            </a:r>
          </a:p>
          <a:p>
            <a:pPr algn="ctr"/>
            <a:r>
              <a:rPr lang="en-US" sz="2400" b="0" strike="noStrike" spc="-1">
                <a:latin typeface="Arial"/>
              </a:rPr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Expensive Distance Functions</a:t>
            </a:r>
          </a:p>
        </p:txBody>
      </p:sp>
      <p:sp>
        <p:nvSpPr>
          <p:cNvPr id="225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Problem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Statement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905A73F-880B-4DF9-8966-F7A747EB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6" y="1747863"/>
            <a:ext cx="8886414" cy="3324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Network Adequacy</a:t>
            </a:r>
          </a:p>
        </p:txBody>
      </p:sp>
      <p:sp>
        <p:nvSpPr>
          <p:cNvPr id="227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Problem</a:t>
            </a:r>
          </a:p>
          <a:p>
            <a:pPr algn="ctr"/>
            <a:r>
              <a:rPr lang="en-US" sz="2400" b="0" strike="noStrike" spc="-1">
                <a:latin typeface="Arial"/>
              </a:rPr>
              <a:t>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0A756-884E-4E97-9475-2734C7DEE337}"/>
              </a:ext>
            </a:extLst>
          </p:cNvPr>
          <p:cNvSpPr txBox="1"/>
          <p:nvPr/>
        </p:nvSpPr>
        <p:spPr>
          <a:xfrm>
            <a:off x="421164" y="1321253"/>
            <a:ext cx="9238296" cy="354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0850" indent="-342900">
              <a:spcBef>
                <a:spcPts val="1559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Given a non-empty set of points P and a non-empty set of query points Q in a metric space M (where P ∩ Q comprises the ‘network’), the network is ‘</a:t>
            </a:r>
            <a:r>
              <a:rPr lang="en-US" b="1" dirty="0">
                <a:latin typeface="Calibri"/>
                <a:cs typeface="Calibri"/>
              </a:rPr>
              <a:t>completely adequate</a:t>
            </a:r>
            <a:r>
              <a:rPr lang="en-US" dirty="0">
                <a:latin typeface="Calibri"/>
                <a:cs typeface="Calibri"/>
              </a:rPr>
              <a:t>’ for a distance d and a distance function D(a, b) describing the distance between points a and b for a ∈ M and b ∈ M if for every point q (where q ∈ Q) ∃ at least one point p (p ∈ P ) 3 D(p, q) &lt;= d. Otherwise the network is ‘</a:t>
            </a:r>
            <a:r>
              <a:rPr lang="en-US" b="1" dirty="0">
                <a:latin typeface="Calibri"/>
                <a:cs typeface="Calibri"/>
              </a:rPr>
              <a:t>inadequate</a:t>
            </a:r>
            <a:r>
              <a:rPr lang="en-US" dirty="0">
                <a:latin typeface="Calibri"/>
                <a:cs typeface="Calibri"/>
              </a:rPr>
              <a:t>.’</a:t>
            </a:r>
            <a:endParaRPr lang="en-US" dirty="0">
              <a:ea typeface="+mn-lt"/>
              <a:cs typeface="+mn-lt"/>
            </a:endParaRPr>
          </a:p>
          <a:p>
            <a:pPr marL="450850" indent="-342900">
              <a:spcBef>
                <a:spcPts val="1559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We call a single point q ‘</a:t>
            </a:r>
            <a:r>
              <a:rPr lang="en-US" b="1" dirty="0">
                <a:latin typeface="Calibri"/>
                <a:cs typeface="Calibri"/>
              </a:rPr>
              <a:t>adequate</a:t>
            </a:r>
            <a:r>
              <a:rPr lang="en-US" dirty="0">
                <a:latin typeface="Calibri"/>
                <a:cs typeface="Calibri"/>
              </a:rPr>
              <a:t>’ itself, if it satisfies the same condition – i.e. ∃ at least one point p (p ∈ P ) D(p, q) &lt;= d.</a:t>
            </a:r>
            <a:endParaRPr lang="en-US" dirty="0">
              <a:ea typeface="+mn-lt"/>
              <a:cs typeface="+mn-lt"/>
            </a:endParaRPr>
          </a:p>
          <a:p>
            <a:pPr marL="450850" indent="-342900">
              <a:spcBef>
                <a:spcPts val="1559"/>
              </a:spcBef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If, within P , we consider the largest subset P’ ∈ P where P’ is ‘completely adequate,’ then P has a “</a:t>
            </a:r>
            <a:r>
              <a:rPr lang="en-US" b="1" dirty="0">
                <a:latin typeface="Calibri"/>
                <a:cs typeface="Calibri"/>
              </a:rPr>
              <a:t>Network Adequacy Percent (NAP)</a:t>
            </a:r>
            <a:r>
              <a:rPr lang="en-US" dirty="0">
                <a:latin typeface="Calibri"/>
                <a:cs typeface="Calibri"/>
              </a:rPr>
              <a:t>” of |P’|/|P|. Note that P’ can be defined (identically) as the union of all ‘adequate’ points p ∈ P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Nearest Neighbor</a:t>
            </a:r>
          </a:p>
        </p:txBody>
      </p:sp>
      <p:pic>
        <p:nvPicPr>
          <p:cNvPr id="230" name="Picture 229"/>
          <p:cNvPicPr/>
          <p:nvPr/>
        </p:nvPicPr>
        <p:blipFill>
          <a:blip r:embed="rId2"/>
          <a:srcRect l="19602" t="-4724" r="13267"/>
          <a:stretch/>
        </p:blipFill>
        <p:spPr>
          <a:xfrm>
            <a:off x="182160" y="1265760"/>
            <a:ext cx="5075640" cy="42206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Problem</a:t>
            </a:r>
          </a:p>
          <a:p>
            <a:pPr algn="ctr"/>
            <a:r>
              <a:rPr lang="en-US" sz="2400" b="0" strike="noStrike" spc="-1">
                <a:latin typeface="Arial"/>
              </a:rPr>
              <a:t>Statement</a:t>
            </a:r>
          </a:p>
        </p:txBody>
      </p:sp>
      <p:sp>
        <p:nvSpPr>
          <p:cNvPr id="232" name="TextShape 3"/>
          <p:cNvSpPr txBox="1"/>
          <p:nvPr/>
        </p:nvSpPr>
        <p:spPr>
          <a:xfrm>
            <a:off x="5224680" y="1704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Given a set of search points P (blue dots), and a query point Q (green square), determine which of the points in P are closest to the query point 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(Advanced) Nearest Neighbor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Constraints beyond typical NN problems:</a:t>
            </a:r>
            <a:endParaRPr lang="en-US" dirty="0"/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Constant motion – pre-processing must happen repeatedly and quickly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Expensive distance function D(a, b)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Queries specify subsets of points in P and Q</a:t>
            </a:r>
          </a:p>
          <a:p>
            <a:pPr marL="450850" indent="-342900">
              <a:spcBef>
                <a:spcPts val="1559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Includes “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kNN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”: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Find the nearest k neighbors out of the set P</a:t>
            </a:r>
          </a:p>
        </p:txBody>
      </p:sp>
      <p:sp>
        <p:nvSpPr>
          <p:cNvPr id="235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Problem</a:t>
            </a:r>
          </a:p>
          <a:p>
            <a:pPr algn="ctr"/>
            <a:r>
              <a:rPr lang="en-US" sz="2400" b="0" strike="noStrike" spc="-1">
                <a:latin typeface="Arial"/>
              </a:rPr>
              <a:t>Statement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603880" y="819000"/>
            <a:ext cx="6803640" cy="3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79" b="0" strike="noStrike" spc="-1">
                <a:solidFill>
                  <a:srgbClr val="000000"/>
                </a:solidFill>
                <a:latin typeface="Calibri"/>
              </a:rPr>
              <a:t>Comparing Solutions</a:t>
            </a:r>
          </a:p>
        </p:txBody>
      </p:sp>
      <p:sp>
        <p:nvSpPr>
          <p:cNvPr id="237" name="TextShape 2"/>
          <p:cNvSpPr txBox="1"/>
          <p:nvPr/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Training Time Complexity</a:t>
            </a:r>
            <a:endParaRPr lang="en-US" dirty="0"/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the O() (typically in terms of |P|) required to pre-process the points p if any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Memory Space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the memory requirements of the structures resulting from pre-processing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Prediction Time Complexity</a:t>
            </a:r>
          </a:p>
          <a:p>
            <a:pPr marL="825500" lvl="1" indent="-285750">
              <a:spcBef>
                <a:spcPts val="1247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the O() required to find the closest point p ∈ P for a single query point q</a:t>
            </a:r>
          </a:p>
          <a:p>
            <a:pPr marL="431800" indent="-323850">
              <a:spcBef>
                <a:spcPts val="1559"/>
              </a:spcBef>
              <a:buClr>
                <a:srgbClr val="000000"/>
              </a:buClr>
              <a:buSzPct val="80000"/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Insertion/Move Complexity</a:t>
            </a:r>
          </a:p>
          <a:p>
            <a:pPr marL="825500" lvl="1" indent="-285750">
              <a:spcAft>
                <a:spcPts val="848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500" b="0" strike="noStrike" spc="-1" dirty="0">
                <a:solidFill>
                  <a:srgbClr val="111111"/>
                </a:solidFill>
                <a:latin typeface="Corbel"/>
              </a:rPr>
              <a:t>the O() complexity required to add or move (or remove) a point p ∈ P (or q</a:t>
            </a: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 ∈ Q)</a:t>
            </a:r>
          </a:p>
        </p:txBody>
      </p:sp>
      <p:sp>
        <p:nvSpPr>
          <p:cNvPr id="238" name="CustomShape 3"/>
          <p:cNvSpPr/>
          <p:nvPr/>
        </p:nvSpPr>
        <p:spPr>
          <a:xfrm>
            <a:off x="7086600" y="228600"/>
            <a:ext cx="2514600" cy="914400"/>
          </a:xfrm>
          <a:custGeom>
            <a:avLst/>
            <a:gdLst/>
            <a:ahLst/>
            <a:cxnLst/>
            <a:rect l="0" t="0" r="r" b="b"/>
            <a:pathLst>
              <a:path w="698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6562" y="2541"/>
                </a:lnTo>
                <a:lnTo>
                  <a:pt x="6563" y="2541"/>
                </a:lnTo>
                <a:cubicBezTo>
                  <a:pt x="6637" y="2541"/>
                  <a:pt x="6710" y="2521"/>
                  <a:pt x="6774" y="2484"/>
                </a:cubicBezTo>
                <a:cubicBezTo>
                  <a:pt x="6839" y="2447"/>
                  <a:pt x="6892" y="2394"/>
                  <a:pt x="6929" y="2329"/>
                </a:cubicBezTo>
                <a:cubicBezTo>
                  <a:pt x="6966" y="2265"/>
                  <a:pt x="6986" y="2192"/>
                  <a:pt x="6986" y="2118"/>
                </a:cubicBezTo>
                <a:lnTo>
                  <a:pt x="6986" y="423"/>
                </a:lnTo>
                <a:lnTo>
                  <a:pt x="6986" y="424"/>
                </a:lnTo>
                <a:lnTo>
                  <a:pt x="6986" y="424"/>
                </a:lnTo>
                <a:cubicBezTo>
                  <a:pt x="6986" y="349"/>
                  <a:pt x="6966" y="276"/>
                  <a:pt x="6929" y="212"/>
                </a:cubicBezTo>
                <a:cubicBezTo>
                  <a:pt x="6892" y="147"/>
                  <a:pt x="6839" y="94"/>
                  <a:pt x="6774" y="57"/>
                </a:cubicBezTo>
                <a:cubicBezTo>
                  <a:pt x="6710" y="20"/>
                  <a:pt x="6637" y="0"/>
                  <a:pt x="6563" y="0"/>
                </a:cubicBezTo>
                <a:lnTo>
                  <a:pt x="423" y="0"/>
                </a:lnTo>
              </a:path>
            </a:pathLst>
          </a:custGeom>
          <a:solidFill>
            <a:srgbClr val="FFFF99"/>
          </a:solidFill>
          <a:ln w="216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Problem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latin typeface="Arial"/>
              </a:rPr>
              <a:t>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UofL PowerPoint Template 16x9</Template>
  <TotalTime>278</TotalTime>
  <Application>Microsoft Office PowerPoint</Application>
  <PresentationFormat>Custom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UofL</dc:title>
  <dc:subject/>
  <dc:creator>Heimbrock,Ashley Beck</dc:creator>
  <dc:description/>
  <cp:lastModifiedBy/>
  <cp:revision>80</cp:revision>
  <cp:lastPrinted>2014-11-05T21:22:47Z</cp:lastPrinted>
  <dcterms:created xsi:type="dcterms:W3CDTF">2014-11-05T21:07:56Z</dcterms:created>
  <dcterms:modified xsi:type="dcterms:W3CDTF">2021-07-29T05:28:05Z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