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71" r:id="rId6"/>
    <p:sldId id="267" r:id="rId7"/>
    <p:sldId id="274" r:id="rId8"/>
    <p:sldId id="275" r:id="rId9"/>
    <p:sldId id="261" r:id="rId10"/>
    <p:sldId id="269" r:id="rId11"/>
    <p:sldId id="277" r:id="rId12"/>
    <p:sldId id="268" r:id="rId13"/>
    <p:sldId id="276" r:id="rId14"/>
    <p:sldId id="264" r:id="rId15"/>
    <p:sldId id="262" r:id="rId16"/>
    <p:sldId id="272" r:id="rId17"/>
    <p:sldId id="273" r:id="rId18"/>
    <p:sldId id="27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8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triangle with </a:t>
            </a:r>
            <a:r>
              <a:rPr lang="en-US"/>
              <a:t>trapezoid in mux.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784-C031-0545-A912-34AD2B4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08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19AE6-FFF2-A346-86F2-916172BD3661}"/>
              </a:ext>
            </a:extLst>
          </p:cNvPr>
          <p:cNvSpPr txBox="1"/>
          <p:nvPr/>
        </p:nvSpPr>
        <p:spPr>
          <a:xfrm>
            <a:off x="771525" y="791969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10</a:t>
            </a:r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73DE75-D0E0-E542-BF1B-6AB1CF1E696E}"/>
              </a:ext>
            </a:extLst>
          </p:cNvPr>
          <p:cNvSpPr txBox="1"/>
          <p:nvPr/>
        </p:nvSpPr>
        <p:spPr>
          <a:xfrm>
            <a:off x="6096000" y="763393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B9B386-9A61-3747-BFD9-508CBA2B4F04}"/>
              </a:ext>
            </a:extLst>
          </p:cNvPr>
          <p:cNvSpPr/>
          <p:nvPr/>
        </p:nvSpPr>
        <p:spPr>
          <a:xfrm>
            <a:off x="2825063" y="67647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9B1558-0ACA-9745-814F-D18D6D53BE67}"/>
              </a:ext>
            </a:extLst>
          </p:cNvPr>
          <p:cNvSpPr/>
          <p:nvPr/>
        </p:nvSpPr>
        <p:spPr>
          <a:xfrm>
            <a:off x="8138213" y="62818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F36B8CE-63E3-C348-BD97-9F36033E7926}"/>
              </a:ext>
            </a:extLst>
          </p:cNvPr>
          <p:cNvSpPr/>
          <p:nvPr/>
        </p:nvSpPr>
        <p:spPr>
          <a:xfrm>
            <a:off x="3681943" y="791969"/>
            <a:ext cx="2138089" cy="3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A6A100-07B6-3144-81B6-3F812476D4DA}"/>
              </a:ext>
            </a:extLst>
          </p:cNvPr>
          <p:cNvSpPr txBox="1">
            <a:spLocks/>
          </p:cNvSpPr>
          <p:nvPr/>
        </p:nvSpPr>
        <p:spPr>
          <a:xfrm>
            <a:off x="226540" y="5298782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Constrain all constants appear in benchmarks into 2-bit range in order to reduce the search space of program synthesis</a:t>
            </a:r>
          </a:p>
        </p:txBody>
      </p:sp>
    </p:spTree>
    <p:extLst>
      <p:ext uri="{BB962C8B-B14F-4D97-AF65-F5344CB8AC3E}">
        <p14:creationId xmlns:p14="http://schemas.microsoft.com/office/powerpoint/2010/main" val="36417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C8BA-01A7-C346-84A6-E0092FC6B84D}"/>
              </a:ext>
            </a:extLst>
          </p:cNvPr>
          <p:cNvSpPr txBox="1"/>
          <p:nvPr/>
        </p:nvSpPr>
        <p:spPr>
          <a:xfrm>
            <a:off x="2033087" y="1630419"/>
            <a:ext cx="121768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Spec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9AAEE2-78AA-E54C-9C8D-07AEE91960AD}"/>
              </a:ext>
            </a:extLst>
          </p:cNvPr>
          <p:cNvSpPr/>
          <p:nvPr/>
        </p:nvSpPr>
        <p:spPr>
          <a:xfrm>
            <a:off x="5241442" y="1665707"/>
            <a:ext cx="1489828" cy="7007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5F9A-552C-064D-BDBC-3DB902295451}"/>
              </a:ext>
            </a:extLst>
          </p:cNvPr>
          <p:cNvSpPr txBox="1"/>
          <p:nvPr/>
        </p:nvSpPr>
        <p:spPr>
          <a:xfrm>
            <a:off x="5219345" y="1803675"/>
            <a:ext cx="1619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Sketch 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6480B-0D0E-F543-A664-30B0D172458A}"/>
              </a:ext>
            </a:extLst>
          </p:cNvPr>
          <p:cNvSpPr txBox="1"/>
          <p:nvPr/>
        </p:nvSpPr>
        <p:spPr>
          <a:xfrm>
            <a:off x="6570716" y="3272289"/>
            <a:ext cx="2034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Failure – Counter Example </a:t>
            </a:r>
            <a:r>
              <a:rPr lang="en-US" sz="1500" b="1" i="1" dirty="0"/>
              <a:t>c</a:t>
            </a:r>
            <a:r>
              <a:rPr lang="en-US" sz="1500" b="1" dirty="0"/>
              <a:t> Found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906B2-EA7B-D040-8BB8-E9AEE8F26B89}"/>
              </a:ext>
            </a:extLst>
          </p:cNvPr>
          <p:cNvSpPr txBox="1"/>
          <p:nvPr/>
        </p:nvSpPr>
        <p:spPr>
          <a:xfrm>
            <a:off x="5266796" y="2495800"/>
            <a:ext cx="76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Add </a:t>
            </a:r>
            <a:r>
              <a:rPr lang="en-US" sz="1500" b="1" i="1" dirty="0"/>
              <a:t>c</a:t>
            </a:r>
            <a:r>
              <a:rPr lang="en-US" sz="1500" b="1" dirty="0"/>
              <a:t> to X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D0A8DB16-C926-9248-9E25-A9C52A793CA4}"/>
              </a:ext>
            </a:extLst>
          </p:cNvPr>
          <p:cNvSpPr/>
          <p:nvPr/>
        </p:nvSpPr>
        <p:spPr>
          <a:xfrm rot="10800000" flipH="1">
            <a:off x="8675814" y="1891650"/>
            <a:ext cx="699025" cy="110231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84770A-C57C-FD49-8989-6A9EB69A97CD}"/>
              </a:ext>
            </a:extLst>
          </p:cNvPr>
          <p:cNvSpPr/>
          <p:nvPr/>
        </p:nvSpPr>
        <p:spPr>
          <a:xfrm>
            <a:off x="8614222" y="3107403"/>
            <a:ext cx="1147611" cy="675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/>
              <a:t>Verification on 10 bits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791177A0-0DED-FD4A-B605-9856D7283142}"/>
              </a:ext>
            </a:extLst>
          </p:cNvPr>
          <p:cNvSpPr/>
          <p:nvPr/>
        </p:nvSpPr>
        <p:spPr>
          <a:xfrm>
            <a:off x="6606718" y="1186469"/>
            <a:ext cx="1660825" cy="3397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3E49B-8A62-1847-A1E7-8A038508B3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34087" y="1123082"/>
            <a:ext cx="2485258" cy="8421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4D89DA-855C-B049-B515-1ABC1EA6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37" y="1612441"/>
            <a:ext cx="537233" cy="727504"/>
          </a:xfrm>
          <a:prstGeom prst="rect">
            <a:avLst/>
          </a:prstGeom>
        </p:spPr>
      </p:pic>
      <p:sp>
        <p:nvSpPr>
          <p:cNvPr id="14" name="Bent-Up Arrow 13">
            <a:extLst>
              <a:ext uri="{FF2B5EF4-FFF2-40B4-BE49-F238E27FC236}">
                <a16:creationId xmlns:a16="http://schemas.microsoft.com/office/drawing/2014/main" id="{374DC5CA-CE7E-B44C-9190-6397684C2B76}"/>
              </a:ext>
            </a:extLst>
          </p:cNvPr>
          <p:cNvSpPr/>
          <p:nvPr/>
        </p:nvSpPr>
        <p:spPr>
          <a:xfrm flipH="1">
            <a:off x="6261141" y="2734581"/>
            <a:ext cx="2111913" cy="87046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5F8B3-2AD4-0C42-9324-2A55F143572D}"/>
              </a:ext>
            </a:extLst>
          </p:cNvPr>
          <p:cNvSpPr txBox="1"/>
          <p:nvPr/>
        </p:nvSpPr>
        <p:spPr>
          <a:xfrm>
            <a:off x="7433845" y="2483269"/>
            <a:ext cx="1542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Completed Sketch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8A4854-9295-4549-8075-B6165547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40" y="823247"/>
            <a:ext cx="537233" cy="727504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23E951BF-668D-D444-88D5-FB6CB41DEB1B}"/>
              </a:ext>
            </a:extLst>
          </p:cNvPr>
          <p:cNvSpPr/>
          <p:nvPr/>
        </p:nvSpPr>
        <p:spPr>
          <a:xfrm>
            <a:off x="9128827" y="3863637"/>
            <a:ext cx="139168" cy="675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DAD0D-F482-4546-A24D-13C8D83164DF}"/>
              </a:ext>
            </a:extLst>
          </p:cNvPr>
          <p:cNvSpPr txBox="1"/>
          <p:nvPr/>
        </p:nvSpPr>
        <p:spPr>
          <a:xfrm>
            <a:off x="9521658" y="3912271"/>
            <a:ext cx="114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Successful Verification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98642-D94F-5249-B74D-C33A1740BEFA}"/>
              </a:ext>
            </a:extLst>
          </p:cNvPr>
          <p:cNvSpPr txBox="1"/>
          <p:nvPr/>
        </p:nvSpPr>
        <p:spPr>
          <a:xfrm>
            <a:off x="6662402" y="718116"/>
            <a:ext cx="182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Completes spec with 2 bit inputs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2DF6C2-2339-C04C-95C7-6D5C53C6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029" y="4668799"/>
            <a:ext cx="537233" cy="727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9D0E66-E061-6F4D-8A3B-B2CBF32E6687}"/>
              </a:ext>
            </a:extLst>
          </p:cNvPr>
          <p:cNvSpPr txBox="1"/>
          <p:nvPr/>
        </p:nvSpPr>
        <p:spPr>
          <a:xfrm>
            <a:off x="8680757" y="5513993"/>
            <a:ext cx="133412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Verified Sketch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D7C26-81DC-C14A-8952-04DC305FB3BF}"/>
              </a:ext>
            </a:extLst>
          </p:cNvPr>
          <p:cNvSpPr txBox="1"/>
          <p:nvPr/>
        </p:nvSpPr>
        <p:spPr>
          <a:xfrm>
            <a:off x="1917623" y="3521565"/>
            <a:ext cx="188110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Sketch 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19572BF-824A-3F40-A176-5DD866C8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0" y="2775040"/>
            <a:ext cx="537233" cy="7275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C2D292-844A-0C45-A845-BEDE6006E24F}"/>
              </a:ext>
            </a:extLst>
          </p:cNvPr>
          <p:cNvCxnSpPr>
            <a:cxnSpLocks/>
          </p:cNvCxnSpPr>
          <p:nvPr/>
        </p:nvCxnSpPr>
        <p:spPr>
          <a:xfrm flipV="1">
            <a:off x="3692306" y="2434355"/>
            <a:ext cx="869680" cy="2416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2B2DC-AB19-F84D-873A-7B5989D0AFE7}"/>
              </a:ext>
            </a:extLst>
          </p:cNvPr>
          <p:cNvSpPr/>
          <p:nvPr/>
        </p:nvSpPr>
        <p:spPr>
          <a:xfrm>
            <a:off x="601100" y="379773"/>
            <a:ext cx="565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External counterexample mode vs hole-elimination mode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9F1CB-0A1F-B449-87CA-7DD7266539C0}"/>
              </a:ext>
            </a:extLst>
          </p:cNvPr>
          <p:cNvSpPr/>
          <p:nvPr/>
        </p:nvSpPr>
        <p:spPr>
          <a:xfrm>
            <a:off x="3697580" y="136874"/>
            <a:ext cx="723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this figure is borrowed from NSDI, we should make a lot of changes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116D54-5866-C24B-8D7B-0C133B5AE00C}"/>
              </a:ext>
            </a:extLst>
          </p:cNvPr>
          <p:cNvSpPr txBox="1">
            <a:spLocks/>
          </p:cNvSpPr>
          <p:nvPr/>
        </p:nvSpPr>
        <p:spPr>
          <a:xfrm>
            <a:off x="226540" y="470406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D9520-32BD-2440-B46C-7556BE9B8FA5}"/>
              </a:ext>
            </a:extLst>
          </p:cNvPr>
          <p:cNvSpPr/>
          <p:nvPr/>
        </p:nvSpPr>
        <p:spPr>
          <a:xfrm>
            <a:off x="226540" y="5329327"/>
            <a:ext cx="4238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Do verification in 10-bit range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46860-4854-0040-B268-85C3E883CBFC}"/>
              </a:ext>
            </a:extLst>
          </p:cNvPr>
          <p:cNvSpPr/>
          <p:nvPr/>
        </p:nvSpPr>
        <p:spPr>
          <a:xfrm>
            <a:off x="227025" y="5784589"/>
            <a:ext cx="7726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Add the counterexample into input if the verification fails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D741BD-791F-DB4C-AE8C-EA98524781A8}"/>
              </a:ext>
            </a:extLst>
          </p:cNvPr>
          <p:cNvSpPr/>
          <p:nvPr/>
        </p:nvSpPr>
        <p:spPr>
          <a:xfrm>
            <a:off x="226540" y="4846992"/>
            <a:ext cx="6560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Constrain the input into 2-bit range for synthesis</a:t>
            </a:r>
          </a:p>
        </p:txBody>
      </p:sp>
    </p:spTree>
    <p:extLst>
      <p:ext uri="{BB962C8B-B14F-4D97-AF65-F5344CB8AC3E}">
        <p14:creationId xmlns:p14="http://schemas.microsoft.com/office/powerpoint/2010/main" val="82951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B14EC-9C2D-4873-832C-1325D68DF01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208866" y="1430207"/>
            <a:ext cx="1239496" cy="150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E81D9-0CB3-4D4C-8C4C-A2813B6C485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8208866" y="2362005"/>
            <a:ext cx="1286947" cy="79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A9A4F-3F92-4EFE-B1C4-88DDBD0B094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208866" y="3276913"/>
            <a:ext cx="1300489" cy="10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7B819-776C-47D1-B391-ADA90ADB136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208866" y="4187297"/>
            <a:ext cx="1303064" cy="14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D8405F-5A8B-7E4E-847E-39DD11B23FE4}"/>
              </a:ext>
            </a:extLst>
          </p:cNvPr>
          <p:cNvGrpSpPr/>
          <p:nvPr/>
        </p:nvGrpSpPr>
        <p:grpSpPr>
          <a:xfrm>
            <a:off x="3482804" y="1037960"/>
            <a:ext cx="2276419" cy="3614083"/>
            <a:chOff x="1824105" y="562095"/>
            <a:chExt cx="1425880" cy="2375796"/>
          </a:xfrm>
        </p:grpSpPr>
        <p:sp>
          <p:nvSpPr>
            <p:cNvPr id="53" name="Rounded Rectangle 195">
              <a:extLst>
                <a:ext uri="{FF2B5EF4-FFF2-40B4-BE49-F238E27FC236}">
                  <a16:creationId xmlns:a16="http://schemas.microsoft.com/office/drawing/2014/main" id="{4299DAAC-DCA9-7B4A-AE49-3D812AB188AE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FC0221-6FD1-FD41-A2F2-0350B65FC87F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F68648-1E71-B54A-A205-B48ADACFEF05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7647F-66BF-1A48-8615-49A22D24B1FB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B72743-ED0B-E94F-AE10-456586C74CF0}"/>
              </a:ext>
            </a:extLst>
          </p:cNvPr>
          <p:cNvSpPr txBox="1"/>
          <p:nvPr/>
        </p:nvSpPr>
        <p:spPr>
          <a:xfrm>
            <a:off x="3605576" y="1160015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C83BF2-E717-A541-AA8F-F06C547B83AE}"/>
              </a:ext>
            </a:extLst>
          </p:cNvPr>
          <p:cNvSpPr txBox="1"/>
          <p:nvPr/>
        </p:nvSpPr>
        <p:spPr>
          <a:xfrm>
            <a:off x="3605576" y="2140391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33593A-E98B-D54A-9F94-FAFEEE71721B}"/>
              </a:ext>
            </a:extLst>
          </p:cNvPr>
          <p:cNvSpPr txBox="1"/>
          <p:nvPr/>
        </p:nvSpPr>
        <p:spPr>
          <a:xfrm>
            <a:off x="3605576" y="2961609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9E0D-CD2C-3040-8586-4F10E6B93D8D}"/>
              </a:ext>
            </a:extLst>
          </p:cNvPr>
          <p:cNvSpPr txBox="1"/>
          <p:nvPr/>
        </p:nvSpPr>
        <p:spPr>
          <a:xfrm>
            <a:off x="3632780" y="3843917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3CD5E-F575-6545-B084-3269EDC09A5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2300" y="1445237"/>
            <a:ext cx="1750504" cy="18271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DB4A67-E775-D947-AB46-EB657B7667E9}"/>
              </a:ext>
            </a:extLst>
          </p:cNvPr>
          <p:cNvCxnSpPr>
            <a:cxnSpLocks/>
          </p:cNvCxnSpPr>
          <p:nvPr/>
        </p:nvCxnSpPr>
        <p:spPr>
          <a:xfrm>
            <a:off x="2126029" y="2276297"/>
            <a:ext cx="1356776" cy="280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E8013F-85E7-8B4E-8855-7140D46E083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732300" y="1254613"/>
            <a:ext cx="1750510" cy="2947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657FD2-2E1C-454A-8D7C-CB371A5970F3}"/>
              </a:ext>
            </a:extLst>
          </p:cNvPr>
          <p:cNvCxnSpPr>
            <a:cxnSpLocks/>
            <a:stCxn id="70" idx="3"/>
            <a:endCxn id="63" idx="1"/>
          </p:cNvCxnSpPr>
          <p:nvPr/>
        </p:nvCxnSpPr>
        <p:spPr>
          <a:xfrm>
            <a:off x="1732300" y="3287126"/>
            <a:ext cx="1900480" cy="81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105DC-9020-6541-941D-41DE3526462F}"/>
              </a:ext>
            </a:extLst>
          </p:cNvPr>
          <p:cNvGrpSpPr/>
          <p:nvPr/>
        </p:nvGrpSpPr>
        <p:grpSpPr>
          <a:xfrm>
            <a:off x="9511930" y="1037960"/>
            <a:ext cx="2276419" cy="3614083"/>
            <a:chOff x="1824105" y="562095"/>
            <a:chExt cx="1425880" cy="2375796"/>
          </a:xfrm>
        </p:grpSpPr>
        <p:sp>
          <p:nvSpPr>
            <p:cNvPr id="39" name="Rounded Rectangle 195">
              <a:extLst>
                <a:ext uri="{FF2B5EF4-FFF2-40B4-BE49-F238E27FC236}">
                  <a16:creationId xmlns:a16="http://schemas.microsoft.com/office/drawing/2014/main" id="{2842D3DE-C12F-7942-9EF7-540C1290FA69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2069C9-346D-7043-94BD-791F608A2E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08B5B6-E9F2-7C4C-A5FF-715DC8E0634C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C0040-2513-3946-9CFB-8C8F635602F9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5044F-6EB7-CA44-9761-C9288BE81F7D}"/>
              </a:ext>
            </a:extLst>
          </p:cNvPr>
          <p:cNvSpPr txBox="1"/>
          <p:nvPr/>
        </p:nvSpPr>
        <p:spPr>
          <a:xfrm>
            <a:off x="9647058" y="1172372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4B6B0-A868-DF41-8B94-87FDC5E7726C}"/>
              </a:ext>
            </a:extLst>
          </p:cNvPr>
          <p:cNvSpPr txBox="1"/>
          <p:nvPr/>
        </p:nvSpPr>
        <p:spPr>
          <a:xfrm>
            <a:off x="9647058" y="2152748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B419C-B4B3-9F44-961D-1E84E68373BC}"/>
              </a:ext>
            </a:extLst>
          </p:cNvPr>
          <p:cNvSpPr txBox="1"/>
          <p:nvPr/>
        </p:nvSpPr>
        <p:spPr>
          <a:xfrm>
            <a:off x="9647058" y="2973966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91A46-5CE8-4246-9018-3BB514367AB7}"/>
              </a:ext>
            </a:extLst>
          </p:cNvPr>
          <p:cNvSpPr txBox="1"/>
          <p:nvPr/>
        </p:nvSpPr>
        <p:spPr>
          <a:xfrm>
            <a:off x="9674262" y="3856274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sp>
        <p:nvSpPr>
          <p:cNvPr id="52" name="Rounded Rectangle 98">
            <a:extLst>
              <a:ext uri="{FF2B5EF4-FFF2-40B4-BE49-F238E27FC236}">
                <a16:creationId xmlns:a16="http://schemas.microsoft.com/office/drawing/2014/main" id="{CF8992F2-6E7E-114F-B2F7-D3CD61F93C2A}"/>
              </a:ext>
            </a:extLst>
          </p:cNvPr>
          <p:cNvSpPr/>
          <p:nvPr/>
        </p:nvSpPr>
        <p:spPr>
          <a:xfrm>
            <a:off x="6770916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54" name="Rounded Rectangle 98">
            <a:extLst>
              <a:ext uri="{FF2B5EF4-FFF2-40B4-BE49-F238E27FC236}">
                <a16:creationId xmlns:a16="http://schemas.microsoft.com/office/drawing/2014/main" id="{A2411BC8-3465-B14F-9A2E-6E48EC935CD1}"/>
              </a:ext>
            </a:extLst>
          </p:cNvPr>
          <p:cNvSpPr/>
          <p:nvPr/>
        </p:nvSpPr>
        <p:spPr>
          <a:xfrm>
            <a:off x="6770916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56" name="Rounded Rectangle 98">
            <a:extLst>
              <a:ext uri="{FF2B5EF4-FFF2-40B4-BE49-F238E27FC236}">
                <a16:creationId xmlns:a16="http://schemas.microsoft.com/office/drawing/2014/main" id="{27336404-C1B7-1B45-AB5A-54112F303CD1}"/>
              </a:ext>
            </a:extLst>
          </p:cNvPr>
          <p:cNvSpPr/>
          <p:nvPr/>
        </p:nvSpPr>
        <p:spPr>
          <a:xfrm>
            <a:off x="6770916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58" name="Rounded Rectangle 98">
            <a:extLst>
              <a:ext uri="{FF2B5EF4-FFF2-40B4-BE49-F238E27FC236}">
                <a16:creationId xmlns:a16="http://schemas.microsoft.com/office/drawing/2014/main" id="{F4A99C83-07AB-7E4C-B5CF-35058B966950}"/>
              </a:ext>
            </a:extLst>
          </p:cNvPr>
          <p:cNvSpPr/>
          <p:nvPr/>
        </p:nvSpPr>
        <p:spPr>
          <a:xfrm>
            <a:off x="6770916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68" name="Rounded Rectangle 98">
            <a:extLst>
              <a:ext uri="{FF2B5EF4-FFF2-40B4-BE49-F238E27FC236}">
                <a16:creationId xmlns:a16="http://schemas.microsoft.com/office/drawing/2014/main" id="{8F6796E2-F5C3-9844-874C-0A7D91BDF81E}"/>
              </a:ext>
            </a:extLst>
          </p:cNvPr>
          <p:cNvSpPr/>
          <p:nvPr/>
        </p:nvSpPr>
        <p:spPr>
          <a:xfrm>
            <a:off x="294350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69" name="Rounded Rectangle 98">
            <a:extLst>
              <a:ext uri="{FF2B5EF4-FFF2-40B4-BE49-F238E27FC236}">
                <a16:creationId xmlns:a16="http://schemas.microsoft.com/office/drawing/2014/main" id="{63CB4A03-02D9-6540-9155-8CEC7CDD7D54}"/>
              </a:ext>
            </a:extLst>
          </p:cNvPr>
          <p:cNvSpPr/>
          <p:nvPr/>
        </p:nvSpPr>
        <p:spPr>
          <a:xfrm>
            <a:off x="294350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70" name="Rounded Rectangle 98">
            <a:extLst>
              <a:ext uri="{FF2B5EF4-FFF2-40B4-BE49-F238E27FC236}">
                <a16:creationId xmlns:a16="http://schemas.microsoft.com/office/drawing/2014/main" id="{0BE9D63A-81EE-A341-A287-F25BFB6B442B}"/>
              </a:ext>
            </a:extLst>
          </p:cNvPr>
          <p:cNvSpPr/>
          <p:nvPr/>
        </p:nvSpPr>
        <p:spPr>
          <a:xfrm>
            <a:off x="294350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71" name="Rounded Rectangle 98">
            <a:extLst>
              <a:ext uri="{FF2B5EF4-FFF2-40B4-BE49-F238E27FC236}">
                <a16:creationId xmlns:a16="http://schemas.microsoft.com/office/drawing/2014/main" id="{F71AD462-FC55-5747-8DB9-B590EFEED6AB}"/>
              </a:ext>
            </a:extLst>
          </p:cNvPr>
          <p:cNvSpPr/>
          <p:nvPr/>
        </p:nvSpPr>
        <p:spPr>
          <a:xfrm>
            <a:off x="294350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AB600-CDBD-DD48-BF35-F2B9688853AF}"/>
              </a:ext>
            </a:extLst>
          </p:cNvPr>
          <p:cNvSpPr txBox="1"/>
          <p:nvPr/>
        </p:nvSpPr>
        <p:spPr>
          <a:xfrm>
            <a:off x="977742" y="4725693"/>
            <a:ext cx="43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Indicator-variable allocation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1BE10-177B-AE4C-9245-BFA8FC937F9A}"/>
              </a:ext>
            </a:extLst>
          </p:cNvPr>
          <p:cNvSpPr txBox="1"/>
          <p:nvPr/>
        </p:nvSpPr>
        <p:spPr>
          <a:xfrm>
            <a:off x="7333692" y="4725693"/>
            <a:ext cx="31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Canonical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55059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Canonicalized allocation vs synthesized allocation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ABA3FC-E6AE-3E49-82F9-86AD23A531F0}"/>
              </a:ext>
            </a:extLst>
          </p:cNvPr>
          <p:cNvSpPr/>
          <p:nvPr/>
        </p:nvSpPr>
        <p:spPr>
          <a:xfrm>
            <a:off x="226540" y="5724739"/>
            <a:ext cx="10598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“semantically” equivalent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36DBF3-B11A-9843-A315-E56D875A3584}"/>
              </a:ext>
            </a:extLst>
          </p:cNvPr>
          <p:cNvSpPr/>
          <p:nvPr/>
        </p:nvSpPr>
        <p:spPr>
          <a:xfrm>
            <a:off x="227025" y="6155295"/>
            <a:ext cx="10606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Canonicalized-allocation has smaller search space for program synthesis problem</a:t>
            </a:r>
            <a:endParaRPr lang="en-US" sz="2400" dirty="0">
              <a:latin typeface="Calibri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C7C17D-204B-5448-9E9B-3196EBFC92B8}"/>
              </a:ext>
            </a:extLst>
          </p:cNvPr>
          <p:cNvSpPr/>
          <p:nvPr/>
        </p:nvSpPr>
        <p:spPr>
          <a:xfrm>
            <a:off x="226540" y="5279479"/>
            <a:ext cx="10295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“syntatically” different</a:t>
            </a:r>
          </a:p>
        </p:txBody>
      </p:sp>
    </p:spTree>
    <p:extLst>
      <p:ext uri="{BB962C8B-B14F-4D97-AF65-F5344CB8AC3E}">
        <p14:creationId xmlns:p14="http://schemas.microsoft.com/office/powerpoint/2010/main" val="224890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25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Gradual search for stateless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F046B-A10C-9E45-A65A-9286E1E73485}"/>
              </a:ext>
            </a:extLst>
          </p:cNvPr>
          <p:cNvSpPr txBox="1"/>
          <p:nvPr/>
        </p:nvSpPr>
        <p:spPr>
          <a:xfrm>
            <a:off x="4243773" y="1304741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 alu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686C-453A-7E4E-8207-7596EE6347BE}"/>
              </a:ext>
            </a:extLst>
          </p:cNvPr>
          <p:cNvSpPr txBox="1"/>
          <p:nvPr/>
        </p:nvSpPr>
        <p:spPr>
          <a:xfrm>
            <a:off x="3628595" y="2003458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Stateless_alu_arith_rel_cond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4E959-57C0-884D-A3C6-DC570BC1BEA1}"/>
              </a:ext>
            </a:extLst>
          </p:cNvPr>
          <p:cNvSpPr txBox="1"/>
          <p:nvPr/>
        </p:nvSpPr>
        <p:spPr>
          <a:xfrm>
            <a:off x="3853978" y="2761284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D4481-B9B1-4743-AE31-8094F073A817}"/>
              </a:ext>
            </a:extLst>
          </p:cNvPr>
          <p:cNvSpPr txBox="1"/>
          <p:nvPr/>
        </p:nvSpPr>
        <p:spPr>
          <a:xfrm>
            <a:off x="3951073" y="3686252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A3C65-6E30-1F4D-995F-8A522BC92E5B}"/>
              </a:ext>
            </a:extLst>
          </p:cNvPr>
          <p:cNvSpPr/>
          <p:nvPr/>
        </p:nvSpPr>
        <p:spPr>
          <a:xfrm>
            <a:off x="432418" y="4958129"/>
            <a:ext cx="102901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It looks like we delete the table to compare compilation time of stateless_alu vs stateless_alu_arith</a:t>
            </a:r>
          </a:p>
          <a:p>
            <a:r>
              <a:rPr lang="en-US" b="1">
                <a:solidFill>
                  <a:srgbClr val="FF0000"/>
                </a:solidFill>
              </a:rPr>
              <a:t>             in HotNets paper. We could add them back to the paper if there is enough space (7 pages at most)</a:t>
            </a:r>
          </a:p>
          <a:p>
            <a:r>
              <a:rPr lang="en-US" b="1">
                <a:solidFill>
                  <a:srgbClr val="FF0000"/>
                </a:solidFill>
              </a:rPr>
              <a:t>             and then show the table/graph here</a:t>
            </a:r>
          </a:p>
        </p:txBody>
      </p:sp>
    </p:spTree>
    <p:extLst>
      <p:ext uri="{BB962C8B-B14F-4D97-AF65-F5344CB8AC3E}">
        <p14:creationId xmlns:p14="http://schemas.microsoft.com/office/powerpoint/2010/main" val="838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89433"/>
            <a:ext cx="693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389809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AA46B-A73E-7440-8E16-276B65AC2BD6}"/>
              </a:ext>
            </a:extLst>
          </p:cNvPr>
          <p:cNvSpPr/>
          <p:nvPr/>
        </p:nvSpPr>
        <p:spPr>
          <a:xfrm>
            <a:off x="4642021" y="3097430"/>
            <a:ext cx="739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else {do B;} -----&gt; if(!condition_1) {do B;} else {do A;}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B28DC-E27A-2147-9B97-993393C42118}"/>
              </a:ext>
            </a:extLst>
          </p:cNvPr>
          <p:cNvSpPr/>
          <p:nvPr/>
        </p:nvSpPr>
        <p:spPr>
          <a:xfrm>
            <a:off x="5214551" y="4159259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 &amp;&amp; condition_2) -----&gt; if (condition_2 &amp;&amp; condition_1)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1B809-CEB2-674E-A509-DAAD50B43576}"/>
              </a:ext>
            </a:extLst>
          </p:cNvPr>
          <p:cNvSpPr/>
          <p:nvPr/>
        </p:nvSpPr>
        <p:spPr>
          <a:xfrm>
            <a:off x="4662620" y="1990304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-----&gt; if (condition_1 &amp;&amp; 1==1) {do A;}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2178-6F34-FF4F-A217-9AD4A995DDB2}"/>
              </a:ext>
            </a:extLst>
          </p:cNvPr>
          <p:cNvSpPr/>
          <p:nvPr/>
        </p:nvSpPr>
        <p:spPr>
          <a:xfrm>
            <a:off x="9045146" y="1841337"/>
            <a:ext cx="80319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02F55D-7C94-3844-AF03-590419D54FC3}"/>
              </a:ext>
            </a:extLst>
          </p:cNvPr>
          <p:cNvSpPr/>
          <p:nvPr/>
        </p:nvSpPr>
        <p:spPr>
          <a:xfrm>
            <a:off x="8625016" y="2937474"/>
            <a:ext cx="137160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95000-47E3-274A-B7F0-0AA4EA95B411}"/>
              </a:ext>
            </a:extLst>
          </p:cNvPr>
          <p:cNvSpPr/>
          <p:nvPr/>
        </p:nvSpPr>
        <p:spPr>
          <a:xfrm>
            <a:off x="580768" y="4897051"/>
            <a:ext cx="10775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Manually create some ”noise” for program so as to increase compilation difficult for traditional Domino compiler</a:t>
            </a:r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67910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8635"/>
              </p:ext>
            </p:extLst>
          </p:nvPr>
        </p:nvGraphicFramePr>
        <p:xfrm>
          <a:off x="605481" y="2465036"/>
          <a:ext cx="10383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11555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Compilation 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(increase)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BLUE (decrease)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 (timeout)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new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flow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7.78.3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86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2363"/>
              </p:ext>
            </p:extLst>
          </p:nvPr>
        </p:nvGraphicFramePr>
        <p:xfrm>
          <a:off x="1655808" y="2465036"/>
          <a:ext cx="7787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0BD539-7863-6541-AF91-14BA4AF0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56" y="1951858"/>
            <a:ext cx="4577729" cy="3389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0E803-CD09-0B45-8D82-2A3BB3DA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51858"/>
            <a:ext cx="4719420" cy="3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1099751" y="1599875"/>
            <a:ext cx="952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 general, Chipmunk can compile many mutation that Domino cannot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89E06-6673-6F49-9A75-FCBA9E9E4DE1}"/>
              </a:ext>
            </a:extLst>
          </p:cNvPr>
          <p:cNvSpPr txBox="1"/>
          <p:nvPr/>
        </p:nvSpPr>
        <p:spPr>
          <a:xfrm>
            <a:off x="1099751" y="4228562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However, due to the complexity of program synthesis problem, the compilation time of Chipmunk is much longer than Domino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86A54-C09C-D340-83CF-C90F28AFAB1C}"/>
              </a:ext>
            </a:extLst>
          </p:cNvPr>
          <p:cNvSpPr txBox="1"/>
          <p:nvPr/>
        </p:nvSpPr>
        <p:spPr>
          <a:xfrm>
            <a:off x="1099751" y="2452553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Chipmunk will find the optimal resources usage, with smaller depth and width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2ECDF-319F-5F42-BF3D-3F758079E7BE}"/>
              </a:ext>
            </a:extLst>
          </p:cNvPr>
          <p:cNvSpPr/>
          <p:nvPr/>
        </p:nvSpPr>
        <p:spPr>
          <a:xfrm>
            <a:off x="1099751" y="3429000"/>
            <a:ext cx="4716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How should we explain the width issue? </a:t>
            </a:r>
          </a:p>
        </p:txBody>
      </p:sp>
    </p:spTree>
    <p:extLst>
      <p:ext uri="{BB962C8B-B14F-4D97-AF65-F5344CB8AC3E}">
        <p14:creationId xmlns:p14="http://schemas.microsoft.com/office/powerpoint/2010/main" val="218755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752649-7998-A04C-B37A-13D2EEB260AC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5782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Background: Hard to write fast code for programmable substrates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Use program synthesis to autogenerate fast code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6603F-2C14-3140-9F14-AC1AAAFFD39A}"/>
              </a:ext>
            </a:extLst>
          </p:cNvPr>
          <p:cNvSpPr txBox="1"/>
          <p:nvPr/>
        </p:nvSpPr>
        <p:spPr>
          <a:xfrm>
            <a:off x="329621" y="1323460"/>
            <a:ext cx="3231847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spec(</a:t>
            </a:r>
            <a:r>
              <a:rPr lang="en-US" sz="3333" dirty="0" err="1"/>
              <a:t>int</a:t>
            </a:r>
            <a:r>
              <a:rPr lang="en-US" sz="3333" dirty="0"/>
              <a:t> x) {</a:t>
            </a:r>
          </a:p>
          <a:p>
            <a:r>
              <a:rPr lang="en-US" sz="3333" dirty="0"/>
              <a:t>  return x*5;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101A-C15C-F546-A490-9F31293846C8}"/>
              </a:ext>
            </a:extLst>
          </p:cNvPr>
          <p:cNvSpPr txBox="1"/>
          <p:nvPr/>
        </p:nvSpPr>
        <p:spPr>
          <a:xfrm>
            <a:off x="3906309" y="1205220"/>
            <a:ext cx="392212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sketch1(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return </a:t>
            </a:r>
            <a:r>
              <a:rPr lang="en-US" sz="3333"/>
              <a:t>x &lt;&lt; </a:t>
            </a:r>
            <a:r>
              <a:rPr lang="en-US" sz="3333" dirty="0"/>
              <a:t>??(2) + x;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1658E-AD85-0B4D-A8C1-E13CF53878A4}"/>
              </a:ext>
            </a:extLst>
          </p:cNvPr>
          <p:cNvSpPr txBox="1"/>
          <p:nvPr/>
        </p:nvSpPr>
        <p:spPr>
          <a:xfrm>
            <a:off x="8273129" y="1180998"/>
            <a:ext cx="4509104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sketch2(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  return x &lt;&lt; ??(2);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270934" y="3734383"/>
            <a:ext cx="2395720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3679649" y="3498415"/>
            <a:ext cx="3658053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Feasible sketch with</a:t>
            </a:r>
          </a:p>
          <a:p>
            <a:r>
              <a:rPr lang="en-US" sz="3333" dirty="0"/>
              <a:t>hole set to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660697" y="3402226"/>
            <a:ext cx="4536050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Infeasible sketch; no</a:t>
            </a:r>
          </a:p>
          <a:p>
            <a:r>
              <a:rPr lang="en-US" sz="3333" dirty="0"/>
              <a:t>possible hole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D7ED-3F48-2646-AE04-5672226EA8A4}"/>
              </a:ext>
            </a:extLst>
          </p:cNvPr>
          <p:cNvSpPr/>
          <p:nvPr/>
        </p:nvSpPr>
        <p:spPr>
          <a:xfrm>
            <a:off x="168812" y="1246287"/>
            <a:ext cx="3231845" cy="19779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78A6A-8E9F-1246-BEBD-112E4B676308}"/>
              </a:ext>
            </a:extLst>
          </p:cNvPr>
          <p:cNvSpPr/>
          <p:nvPr/>
        </p:nvSpPr>
        <p:spPr>
          <a:xfrm>
            <a:off x="3734467" y="1168644"/>
            <a:ext cx="3879688" cy="230925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E73-CDB6-534A-8CAA-30F701F3491F}"/>
              </a:ext>
            </a:extLst>
          </p:cNvPr>
          <p:cNvSpPr/>
          <p:nvPr/>
        </p:nvSpPr>
        <p:spPr>
          <a:xfrm>
            <a:off x="8013007" y="1144260"/>
            <a:ext cx="3879688" cy="232977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F2C5E14-C986-A04C-A366-3A24A0CA88E9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9210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given the partial program</a:t>
            </a:r>
          </a:p>
        </p:txBody>
      </p:sp>
    </p:spTree>
    <p:extLst>
      <p:ext uri="{BB962C8B-B14F-4D97-AF65-F5344CB8AC3E}">
        <p14:creationId xmlns:p14="http://schemas.microsoft.com/office/powerpoint/2010/main" val="21850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49ED61F-DCB3-BD44-9DCC-3E63ABCF2C46}"/>
              </a:ext>
            </a:extLst>
          </p:cNvPr>
          <p:cNvSpPr txBox="1"/>
          <p:nvPr/>
        </p:nvSpPr>
        <p:spPr>
          <a:xfrm>
            <a:off x="1531347" y="1077942"/>
            <a:ext cx="22731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Initialize X to random inputs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2E0412-F2CB-9642-8CD8-94E0DEA5653E}"/>
              </a:ext>
            </a:extLst>
          </p:cNvPr>
          <p:cNvSpPr/>
          <p:nvPr/>
        </p:nvSpPr>
        <p:spPr>
          <a:xfrm>
            <a:off x="3038333" y="2219818"/>
            <a:ext cx="2514844" cy="11204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9929BB-3949-A749-B3CB-754AA84E703D}"/>
              </a:ext>
            </a:extLst>
          </p:cNvPr>
          <p:cNvSpPr/>
          <p:nvPr/>
        </p:nvSpPr>
        <p:spPr>
          <a:xfrm>
            <a:off x="6372790" y="2183301"/>
            <a:ext cx="2734231" cy="11221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A4083C9A-4109-0F4F-9D32-7B6C957CBFF0}"/>
              </a:ext>
            </a:extLst>
          </p:cNvPr>
          <p:cNvSpPr/>
          <p:nvPr/>
        </p:nvSpPr>
        <p:spPr>
          <a:xfrm rot="10800000">
            <a:off x="4743616" y="3601093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/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Verify hole assignment on all inputs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(X ⊆ Y)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blipFill>
                <a:blip r:embed="rId2"/>
                <a:stretch>
                  <a:fillRect l="-1762" t="-5357" r="-39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/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Synthesize holes that work for inputs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blipFill>
                <a:blip r:embed="rId3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8D8D99-5C5A-8C46-8DF0-5AEBDED3A64F}"/>
              </a:ext>
            </a:extLst>
          </p:cNvPr>
          <p:cNvSpPr txBox="1"/>
          <p:nvPr/>
        </p:nvSpPr>
        <p:spPr>
          <a:xfrm>
            <a:off x="4919913" y="856589"/>
            <a:ext cx="216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Hole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4AE2C-D4AB-0243-8E3A-FFB2189D5A64}"/>
              </a:ext>
            </a:extLst>
          </p:cNvPr>
          <p:cNvSpPr txBox="1"/>
          <p:nvPr/>
        </p:nvSpPr>
        <p:spPr>
          <a:xfrm>
            <a:off x="4807817" y="4240528"/>
            <a:ext cx="301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Counterexample Input 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A89E34-70DD-BA44-97FD-B48B630D8873}"/>
              </a:ext>
            </a:extLst>
          </p:cNvPr>
          <p:cNvSpPr/>
          <p:nvPr/>
        </p:nvSpPr>
        <p:spPr>
          <a:xfrm>
            <a:off x="1520723" y="4487256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4147A-E9EF-5D4E-A12B-29A2863A16BD}"/>
              </a:ext>
            </a:extLst>
          </p:cNvPr>
          <p:cNvSpPr txBox="1"/>
          <p:nvPr/>
        </p:nvSpPr>
        <p:spPr>
          <a:xfrm>
            <a:off x="3407544" y="3381824"/>
            <a:ext cx="12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 c to X</a:t>
            </a: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F9170362-3FF2-F54F-B6EA-AE173873CCB4}"/>
              </a:ext>
            </a:extLst>
          </p:cNvPr>
          <p:cNvSpPr/>
          <p:nvPr/>
        </p:nvSpPr>
        <p:spPr>
          <a:xfrm rot="10800000" flipH="1">
            <a:off x="9461017" y="2626652"/>
            <a:ext cx="972686" cy="1762566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6F75BB-B96D-3D42-8B4F-0179C2A8A1E3}"/>
              </a:ext>
            </a:extLst>
          </p:cNvPr>
          <p:cNvSpPr/>
          <p:nvPr/>
        </p:nvSpPr>
        <p:spPr>
          <a:xfrm>
            <a:off x="9745308" y="4569391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Success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646BE-DD87-E643-9E5E-9C59EC53D8D3}"/>
              </a:ext>
            </a:extLst>
          </p:cNvPr>
          <p:cNvSpPr txBox="1"/>
          <p:nvPr/>
        </p:nvSpPr>
        <p:spPr>
          <a:xfrm>
            <a:off x="8899526" y="3363545"/>
            <a:ext cx="23533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Counterexamples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678A241-2B81-CB40-8D5F-F457FABC5BA1}"/>
              </a:ext>
            </a:extLst>
          </p:cNvPr>
          <p:cNvSpPr/>
          <p:nvPr/>
        </p:nvSpPr>
        <p:spPr>
          <a:xfrm>
            <a:off x="4753044" y="1439457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7F23A78-2EE3-B74A-9BCE-0A156644618B}"/>
              </a:ext>
            </a:extLst>
          </p:cNvPr>
          <p:cNvSpPr/>
          <p:nvPr/>
        </p:nvSpPr>
        <p:spPr>
          <a:xfrm rot="10800000">
            <a:off x="1847276" y="2614289"/>
            <a:ext cx="974611" cy="1762564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8111-8C53-9941-956C-C6DF6296D034}"/>
              </a:ext>
            </a:extLst>
          </p:cNvPr>
          <p:cNvSpPr txBox="1"/>
          <p:nvPr/>
        </p:nvSpPr>
        <p:spPr>
          <a:xfrm>
            <a:off x="985941" y="3388271"/>
            <a:ext cx="24216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No Hole Assignment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BECE0-8E4A-FA4E-918D-615A07374F8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925" y="1785828"/>
            <a:ext cx="162888" cy="6843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7CA6F4-BFF8-A244-9406-39C9E8EECE5F}"/>
              </a:ext>
            </a:extLst>
          </p:cNvPr>
          <p:cNvSpPr/>
          <p:nvPr/>
        </p:nvSpPr>
        <p:spPr>
          <a:xfrm>
            <a:off x="1554979" y="1024550"/>
            <a:ext cx="2168039" cy="7831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24AB56-9F21-3146-B7CB-718438779492}"/>
              </a:ext>
            </a:extLst>
          </p:cNvPr>
          <p:cNvSpPr txBox="1">
            <a:spLocks/>
          </p:cNvSpPr>
          <p:nvPr/>
        </p:nvSpPr>
        <p:spPr>
          <a:xfrm>
            <a:off x="226540" y="-47759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800">
                <a:latin typeface="Calibri"/>
              </a:rPr>
              <a:t>Counterexample Guided Inductive Synthesis</a:t>
            </a:r>
            <a:endParaRPr lang="en-US" sz="3800" dirty="0">
              <a:latin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9B9B27F-6AA2-6F42-994D-B19CA356E8AF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by providing the skeleton</a:t>
            </a:r>
          </a:p>
        </p:txBody>
      </p:sp>
    </p:spTree>
    <p:extLst>
      <p:ext uri="{BB962C8B-B14F-4D97-AF65-F5344CB8AC3E}">
        <p14:creationId xmlns:p14="http://schemas.microsoft.com/office/powerpoint/2010/main" val="12654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D4631F8F-4287-ED4E-AB3B-DB02DAF90B87}"/>
              </a:ext>
            </a:extLst>
          </p:cNvPr>
          <p:cNvSpPr/>
          <p:nvPr/>
        </p:nvSpPr>
        <p:spPr>
          <a:xfrm>
            <a:off x="4816643" y="217516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6BC727-C8AE-3C48-974E-BE277BA23EB0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4816645" y="2836056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D59FA37-0353-DA42-9E52-F57BAA8BCAB0}"/>
              </a:ext>
            </a:extLst>
          </p:cNvPr>
          <p:cNvSpPr/>
          <p:nvPr/>
        </p:nvSpPr>
        <p:spPr>
          <a:xfrm>
            <a:off x="6126339" y="3544131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67E7D9D-2DE7-AE4C-8514-4D6D195E8D44}"/>
              </a:ext>
            </a:extLst>
          </p:cNvPr>
          <p:cNvSpPr/>
          <p:nvPr/>
        </p:nvSpPr>
        <p:spPr>
          <a:xfrm>
            <a:off x="6330861" y="3836435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3C6D7A-F590-5045-A05F-8E224FFE8B34}"/>
              </a:ext>
            </a:extLst>
          </p:cNvPr>
          <p:cNvSpPr txBox="1"/>
          <p:nvPr/>
        </p:nvSpPr>
        <p:spPr>
          <a:xfrm>
            <a:off x="5024056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81EB8FB-CA18-C641-AEA7-C1F265897742}"/>
              </a:ext>
            </a:extLst>
          </p:cNvPr>
          <p:cNvSpPr txBox="1"/>
          <p:nvPr/>
        </p:nvSpPr>
        <p:spPr>
          <a:xfrm>
            <a:off x="5243874" y="3954786"/>
            <a:ext cx="587020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Input</a:t>
            </a:r>
          </a:p>
          <a:p>
            <a:pPr algn="ctr"/>
            <a:r>
              <a:rPr lang="en-US" sz="1455" dirty="0"/>
              <a:t>Mux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A45C9145-0E85-9D43-BE3E-432849D71777}"/>
              </a:ext>
            </a:extLst>
          </p:cNvPr>
          <p:cNvSpPr/>
          <p:nvPr/>
        </p:nvSpPr>
        <p:spPr>
          <a:xfrm>
            <a:off x="90345" y="2225979"/>
            <a:ext cx="2737658" cy="266457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AE3C69-A205-0943-9218-CC795B07D5E9}"/>
              </a:ext>
            </a:extLst>
          </p:cNvPr>
          <p:cNvSpPr txBox="1"/>
          <p:nvPr/>
        </p:nvSpPr>
        <p:spPr>
          <a:xfrm>
            <a:off x="536876" y="2618740"/>
            <a:ext cx="192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(count == 10):</a:t>
            </a:r>
          </a:p>
          <a:p>
            <a:r>
              <a:rPr lang="en-US" sz="2000" dirty="0"/>
              <a:t>    count = 0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1</a:t>
            </a:r>
          </a:p>
          <a:p>
            <a:r>
              <a:rPr lang="en-US" sz="2000" dirty="0"/>
              <a:t> else:</a:t>
            </a:r>
          </a:p>
          <a:p>
            <a:r>
              <a:rPr lang="en-US" sz="2000" dirty="0"/>
              <a:t>    count++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0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179706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/>
              <a:t>Program as a</a:t>
            </a:r>
            <a:r>
              <a:rPr lang="ko-KR" altLang="en-US" sz="1818" dirty="0"/>
              <a:t> </a:t>
            </a:r>
            <a:r>
              <a:rPr lang="en-US" sz="1818" dirty="0"/>
              <a:t>packet transaction in</a:t>
            </a:r>
            <a:r>
              <a:rPr lang="ko-KR" altLang="en-US" sz="1818" dirty="0"/>
              <a:t> </a:t>
            </a:r>
            <a:r>
              <a:rPr lang="en-US" sz="1818" dirty="0"/>
              <a:t>Domino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AC5412D-F3FB-C241-9F90-9A8876D6D100}"/>
              </a:ext>
            </a:extLst>
          </p:cNvPr>
          <p:cNvCxnSpPr>
            <a:cxnSpLocks/>
            <a:stCxn id="274" idx="3"/>
            <a:endCxn id="286" idx="1"/>
          </p:cNvCxnSpPr>
          <p:nvPr/>
        </p:nvCxnSpPr>
        <p:spPr>
          <a:xfrm flipV="1">
            <a:off x="2828003" y="3517793"/>
            <a:ext cx="186561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60A5FDF-48E8-1243-8A76-D80B5EF095AF}"/>
              </a:ext>
            </a:extLst>
          </p:cNvPr>
          <p:cNvSpPr txBox="1"/>
          <p:nvPr/>
        </p:nvSpPr>
        <p:spPr>
          <a:xfrm>
            <a:off x="3138820" y="3353645"/>
            <a:ext cx="118524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Chipmunk</a:t>
            </a:r>
          </a:p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07559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5984815" y="1781857"/>
            <a:ext cx="5135317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/>
              <a:t>Banzai simulator for programmable switch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62760" y="2184477"/>
            <a:ext cx="953979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State</a:t>
            </a:r>
          </a:p>
          <a:p>
            <a:pPr algn="ctr"/>
            <a:r>
              <a:rPr lang="en-US" sz="1818" dirty="0"/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71335" y="4345697"/>
            <a:ext cx="800860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Packet</a:t>
            </a:r>
          </a:p>
          <a:p>
            <a:pPr algn="ctr"/>
            <a:r>
              <a:rPr lang="en-US" sz="1818" dirty="0"/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CFBA-4A04-6E45-A4B8-0DE24041D6E2}"/>
              </a:ext>
            </a:extLst>
          </p:cNvPr>
          <p:cNvSpPr txBox="1"/>
          <p:nvPr/>
        </p:nvSpPr>
        <p:spPr>
          <a:xfrm>
            <a:off x="4795802" y="222504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F02EE7A-19D9-654E-B72B-427F361DF7E1}"/>
              </a:ext>
            </a:extLst>
          </p:cNvPr>
          <p:cNvSpPr/>
          <p:nvPr/>
        </p:nvSpPr>
        <p:spPr>
          <a:xfrm>
            <a:off x="6137154" y="2976822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D0DCA2-B82E-494C-A337-0BB1FECA9B75}"/>
              </a:ext>
            </a:extLst>
          </p:cNvPr>
          <p:cNvSpPr/>
          <p:nvPr/>
        </p:nvSpPr>
        <p:spPr>
          <a:xfrm>
            <a:off x="6144981" y="2280178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9A6DFAE-0BE1-DC4A-BF5A-34B2C1A24DF3}"/>
              </a:ext>
            </a:extLst>
          </p:cNvPr>
          <p:cNvSpPr/>
          <p:nvPr/>
        </p:nvSpPr>
        <p:spPr>
          <a:xfrm>
            <a:off x="7980485" y="2182990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CA467F5-D53F-3349-9A09-32515B4E8C76}"/>
              </a:ext>
            </a:extLst>
          </p:cNvPr>
          <p:cNvSpPr/>
          <p:nvPr/>
        </p:nvSpPr>
        <p:spPr>
          <a:xfrm>
            <a:off x="9290180" y="3551959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8FA68B7-26FC-9440-A0E0-3D07A7EA8058}"/>
              </a:ext>
            </a:extLst>
          </p:cNvPr>
          <p:cNvSpPr/>
          <p:nvPr/>
        </p:nvSpPr>
        <p:spPr>
          <a:xfrm>
            <a:off x="9494703" y="3844264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168B17-A9A6-1940-96D2-6271A5A006A2}"/>
              </a:ext>
            </a:extLst>
          </p:cNvPr>
          <p:cNvSpPr txBox="1"/>
          <p:nvPr/>
        </p:nvSpPr>
        <p:spPr>
          <a:xfrm>
            <a:off x="821836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181E9-7C74-DE4D-9F85-E55A3FF727E6}"/>
              </a:ext>
            </a:extLst>
          </p:cNvPr>
          <p:cNvSpPr txBox="1"/>
          <p:nvPr/>
        </p:nvSpPr>
        <p:spPr>
          <a:xfrm>
            <a:off x="7959643" y="223286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E6C2F761-381F-CF4D-9CD1-96C32163B435}"/>
              </a:ext>
            </a:extLst>
          </p:cNvPr>
          <p:cNvSpPr/>
          <p:nvPr/>
        </p:nvSpPr>
        <p:spPr>
          <a:xfrm>
            <a:off x="9300995" y="2984651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A0112B97-B6A7-F04F-A27E-CAF4BB3D1FDF}"/>
              </a:ext>
            </a:extLst>
          </p:cNvPr>
          <p:cNvSpPr/>
          <p:nvPr/>
        </p:nvSpPr>
        <p:spPr>
          <a:xfrm>
            <a:off x="9308822" y="2288007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EBECDBC-0D19-5E49-BBC7-1DA81ADAF651}"/>
              </a:ext>
            </a:extLst>
          </p:cNvPr>
          <p:cNvCxnSpPr>
            <a:cxnSpLocks/>
          </p:cNvCxnSpPr>
          <p:nvPr/>
        </p:nvCxnSpPr>
        <p:spPr>
          <a:xfrm>
            <a:off x="7980487" y="2834493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7AB4176-39F7-D642-91C7-8D675D30C2B0}"/>
              </a:ext>
            </a:extLst>
          </p:cNvPr>
          <p:cNvSpPr/>
          <p:nvPr/>
        </p:nvSpPr>
        <p:spPr>
          <a:xfrm>
            <a:off x="11181904" y="217203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405ED8-7389-BF47-BAA4-DB2341427E3F}"/>
              </a:ext>
            </a:extLst>
          </p:cNvPr>
          <p:cNvSpPr txBox="1"/>
          <p:nvPr/>
        </p:nvSpPr>
        <p:spPr>
          <a:xfrm>
            <a:off x="1140372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A652EC-58E5-AB4F-8D44-B1A07DCBAE69}"/>
              </a:ext>
            </a:extLst>
          </p:cNvPr>
          <p:cNvSpPr txBox="1"/>
          <p:nvPr/>
        </p:nvSpPr>
        <p:spPr>
          <a:xfrm>
            <a:off x="11151666" y="225009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AAF0A81-56B1-5F45-B1F6-262F64E86840}"/>
              </a:ext>
            </a:extLst>
          </p:cNvPr>
          <p:cNvCxnSpPr>
            <a:cxnSpLocks/>
          </p:cNvCxnSpPr>
          <p:nvPr/>
        </p:nvCxnSpPr>
        <p:spPr>
          <a:xfrm>
            <a:off x="11191298" y="2851715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201DCC83-3463-AA4A-92E1-6679901C20DF}"/>
              </a:ext>
            </a:extLst>
          </p:cNvPr>
          <p:cNvSpPr/>
          <p:nvPr/>
        </p:nvSpPr>
        <p:spPr>
          <a:xfrm>
            <a:off x="6124773" y="425773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5AE134F-19A1-5B4A-9817-879417B6FF94}"/>
              </a:ext>
            </a:extLst>
          </p:cNvPr>
          <p:cNvSpPr/>
          <p:nvPr/>
        </p:nvSpPr>
        <p:spPr>
          <a:xfrm>
            <a:off x="6330861" y="4548453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4A286948-B619-4642-8F66-D42AC62C4F07}"/>
              </a:ext>
            </a:extLst>
          </p:cNvPr>
          <p:cNvSpPr/>
          <p:nvPr/>
        </p:nvSpPr>
        <p:spPr>
          <a:xfrm>
            <a:off x="9288616" y="424677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2062624-CF66-1E4C-A46B-B609726665B6}"/>
              </a:ext>
            </a:extLst>
          </p:cNvPr>
          <p:cNvSpPr/>
          <p:nvPr/>
        </p:nvSpPr>
        <p:spPr>
          <a:xfrm>
            <a:off x="9494703" y="4556282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3875E-9CFE-1F41-88DA-D9C9D3504856}"/>
              </a:ext>
            </a:extLst>
          </p:cNvPr>
          <p:cNvSpPr txBox="1"/>
          <p:nvPr/>
        </p:nvSpPr>
        <p:spPr>
          <a:xfrm>
            <a:off x="7326838" y="3408845"/>
            <a:ext cx="726481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Output</a:t>
            </a:r>
          </a:p>
          <a:p>
            <a:pPr algn="ctr"/>
            <a:r>
              <a:rPr lang="en-US" sz="1455" dirty="0"/>
              <a:t>Mux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510400"/>
            <a:ext cx="1970062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3" y="3645130"/>
            <a:ext cx="267270" cy="2437554"/>
          </a:xfrm>
          <a:prstGeom prst="bentConnector4">
            <a:avLst>
              <a:gd name="adj1" fmla="val -85531"/>
              <a:gd name="adj2" fmla="val 5821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986CAF-00C4-5E47-A1ED-88636920E0EE}"/>
              </a:ext>
            </a:extLst>
          </p:cNvPr>
          <p:cNvSpPr txBox="1"/>
          <p:nvPr/>
        </p:nvSpPr>
        <p:spPr>
          <a:xfrm>
            <a:off x="4769144" y="290521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10D932-DACA-A644-BB2C-D5F8849BD6D2}"/>
              </a:ext>
            </a:extLst>
          </p:cNvPr>
          <p:cNvSpPr txBox="1"/>
          <p:nvPr/>
        </p:nvSpPr>
        <p:spPr>
          <a:xfrm>
            <a:off x="7933293" y="2903682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FF9BDD-1A48-7945-9BC9-14F83AF6171F}"/>
              </a:ext>
            </a:extLst>
          </p:cNvPr>
          <p:cNvSpPr txBox="1"/>
          <p:nvPr/>
        </p:nvSpPr>
        <p:spPr>
          <a:xfrm>
            <a:off x="11145899" y="290132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7534E-0A83-4C4C-96F8-58CC9C86C196}"/>
              </a:ext>
            </a:extLst>
          </p:cNvPr>
          <p:cNvGrpSpPr/>
          <p:nvPr/>
        </p:nvGrpSpPr>
        <p:grpSpPr>
          <a:xfrm>
            <a:off x="5767774" y="2262782"/>
            <a:ext cx="361962" cy="467416"/>
            <a:chOff x="9399960" y="-1182808"/>
            <a:chExt cx="597238" cy="771236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38E27A-619B-4B4F-9725-63DD2688CC6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434AB3B-E8EE-E44D-A586-FF3F950D2D55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C47CA9-9B2D-7F4E-8A89-588A9C5D4EE8}"/>
              </a:ext>
            </a:extLst>
          </p:cNvPr>
          <p:cNvGrpSpPr/>
          <p:nvPr/>
        </p:nvGrpSpPr>
        <p:grpSpPr>
          <a:xfrm>
            <a:off x="5767774" y="2981281"/>
            <a:ext cx="361962" cy="467416"/>
            <a:chOff x="9399960" y="-1182808"/>
            <a:chExt cx="597238" cy="77123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8C483D-58F4-B742-B8A2-1E69717FEC4C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F17177C8-4C1D-BC48-876A-45AAACACCBB2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3A16B-A7D8-C74A-AA22-65CC20E1F0C4}"/>
              </a:ext>
            </a:extLst>
          </p:cNvPr>
          <p:cNvGrpSpPr/>
          <p:nvPr/>
        </p:nvGrpSpPr>
        <p:grpSpPr>
          <a:xfrm>
            <a:off x="5767774" y="3602952"/>
            <a:ext cx="361962" cy="467416"/>
            <a:chOff x="9399960" y="-1182808"/>
            <a:chExt cx="597238" cy="77123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CA533C-8C34-5847-897A-510DC1E6C8D6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1EDAA24E-FC6A-D340-8FA5-29FC42D52313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1420A3-4CE4-424F-8541-3AFEE874CEF3}"/>
              </a:ext>
            </a:extLst>
          </p:cNvPr>
          <p:cNvGrpSpPr/>
          <p:nvPr/>
        </p:nvGrpSpPr>
        <p:grpSpPr>
          <a:xfrm>
            <a:off x="5767774" y="4334206"/>
            <a:ext cx="361962" cy="467416"/>
            <a:chOff x="9399960" y="-1182808"/>
            <a:chExt cx="597238" cy="77123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328161-3402-A546-A299-ABCE17CC57FE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342C9757-E43F-9E4B-8924-F4097B15CF1A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80444C-BC9C-5041-BBD8-8E0AB7108A97}"/>
              </a:ext>
            </a:extLst>
          </p:cNvPr>
          <p:cNvGrpSpPr/>
          <p:nvPr/>
        </p:nvGrpSpPr>
        <p:grpSpPr>
          <a:xfrm>
            <a:off x="8967226" y="2258619"/>
            <a:ext cx="361962" cy="467416"/>
            <a:chOff x="9399960" y="-1182808"/>
            <a:chExt cx="597238" cy="77123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FF60C5-6242-CF4C-97B2-4CCD33F47174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288EA0D-02AF-FE45-ABC0-886763F433BC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A4C78F5-AC28-9B46-947F-E8160C7294E7}"/>
              </a:ext>
            </a:extLst>
          </p:cNvPr>
          <p:cNvGrpSpPr/>
          <p:nvPr/>
        </p:nvGrpSpPr>
        <p:grpSpPr>
          <a:xfrm>
            <a:off x="8967226" y="2977119"/>
            <a:ext cx="361962" cy="467416"/>
            <a:chOff x="9399960" y="-1182808"/>
            <a:chExt cx="597238" cy="77123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6B910C-C212-5448-8FD6-13A8DCEBBD60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18083EE-6B5A-1544-B678-966F0C32FF7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A1989D-9540-1A42-985B-648602C987CF}"/>
              </a:ext>
            </a:extLst>
          </p:cNvPr>
          <p:cNvGrpSpPr/>
          <p:nvPr/>
        </p:nvGrpSpPr>
        <p:grpSpPr>
          <a:xfrm>
            <a:off x="8967226" y="3598790"/>
            <a:ext cx="361962" cy="467416"/>
            <a:chOff x="9399960" y="-1182808"/>
            <a:chExt cx="597238" cy="77123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96D9D5-BC30-C544-8BC3-F2D3C84DEBD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54AB135D-B0DE-CF43-A8DB-2AB682C3F940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470CE1-0952-8648-A852-45C35CE88C5F}"/>
              </a:ext>
            </a:extLst>
          </p:cNvPr>
          <p:cNvGrpSpPr/>
          <p:nvPr/>
        </p:nvGrpSpPr>
        <p:grpSpPr>
          <a:xfrm>
            <a:off x="8967226" y="4330044"/>
            <a:ext cx="361962" cy="467416"/>
            <a:chOff x="9399960" y="-1182808"/>
            <a:chExt cx="597238" cy="77123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5285C7-98D9-7D46-B360-7C5E6A4EA56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6560971F-F665-974C-AA0C-1350A881E637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AE29A3-B4D2-7045-81A7-6C7893CCAAE6}"/>
              </a:ext>
            </a:extLst>
          </p:cNvPr>
          <p:cNvGrpSpPr/>
          <p:nvPr/>
        </p:nvGrpSpPr>
        <p:grpSpPr>
          <a:xfrm>
            <a:off x="7560238" y="2981281"/>
            <a:ext cx="361962" cy="467416"/>
            <a:chOff x="9399960" y="-1182808"/>
            <a:chExt cx="597238" cy="7712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E729AF-F5E6-404B-A8CD-ABD4292CCF7C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AF1874D9-1C51-134D-8141-825323CA0EB9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31510EA-6906-954B-BCDD-8E3648B21920}"/>
              </a:ext>
            </a:extLst>
          </p:cNvPr>
          <p:cNvGrpSpPr/>
          <p:nvPr/>
        </p:nvGrpSpPr>
        <p:grpSpPr>
          <a:xfrm>
            <a:off x="7560238" y="2243150"/>
            <a:ext cx="361962" cy="467416"/>
            <a:chOff x="9399960" y="-1182808"/>
            <a:chExt cx="597238" cy="77123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6AF31FD-4604-004D-8423-06F007E24646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88EB750-C177-184A-88E4-DE41A385447E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0010C8-B6E6-8845-A956-554756ED0DC5}"/>
              </a:ext>
            </a:extLst>
          </p:cNvPr>
          <p:cNvGrpSpPr/>
          <p:nvPr/>
        </p:nvGrpSpPr>
        <p:grpSpPr>
          <a:xfrm>
            <a:off x="10799849" y="2984128"/>
            <a:ext cx="361962" cy="467416"/>
            <a:chOff x="9399960" y="-1182808"/>
            <a:chExt cx="597238" cy="77123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00A509-0196-E344-B473-46147DFE137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EF2CA-8CB7-AB4C-BD99-5BEE911952A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1D40EE-4F99-6C48-9E23-AEC88898CB83}"/>
              </a:ext>
            </a:extLst>
          </p:cNvPr>
          <p:cNvGrpSpPr/>
          <p:nvPr/>
        </p:nvGrpSpPr>
        <p:grpSpPr>
          <a:xfrm>
            <a:off x="10799849" y="2245997"/>
            <a:ext cx="361962" cy="467416"/>
            <a:chOff x="9399960" y="-1182808"/>
            <a:chExt cx="597238" cy="77123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6704C9-EDF4-FE49-A679-71F5FD640862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A2674F12-8AD0-F144-BB9F-5C02E6FCFB3D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  <a:r>
              <a:rPr kumimoji="0" lang="zh-CN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zh-CN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or Banzai simulator?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80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6461C-3C9F-3445-8A8C-1A1225A90B41}"/>
              </a:ext>
            </a:extLst>
          </p:cNvPr>
          <p:cNvSpPr/>
          <p:nvPr/>
        </p:nvSpPr>
        <p:spPr>
          <a:xfrm>
            <a:off x="7039232" y="2756287"/>
            <a:ext cx="4996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state_0</a:t>
            </a:r>
          </a:p>
          <a:p>
            <a:r>
              <a:rPr lang="en-US"/>
              <a:t>pkt_0, pkt_1</a:t>
            </a:r>
          </a:p>
          <a:p>
            <a:endParaRPr lang="en-US"/>
          </a:p>
          <a:p>
            <a:r>
              <a:rPr lang="en-US"/>
              <a:t>if (rel_op(Opt(state_0), Mux3(pkt_0, pkt_1, C()))) {</a:t>
            </a:r>
          </a:p>
          <a:p>
            <a:r>
              <a:rPr lang="en-US"/>
              <a:t>    state_0 = Opt(state_0) + Mux3(pkt_0, pkt_1, C());</a:t>
            </a:r>
          </a:p>
          <a:p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36703-AD8E-AC4E-A4B9-FE9A0D2C377F}"/>
              </a:ext>
            </a:extLst>
          </p:cNvPr>
          <p:cNvSpPr/>
          <p:nvPr/>
        </p:nvSpPr>
        <p:spPr>
          <a:xfrm>
            <a:off x="543699" y="193811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include "muxes.sk";</a:t>
            </a:r>
          </a:p>
          <a:p>
            <a:r>
              <a:rPr lang="en-US"/>
              <a:t>include "rel_ops.sk";</a:t>
            </a:r>
          </a:p>
          <a:p>
            <a:r>
              <a:rPr lang="en-US"/>
              <a:t>include "constants.sk";</a:t>
            </a:r>
          </a:p>
          <a:p>
            <a:endParaRPr lang="en-US"/>
          </a:p>
          <a:p>
            <a:r>
              <a:rPr lang="en-US"/>
              <a:t>StateResult atom_template(int state_1, int state_2, int pkt_1, int pkt_2, int pkt_3, int pkt_4, int pkt_5) {</a:t>
            </a:r>
          </a:p>
          <a:p>
            <a:r>
              <a:rPr lang="en-US"/>
              <a:t>  if (rel_op(Opt(state_1), Mux3(pkt_1, pkt_2, C()))) {</a:t>
            </a:r>
          </a:p>
          <a:p>
            <a:r>
              <a:rPr lang="en-US"/>
              <a:t>    state_1 = Opt(state_1) + Mux3(pkt_1, pkt_2, C());</a:t>
            </a:r>
          </a:p>
          <a:p>
            <a:r>
              <a:rPr lang="en-US"/>
              <a:t>  }</a:t>
            </a:r>
          </a:p>
          <a:p>
            <a:r>
              <a:rPr lang="en-US"/>
              <a:t>  StateResult ret = new StateResult();</a:t>
            </a:r>
          </a:p>
          <a:p>
            <a:r>
              <a:rPr lang="en-US"/>
              <a:t>  ret.result_state_1 = state_1;</a:t>
            </a:r>
          </a:p>
          <a:p>
            <a:r>
              <a:rPr lang="en-US"/>
              <a:t>  ret.result_state_2 = state_2;</a:t>
            </a:r>
          </a:p>
          <a:p>
            <a:r>
              <a:rPr lang="en-US"/>
              <a:t>  return ret;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972F18-5523-6740-9D14-24E62B5D536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97905-1F5F-5642-B17C-904D0764AE16}"/>
              </a:ext>
            </a:extLst>
          </p:cNvPr>
          <p:cNvSpPr/>
          <p:nvPr/>
        </p:nvSpPr>
        <p:spPr>
          <a:xfrm>
            <a:off x="296562" y="1130787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// Max value of opcode is 5</a:t>
            </a:r>
          </a:p>
          <a:p>
            <a:r>
              <a:rPr lang="en-US" sz="1400"/>
              <a:t>int {{ alu_name }}({{arg_list|join(',')}}, int opcode_hole_local, int immediate_operand_hole_local, int mux1_ctrl_hole_local, int mux2_ctrl_hole_local, int mux3_ctrl_hole_local) {</a:t>
            </a:r>
          </a:p>
          <a:p>
            <a:r>
              <a:rPr lang="en-US" sz="1400"/>
              <a:t>  int opcode = opcode_hole_local;</a:t>
            </a:r>
          </a:p>
          <a:p>
            <a:r>
              <a:rPr lang="en-US" sz="1400"/>
              <a:t>  int immediate_operand = immediate_operand_hole_local;</a:t>
            </a:r>
          </a:p>
          <a:p>
            <a:endParaRPr lang="en-US" sz="1400"/>
          </a:p>
          <a:p>
            <a:r>
              <a:rPr lang="en-US" sz="1400"/>
              <a:t>  int x = {{ mux1 }}({{potential_operands|join(',')}}, mux1_ctrl_hole_local);</a:t>
            </a:r>
          </a:p>
          <a:p>
            <a:r>
              <a:rPr lang="en-US" sz="1400"/>
              <a:t>  int y = {{ mux2 }}({{potential_operands|join(',')}}, mux2_ctrl_hole_local);</a:t>
            </a:r>
          </a:p>
          <a:p>
            <a:r>
              <a:rPr lang="en-US" sz="1400"/>
              <a:t>  int z = {{ mux3 }}({{potential_operands|join(',')}}, mux3_ctrl_hole_local);</a:t>
            </a:r>
          </a:p>
          <a:p>
            <a:endParaRPr lang="en-US" sz="1400"/>
          </a:p>
          <a:p>
            <a:r>
              <a:rPr lang="en-US" sz="1400"/>
              <a:t>  if (opcode == 0) {</a:t>
            </a:r>
          </a:p>
          <a:p>
            <a:r>
              <a:rPr lang="en-US" sz="1400"/>
              <a:t>    return immediate_operand;</a:t>
            </a:r>
          </a:p>
          <a:p>
            <a:r>
              <a:rPr lang="en-US" sz="1400"/>
              <a:t>  } else if (opcode == 1) {</a:t>
            </a:r>
          </a:p>
          <a:p>
            <a:r>
              <a:rPr lang="en-US" sz="1400"/>
              <a:t>    return x + y;</a:t>
            </a:r>
          </a:p>
          <a:p>
            <a:r>
              <a:rPr lang="en-US" sz="1400"/>
              <a:t>  } else if (opcode == 2) {</a:t>
            </a:r>
          </a:p>
          <a:p>
            <a:r>
              <a:rPr lang="en-US" sz="1400"/>
              <a:t>    return x + immediate_operand;</a:t>
            </a:r>
          </a:p>
          <a:p>
            <a:r>
              <a:rPr lang="en-US" sz="1400"/>
              <a:t>  } else if (opcode == 3) {</a:t>
            </a:r>
          </a:p>
          <a:p>
            <a:r>
              <a:rPr lang="en-US" sz="1400"/>
              <a:t>    return x - y;</a:t>
            </a:r>
          </a:p>
          <a:p>
            <a:r>
              <a:rPr lang="en-US" sz="1400"/>
              <a:t>  } else if (opcode == 4) {</a:t>
            </a:r>
          </a:p>
          <a:p>
            <a:r>
              <a:rPr lang="en-US" sz="1400"/>
              <a:t>    return x - immediate_operand;</a:t>
            </a:r>
          </a:p>
          <a:p>
            <a:r>
              <a:rPr lang="en-US" sz="1400"/>
              <a:t>  } else {</a:t>
            </a:r>
          </a:p>
          <a:p>
            <a:r>
              <a:rPr lang="en-US" sz="1400"/>
              <a:t>    return immediate_operand - x;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0C4329-BFD6-9E4E-AA76-7D5F16D0AC9D}"/>
              </a:ext>
            </a:extLst>
          </p:cNvPr>
          <p:cNvSpPr txBox="1">
            <a:spLocks/>
          </p:cNvSpPr>
          <p:nvPr/>
        </p:nvSpPr>
        <p:spPr>
          <a:xfrm>
            <a:off x="3945924" y="3444060"/>
            <a:ext cx="80895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Manually create the stateless ALU to support arith operator,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8958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Canonicalized allocation vs synthesized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Gradual search for stateless ALU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1523</Words>
  <Application>Microsoft Macintosh PowerPoint</Application>
  <PresentationFormat>Widescreen</PresentationFormat>
  <Paragraphs>293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21</cp:revision>
  <dcterms:created xsi:type="dcterms:W3CDTF">2019-10-08T15:17:24Z</dcterms:created>
  <dcterms:modified xsi:type="dcterms:W3CDTF">2019-10-14T13:34:14Z</dcterms:modified>
</cp:coreProperties>
</file>