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71" r:id="rId6"/>
    <p:sldId id="267" r:id="rId7"/>
    <p:sldId id="274" r:id="rId8"/>
    <p:sldId id="275" r:id="rId9"/>
    <p:sldId id="261" r:id="rId10"/>
    <p:sldId id="269" r:id="rId11"/>
    <p:sldId id="270" r:id="rId12"/>
    <p:sldId id="268" r:id="rId13"/>
    <p:sldId id="264" r:id="rId14"/>
    <p:sldId id="262" r:id="rId15"/>
    <p:sldId id="272" r:id="rId16"/>
    <p:sldId id="273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B1762-D33B-2D4C-8BBE-0709F42BCBD5}" type="datetimeFigureOut"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C16D-7BA6-C54C-A5EF-FE506FEBC1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triangle with </a:t>
            </a:r>
            <a:r>
              <a:rPr lang="en-US"/>
              <a:t>trapezoid in mux.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71415-7FA1-2E40-A21E-DEAF2F6A29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4088-92CA-3A40-8035-5DCF95C93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18936-BAA0-E646-9DC3-E392B988A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4657-B3CA-3849-9C26-F6B06F49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59E3-AD4D-9947-8F31-487C51A0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6E627-DE85-5C42-9236-0C0603E6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3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D29C-150E-B142-8D48-3E9A8B94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ECBF3-B4A8-2244-AF26-AA4F6B7A7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5B63-ACD0-5246-A37D-187ADE76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EDFF-45E5-A843-AB47-35F2BC52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53A1-7A3E-234F-871E-0A582530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B3BA8-8921-5C4A-9C71-D3D0FC1BD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FB987-78F8-BB45-AB3F-74A5598B4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6935-0CBF-DA4C-B7C7-D868509C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8EDA-B21C-734A-90C7-657CE9BC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75360-966A-304D-860F-B04DB69E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1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362B-A56B-D345-9CE0-5872C206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1AE1-0FBA-5A45-BFE7-765EA81A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D50A0-C12B-B84B-9E7E-F02DE186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4B27E-26FF-1B41-90D4-A0B498EC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F278-54EF-8940-BFC8-B78F041F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938-A390-8A48-87D3-D3E6C906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51E06-1464-4141-B863-810928D98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B115C-5B8C-4445-AFD6-2A1F9511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525B-1A56-BD4B-BD09-CF116F69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FC78-EAAC-3045-AA8A-0A48F6E2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87CB-745D-854A-8B54-9DCD22C6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415C-0E33-F04A-B4D7-E40C63E98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D5863-5668-454B-B47D-7DFFC31F3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DED7-264F-144C-B30F-A25513B9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26326-2FCA-A149-AA14-35F04F40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9A01-C053-2C4A-B16D-2AE378E7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6F4F-36E6-1B4A-BB5C-86FF008B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6F6D0-2834-FE4E-BCDE-18AF18EB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00D90-57D2-7F4A-A265-A962B1B4F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B5D12-DEC0-7F45-86A0-8BB11BFDD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2D35E-4658-5C42-8524-D070AB6C0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6D431-78D8-3047-AB9B-758F5481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0E331-D1D2-3B4D-8763-B91B3DED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6CEF5-7F41-7240-9C65-419462B4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AF92-8E91-EB45-902A-68405B94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4E37-EB83-9943-A20C-BEE17BC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84E2C-9148-0A41-85FD-C255FB4D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49671-6430-C849-AA1B-C1D2AFE6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1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8A6D7-85C3-4148-8E6C-4DAF8853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1C0E0-1D79-E340-BE4E-42FDF77A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A531-4807-FA46-A0F9-6B55CE11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0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3231-6C68-CB46-B251-85C23A16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F532-6984-F54E-AEA9-C18D980F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BAC7-0A35-F64C-9C7A-5DFC320B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0341A-A9FE-7940-A548-A71CDA25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8B02-029E-A44F-BC1C-85A1F435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D491-A352-6F40-A50D-E7B2A2C8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CEE1-AA3A-EC48-B298-A1191557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D8D22-354A-B942-BB1A-E53D3FE18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6F50-7D06-E743-BAB0-67C816F20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0C402-1737-FF45-BABA-AED936E4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A0105-0A59-814B-931E-9C2F21A8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0F1F1-3B49-BE43-8D9C-4ED69EFA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6ADB1-0645-DD48-B230-E7B939C5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D6593-6DF7-2141-AD02-FC99742B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DECA7-9A02-6246-8A89-54969C9FD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F018-826C-CE4C-A706-F4FED366862D}" type="datetimeFigureOut"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CAE71-339E-B84E-9485-2F946443C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5B3C-A036-8B47-9C4C-0F24A817E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FA64-129B-6B43-BECF-C150AD913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33784-C031-0545-A912-34AD2B4C2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9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79773"/>
            <a:ext cx="3080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Reduce the constant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19AE6-FFF2-A346-86F2-916172BD3661}"/>
              </a:ext>
            </a:extLst>
          </p:cNvPr>
          <p:cNvSpPr txBox="1"/>
          <p:nvPr/>
        </p:nvSpPr>
        <p:spPr>
          <a:xfrm>
            <a:off x="771525" y="791969"/>
            <a:ext cx="44291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#define FREEZE_TIME 10</a:t>
            </a:r>
          </a:p>
          <a:p>
            <a:r>
              <a:rPr lang="en-US"/>
              <a:t>#define DELTA2 2</a:t>
            </a:r>
          </a:p>
          <a:p>
            <a:endParaRPr lang="en-US"/>
          </a:p>
          <a:p>
            <a:r>
              <a:rPr lang="en-US"/>
              <a:t>struct Packet {</a:t>
            </a:r>
          </a:p>
          <a:p>
            <a:r>
              <a:rPr lang="zh-CN" altLang="en-US"/>
              <a:t>  </a:t>
            </a:r>
            <a:r>
              <a:rPr lang="en-US"/>
              <a:t>int now;</a:t>
            </a:r>
          </a:p>
          <a:p>
            <a:r>
              <a:rPr lang="zh-CN" altLang="en-US"/>
              <a:t>  </a:t>
            </a:r>
            <a:r>
              <a:rPr lang="en-US"/>
              <a:t>int now_plus_free;</a:t>
            </a:r>
          </a:p>
          <a:p>
            <a:r>
              <a:rPr lang="en-US"/>
              <a:t>};</a:t>
            </a:r>
          </a:p>
          <a:p>
            <a:r>
              <a:rPr lang="en-US"/>
              <a:t>int last_update;</a:t>
            </a:r>
          </a:p>
          <a:p>
            <a:r>
              <a:rPr lang="en-US"/>
              <a:t>int p_mark;</a:t>
            </a:r>
          </a:p>
          <a:p>
            <a:endParaRPr lang="en-US"/>
          </a:p>
          <a:p>
            <a:r>
              <a:rPr lang="en-US"/>
              <a:t>void func(struct Packet p) {</a:t>
            </a:r>
          </a:p>
          <a:p>
            <a:r>
              <a:rPr lang="en-US"/>
              <a:t>    p.now_plus_free = p.now - FREEZE_TIME;</a:t>
            </a:r>
          </a:p>
          <a:p>
            <a:r>
              <a:rPr lang="zh-CN" altLang="en-US"/>
              <a:t>    </a:t>
            </a:r>
            <a:r>
              <a:rPr lang="en-US"/>
              <a:t>if (p.now_plus_free &gt; last_update) {</a:t>
            </a:r>
          </a:p>
          <a:p>
            <a:r>
              <a:rPr lang="en-US"/>
              <a:t>      p_mark = p_mark - DELTA2;</a:t>
            </a:r>
          </a:p>
          <a:p>
            <a:r>
              <a:rPr lang="en-US"/>
              <a:t>      last_update = p.now;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73DE75-D0E0-E542-BF1B-6AB1CF1E696E}"/>
              </a:ext>
            </a:extLst>
          </p:cNvPr>
          <p:cNvSpPr txBox="1"/>
          <p:nvPr/>
        </p:nvSpPr>
        <p:spPr>
          <a:xfrm>
            <a:off x="6096000" y="763393"/>
            <a:ext cx="44291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#define FREEZE_TIME </a:t>
            </a:r>
            <a:r>
              <a:rPr lang="en-US" altLang="zh-CN"/>
              <a:t>2</a:t>
            </a:r>
            <a:endParaRPr lang="en-US"/>
          </a:p>
          <a:p>
            <a:r>
              <a:rPr lang="en-US"/>
              <a:t>#define DELTA2 2</a:t>
            </a:r>
          </a:p>
          <a:p>
            <a:endParaRPr lang="en-US"/>
          </a:p>
          <a:p>
            <a:r>
              <a:rPr lang="en-US"/>
              <a:t>struct Packet {</a:t>
            </a:r>
          </a:p>
          <a:p>
            <a:r>
              <a:rPr lang="zh-CN" altLang="en-US"/>
              <a:t>  </a:t>
            </a:r>
            <a:r>
              <a:rPr lang="en-US"/>
              <a:t>int now;</a:t>
            </a:r>
          </a:p>
          <a:p>
            <a:r>
              <a:rPr lang="zh-CN" altLang="en-US"/>
              <a:t>  </a:t>
            </a:r>
            <a:r>
              <a:rPr lang="en-US"/>
              <a:t>int now_plus_free;</a:t>
            </a:r>
          </a:p>
          <a:p>
            <a:r>
              <a:rPr lang="en-US"/>
              <a:t>};</a:t>
            </a:r>
          </a:p>
          <a:p>
            <a:r>
              <a:rPr lang="en-US"/>
              <a:t>int last_update;</a:t>
            </a:r>
          </a:p>
          <a:p>
            <a:r>
              <a:rPr lang="en-US"/>
              <a:t>int p_mark;</a:t>
            </a:r>
          </a:p>
          <a:p>
            <a:endParaRPr lang="en-US"/>
          </a:p>
          <a:p>
            <a:r>
              <a:rPr lang="en-US"/>
              <a:t>void func(struct Packet p) {</a:t>
            </a:r>
          </a:p>
          <a:p>
            <a:r>
              <a:rPr lang="en-US"/>
              <a:t>    p.now_plus_free = p.now - FREEZE_TIME;</a:t>
            </a:r>
          </a:p>
          <a:p>
            <a:r>
              <a:rPr lang="zh-CN" altLang="en-US"/>
              <a:t>    </a:t>
            </a:r>
            <a:r>
              <a:rPr lang="en-US"/>
              <a:t>if (p.now_plus_free &gt; last_update) {</a:t>
            </a:r>
          </a:p>
          <a:p>
            <a:r>
              <a:rPr lang="en-US"/>
              <a:t>      p_mark = p_mark - DELTA2;</a:t>
            </a:r>
          </a:p>
          <a:p>
            <a:r>
              <a:rPr lang="en-US"/>
              <a:t>      last_update = p.now;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B9B386-9A61-3747-BFD9-508CBA2B4F04}"/>
              </a:ext>
            </a:extLst>
          </p:cNvPr>
          <p:cNvSpPr/>
          <p:nvPr/>
        </p:nvSpPr>
        <p:spPr>
          <a:xfrm>
            <a:off x="2825063" y="676470"/>
            <a:ext cx="614363" cy="622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39B1558-0ACA-9745-814F-D18D6D53BE67}"/>
              </a:ext>
            </a:extLst>
          </p:cNvPr>
          <p:cNvSpPr/>
          <p:nvPr/>
        </p:nvSpPr>
        <p:spPr>
          <a:xfrm>
            <a:off x="8138213" y="628180"/>
            <a:ext cx="614363" cy="622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F36B8CE-63E3-C348-BD97-9F36033E7926}"/>
              </a:ext>
            </a:extLst>
          </p:cNvPr>
          <p:cNvSpPr/>
          <p:nvPr/>
        </p:nvSpPr>
        <p:spPr>
          <a:xfrm>
            <a:off x="3681943" y="791969"/>
            <a:ext cx="2138089" cy="35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4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79773"/>
            <a:ext cx="5946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External counterexample mode vs hole-elimination mode</a:t>
            </a:r>
          </a:p>
        </p:txBody>
      </p:sp>
    </p:spTree>
    <p:extLst>
      <p:ext uri="{BB962C8B-B14F-4D97-AF65-F5344CB8AC3E}">
        <p14:creationId xmlns:p14="http://schemas.microsoft.com/office/powerpoint/2010/main" val="102207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B14EC-9C2D-4873-832C-1325D68DF011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8208866" y="1825631"/>
            <a:ext cx="1239496" cy="150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7E81D9-0CB3-4D4C-8C4C-A2813B6C485B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8208866" y="2757429"/>
            <a:ext cx="1286947" cy="79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A9A4F-3F92-4EFE-B1C4-88DDBD0B094D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8208866" y="3672337"/>
            <a:ext cx="1300489" cy="102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F7B819-776C-47D1-B391-ADA90ADB1364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208866" y="4582721"/>
            <a:ext cx="1303064" cy="149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D8405F-5A8B-7E4E-847E-39DD11B23FE4}"/>
              </a:ext>
            </a:extLst>
          </p:cNvPr>
          <p:cNvGrpSpPr/>
          <p:nvPr/>
        </p:nvGrpSpPr>
        <p:grpSpPr>
          <a:xfrm>
            <a:off x="3482804" y="1433384"/>
            <a:ext cx="2276419" cy="3614083"/>
            <a:chOff x="1824105" y="562095"/>
            <a:chExt cx="1425880" cy="2375796"/>
          </a:xfrm>
        </p:grpSpPr>
        <p:sp>
          <p:nvSpPr>
            <p:cNvPr id="53" name="Rounded Rectangle 195">
              <a:extLst>
                <a:ext uri="{FF2B5EF4-FFF2-40B4-BE49-F238E27FC236}">
                  <a16:creationId xmlns:a16="http://schemas.microsoft.com/office/drawing/2014/main" id="{4299DAAC-DCA9-7B4A-AE49-3D812AB188AE}"/>
                </a:ext>
              </a:extLst>
            </p:cNvPr>
            <p:cNvSpPr/>
            <p:nvPr/>
          </p:nvSpPr>
          <p:spPr>
            <a:xfrm>
              <a:off x="1824105" y="562095"/>
              <a:ext cx="1417477" cy="2375796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45156" tIns="72577" rIns="145156" bIns="7257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0FC0221-6FD1-FD41-A2F2-0350B65FC87F}"/>
                </a:ext>
              </a:extLst>
            </p:cNvPr>
            <p:cNvCxnSpPr>
              <a:cxnSpLocks/>
            </p:cNvCxnSpPr>
            <p:nvPr/>
          </p:nvCxnSpPr>
          <p:spPr>
            <a:xfrm>
              <a:off x="1824105" y="1780549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6F68648-1E71-B54A-A205-B48ADACFEF05}"/>
                </a:ext>
              </a:extLst>
            </p:cNvPr>
            <p:cNvCxnSpPr/>
            <p:nvPr/>
          </p:nvCxnSpPr>
          <p:spPr>
            <a:xfrm>
              <a:off x="1832508" y="233916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07647F-66BF-1A48-8615-49A22D24B1FB}"/>
                </a:ext>
              </a:extLst>
            </p:cNvPr>
            <p:cNvCxnSpPr/>
            <p:nvPr/>
          </p:nvCxnSpPr>
          <p:spPr>
            <a:xfrm>
              <a:off x="1824105" y="114300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DB72743-ED0B-E94F-AE10-456586C74CF0}"/>
              </a:ext>
            </a:extLst>
          </p:cNvPr>
          <p:cNvSpPr txBox="1"/>
          <p:nvPr/>
        </p:nvSpPr>
        <p:spPr>
          <a:xfrm>
            <a:off x="3605576" y="1555439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C83BF2-E717-A541-AA8F-F06C547B83AE}"/>
              </a:ext>
            </a:extLst>
          </p:cNvPr>
          <p:cNvSpPr txBox="1"/>
          <p:nvPr/>
        </p:nvSpPr>
        <p:spPr>
          <a:xfrm>
            <a:off x="3605576" y="2535815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33593A-E98B-D54A-9F94-FAFEEE71721B}"/>
              </a:ext>
            </a:extLst>
          </p:cNvPr>
          <p:cNvSpPr txBox="1"/>
          <p:nvPr/>
        </p:nvSpPr>
        <p:spPr>
          <a:xfrm>
            <a:off x="3605576" y="3357033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7F9E0D-CD2C-3040-8586-4F10E6B93D8D}"/>
              </a:ext>
            </a:extLst>
          </p:cNvPr>
          <p:cNvSpPr txBox="1"/>
          <p:nvPr/>
        </p:nvSpPr>
        <p:spPr>
          <a:xfrm>
            <a:off x="3632780" y="4239341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F3CD5E-F575-6545-B084-3269EDC09A54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732300" y="1840661"/>
            <a:ext cx="1750504" cy="182715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DDB4A67-E775-D947-AB46-EB657B7667E9}"/>
              </a:ext>
            </a:extLst>
          </p:cNvPr>
          <p:cNvCxnSpPr>
            <a:cxnSpLocks/>
          </p:cNvCxnSpPr>
          <p:nvPr/>
        </p:nvCxnSpPr>
        <p:spPr>
          <a:xfrm>
            <a:off x="2126029" y="2671721"/>
            <a:ext cx="1356776" cy="280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0E8013F-85E7-8B4E-8855-7140D46E0832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1732300" y="1650037"/>
            <a:ext cx="1750510" cy="294761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657FD2-2E1C-454A-8D7C-CB371A5970F3}"/>
              </a:ext>
            </a:extLst>
          </p:cNvPr>
          <p:cNvCxnSpPr>
            <a:cxnSpLocks/>
            <a:stCxn id="70" idx="3"/>
            <a:endCxn id="63" idx="1"/>
          </p:cNvCxnSpPr>
          <p:nvPr/>
        </p:nvCxnSpPr>
        <p:spPr>
          <a:xfrm>
            <a:off x="1732300" y="3682550"/>
            <a:ext cx="1900480" cy="8184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105DC-9020-6541-941D-41DE3526462F}"/>
              </a:ext>
            </a:extLst>
          </p:cNvPr>
          <p:cNvGrpSpPr/>
          <p:nvPr/>
        </p:nvGrpSpPr>
        <p:grpSpPr>
          <a:xfrm>
            <a:off x="9511930" y="1433384"/>
            <a:ext cx="2276419" cy="3614083"/>
            <a:chOff x="1824105" y="562095"/>
            <a:chExt cx="1425880" cy="2375796"/>
          </a:xfrm>
        </p:grpSpPr>
        <p:sp>
          <p:nvSpPr>
            <p:cNvPr id="39" name="Rounded Rectangle 195">
              <a:extLst>
                <a:ext uri="{FF2B5EF4-FFF2-40B4-BE49-F238E27FC236}">
                  <a16:creationId xmlns:a16="http://schemas.microsoft.com/office/drawing/2014/main" id="{2842D3DE-C12F-7942-9EF7-540C1290FA69}"/>
                </a:ext>
              </a:extLst>
            </p:cNvPr>
            <p:cNvSpPr/>
            <p:nvPr/>
          </p:nvSpPr>
          <p:spPr>
            <a:xfrm>
              <a:off x="1824105" y="562095"/>
              <a:ext cx="1417477" cy="2375796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45156" tIns="72577" rIns="145156" bIns="7257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2069C9-346D-7043-94BD-791F608A2E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4105" y="1780549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908B5B6-E9F2-7C4C-A5FF-715DC8E0634C}"/>
                </a:ext>
              </a:extLst>
            </p:cNvPr>
            <p:cNvCxnSpPr/>
            <p:nvPr/>
          </p:nvCxnSpPr>
          <p:spPr>
            <a:xfrm>
              <a:off x="1832508" y="233916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8C0040-2513-3946-9CFB-8C8F635602F9}"/>
                </a:ext>
              </a:extLst>
            </p:cNvPr>
            <p:cNvCxnSpPr/>
            <p:nvPr/>
          </p:nvCxnSpPr>
          <p:spPr>
            <a:xfrm>
              <a:off x="1824105" y="114300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CD5044F-6EB7-CA44-9761-C9288BE81F7D}"/>
              </a:ext>
            </a:extLst>
          </p:cNvPr>
          <p:cNvSpPr txBox="1"/>
          <p:nvPr/>
        </p:nvSpPr>
        <p:spPr>
          <a:xfrm>
            <a:off x="9647058" y="1567796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54B6B0-A868-DF41-8B94-87FDC5E7726C}"/>
              </a:ext>
            </a:extLst>
          </p:cNvPr>
          <p:cNvSpPr txBox="1"/>
          <p:nvPr/>
        </p:nvSpPr>
        <p:spPr>
          <a:xfrm>
            <a:off x="9647058" y="2548172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BB419C-B4B3-9F44-961D-1E84E68373BC}"/>
              </a:ext>
            </a:extLst>
          </p:cNvPr>
          <p:cNvSpPr txBox="1"/>
          <p:nvPr/>
        </p:nvSpPr>
        <p:spPr>
          <a:xfrm>
            <a:off x="9647058" y="3369390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491A46-5CE8-4246-9018-3BB514367AB7}"/>
              </a:ext>
            </a:extLst>
          </p:cNvPr>
          <p:cNvSpPr txBox="1"/>
          <p:nvPr/>
        </p:nvSpPr>
        <p:spPr>
          <a:xfrm>
            <a:off x="9674262" y="4251698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4</a:t>
            </a:r>
          </a:p>
        </p:txBody>
      </p:sp>
      <p:sp>
        <p:nvSpPr>
          <p:cNvPr id="52" name="Rounded Rectangle 98">
            <a:extLst>
              <a:ext uri="{FF2B5EF4-FFF2-40B4-BE49-F238E27FC236}">
                <a16:creationId xmlns:a16="http://schemas.microsoft.com/office/drawing/2014/main" id="{CF8992F2-6E7E-114F-B2F7-D3CD61F93C2A}"/>
              </a:ext>
            </a:extLst>
          </p:cNvPr>
          <p:cNvSpPr/>
          <p:nvPr/>
        </p:nvSpPr>
        <p:spPr>
          <a:xfrm>
            <a:off x="6770916" y="1495400"/>
            <a:ext cx="1437950" cy="690522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1</a:t>
            </a:r>
          </a:p>
        </p:txBody>
      </p:sp>
      <p:sp>
        <p:nvSpPr>
          <p:cNvPr id="54" name="Rounded Rectangle 98">
            <a:extLst>
              <a:ext uri="{FF2B5EF4-FFF2-40B4-BE49-F238E27FC236}">
                <a16:creationId xmlns:a16="http://schemas.microsoft.com/office/drawing/2014/main" id="{A2411BC8-3465-B14F-9A2E-6E48EC935CD1}"/>
              </a:ext>
            </a:extLst>
          </p:cNvPr>
          <p:cNvSpPr/>
          <p:nvPr/>
        </p:nvSpPr>
        <p:spPr>
          <a:xfrm>
            <a:off x="6770916" y="2420073"/>
            <a:ext cx="1437950" cy="690514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2</a:t>
            </a:r>
          </a:p>
        </p:txBody>
      </p:sp>
      <p:sp>
        <p:nvSpPr>
          <p:cNvPr id="56" name="Rounded Rectangle 98">
            <a:extLst>
              <a:ext uri="{FF2B5EF4-FFF2-40B4-BE49-F238E27FC236}">
                <a16:creationId xmlns:a16="http://schemas.microsoft.com/office/drawing/2014/main" id="{27336404-C1B7-1B45-AB5A-54112F303CD1}"/>
              </a:ext>
            </a:extLst>
          </p:cNvPr>
          <p:cNvSpPr/>
          <p:nvPr/>
        </p:nvSpPr>
        <p:spPr>
          <a:xfrm>
            <a:off x="6770916" y="3344129"/>
            <a:ext cx="1437950" cy="676841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3</a:t>
            </a:r>
          </a:p>
        </p:txBody>
      </p:sp>
      <p:sp>
        <p:nvSpPr>
          <p:cNvPr id="58" name="Rounded Rectangle 98">
            <a:extLst>
              <a:ext uri="{FF2B5EF4-FFF2-40B4-BE49-F238E27FC236}">
                <a16:creationId xmlns:a16="http://schemas.microsoft.com/office/drawing/2014/main" id="{F4A99C83-07AB-7E4C-B5CF-35058B966950}"/>
              </a:ext>
            </a:extLst>
          </p:cNvPr>
          <p:cNvSpPr/>
          <p:nvPr/>
        </p:nvSpPr>
        <p:spPr>
          <a:xfrm>
            <a:off x="6770916" y="4254902"/>
            <a:ext cx="1437950" cy="685489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4</a:t>
            </a:r>
          </a:p>
        </p:txBody>
      </p:sp>
      <p:sp>
        <p:nvSpPr>
          <p:cNvPr id="68" name="Rounded Rectangle 98">
            <a:extLst>
              <a:ext uri="{FF2B5EF4-FFF2-40B4-BE49-F238E27FC236}">
                <a16:creationId xmlns:a16="http://schemas.microsoft.com/office/drawing/2014/main" id="{8F6796E2-F5C3-9844-874C-0A7D91BDF81E}"/>
              </a:ext>
            </a:extLst>
          </p:cNvPr>
          <p:cNvSpPr/>
          <p:nvPr/>
        </p:nvSpPr>
        <p:spPr>
          <a:xfrm>
            <a:off x="294350" y="1495400"/>
            <a:ext cx="1437950" cy="690522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1</a:t>
            </a:r>
          </a:p>
        </p:txBody>
      </p:sp>
      <p:sp>
        <p:nvSpPr>
          <p:cNvPr id="69" name="Rounded Rectangle 98">
            <a:extLst>
              <a:ext uri="{FF2B5EF4-FFF2-40B4-BE49-F238E27FC236}">
                <a16:creationId xmlns:a16="http://schemas.microsoft.com/office/drawing/2014/main" id="{63CB4A03-02D9-6540-9155-8CEC7CDD7D54}"/>
              </a:ext>
            </a:extLst>
          </p:cNvPr>
          <p:cNvSpPr/>
          <p:nvPr/>
        </p:nvSpPr>
        <p:spPr>
          <a:xfrm>
            <a:off x="294350" y="2420073"/>
            <a:ext cx="1437950" cy="690514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2</a:t>
            </a:r>
          </a:p>
        </p:txBody>
      </p:sp>
      <p:sp>
        <p:nvSpPr>
          <p:cNvPr id="70" name="Rounded Rectangle 98">
            <a:extLst>
              <a:ext uri="{FF2B5EF4-FFF2-40B4-BE49-F238E27FC236}">
                <a16:creationId xmlns:a16="http://schemas.microsoft.com/office/drawing/2014/main" id="{0BE9D63A-81EE-A341-A287-F25BFB6B442B}"/>
              </a:ext>
            </a:extLst>
          </p:cNvPr>
          <p:cNvSpPr/>
          <p:nvPr/>
        </p:nvSpPr>
        <p:spPr>
          <a:xfrm>
            <a:off x="294350" y="3344129"/>
            <a:ext cx="1437950" cy="676841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3</a:t>
            </a:r>
          </a:p>
        </p:txBody>
      </p:sp>
      <p:sp>
        <p:nvSpPr>
          <p:cNvPr id="71" name="Rounded Rectangle 98">
            <a:extLst>
              <a:ext uri="{FF2B5EF4-FFF2-40B4-BE49-F238E27FC236}">
                <a16:creationId xmlns:a16="http://schemas.microsoft.com/office/drawing/2014/main" id="{F71AD462-FC55-5747-8DB9-B590EFEED6AB}"/>
              </a:ext>
            </a:extLst>
          </p:cNvPr>
          <p:cNvSpPr/>
          <p:nvPr/>
        </p:nvSpPr>
        <p:spPr>
          <a:xfrm>
            <a:off x="294350" y="4254902"/>
            <a:ext cx="1437950" cy="685489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AB600-CDBD-DD48-BF35-F2B9688853AF}"/>
              </a:ext>
            </a:extLst>
          </p:cNvPr>
          <p:cNvSpPr txBox="1"/>
          <p:nvPr/>
        </p:nvSpPr>
        <p:spPr>
          <a:xfrm>
            <a:off x="977742" y="5121117"/>
            <a:ext cx="436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Indicator-variable allocation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A51BE10-177B-AE4C-9245-BFA8FC937F9A}"/>
              </a:ext>
            </a:extLst>
          </p:cNvPr>
          <p:cNvSpPr txBox="1"/>
          <p:nvPr/>
        </p:nvSpPr>
        <p:spPr>
          <a:xfrm>
            <a:off x="7333692" y="5121117"/>
            <a:ext cx="3187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Canonical allocation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55059"/>
            <a:ext cx="5182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Canonicalized allocation vs synthesized allocation</a:t>
            </a:r>
          </a:p>
        </p:txBody>
      </p:sp>
    </p:spTree>
    <p:extLst>
      <p:ext uri="{BB962C8B-B14F-4D97-AF65-F5344CB8AC3E}">
        <p14:creationId xmlns:p14="http://schemas.microsoft.com/office/powerpoint/2010/main" val="224890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Benchmark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3FD2C-73AC-8340-9279-08D34ACFC067}"/>
              </a:ext>
            </a:extLst>
          </p:cNvPr>
          <p:cNvSpPr txBox="1"/>
          <p:nvPr/>
        </p:nvSpPr>
        <p:spPr>
          <a:xfrm>
            <a:off x="926757" y="2298357"/>
            <a:ext cx="6932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Add (1==1)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Switch the if-else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Switch the order of statement within if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C3E62-9309-6C4A-8691-357902D7B937}"/>
              </a:ext>
            </a:extLst>
          </p:cNvPr>
          <p:cNvSpPr txBox="1"/>
          <p:nvPr/>
        </p:nvSpPr>
        <p:spPr>
          <a:xfrm>
            <a:off x="926757" y="1488665"/>
            <a:ext cx="69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Totally three ways to generate mutator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AA46B-A73E-7440-8E16-276B65AC2BD6}"/>
              </a:ext>
            </a:extLst>
          </p:cNvPr>
          <p:cNvSpPr/>
          <p:nvPr/>
        </p:nvSpPr>
        <p:spPr>
          <a:xfrm>
            <a:off x="4642021" y="3406352"/>
            <a:ext cx="7393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(condition_1) {do A;} else {do B;} -----&gt; if(!condition_1) {do B;} else {do A;}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EB28DC-E27A-2147-9B97-993393C42118}"/>
              </a:ext>
            </a:extLst>
          </p:cNvPr>
          <p:cNvSpPr/>
          <p:nvPr/>
        </p:nvSpPr>
        <p:spPr>
          <a:xfrm>
            <a:off x="5214551" y="4468181"/>
            <a:ext cx="68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 &amp;&amp; condition_2) -----&gt; if (condition_2 &amp;&amp; condition_1)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1B809-CEB2-674E-A509-DAAD50B43576}"/>
              </a:ext>
            </a:extLst>
          </p:cNvPr>
          <p:cNvSpPr/>
          <p:nvPr/>
        </p:nvSpPr>
        <p:spPr>
          <a:xfrm>
            <a:off x="4662620" y="2299226"/>
            <a:ext cx="68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(condition_1) {do A;} -----&gt; if (condition_1 &amp;&amp; 1==1) {do A;}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72178-6F34-FF4F-A217-9AD4A995DDB2}"/>
              </a:ext>
            </a:extLst>
          </p:cNvPr>
          <p:cNvSpPr/>
          <p:nvPr/>
        </p:nvSpPr>
        <p:spPr>
          <a:xfrm>
            <a:off x="9045146" y="2150259"/>
            <a:ext cx="803190" cy="6672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02F55D-7C94-3844-AF03-590419D54FC3}"/>
              </a:ext>
            </a:extLst>
          </p:cNvPr>
          <p:cNvSpPr/>
          <p:nvPr/>
        </p:nvSpPr>
        <p:spPr>
          <a:xfrm>
            <a:off x="8625016" y="3246396"/>
            <a:ext cx="1371600" cy="6672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9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Compilation result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3FD2C-73AC-8340-9279-08D34ACFC067}"/>
              </a:ext>
            </a:extLst>
          </p:cNvPr>
          <p:cNvSpPr txBox="1"/>
          <p:nvPr/>
        </p:nvSpPr>
        <p:spPr>
          <a:xfrm>
            <a:off x="926757" y="1967910"/>
            <a:ext cx="693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Resource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time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F54D0-C445-5246-B19F-2D7BF091539A}"/>
              </a:ext>
            </a:extLst>
          </p:cNvPr>
          <p:cNvSpPr txBox="1"/>
          <p:nvPr/>
        </p:nvSpPr>
        <p:spPr>
          <a:xfrm>
            <a:off x="926757" y="1488665"/>
            <a:ext cx="69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Compare Chipmunk with Domino in three aspects</a:t>
            </a:r>
          </a:p>
        </p:txBody>
      </p:sp>
    </p:spTree>
    <p:extLst>
      <p:ext uri="{BB962C8B-B14F-4D97-AF65-F5344CB8AC3E}">
        <p14:creationId xmlns:p14="http://schemas.microsoft.com/office/powerpoint/2010/main" val="224956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B512BF-0119-674A-9210-0BB5D93E6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8635"/>
              </p:ext>
            </p:extLst>
          </p:nvPr>
        </p:nvGraphicFramePr>
        <p:xfrm>
          <a:off x="605481" y="2465036"/>
          <a:ext cx="103837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949">
                  <a:extLst>
                    <a:ext uri="{9D8B030D-6E8A-4147-A177-3AD203B41FA5}">
                      <a16:colId xmlns:a16="http://schemas.microsoft.com/office/drawing/2014/main" val="3923256798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266679666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3368961904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1155503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Chipmunk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Domino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Compilation time (sec)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17.7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Stateful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2295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5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7.3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81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BLUE (increase)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2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BLUE (decrease)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Flowlet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70% (timeout)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52.5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Detecting new 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3648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Detecting flow reordering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7.78.3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986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121EAB6-109F-F14F-8EB3-B768FC88EE2D}"/>
              </a:ext>
            </a:extLst>
          </p:cNvPr>
          <p:cNvSpPr/>
          <p:nvPr/>
        </p:nvSpPr>
        <p:spPr>
          <a:xfrm>
            <a:off x="1219200" y="12445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result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time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9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B512BF-0119-674A-9210-0BB5D93E6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02363"/>
              </p:ext>
            </p:extLst>
          </p:nvPr>
        </p:nvGraphicFramePr>
        <p:xfrm>
          <a:off x="1655808" y="2465036"/>
          <a:ext cx="77878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949">
                  <a:extLst>
                    <a:ext uri="{9D8B030D-6E8A-4147-A177-3AD203B41FA5}">
                      <a16:colId xmlns:a16="http://schemas.microsoft.com/office/drawing/2014/main" val="3923256798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266679666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336896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Chipmunk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Domino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Stateful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5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Flowlet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25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121EAB6-109F-F14F-8EB3-B768FC88EE2D}"/>
              </a:ext>
            </a:extLst>
          </p:cNvPr>
          <p:cNvSpPr/>
          <p:nvPr/>
        </p:nvSpPr>
        <p:spPr>
          <a:xfrm>
            <a:off x="1219200" y="12445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Resource usage</a:t>
            </a:r>
          </a:p>
        </p:txBody>
      </p:sp>
    </p:spTree>
    <p:extLst>
      <p:ext uri="{BB962C8B-B14F-4D97-AF65-F5344CB8AC3E}">
        <p14:creationId xmlns:p14="http://schemas.microsoft.com/office/powerpoint/2010/main" val="19935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442AC4-4D21-CC43-91B5-08A9F368D471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Future direction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CF1A6-427E-444D-8AFA-8FBF0F26D6C9}"/>
              </a:ext>
            </a:extLst>
          </p:cNvPr>
          <p:cNvSpPr txBox="1"/>
          <p:nvPr/>
        </p:nvSpPr>
        <p:spPr>
          <a:xfrm>
            <a:off x="926757" y="2335427"/>
            <a:ext cx="7611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Improve the degree of completeness of compilation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Fill in ‘hot’ holes region to speed up synthesis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Synthesize network programs with bounded inaccuracy over a packet trace</a:t>
            </a:r>
          </a:p>
        </p:txBody>
      </p:sp>
    </p:spTree>
    <p:extLst>
      <p:ext uri="{BB962C8B-B14F-4D97-AF65-F5344CB8AC3E}">
        <p14:creationId xmlns:p14="http://schemas.microsoft.com/office/powerpoint/2010/main" val="347609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752649-7998-A04C-B37A-13D2EEB260AC}"/>
              </a:ext>
            </a:extLst>
          </p:cNvPr>
          <p:cNvSpPr txBox="1">
            <a:spLocks/>
          </p:cNvSpPr>
          <p:nvPr/>
        </p:nvSpPr>
        <p:spPr>
          <a:xfrm>
            <a:off x="457199" y="274638"/>
            <a:ext cx="1157828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Background: Hard to write fast code for programmable substrates</a:t>
            </a:r>
          </a:p>
        </p:txBody>
      </p:sp>
    </p:spTree>
    <p:extLst>
      <p:ext uri="{BB962C8B-B14F-4D97-AF65-F5344CB8AC3E}">
        <p14:creationId xmlns:p14="http://schemas.microsoft.com/office/powerpoint/2010/main" val="146652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844687-45CA-1341-BB5E-C5F23A6CEE91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Solution: Use program synthesis to autogenerate fast code</a:t>
            </a:r>
          </a:p>
        </p:txBody>
      </p:sp>
    </p:spTree>
    <p:extLst>
      <p:ext uri="{BB962C8B-B14F-4D97-AF65-F5344CB8AC3E}">
        <p14:creationId xmlns:p14="http://schemas.microsoft.com/office/powerpoint/2010/main" val="23077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26603F-2C14-3140-9F14-AC1AAAFFD39A}"/>
              </a:ext>
            </a:extLst>
          </p:cNvPr>
          <p:cNvSpPr txBox="1"/>
          <p:nvPr/>
        </p:nvSpPr>
        <p:spPr>
          <a:xfrm>
            <a:off x="329621" y="2052512"/>
            <a:ext cx="3231847" cy="16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spec(</a:t>
            </a:r>
            <a:r>
              <a:rPr lang="en-US" sz="3333" dirty="0" err="1"/>
              <a:t>int</a:t>
            </a:r>
            <a:r>
              <a:rPr lang="en-US" sz="3333" dirty="0"/>
              <a:t> x) {</a:t>
            </a:r>
          </a:p>
          <a:p>
            <a:r>
              <a:rPr lang="en-US" sz="3333" dirty="0"/>
              <a:t>  return x*5;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0101A-C15C-F546-A490-9F31293846C8}"/>
              </a:ext>
            </a:extLst>
          </p:cNvPr>
          <p:cNvSpPr txBox="1"/>
          <p:nvPr/>
        </p:nvSpPr>
        <p:spPr>
          <a:xfrm>
            <a:off x="3906309" y="1934272"/>
            <a:ext cx="3922121" cy="214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sketch1(</a:t>
            </a:r>
            <a:r>
              <a:rPr lang="en-US" sz="3333" dirty="0" err="1"/>
              <a:t>int</a:t>
            </a:r>
            <a:r>
              <a:rPr lang="en-US" sz="3333" dirty="0"/>
              <a:t> x) implements spec {</a:t>
            </a:r>
          </a:p>
          <a:p>
            <a:r>
              <a:rPr lang="en-US" sz="3333" dirty="0"/>
              <a:t>return </a:t>
            </a:r>
            <a:r>
              <a:rPr lang="en-US" sz="3333"/>
              <a:t>x &lt;&lt; </a:t>
            </a:r>
            <a:r>
              <a:rPr lang="en-US" sz="3333" dirty="0"/>
              <a:t>??(2) + x;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1658E-AD85-0B4D-A8C1-E13CF53878A4}"/>
              </a:ext>
            </a:extLst>
          </p:cNvPr>
          <p:cNvSpPr txBox="1"/>
          <p:nvPr/>
        </p:nvSpPr>
        <p:spPr>
          <a:xfrm>
            <a:off x="8273129" y="1897696"/>
            <a:ext cx="4509104" cy="214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sketch2(</a:t>
            </a:r>
            <a:r>
              <a:rPr lang="en-US" sz="3333" dirty="0" err="1"/>
              <a:t>int</a:t>
            </a:r>
            <a:r>
              <a:rPr lang="en-US" sz="3333" dirty="0"/>
              <a:t> x) implements spec {</a:t>
            </a:r>
          </a:p>
          <a:p>
            <a:r>
              <a:rPr lang="en-US" sz="3333" dirty="0"/>
              <a:t>  return x &lt;&lt; ??(2);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7B34D-7784-7442-B8BC-F1C0F3179842}"/>
              </a:ext>
            </a:extLst>
          </p:cNvPr>
          <p:cNvSpPr txBox="1"/>
          <p:nvPr/>
        </p:nvSpPr>
        <p:spPr>
          <a:xfrm>
            <a:off x="270934" y="4463435"/>
            <a:ext cx="2395720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Specification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16AB3-0FFD-4041-A474-C040FFEFB181}"/>
              </a:ext>
            </a:extLst>
          </p:cNvPr>
          <p:cNvSpPr txBox="1"/>
          <p:nvPr/>
        </p:nvSpPr>
        <p:spPr>
          <a:xfrm>
            <a:off x="3679649" y="4227467"/>
            <a:ext cx="3658053" cy="111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Feasible sketch with</a:t>
            </a:r>
          </a:p>
          <a:p>
            <a:r>
              <a:rPr lang="en-US" sz="3333" dirty="0"/>
              <a:t>hole set to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54693-3060-5644-AB2E-CD1EEF99EE78}"/>
              </a:ext>
            </a:extLst>
          </p:cNvPr>
          <p:cNvSpPr txBox="1"/>
          <p:nvPr/>
        </p:nvSpPr>
        <p:spPr>
          <a:xfrm>
            <a:off x="7660697" y="4131278"/>
            <a:ext cx="4536050" cy="111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Infeasible sketch; no</a:t>
            </a:r>
          </a:p>
          <a:p>
            <a:r>
              <a:rPr lang="en-US" sz="3333" dirty="0"/>
              <a:t>possible hole assignment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04D7ED-3F48-2646-AE04-5672226EA8A4}"/>
              </a:ext>
            </a:extLst>
          </p:cNvPr>
          <p:cNvSpPr/>
          <p:nvPr/>
        </p:nvSpPr>
        <p:spPr>
          <a:xfrm>
            <a:off x="168812" y="1975339"/>
            <a:ext cx="3231845" cy="1977917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878A6A-8E9F-1246-BEBD-112E4B676308}"/>
              </a:ext>
            </a:extLst>
          </p:cNvPr>
          <p:cNvSpPr/>
          <p:nvPr/>
        </p:nvSpPr>
        <p:spPr>
          <a:xfrm>
            <a:off x="3734467" y="1897696"/>
            <a:ext cx="3879688" cy="2309259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72EE73-CDB6-534A-8CAA-30F701F3491F}"/>
              </a:ext>
            </a:extLst>
          </p:cNvPr>
          <p:cNvSpPr/>
          <p:nvPr/>
        </p:nvSpPr>
        <p:spPr>
          <a:xfrm>
            <a:off x="8013007" y="1873312"/>
            <a:ext cx="3879688" cy="2329771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3E77105-F177-A04A-9B39-47D8C53620E9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Introduction to Sketch</a:t>
            </a:r>
          </a:p>
        </p:txBody>
      </p:sp>
    </p:spTree>
    <p:extLst>
      <p:ext uri="{BB962C8B-B14F-4D97-AF65-F5344CB8AC3E}">
        <p14:creationId xmlns:p14="http://schemas.microsoft.com/office/powerpoint/2010/main" val="218502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49ED61F-DCB3-BD44-9DCC-3E63ABCF2C46}"/>
              </a:ext>
            </a:extLst>
          </p:cNvPr>
          <p:cNvSpPr txBox="1"/>
          <p:nvPr/>
        </p:nvSpPr>
        <p:spPr>
          <a:xfrm>
            <a:off x="370700" y="1062683"/>
            <a:ext cx="287971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Initialize X to random inputs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D2E0412-F2CB-9642-8CD8-94E0DEA5653E}"/>
              </a:ext>
            </a:extLst>
          </p:cNvPr>
          <p:cNvSpPr/>
          <p:nvPr/>
        </p:nvSpPr>
        <p:spPr>
          <a:xfrm>
            <a:off x="2898621" y="2274121"/>
            <a:ext cx="3185900" cy="13627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9929BB-3949-A749-B3CB-754AA84E703D}"/>
              </a:ext>
            </a:extLst>
          </p:cNvPr>
          <p:cNvSpPr/>
          <p:nvPr/>
        </p:nvSpPr>
        <p:spPr>
          <a:xfrm>
            <a:off x="6864185" y="2274300"/>
            <a:ext cx="3181575" cy="13648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A4083C9A-4109-0F4F-9D32-7B6C957CBFF0}"/>
              </a:ext>
            </a:extLst>
          </p:cNvPr>
          <p:cNvSpPr/>
          <p:nvPr/>
        </p:nvSpPr>
        <p:spPr>
          <a:xfrm rot="10800000">
            <a:off x="4662805" y="3940842"/>
            <a:ext cx="3551566" cy="66069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1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B3769-C2E0-CF44-BD87-27EBBAF00243}"/>
                  </a:ext>
                </a:extLst>
              </p:cNvPr>
              <p:cNvSpPr txBox="1"/>
              <p:nvPr/>
            </p:nvSpPr>
            <p:spPr>
              <a:xfrm>
                <a:off x="6676482" y="2529715"/>
                <a:ext cx="36251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Verify hole assignment on all inputs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(X ⊆ Y)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B3769-C2E0-CF44-BD87-27EBBAF00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482" y="2529715"/>
                <a:ext cx="3625162" cy="830997"/>
              </a:xfrm>
              <a:prstGeom prst="rect">
                <a:avLst/>
              </a:prstGeom>
              <a:blipFill>
                <a:blip r:embed="rId2"/>
                <a:stretch>
                  <a:fillRect t="-4478" r="-1049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685BDC-0836-E040-B2E3-130B87E17EC4}"/>
                  </a:ext>
                </a:extLst>
              </p:cNvPr>
              <p:cNvSpPr txBox="1"/>
              <p:nvPr/>
            </p:nvSpPr>
            <p:spPr>
              <a:xfrm>
                <a:off x="2802229" y="2527324"/>
                <a:ext cx="34638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Synthesize holes that work for inputs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685BDC-0836-E040-B2E3-130B87E17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229" y="2527324"/>
                <a:ext cx="3463829" cy="830997"/>
              </a:xfrm>
              <a:prstGeom prst="rect">
                <a:avLst/>
              </a:prstGeom>
              <a:blipFill>
                <a:blip r:embed="rId3"/>
                <a:stretch>
                  <a:fillRect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D8D8D99-5C5A-8C46-8DF0-5AEBDED3A64F}"/>
              </a:ext>
            </a:extLst>
          </p:cNvPr>
          <p:cNvSpPr txBox="1"/>
          <p:nvPr/>
        </p:nvSpPr>
        <p:spPr>
          <a:xfrm>
            <a:off x="5169304" y="848656"/>
            <a:ext cx="274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Hole Assignment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D4AE2C-D4AB-0243-8E3A-FFB2189D5A64}"/>
              </a:ext>
            </a:extLst>
          </p:cNvPr>
          <p:cNvSpPr txBox="1"/>
          <p:nvPr/>
        </p:nvSpPr>
        <p:spPr>
          <a:xfrm>
            <a:off x="4671316" y="4615659"/>
            <a:ext cx="381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Counterexample Input c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A89E34-70DD-BA44-97FD-B48B630D8873}"/>
              </a:ext>
            </a:extLst>
          </p:cNvPr>
          <p:cNvSpPr/>
          <p:nvPr/>
        </p:nvSpPr>
        <p:spPr>
          <a:xfrm>
            <a:off x="851185" y="5229429"/>
            <a:ext cx="1536049" cy="69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Failure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D4147A-E9EF-5D4E-A12B-29A2863A16BD}"/>
              </a:ext>
            </a:extLst>
          </p:cNvPr>
          <p:cNvSpPr txBox="1"/>
          <p:nvPr/>
        </p:nvSpPr>
        <p:spPr>
          <a:xfrm>
            <a:off x="3611502" y="3596314"/>
            <a:ext cx="155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Add c to X</a:t>
            </a:r>
          </a:p>
        </p:txBody>
      </p:sp>
      <p:sp>
        <p:nvSpPr>
          <p:cNvPr id="31" name="Bent-Up Arrow 30">
            <a:extLst>
              <a:ext uri="{FF2B5EF4-FFF2-40B4-BE49-F238E27FC236}">
                <a16:creationId xmlns:a16="http://schemas.microsoft.com/office/drawing/2014/main" id="{F9170362-3FF2-F54F-B6EA-AE173873CCB4}"/>
              </a:ext>
            </a:extLst>
          </p:cNvPr>
          <p:cNvSpPr/>
          <p:nvPr/>
        </p:nvSpPr>
        <p:spPr>
          <a:xfrm rot="10800000" flipH="1">
            <a:off x="10140582" y="3024034"/>
            <a:ext cx="1232236" cy="2143664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C6F75BB-B96D-3D42-8B4F-0179C2A8A1E3}"/>
              </a:ext>
            </a:extLst>
          </p:cNvPr>
          <p:cNvSpPr/>
          <p:nvPr/>
        </p:nvSpPr>
        <p:spPr>
          <a:xfrm>
            <a:off x="10360880" y="5225061"/>
            <a:ext cx="1536049" cy="69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Success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646BE-DD87-E643-9E5E-9C59EC53D8D3}"/>
              </a:ext>
            </a:extLst>
          </p:cNvPr>
          <p:cNvSpPr txBox="1"/>
          <p:nvPr/>
        </p:nvSpPr>
        <p:spPr>
          <a:xfrm>
            <a:off x="9210677" y="4059951"/>
            <a:ext cx="29813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Counterexamples</a:t>
            </a:r>
          </a:p>
        </p:txBody>
      </p:sp>
      <p:sp>
        <p:nvSpPr>
          <p:cNvPr id="35" name="U-Turn Arrow 34">
            <a:extLst>
              <a:ext uri="{FF2B5EF4-FFF2-40B4-BE49-F238E27FC236}">
                <a16:creationId xmlns:a16="http://schemas.microsoft.com/office/drawing/2014/main" id="{4678A241-2B81-CB40-8D5F-F457FABC5BA1}"/>
              </a:ext>
            </a:extLst>
          </p:cNvPr>
          <p:cNvSpPr/>
          <p:nvPr/>
        </p:nvSpPr>
        <p:spPr>
          <a:xfrm>
            <a:off x="4832873" y="1396142"/>
            <a:ext cx="3551566" cy="66069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7" name="Bent-Up Arrow 36">
            <a:extLst>
              <a:ext uri="{FF2B5EF4-FFF2-40B4-BE49-F238E27FC236}">
                <a16:creationId xmlns:a16="http://schemas.microsoft.com/office/drawing/2014/main" id="{47F23A78-2EE3-B74A-9BCE-0A156644618B}"/>
              </a:ext>
            </a:extLst>
          </p:cNvPr>
          <p:cNvSpPr/>
          <p:nvPr/>
        </p:nvSpPr>
        <p:spPr>
          <a:xfrm rot="10800000">
            <a:off x="1364789" y="3024032"/>
            <a:ext cx="1234674" cy="2143662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748111-8C53-9941-956C-C6DF6296D034}"/>
              </a:ext>
            </a:extLst>
          </p:cNvPr>
          <p:cNvSpPr txBox="1"/>
          <p:nvPr/>
        </p:nvSpPr>
        <p:spPr>
          <a:xfrm>
            <a:off x="231584" y="4016438"/>
            <a:ext cx="3581377" cy="5675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088" dirty="0"/>
              <a:t>No Hole Assignment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BBECE0-8E4A-FA4E-918D-615A07374F8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810560" y="1893680"/>
            <a:ext cx="466170" cy="70892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D7CA6F4-BFF8-A244-9406-39C9E8EECE5F}"/>
              </a:ext>
            </a:extLst>
          </p:cNvPr>
          <p:cNvSpPr/>
          <p:nvPr/>
        </p:nvSpPr>
        <p:spPr>
          <a:xfrm>
            <a:off x="422382" y="987689"/>
            <a:ext cx="2746554" cy="95251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C24AB56-9F21-3146-B7CB-718438779492}"/>
              </a:ext>
            </a:extLst>
          </p:cNvPr>
          <p:cNvSpPr txBox="1">
            <a:spLocks/>
          </p:cNvSpPr>
          <p:nvPr/>
        </p:nvSpPr>
        <p:spPr>
          <a:xfrm>
            <a:off x="226540" y="-47759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800">
                <a:latin typeface="Calibri"/>
              </a:rPr>
              <a:t>Counterexample Guided Inductive Synthesis</a:t>
            </a:r>
            <a:endParaRPr lang="en-US" sz="3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46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D4631F8F-4287-ED4E-AB3B-DB02DAF90B87}"/>
              </a:ext>
            </a:extLst>
          </p:cNvPr>
          <p:cNvSpPr/>
          <p:nvPr/>
        </p:nvSpPr>
        <p:spPr>
          <a:xfrm>
            <a:off x="4816643" y="2175162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D6BC727-C8AE-3C48-974E-BE277BA23EB0}"/>
              </a:ext>
            </a:extLst>
          </p:cNvPr>
          <p:cNvCxnSpPr>
            <a:cxnSpLocks/>
            <a:stCxn id="196" idx="1"/>
            <a:endCxn id="196" idx="3"/>
          </p:cNvCxnSpPr>
          <p:nvPr/>
        </p:nvCxnSpPr>
        <p:spPr>
          <a:xfrm>
            <a:off x="4816645" y="2836056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4D59FA37-0353-DA42-9E52-F57BAA8BCAB0}"/>
              </a:ext>
            </a:extLst>
          </p:cNvPr>
          <p:cNvSpPr/>
          <p:nvPr/>
        </p:nvSpPr>
        <p:spPr>
          <a:xfrm>
            <a:off x="6126339" y="3544131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467E7D9D-2DE7-AE4C-8514-4D6D195E8D44}"/>
              </a:ext>
            </a:extLst>
          </p:cNvPr>
          <p:cNvSpPr/>
          <p:nvPr/>
        </p:nvSpPr>
        <p:spPr>
          <a:xfrm>
            <a:off x="6330861" y="3836435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C3C6D7A-F590-5045-A05F-8E224FFE8B34}"/>
              </a:ext>
            </a:extLst>
          </p:cNvPr>
          <p:cNvSpPr txBox="1"/>
          <p:nvPr/>
        </p:nvSpPr>
        <p:spPr>
          <a:xfrm>
            <a:off x="5024056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81EB8FB-CA18-C641-AEA7-C1F265897742}"/>
              </a:ext>
            </a:extLst>
          </p:cNvPr>
          <p:cNvSpPr txBox="1"/>
          <p:nvPr/>
        </p:nvSpPr>
        <p:spPr>
          <a:xfrm>
            <a:off x="5243874" y="3954786"/>
            <a:ext cx="587020" cy="540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55" dirty="0"/>
              <a:t>Input</a:t>
            </a:r>
          </a:p>
          <a:p>
            <a:pPr algn="ctr"/>
            <a:r>
              <a:rPr lang="en-US" sz="1455" dirty="0"/>
              <a:t>Mux</a:t>
            </a:r>
          </a:p>
        </p:txBody>
      </p:sp>
      <p:sp>
        <p:nvSpPr>
          <p:cNvPr id="274" name="Rounded Rectangle 273">
            <a:extLst>
              <a:ext uri="{FF2B5EF4-FFF2-40B4-BE49-F238E27FC236}">
                <a16:creationId xmlns:a16="http://schemas.microsoft.com/office/drawing/2014/main" id="{A45C9145-0E85-9D43-BE3E-432849D71777}"/>
              </a:ext>
            </a:extLst>
          </p:cNvPr>
          <p:cNvSpPr/>
          <p:nvPr/>
        </p:nvSpPr>
        <p:spPr>
          <a:xfrm>
            <a:off x="90345" y="2225979"/>
            <a:ext cx="2737658" cy="266457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9AE3C69-A205-0943-9218-CC795B07D5E9}"/>
              </a:ext>
            </a:extLst>
          </p:cNvPr>
          <p:cNvSpPr txBox="1"/>
          <p:nvPr/>
        </p:nvSpPr>
        <p:spPr>
          <a:xfrm>
            <a:off x="536876" y="2618740"/>
            <a:ext cx="1927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(count == 10):</a:t>
            </a:r>
          </a:p>
          <a:p>
            <a:r>
              <a:rPr lang="en-US" sz="2000" dirty="0"/>
              <a:t>    count = 0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pkt.sample</a:t>
            </a:r>
            <a:r>
              <a:rPr lang="en-US" sz="2000" dirty="0"/>
              <a:t> = 1</a:t>
            </a:r>
          </a:p>
          <a:p>
            <a:r>
              <a:rPr lang="en-US" sz="2000" dirty="0"/>
              <a:t> else:</a:t>
            </a:r>
          </a:p>
          <a:p>
            <a:r>
              <a:rPr lang="en-US" sz="2000" dirty="0"/>
              <a:t>    count++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pkt.sample</a:t>
            </a:r>
            <a:r>
              <a:rPr lang="en-US" sz="2000" dirty="0"/>
              <a:t> = 0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62E32B08-0ED6-5F4A-97A0-C4CFB787F82A}"/>
              </a:ext>
            </a:extLst>
          </p:cNvPr>
          <p:cNvSpPr txBox="1"/>
          <p:nvPr/>
        </p:nvSpPr>
        <p:spPr>
          <a:xfrm>
            <a:off x="-771212" y="1797068"/>
            <a:ext cx="6017392" cy="37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18" dirty="0"/>
              <a:t>Program as a</a:t>
            </a:r>
            <a:r>
              <a:rPr lang="ko-KR" altLang="en-US" sz="1818" dirty="0"/>
              <a:t> </a:t>
            </a:r>
            <a:r>
              <a:rPr lang="en-US" sz="1818" dirty="0"/>
              <a:t>packet transaction in</a:t>
            </a:r>
            <a:r>
              <a:rPr lang="ko-KR" altLang="en-US" sz="1818" dirty="0"/>
              <a:t> </a:t>
            </a:r>
            <a:r>
              <a:rPr lang="en-US" sz="1818" dirty="0"/>
              <a:t>Domino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2AC5412D-F3FB-C241-9F90-9A8876D6D100}"/>
              </a:ext>
            </a:extLst>
          </p:cNvPr>
          <p:cNvCxnSpPr>
            <a:cxnSpLocks/>
            <a:stCxn id="274" idx="3"/>
            <a:endCxn id="286" idx="1"/>
          </p:cNvCxnSpPr>
          <p:nvPr/>
        </p:nvCxnSpPr>
        <p:spPr>
          <a:xfrm flipV="1">
            <a:off x="2828003" y="3517793"/>
            <a:ext cx="186561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660A5FDF-48E8-1243-8A76-D80B5EF095AF}"/>
              </a:ext>
            </a:extLst>
          </p:cNvPr>
          <p:cNvSpPr txBox="1"/>
          <p:nvPr/>
        </p:nvSpPr>
        <p:spPr>
          <a:xfrm>
            <a:off x="3138820" y="3353645"/>
            <a:ext cx="118524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Chipmunk</a:t>
            </a:r>
          </a:p>
          <a:p>
            <a:pPr algn="ctr"/>
            <a:r>
              <a:rPr lang="en-US" sz="2000" dirty="0"/>
              <a:t>compiler</a:t>
            </a:r>
          </a:p>
        </p:txBody>
      </p:sp>
      <p:sp>
        <p:nvSpPr>
          <p:cNvPr id="286" name="Rounded Rectangle 285">
            <a:extLst>
              <a:ext uri="{FF2B5EF4-FFF2-40B4-BE49-F238E27FC236}">
                <a16:creationId xmlns:a16="http://schemas.microsoft.com/office/drawing/2014/main" id="{BA34AFEA-7D5B-FD4D-8210-92A28EE632BB}"/>
              </a:ext>
            </a:extLst>
          </p:cNvPr>
          <p:cNvSpPr/>
          <p:nvPr/>
        </p:nvSpPr>
        <p:spPr>
          <a:xfrm>
            <a:off x="4693622" y="2075590"/>
            <a:ext cx="7414049" cy="2884405"/>
          </a:xfrm>
          <a:prstGeom prst="roundRect">
            <a:avLst>
              <a:gd name="adj" fmla="val 4096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561B39E-1BB1-0E4C-938E-0C403CB73435}"/>
              </a:ext>
            </a:extLst>
          </p:cNvPr>
          <p:cNvSpPr txBox="1"/>
          <p:nvPr/>
        </p:nvSpPr>
        <p:spPr>
          <a:xfrm>
            <a:off x="5984815" y="1781857"/>
            <a:ext cx="5135317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8" dirty="0"/>
              <a:t>Banzai simulator for programmable switch hardware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9571C-3958-A74A-9CB2-C0923974B63A}"/>
              </a:ext>
            </a:extLst>
          </p:cNvPr>
          <p:cNvSpPr txBox="1"/>
          <p:nvPr/>
        </p:nvSpPr>
        <p:spPr>
          <a:xfrm>
            <a:off x="3162760" y="2184477"/>
            <a:ext cx="953979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18" dirty="0"/>
              <a:t>State</a:t>
            </a:r>
          </a:p>
          <a:p>
            <a:pPr algn="ctr"/>
            <a:r>
              <a:rPr lang="en-US" sz="1818" dirty="0"/>
              <a:t>Variable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969A78-989F-4540-9997-DD54C10C27C3}"/>
              </a:ext>
            </a:extLst>
          </p:cNvPr>
          <p:cNvSpPr txBox="1"/>
          <p:nvPr/>
        </p:nvSpPr>
        <p:spPr>
          <a:xfrm>
            <a:off x="3271335" y="4345697"/>
            <a:ext cx="800860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18" dirty="0"/>
              <a:t>Packet</a:t>
            </a:r>
          </a:p>
          <a:p>
            <a:pPr algn="ctr"/>
            <a:r>
              <a:rPr lang="en-US" sz="1818" dirty="0"/>
              <a:t>Field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6CFBA-4A04-6E45-A4B8-0DE24041D6E2}"/>
              </a:ext>
            </a:extLst>
          </p:cNvPr>
          <p:cNvSpPr txBox="1"/>
          <p:nvPr/>
        </p:nvSpPr>
        <p:spPr>
          <a:xfrm>
            <a:off x="4795802" y="222504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F02EE7A-19D9-654E-B72B-427F361DF7E1}"/>
              </a:ext>
            </a:extLst>
          </p:cNvPr>
          <p:cNvSpPr/>
          <p:nvPr/>
        </p:nvSpPr>
        <p:spPr>
          <a:xfrm>
            <a:off x="6137154" y="2976822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FD0DCA2-B82E-494C-A337-0BB1FECA9B75}"/>
              </a:ext>
            </a:extLst>
          </p:cNvPr>
          <p:cNvSpPr/>
          <p:nvPr/>
        </p:nvSpPr>
        <p:spPr>
          <a:xfrm>
            <a:off x="6144981" y="2280178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B9A6DFAE-0BE1-DC4A-BF5A-34B2C1A24DF3}"/>
              </a:ext>
            </a:extLst>
          </p:cNvPr>
          <p:cNvSpPr/>
          <p:nvPr/>
        </p:nvSpPr>
        <p:spPr>
          <a:xfrm>
            <a:off x="7980485" y="2182990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5CA467F5-D53F-3349-9A09-32515B4E8C76}"/>
              </a:ext>
            </a:extLst>
          </p:cNvPr>
          <p:cNvSpPr/>
          <p:nvPr/>
        </p:nvSpPr>
        <p:spPr>
          <a:xfrm>
            <a:off x="9290180" y="3551959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98FA68B7-26FC-9440-A0E0-3D07A7EA8058}"/>
              </a:ext>
            </a:extLst>
          </p:cNvPr>
          <p:cNvSpPr/>
          <p:nvPr/>
        </p:nvSpPr>
        <p:spPr>
          <a:xfrm>
            <a:off x="9494703" y="3844264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2168B17-A9A6-1940-96D2-6271A5A006A2}"/>
              </a:ext>
            </a:extLst>
          </p:cNvPr>
          <p:cNvSpPr txBox="1"/>
          <p:nvPr/>
        </p:nvSpPr>
        <p:spPr>
          <a:xfrm>
            <a:off x="8218369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D9181E9-7C74-DE4D-9F85-E55A3FF727E6}"/>
              </a:ext>
            </a:extLst>
          </p:cNvPr>
          <p:cNvSpPr txBox="1"/>
          <p:nvPr/>
        </p:nvSpPr>
        <p:spPr>
          <a:xfrm>
            <a:off x="7959643" y="2232869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E6C2F761-381F-CF4D-9CD1-96C32163B435}"/>
              </a:ext>
            </a:extLst>
          </p:cNvPr>
          <p:cNvSpPr/>
          <p:nvPr/>
        </p:nvSpPr>
        <p:spPr>
          <a:xfrm>
            <a:off x="9300995" y="2984651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A0112B97-B6A7-F04F-A27E-CAF4BB3D1FDF}"/>
              </a:ext>
            </a:extLst>
          </p:cNvPr>
          <p:cNvSpPr/>
          <p:nvPr/>
        </p:nvSpPr>
        <p:spPr>
          <a:xfrm>
            <a:off x="9308822" y="2288007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EBECDBC-0D19-5E49-BBC7-1DA81ADAF651}"/>
              </a:ext>
            </a:extLst>
          </p:cNvPr>
          <p:cNvCxnSpPr>
            <a:cxnSpLocks/>
          </p:cNvCxnSpPr>
          <p:nvPr/>
        </p:nvCxnSpPr>
        <p:spPr>
          <a:xfrm>
            <a:off x="7980487" y="2834493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97AB4176-39F7-D642-91C7-8D675D30C2B0}"/>
              </a:ext>
            </a:extLst>
          </p:cNvPr>
          <p:cNvSpPr/>
          <p:nvPr/>
        </p:nvSpPr>
        <p:spPr>
          <a:xfrm>
            <a:off x="11181904" y="2172032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A405ED8-7389-BF47-BAA4-DB2341427E3F}"/>
              </a:ext>
            </a:extLst>
          </p:cNvPr>
          <p:cNvSpPr txBox="1"/>
          <p:nvPr/>
        </p:nvSpPr>
        <p:spPr>
          <a:xfrm>
            <a:off x="11403729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3A652EC-58E5-AB4F-8D44-B1A07DCBAE69}"/>
              </a:ext>
            </a:extLst>
          </p:cNvPr>
          <p:cNvSpPr txBox="1"/>
          <p:nvPr/>
        </p:nvSpPr>
        <p:spPr>
          <a:xfrm>
            <a:off x="11151666" y="225009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AAF0A81-56B1-5F45-B1F6-262F64E86840}"/>
              </a:ext>
            </a:extLst>
          </p:cNvPr>
          <p:cNvCxnSpPr>
            <a:cxnSpLocks/>
          </p:cNvCxnSpPr>
          <p:nvPr/>
        </p:nvCxnSpPr>
        <p:spPr>
          <a:xfrm>
            <a:off x="11191298" y="2851715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201DCC83-3463-AA4A-92E1-6679901C20DF}"/>
              </a:ext>
            </a:extLst>
          </p:cNvPr>
          <p:cNvSpPr/>
          <p:nvPr/>
        </p:nvSpPr>
        <p:spPr>
          <a:xfrm>
            <a:off x="6124773" y="4257738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B5AE134F-19A1-5B4A-9817-879417B6FF94}"/>
              </a:ext>
            </a:extLst>
          </p:cNvPr>
          <p:cNvSpPr/>
          <p:nvPr/>
        </p:nvSpPr>
        <p:spPr>
          <a:xfrm>
            <a:off x="6330861" y="4548453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267" name="Rounded Rectangle 266">
            <a:extLst>
              <a:ext uri="{FF2B5EF4-FFF2-40B4-BE49-F238E27FC236}">
                <a16:creationId xmlns:a16="http://schemas.microsoft.com/office/drawing/2014/main" id="{4A286948-B619-4642-8F66-D42AC62C4F07}"/>
              </a:ext>
            </a:extLst>
          </p:cNvPr>
          <p:cNvSpPr/>
          <p:nvPr/>
        </p:nvSpPr>
        <p:spPr>
          <a:xfrm>
            <a:off x="9288616" y="4246778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92062624-CF66-1E4C-A46B-B609726665B6}"/>
              </a:ext>
            </a:extLst>
          </p:cNvPr>
          <p:cNvSpPr/>
          <p:nvPr/>
        </p:nvSpPr>
        <p:spPr>
          <a:xfrm>
            <a:off x="9494703" y="4556282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93875E-9CFE-1F41-88DA-D9C9D3504856}"/>
              </a:ext>
            </a:extLst>
          </p:cNvPr>
          <p:cNvSpPr txBox="1"/>
          <p:nvPr/>
        </p:nvSpPr>
        <p:spPr>
          <a:xfrm>
            <a:off x="7326838" y="3408845"/>
            <a:ext cx="726481" cy="540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55" dirty="0"/>
              <a:t>Output</a:t>
            </a:r>
          </a:p>
          <a:p>
            <a:pPr algn="ctr"/>
            <a:r>
              <a:rPr lang="en-US" sz="1455" dirty="0"/>
              <a:t>Mux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BB237C0-D94C-4441-AA22-AA50A4FAC721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1192698" y="2510400"/>
            <a:ext cx="1970062" cy="169182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3C89448-94EF-7644-AF1E-3C210D3AF644}"/>
              </a:ext>
            </a:extLst>
          </p:cNvPr>
          <p:cNvCxnSpPr>
            <a:cxnSpLocks/>
            <a:stCxn id="94" idx="2"/>
          </p:cNvCxnSpPr>
          <p:nvPr/>
        </p:nvCxnSpPr>
        <p:spPr>
          <a:xfrm rot="5400000" flipH="1">
            <a:off x="2319353" y="3645130"/>
            <a:ext cx="267270" cy="2437554"/>
          </a:xfrm>
          <a:prstGeom prst="bentConnector4">
            <a:avLst>
              <a:gd name="adj1" fmla="val -85531"/>
              <a:gd name="adj2" fmla="val 5821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6986CAF-00C4-5E47-A1ED-88636920E0EE}"/>
              </a:ext>
            </a:extLst>
          </p:cNvPr>
          <p:cNvSpPr txBox="1"/>
          <p:nvPr/>
        </p:nvSpPr>
        <p:spPr>
          <a:xfrm>
            <a:off x="4769144" y="290521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10D932-DACA-A644-BB2C-D5F8849BD6D2}"/>
              </a:ext>
            </a:extLst>
          </p:cNvPr>
          <p:cNvSpPr txBox="1"/>
          <p:nvPr/>
        </p:nvSpPr>
        <p:spPr>
          <a:xfrm>
            <a:off x="7933293" y="2903682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FF9BDD-1A48-7945-9BC9-14F83AF6171F}"/>
              </a:ext>
            </a:extLst>
          </p:cNvPr>
          <p:cNvSpPr txBox="1"/>
          <p:nvPr/>
        </p:nvSpPr>
        <p:spPr>
          <a:xfrm>
            <a:off x="11145899" y="2901329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47534E-0A83-4C4C-96F8-58CC9C86C196}"/>
              </a:ext>
            </a:extLst>
          </p:cNvPr>
          <p:cNvGrpSpPr/>
          <p:nvPr/>
        </p:nvGrpSpPr>
        <p:grpSpPr>
          <a:xfrm>
            <a:off x="5767774" y="2262782"/>
            <a:ext cx="361962" cy="467416"/>
            <a:chOff x="9399960" y="-1182808"/>
            <a:chExt cx="597238" cy="771236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438E27A-619B-4B4F-9725-63DD2688CC6D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6434AB3B-E8EE-E44D-A586-FF3F950D2D55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7C47CA9-9B2D-7F4E-8A89-588A9C5D4EE8}"/>
              </a:ext>
            </a:extLst>
          </p:cNvPr>
          <p:cNvGrpSpPr/>
          <p:nvPr/>
        </p:nvGrpSpPr>
        <p:grpSpPr>
          <a:xfrm>
            <a:off x="5767774" y="2981281"/>
            <a:ext cx="361962" cy="467416"/>
            <a:chOff x="9399960" y="-1182808"/>
            <a:chExt cx="597238" cy="771236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18C483D-58F4-B742-B8A2-1E69717FEC4C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apezoid 100">
              <a:extLst>
                <a:ext uri="{FF2B5EF4-FFF2-40B4-BE49-F238E27FC236}">
                  <a16:creationId xmlns:a16="http://schemas.microsoft.com/office/drawing/2014/main" id="{F17177C8-4C1D-BC48-876A-45AAACACCBB2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F13A16B-A7D8-C74A-AA22-65CC20E1F0C4}"/>
              </a:ext>
            </a:extLst>
          </p:cNvPr>
          <p:cNvGrpSpPr/>
          <p:nvPr/>
        </p:nvGrpSpPr>
        <p:grpSpPr>
          <a:xfrm>
            <a:off x="5767774" y="3602952"/>
            <a:ext cx="361962" cy="467416"/>
            <a:chOff x="9399960" y="-1182808"/>
            <a:chExt cx="597238" cy="77123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DCA533C-8C34-5847-897A-510DC1E6C8D6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apezoid 103">
              <a:extLst>
                <a:ext uri="{FF2B5EF4-FFF2-40B4-BE49-F238E27FC236}">
                  <a16:creationId xmlns:a16="http://schemas.microsoft.com/office/drawing/2014/main" id="{1EDAA24E-FC6A-D340-8FA5-29FC42D52313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1420A3-4CE4-424F-8541-3AFEE874CEF3}"/>
              </a:ext>
            </a:extLst>
          </p:cNvPr>
          <p:cNvGrpSpPr/>
          <p:nvPr/>
        </p:nvGrpSpPr>
        <p:grpSpPr>
          <a:xfrm>
            <a:off x="5767774" y="4334206"/>
            <a:ext cx="361962" cy="467416"/>
            <a:chOff x="9399960" y="-1182808"/>
            <a:chExt cx="597238" cy="77123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328161-3402-A546-A299-ABCE17CC57FE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apezoid 106">
              <a:extLst>
                <a:ext uri="{FF2B5EF4-FFF2-40B4-BE49-F238E27FC236}">
                  <a16:creationId xmlns:a16="http://schemas.microsoft.com/office/drawing/2014/main" id="{342C9757-E43F-9E4B-8924-F4097B15CF1A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380444C-BC9C-5041-BBD8-8E0AB7108A97}"/>
              </a:ext>
            </a:extLst>
          </p:cNvPr>
          <p:cNvGrpSpPr/>
          <p:nvPr/>
        </p:nvGrpSpPr>
        <p:grpSpPr>
          <a:xfrm>
            <a:off x="8967226" y="2258619"/>
            <a:ext cx="361962" cy="467416"/>
            <a:chOff x="9399960" y="-1182808"/>
            <a:chExt cx="597238" cy="77123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9FF60C5-6242-CF4C-97B2-4CCD33F47174}"/>
                </a:ext>
              </a:extLst>
            </p:cNvPr>
            <p:cNvCxnSpPr>
              <a:cxnSpLocks/>
              <a:stCxn id="110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rapezoid 109">
              <a:extLst>
                <a:ext uri="{FF2B5EF4-FFF2-40B4-BE49-F238E27FC236}">
                  <a16:creationId xmlns:a16="http://schemas.microsoft.com/office/drawing/2014/main" id="{8288EA0D-02AF-FE45-ABC0-886763F433BC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A4C78F5-AC28-9B46-947F-E8160C7294E7}"/>
              </a:ext>
            </a:extLst>
          </p:cNvPr>
          <p:cNvGrpSpPr/>
          <p:nvPr/>
        </p:nvGrpSpPr>
        <p:grpSpPr>
          <a:xfrm>
            <a:off x="8967226" y="2977119"/>
            <a:ext cx="361962" cy="467416"/>
            <a:chOff x="9399960" y="-1182808"/>
            <a:chExt cx="597238" cy="771236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D6B910C-C212-5448-8FD6-13A8DCEBBD60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418083EE-6B5A-1544-B678-966F0C32FF71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6A1989D-9540-1A42-985B-648602C987CF}"/>
              </a:ext>
            </a:extLst>
          </p:cNvPr>
          <p:cNvGrpSpPr/>
          <p:nvPr/>
        </p:nvGrpSpPr>
        <p:grpSpPr>
          <a:xfrm>
            <a:off x="8967226" y="3598790"/>
            <a:ext cx="361962" cy="467416"/>
            <a:chOff x="9399960" y="-1182808"/>
            <a:chExt cx="597238" cy="771236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A96D9D5-BC30-C544-8BC3-F2D3C84DEBD0}"/>
                </a:ext>
              </a:extLst>
            </p:cNvPr>
            <p:cNvCxnSpPr>
              <a:cxnSpLocks/>
              <a:stCxn id="116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apezoid 115">
              <a:extLst>
                <a:ext uri="{FF2B5EF4-FFF2-40B4-BE49-F238E27FC236}">
                  <a16:creationId xmlns:a16="http://schemas.microsoft.com/office/drawing/2014/main" id="{54AB135D-B0DE-CF43-A8DB-2AB682C3F940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E470CE1-0952-8648-A852-45C35CE88C5F}"/>
              </a:ext>
            </a:extLst>
          </p:cNvPr>
          <p:cNvGrpSpPr/>
          <p:nvPr/>
        </p:nvGrpSpPr>
        <p:grpSpPr>
          <a:xfrm>
            <a:off x="8967226" y="4330044"/>
            <a:ext cx="361962" cy="467416"/>
            <a:chOff x="9399960" y="-1182808"/>
            <a:chExt cx="597238" cy="77123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05285C7-98D9-7D46-B360-7C5E6A4EA56E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rapezoid 118">
              <a:extLst>
                <a:ext uri="{FF2B5EF4-FFF2-40B4-BE49-F238E27FC236}">
                  <a16:creationId xmlns:a16="http://schemas.microsoft.com/office/drawing/2014/main" id="{6560971F-F665-974C-AA0C-1350A881E637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2AE29A3-B4D2-7045-81A7-6C7893CCAAE6}"/>
              </a:ext>
            </a:extLst>
          </p:cNvPr>
          <p:cNvGrpSpPr/>
          <p:nvPr/>
        </p:nvGrpSpPr>
        <p:grpSpPr>
          <a:xfrm>
            <a:off x="7560238" y="2981281"/>
            <a:ext cx="361962" cy="467416"/>
            <a:chOff x="9399960" y="-1182808"/>
            <a:chExt cx="597238" cy="771236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0E729AF-F5E6-404B-A8CD-ABD4292CCF7C}"/>
                </a:ext>
              </a:extLst>
            </p:cNvPr>
            <p:cNvCxnSpPr>
              <a:cxnSpLocks/>
              <a:stCxn id="122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rapezoid 121">
              <a:extLst>
                <a:ext uri="{FF2B5EF4-FFF2-40B4-BE49-F238E27FC236}">
                  <a16:creationId xmlns:a16="http://schemas.microsoft.com/office/drawing/2014/main" id="{AF1874D9-1C51-134D-8141-825323CA0EB9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31510EA-6906-954B-BCDD-8E3648B21920}"/>
              </a:ext>
            </a:extLst>
          </p:cNvPr>
          <p:cNvGrpSpPr/>
          <p:nvPr/>
        </p:nvGrpSpPr>
        <p:grpSpPr>
          <a:xfrm>
            <a:off x="7560238" y="2243150"/>
            <a:ext cx="361962" cy="467416"/>
            <a:chOff x="9399960" y="-1182808"/>
            <a:chExt cx="597238" cy="771236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6AF31FD-4604-004D-8423-06F007E24646}"/>
                </a:ext>
              </a:extLst>
            </p:cNvPr>
            <p:cNvCxnSpPr>
              <a:cxnSpLocks/>
              <a:stCxn id="125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E88EB750-C177-184A-88E4-DE41A385447E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50010C8-B6E6-8845-A956-554756ED0DC5}"/>
              </a:ext>
            </a:extLst>
          </p:cNvPr>
          <p:cNvGrpSpPr/>
          <p:nvPr/>
        </p:nvGrpSpPr>
        <p:grpSpPr>
          <a:xfrm>
            <a:off x="10799849" y="2984128"/>
            <a:ext cx="361962" cy="467416"/>
            <a:chOff x="9399960" y="-1182808"/>
            <a:chExt cx="597238" cy="771236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C00A509-0196-E344-B473-46147DFE1379}"/>
                </a:ext>
              </a:extLst>
            </p:cNvPr>
            <p:cNvCxnSpPr>
              <a:cxnSpLocks/>
              <a:stCxn id="128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rapezoid 127">
              <a:extLst>
                <a:ext uri="{FF2B5EF4-FFF2-40B4-BE49-F238E27FC236}">
                  <a16:creationId xmlns:a16="http://schemas.microsoft.com/office/drawing/2014/main" id="{22EEF2CA-8CB7-AB4C-BD99-5BEE911952A1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D1D40EE-4F99-6C48-9E23-AEC88898CB83}"/>
              </a:ext>
            </a:extLst>
          </p:cNvPr>
          <p:cNvGrpSpPr/>
          <p:nvPr/>
        </p:nvGrpSpPr>
        <p:grpSpPr>
          <a:xfrm>
            <a:off x="10799849" y="2245997"/>
            <a:ext cx="361962" cy="467416"/>
            <a:chOff x="9399960" y="-1182808"/>
            <a:chExt cx="597238" cy="771236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6704C9-EDF4-FE49-A679-71F5FD640862}"/>
                </a:ext>
              </a:extLst>
            </p:cNvPr>
            <p:cNvCxnSpPr>
              <a:cxnSpLocks/>
              <a:stCxn id="131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rapezoid 130">
              <a:extLst>
                <a:ext uri="{FF2B5EF4-FFF2-40B4-BE49-F238E27FC236}">
                  <a16:creationId xmlns:a16="http://schemas.microsoft.com/office/drawing/2014/main" id="{A2674F12-8AD0-F144-BB9F-5C02E6FCFB3D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id="{866BF3AC-1ADC-8846-BE69-C8759B0DC4CA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Chipmunk Structure</a:t>
            </a:r>
            <a:r>
              <a:rPr kumimoji="0" lang="zh-CN" alt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altLang="zh-CN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or Banzai simulator?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802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A31754-0177-F142-95C7-FC2EEE7BE3A2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Stateful ALU and Stateless ALU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1EEDC4-B336-414F-BCB6-2D62D1A89B78}"/>
              </a:ext>
            </a:extLst>
          </p:cNvPr>
          <p:cNvSpPr txBox="1">
            <a:spLocks/>
          </p:cNvSpPr>
          <p:nvPr/>
        </p:nvSpPr>
        <p:spPr>
          <a:xfrm>
            <a:off x="815546" y="1613287"/>
            <a:ext cx="48191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26461C-3C9F-3445-8A8C-1A1225A90B41}"/>
              </a:ext>
            </a:extLst>
          </p:cNvPr>
          <p:cNvSpPr/>
          <p:nvPr/>
        </p:nvSpPr>
        <p:spPr>
          <a:xfrm>
            <a:off x="7039232" y="2756287"/>
            <a:ext cx="49962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state_0</a:t>
            </a:r>
          </a:p>
          <a:p>
            <a:r>
              <a:rPr lang="en-US"/>
              <a:t>pkt_0, pkt_1</a:t>
            </a:r>
          </a:p>
          <a:p>
            <a:endParaRPr lang="en-US"/>
          </a:p>
          <a:p>
            <a:r>
              <a:rPr lang="en-US"/>
              <a:t>if (rel_op(Opt(state_0), Mux3(pkt_0, pkt_1, C()))) {</a:t>
            </a:r>
          </a:p>
          <a:p>
            <a:r>
              <a:rPr lang="en-US"/>
              <a:t>    state_0 = Opt(state_0) + Mux3(pkt_0, pkt_1, C());</a:t>
            </a:r>
          </a:p>
          <a:p>
            <a:r>
              <a:rPr lang="en-US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36703-AD8E-AC4E-A4B9-FE9A0D2C377F}"/>
              </a:ext>
            </a:extLst>
          </p:cNvPr>
          <p:cNvSpPr/>
          <p:nvPr/>
        </p:nvSpPr>
        <p:spPr>
          <a:xfrm>
            <a:off x="543699" y="193811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include "muxes.sk";</a:t>
            </a:r>
          </a:p>
          <a:p>
            <a:r>
              <a:rPr lang="en-US"/>
              <a:t>include "rel_ops.sk";</a:t>
            </a:r>
          </a:p>
          <a:p>
            <a:r>
              <a:rPr lang="en-US"/>
              <a:t>include "constants.sk";</a:t>
            </a:r>
          </a:p>
          <a:p>
            <a:endParaRPr lang="en-US"/>
          </a:p>
          <a:p>
            <a:r>
              <a:rPr lang="en-US"/>
              <a:t>StateResult atom_template(int state_1, int state_2, int pkt_1, int pkt_2, int pkt_3, int pkt_4, int pkt_5) {</a:t>
            </a:r>
          </a:p>
          <a:p>
            <a:r>
              <a:rPr lang="en-US"/>
              <a:t>  if (rel_op(Opt(state_1), Mux3(pkt_1, pkt_2, C()))) {</a:t>
            </a:r>
          </a:p>
          <a:p>
            <a:r>
              <a:rPr lang="en-US"/>
              <a:t>    state_1 = Opt(state_1) + Mux3(pkt_1, pkt_2, C());</a:t>
            </a:r>
          </a:p>
          <a:p>
            <a:r>
              <a:rPr lang="en-US"/>
              <a:t>  }</a:t>
            </a:r>
          </a:p>
          <a:p>
            <a:r>
              <a:rPr lang="en-US"/>
              <a:t>  StateResult ret = new StateResult();</a:t>
            </a:r>
          </a:p>
          <a:p>
            <a:r>
              <a:rPr lang="en-US"/>
              <a:t>  ret.result_state_1 = state_1;</a:t>
            </a:r>
          </a:p>
          <a:p>
            <a:r>
              <a:rPr lang="en-US"/>
              <a:t>  ret.result_state_2 = state_2;</a:t>
            </a:r>
          </a:p>
          <a:p>
            <a:r>
              <a:rPr lang="en-US"/>
              <a:t>  return ret;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96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0972F18-5523-6740-9D14-24E62B5D536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Stateful ALU and Stateless ALU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397905-1F5F-5642-B17C-904D0764AE16}"/>
              </a:ext>
            </a:extLst>
          </p:cNvPr>
          <p:cNvSpPr/>
          <p:nvPr/>
        </p:nvSpPr>
        <p:spPr>
          <a:xfrm>
            <a:off x="296562" y="1130787"/>
            <a:ext cx="1188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// Max value of opcode is 5</a:t>
            </a:r>
          </a:p>
          <a:p>
            <a:r>
              <a:rPr lang="en-US" sz="1400"/>
              <a:t>int {{ alu_name }}({{arg_list|join(',')}}, int opcode_hole_local, int immediate_operand_hole_local, int mux1_ctrl_hole_local, int mux2_ctrl_hole_local, int mux3_ctrl_hole_local) {</a:t>
            </a:r>
          </a:p>
          <a:p>
            <a:r>
              <a:rPr lang="en-US" sz="1400"/>
              <a:t>  int opcode = opcode_hole_local;</a:t>
            </a:r>
          </a:p>
          <a:p>
            <a:r>
              <a:rPr lang="en-US" sz="1400"/>
              <a:t>  int immediate_operand = immediate_operand_hole_local;</a:t>
            </a:r>
          </a:p>
          <a:p>
            <a:endParaRPr lang="en-US" sz="1400"/>
          </a:p>
          <a:p>
            <a:r>
              <a:rPr lang="en-US" sz="1400"/>
              <a:t>  int x = {{ mux1 }}({{potential_operands|join(',')}}, mux1_ctrl_hole_local);</a:t>
            </a:r>
          </a:p>
          <a:p>
            <a:r>
              <a:rPr lang="en-US" sz="1400"/>
              <a:t>  int y = {{ mux2 }}({{potential_operands|join(',')}}, mux2_ctrl_hole_local);</a:t>
            </a:r>
          </a:p>
          <a:p>
            <a:r>
              <a:rPr lang="en-US" sz="1400"/>
              <a:t>  int z = {{ mux3 }}({{potential_operands|join(',')}}, mux3_ctrl_hole_local);</a:t>
            </a:r>
          </a:p>
          <a:p>
            <a:endParaRPr lang="en-US" sz="1400"/>
          </a:p>
          <a:p>
            <a:r>
              <a:rPr lang="en-US" sz="1400"/>
              <a:t>  if (opcode == 0) {</a:t>
            </a:r>
          </a:p>
          <a:p>
            <a:r>
              <a:rPr lang="en-US" sz="1400"/>
              <a:t>    return immediate_operand;</a:t>
            </a:r>
          </a:p>
          <a:p>
            <a:r>
              <a:rPr lang="en-US" sz="1400"/>
              <a:t>  } else if (opcode == 1) {</a:t>
            </a:r>
          </a:p>
          <a:p>
            <a:r>
              <a:rPr lang="en-US" sz="1400"/>
              <a:t>    return x + y;</a:t>
            </a:r>
          </a:p>
          <a:p>
            <a:r>
              <a:rPr lang="en-US" sz="1400"/>
              <a:t>  } else if (opcode == 2) {</a:t>
            </a:r>
          </a:p>
          <a:p>
            <a:r>
              <a:rPr lang="en-US" sz="1400"/>
              <a:t>    return x + immediate_operand;</a:t>
            </a:r>
          </a:p>
          <a:p>
            <a:r>
              <a:rPr lang="en-US" sz="1400"/>
              <a:t>  } else if (opcode == 3) {</a:t>
            </a:r>
          </a:p>
          <a:p>
            <a:r>
              <a:rPr lang="en-US" sz="1400"/>
              <a:t>    return x - y;</a:t>
            </a:r>
          </a:p>
          <a:p>
            <a:r>
              <a:rPr lang="en-US" sz="1400"/>
              <a:t>  } else if (opcode == 4) {</a:t>
            </a:r>
          </a:p>
          <a:p>
            <a:r>
              <a:rPr lang="en-US" sz="1400"/>
              <a:t>    return x - immediate_operand;</a:t>
            </a:r>
          </a:p>
          <a:p>
            <a:r>
              <a:rPr lang="en-US" sz="1400"/>
              <a:t>  } else {</a:t>
            </a:r>
          </a:p>
          <a:p>
            <a:r>
              <a:rPr lang="en-US" sz="1400"/>
              <a:t>    return immediate_operand - x;</a:t>
            </a:r>
          </a:p>
          <a:p>
            <a:r>
              <a:rPr lang="en-US" sz="1400"/>
              <a:t>  }</a:t>
            </a:r>
          </a:p>
          <a:p>
            <a:r>
              <a:rPr lang="en-US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50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A31754-0177-F142-95C7-FC2EEE7BE3A2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Optimization methods to speed up synthesis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1EEDC4-B336-414F-BCB6-2D62D1A89B78}"/>
              </a:ext>
            </a:extLst>
          </p:cNvPr>
          <p:cNvSpPr txBox="1">
            <a:spLocks/>
          </p:cNvSpPr>
          <p:nvPr/>
        </p:nvSpPr>
        <p:spPr>
          <a:xfrm>
            <a:off x="815546" y="1613287"/>
            <a:ext cx="48191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25C81-C848-E746-9688-5443C05818AD}"/>
              </a:ext>
            </a:extLst>
          </p:cNvPr>
          <p:cNvSpPr txBox="1"/>
          <p:nvPr/>
        </p:nvSpPr>
        <p:spPr>
          <a:xfrm>
            <a:off x="926757" y="2335427"/>
            <a:ext cx="6932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Reduce the constant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External counterexample mode vs hole-elimination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Canonicalized allocation vs synthesized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Gradual search for stateless ALU</a:t>
            </a:r>
          </a:p>
        </p:txBody>
      </p:sp>
    </p:spTree>
    <p:extLst>
      <p:ext uri="{BB962C8B-B14F-4D97-AF65-F5344CB8AC3E}">
        <p14:creationId xmlns:p14="http://schemas.microsoft.com/office/powerpoint/2010/main" val="172734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1215</Words>
  <Application>Microsoft Macintosh PowerPoint</Application>
  <PresentationFormat>Widescreen</PresentationFormat>
  <Paragraphs>257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office365</dc:creator>
  <cp:lastModifiedBy>office365</cp:lastModifiedBy>
  <cp:revision>16</cp:revision>
  <dcterms:created xsi:type="dcterms:W3CDTF">2019-10-08T15:17:24Z</dcterms:created>
  <dcterms:modified xsi:type="dcterms:W3CDTF">2019-10-09T21:21:59Z</dcterms:modified>
</cp:coreProperties>
</file>