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9" r:id="rId4"/>
    <p:sldId id="258" r:id="rId5"/>
    <p:sldId id="266" r:id="rId6"/>
    <p:sldId id="271" r:id="rId7"/>
    <p:sldId id="267" r:id="rId8"/>
    <p:sldId id="274" r:id="rId9"/>
    <p:sldId id="275" r:id="rId10"/>
    <p:sldId id="261" r:id="rId11"/>
    <p:sldId id="269" r:id="rId12"/>
    <p:sldId id="277" r:id="rId13"/>
    <p:sldId id="268" r:id="rId14"/>
    <p:sldId id="276" r:id="rId15"/>
    <p:sldId id="264" r:id="rId16"/>
    <p:sldId id="262" r:id="rId17"/>
    <p:sldId id="272" r:id="rId18"/>
    <p:sldId id="273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3"/>
    <p:restoredTop sz="66258"/>
  </p:normalViewPr>
  <p:slideViewPr>
    <p:cSldViewPr snapToGrid="0" snapToObjects="1">
      <p:cViewPr varScale="1">
        <p:scale>
          <a:sx n="72" d="100"/>
          <a:sy n="72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B1762-D33B-2D4C-8BBE-0709F42BCBD5}" type="datetimeFigureOut"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16D-7BA6-C54C-A5EF-FE506FEBC1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Today</a:t>
            </a:r>
            <a:r>
              <a:rPr lang="en-US" baseline="0" dirty="0"/>
              <a:t>, I will present our code generator Chipmunk which automatically generate fast packet-processing code using program synthesis to. This is joint work with Taegyun, Aatish and Anirudh from NYU and Srinivas from Rutgers.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Previously, we introduce the CEGIS algorithm implemented in SKETCH. We call that internal counterexample mode program synthesis mode.</a:t>
            </a:r>
          </a:p>
          <a:p>
            <a:endParaRPr lang="en-US"/>
          </a:p>
          <a:p>
            <a:r>
              <a:rPr lang="en-US"/>
              <a:t>We referred from that idea to develop our own version of CEGIS, we call it external counterexample mode. Instead of throwing the whole </a:t>
            </a:r>
          </a:p>
          <a:p>
            <a:r>
              <a:rPr lang="en-US"/>
              <a:t>synthesis problem with 10-bit input into sketch, we divide into two parts: synthesis &amp; verification in 2-bit input; -&gt; verification in 10-bit inputs</a:t>
            </a:r>
          </a:p>
          <a:p>
            <a:r>
              <a:rPr lang="en-US"/>
              <a:t>-&gt; if failed then add the counterexample in synthesis part so the synthesis step will be all 2-bit input + counterexample; else we are lucky</a:t>
            </a:r>
          </a:p>
          <a:p>
            <a:r>
              <a:rPr lang="en-US"/>
              <a:t>enough to find a sol in smaller input range which satisfies 10-bit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4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addition to modification in original program and our “own” external counterexample mode,</a:t>
            </a:r>
          </a:p>
          <a:p>
            <a:r>
              <a:rPr lang="en-US"/>
              <a:t>we want to add more constrain which not only conserves the function of Chipmunk but also</a:t>
            </a:r>
          </a:p>
          <a:p>
            <a:r>
              <a:rPr lang="en-US"/>
              <a:t>reduce the search space.</a:t>
            </a:r>
          </a:p>
          <a:p>
            <a:endParaRPr lang="en-US"/>
          </a:p>
          <a:p>
            <a:r>
              <a:rPr lang="en-US"/>
              <a:t>In allocation case, we found that all possible position on the LHS can be mapped to one particular </a:t>
            </a:r>
          </a:p>
          <a:p>
            <a:r>
              <a:rPr lang="en-US"/>
              <a:t>way in the RHS, so there must be some benefit if we choose to remove the freedom to force </a:t>
            </a:r>
          </a:p>
          <a:p>
            <a:r>
              <a:rPr lang="en-US"/>
              <a:t>packet field to specific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some benchmarks, there are only some of the simple operation in packet fields, so we can</a:t>
            </a:r>
          </a:p>
          <a:p>
            <a:r>
              <a:rPr lang="en-US"/>
              <a:t>choose simpler stateless ALU so that the total hole numbers can get slighted decreased. But there</a:t>
            </a:r>
          </a:p>
          <a:p>
            <a:r>
              <a:rPr lang="en-US"/>
              <a:t>are still some disadvantages if we use simplied version of stateless ALU because it may convert</a:t>
            </a:r>
          </a:p>
          <a:p>
            <a:r>
              <a:rPr lang="en-US"/>
              <a:t>from success to failure.</a:t>
            </a:r>
          </a:p>
          <a:p>
            <a:endParaRPr lang="en-US"/>
          </a:p>
          <a:p>
            <a:r>
              <a:rPr lang="en-US"/>
              <a:t>If permitted, we can make full use of the distributed system to run different stateless ALUs</a:t>
            </a:r>
          </a:p>
          <a:p>
            <a:r>
              <a:rPr lang="en-US"/>
              <a:t>In different machine and use optimal result. (fail from full stateless ALU or success from simplified stateless ALU)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reason why we come up with these way of mutatation is that</a:t>
            </a:r>
          </a:p>
          <a:p>
            <a:endParaRPr lang="en-US"/>
          </a:p>
          <a:p>
            <a:r>
              <a:rPr lang="en-US"/>
              <a:t>We should get these from Domino Graph. Use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6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almost every benchmark, Chipmunk has better performance in compilation in their mutation files except flowlet switching</a:t>
            </a:r>
          </a:p>
          <a:p>
            <a:endParaRPr lang="en-US"/>
          </a:p>
          <a:p>
            <a:r>
              <a:rPr lang="en-US"/>
              <a:t>The reason is that we set the timeout for program synthesis for each iteration is 30 minutes and they reach the timeout</a:t>
            </a:r>
          </a:p>
          <a:p>
            <a:r>
              <a:rPr lang="en-US"/>
              <a:t>boundary. If we provide enough time, they will finally provide the successful compilation result because we manually </a:t>
            </a:r>
          </a:p>
          <a:p>
            <a:r>
              <a:rPr lang="en-US"/>
              <a:t>plug in hole values generate by other benchmarks and run verification on it, it generate the result.</a:t>
            </a:r>
          </a:p>
          <a:p>
            <a:endParaRPr lang="en-US"/>
          </a:p>
          <a:p>
            <a:r>
              <a:rPr lang="en-US" b="1"/>
              <a:t>Note: add the graph to show why theoratically, Chipmunk should work for every mutator</a:t>
            </a:r>
          </a:p>
          <a:p>
            <a:r>
              <a:rPr lang="en-US" b="1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9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Obivously, the average # of stage used in Chipmunk is smaller than that in Domino. However, this is not correct in </a:t>
            </a:r>
          </a:p>
          <a:p>
            <a:r>
              <a:rPr lang="en-US"/>
              <a:t>Average # of ALUs per stage used. The reason is that </a:t>
            </a:r>
          </a:p>
          <a:p>
            <a:pPr marL="228600" indent="-228600">
              <a:buAutoNum type="arabicPeriod"/>
            </a:pPr>
            <a:r>
              <a:rPr lang="en-US"/>
              <a:t>We have to compare the output of all packet fields which make our widh &gt;= # of packet fields in program</a:t>
            </a:r>
          </a:p>
          <a:p>
            <a:pPr marL="228600" indent="-228600">
              <a:buAutoNum type="arabicPeriod"/>
            </a:pPr>
            <a:r>
              <a:rPr lang="en-US"/>
              <a:t>In domino, we assume there is counteless PHVs per stage but in Chipmunk we only assume one PHV per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the conclusion again and reiterate the benefit of Chipmunk and show why its result will be much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part we can refer from Part2 in HotNets paper.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synthesis tool we used for generating fast Pack-processing code is SKETCH, which originated from Prof. Armando’s phD thesis work. </a:t>
            </a:r>
          </a:p>
          <a:p>
            <a:endParaRPr lang="en-US"/>
          </a:p>
          <a:p>
            <a:r>
              <a:rPr lang="en-US"/>
              <a:t>The user will provide two programs: one is specification and the other one is partial program with holes in it. The goal is to find one kind of hole assignment</a:t>
            </a:r>
          </a:p>
          <a:p>
            <a:r>
              <a:rPr lang="en-US"/>
              <a:t>which guarantee that the specification program and the partial program can be semantically equivalent.</a:t>
            </a:r>
          </a:p>
          <a:p>
            <a:r>
              <a:rPr lang="en-US"/>
              <a:t>SKETCH here will use QBF solver to either fill in the hole values to make partial program become a full one if there is any feasible solutions or return false</a:t>
            </a:r>
          </a:p>
          <a:p>
            <a:r>
              <a:rPr lang="en-US"/>
              <a:t>if no possible hole assignment can satisfy semantical equivalence.</a:t>
            </a:r>
          </a:p>
          <a:p>
            <a:endParaRPr lang="en-US"/>
          </a:p>
          <a:p>
            <a:r>
              <a:rPr lang="en-US"/>
              <a:t>Here is a concrete example where in spec program, we obtain the return value by multipling the input value by 5. ??(2) means the one of the integer value choosing from 0 to 2^2-1</a:t>
            </a:r>
          </a:p>
          <a:p>
            <a:r>
              <a:rPr lang="en-US"/>
              <a:t>which is 3. As for the first partial program, it is feasible because SKETCH can set ??(2) to be 2 while SKETCH cannot find the satisfying result for the second partial program.</a:t>
            </a:r>
          </a:p>
          <a:p>
            <a:endParaRPr lang="en-US"/>
          </a:p>
          <a:p>
            <a:r>
              <a:rPr lang="en-US"/>
              <a:t>In our Chipmunk project, we will use developer’s program as the specification, use partial program to represent the structure of the substrate and use holes to represent</a:t>
            </a:r>
          </a:p>
          <a:p>
            <a:r>
              <a:rPr lang="en-US"/>
              <a:t>large but finite number of low-level hardware configurations and then use program synthesis to test its feasibility.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SKETCH use CEGIS algorithm to do program synthesis. We call it internal cex mode.</a:t>
            </a:r>
          </a:p>
          <a:p>
            <a:endParaRPr lang="en-US"/>
          </a:p>
          <a:p>
            <a:r>
              <a:rPr lang="en-US"/>
              <a:t>To be specific, SKETCH divides the whole program synthesis problem into two phases: synthesis phase and verification phase.</a:t>
            </a:r>
          </a:p>
          <a:p>
            <a:r>
              <a:rPr lang="en-US"/>
              <a:t>The synthesis phase will use try to solve holes’ value assignments to satisfy the ‘partial’ inputs and the verification phase will</a:t>
            </a:r>
          </a:p>
          <a:p>
            <a:r>
              <a:rPr lang="en-US"/>
              <a:t>verify the hole value assignments on all inputs which is specified by programmers.</a:t>
            </a:r>
          </a:p>
          <a:p>
            <a:endParaRPr lang="en-US"/>
          </a:p>
          <a:p>
            <a:r>
              <a:rPr lang="en-US"/>
              <a:t>For example, if we set the input range to be 5 bits which is the default value of sketch. In the beginning, sketch will randomly choose</a:t>
            </a:r>
          </a:p>
          <a:p>
            <a:r>
              <a:rPr lang="en-US"/>
              <a:t>subset of all inputs to do the synthesis problem, if it fails it means there should be no feasible solutions for this partial program; if</a:t>
            </a:r>
          </a:p>
          <a:p>
            <a:r>
              <a:rPr lang="en-US"/>
              <a:t>it succeeds, it will continue to the verification stage to test more inputs. If we pass the verification, we are lucky enough to find the</a:t>
            </a:r>
          </a:p>
          <a:p>
            <a:r>
              <a:rPr lang="en-US"/>
              <a:t>final solution otherwise, there is at least one input making the current hole assignment fail to work. So we add this counterexample</a:t>
            </a:r>
          </a:p>
          <a:p>
            <a:r>
              <a:rPr lang="en-US"/>
              <a:t>Into the input set and repeat synthesis again. Back and forth until we get the final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our benchmarks will be borrowed from benchmarks in Domino. Just as the program shown here, each program has</a:t>
            </a:r>
          </a:p>
          <a:p>
            <a:r>
              <a:rPr lang="en-US"/>
              <a:t>both state variables and packet field. We will modify the stateful variables in Stateful ALU in Banzai simulator while change</a:t>
            </a:r>
          </a:p>
          <a:p>
            <a:r>
              <a:rPr lang="en-US"/>
              <a:t>the value of packet field in stateless ALU</a:t>
            </a:r>
          </a:p>
          <a:p>
            <a:endParaRPr lang="en-US"/>
          </a:p>
          <a:p>
            <a:r>
              <a:rPr lang="en-US"/>
              <a:t>The Banzai simulator model extends RMT with stateful computation, aiming at abstracting out a switch computation</a:t>
            </a:r>
          </a:p>
          <a:p>
            <a:r>
              <a:rPr lang="en-US"/>
              <a:t>Into a 2D grid of ALUs. The x axis represents pipeline stages (or we can call it depth) and the y axis represents</a:t>
            </a:r>
          </a:p>
          <a:p>
            <a:r>
              <a:rPr lang="en-US"/>
              <a:t>Parallel ALUs within a particular pipeline (or we can call it width). All packet fields values are stored in PHV (packet header vectors)</a:t>
            </a:r>
          </a:p>
          <a:p>
            <a:r>
              <a:rPr lang="en-US"/>
              <a:t>and all ALUs’ computations are atomic so that the next packet arriving at that ALU a clock cycle later will see the updated value</a:t>
            </a:r>
          </a:p>
          <a:p>
            <a:r>
              <a:rPr lang="en-US"/>
              <a:t>for stateful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9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6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Chipmunk can beat Domino in almost every aspects at the sacrifice of compilation time. Because the program synthesis problem is a QBF problem</a:t>
            </a:r>
          </a:p>
          <a:p>
            <a:r>
              <a:rPr lang="en-US"/>
              <a:t>whose total time increases exponentially as the number of holes increase. For example, if there are n holes, then the search space will be as large as 2^n </a:t>
            </a:r>
          </a:p>
          <a:p>
            <a:r>
              <a:rPr lang="en-US"/>
              <a:t>and most of our benchmarks generate 200 holes.</a:t>
            </a:r>
          </a:p>
          <a:p>
            <a:endParaRPr lang="en-US"/>
          </a:p>
          <a:p>
            <a:r>
              <a:rPr lang="en-US"/>
              <a:t>Therefore, we come up with four main ideas listed above to speed up synthesis problem. Later, I will discuss them one by one.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part is to reduce the constant values appearing in benchmarks. </a:t>
            </a:r>
          </a:p>
          <a:p>
            <a:endParaRPr lang="en-US"/>
          </a:p>
          <a:p>
            <a:r>
              <a:rPr lang="en-US"/>
              <a:t>For example, the example shown in the slides is blue_decrease.c in Domino program. We manually scan the program and downgrade all constants</a:t>
            </a:r>
          </a:p>
          <a:p>
            <a:r>
              <a:rPr lang="en-US"/>
              <a:t>appearing in program into constants within 2-bit range. Here, we replace 10 by 2.</a:t>
            </a:r>
          </a:p>
          <a:p>
            <a:endParaRPr lang="en-US"/>
          </a:p>
          <a:p>
            <a:r>
              <a:rPr lang="en-US"/>
              <a:t>The benefit of this transformation is that all constant/immediate holes appear in Chipmunk will only be 2-bit range which can dramatically reduce the</a:t>
            </a:r>
          </a:p>
          <a:p>
            <a:r>
              <a:rPr lang="en-US"/>
              <a:t>total number of holes. Although we slightly change the semantics of some of benchmarks, but for these case, we only focus on the compilation result</a:t>
            </a:r>
          </a:p>
          <a:p>
            <a:r>
              <a:rPr lang="en-US"/>
              <a:t>so this change is reasonable. </a:t>
            </a:r>
          </a:p>
          <a:p>
            <a:endParaRPr lang="en-US"/>
          </a:p>
          <a:p>
            <a:r>
              <a:rPr lang="en-US"/>
              <a:t>In future work, we will try to add constant synthesis algorithm to avoid semantic modification.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088-92CA-3A40-8035-5DCF95C9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8936-BAA0-E646-9DC3-E392B988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4657-B3CA-3849-9C26-F6B06F4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59E3-AD4D-9947-8F31-487C51A0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E627-DE85-5C42-9236-0C0603E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29C-150E-B142-8D48-3E9A8B94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ECBF3-B4A8-2244-AF26-AA4F6B7A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5B63-ACD0-5246-A37D-187ADE76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EDFF-45E5-A843-AB47-35F2BC52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53A1-7A3E-234F-871E-0A582530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BA8-8921-5C4A-9C71-D3D0FC1BD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FB987-78F8-BB45-AB3F-74A5598B4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6935-0CBF-DA4C-B7C7-D868509C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8EDA-B21C-734A-90C7-657CE9BC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5360-966A-304D-860F-B04DB69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62B-A56B-D345-9CE0-5872C206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1AE1-0FBA-5A45-BFE7-765EA81A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50A0-C12B-B84B-9E7E-F02DE18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B27E-26FF-1B41-90D4-A0B498EC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278-54EF-8940-BFC8-B78F041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938-A390-8A48-87D3-D3E6C906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51E06-1464-4141-B863-810928D9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115C-5B8C-4445-AFD6-2A1F9511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525B-1A56-BD4B-BD09-CF116F6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FC78-EAAC-3045-AA8A-0A48F6E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87CB-745D-854A-8B54-9DCD22C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415C-0E33-F04A-B4D7-E40C63E9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5863-5668-454B-B47D-7DFFC31F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8DED7-264F-144C-B30F-A25513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6326-2FCA-A149-AA14-35F04F4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39A01-C053-2C4A-B16D-2AE378E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6F4F-36E6-1B4A-BB5C-86FF008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F6D0-2834-FE4E-BCDE-18AF18EB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00D90-57D2-7F4A-A265-A962B1B4F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B5D12-DEC0-7F45-86A0-8BB11BFD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D35E-4658-5C42-8524-D070AB6C0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6D431-78D8-3047-AB9B-758F5481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E331-D1D2-3B4D-8763-B91B3D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CEF5-7F41-7240-9C65-419462B4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AF92-8E91-EB45-902A-68405B94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64E37-EB83-9943-A20C-BEE17BC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4E2C-9148-0A41-85FD-C255FB4D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9671-6430-C849-AA1B-C1D2AFE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1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8A6D7-85C3-4148-8E6C-4DAF885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1C0E0-1D79-E340-BE4E-42FDF77A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A531-4807-FA46-A0F9-6B55CE11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0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231-6C68-CB46-B251-85C23A16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F532-6984-F54E-AEA9-C18D98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BAC7-0A35-F64C-9C7A-5DFC320B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0341A-A9FE-7940-A548-A71CDA2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8B02-029E-A44F-BC1C-85A1F43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D491-A352-6F40-A50D-E7B2A2C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CEE1-AA3A-EC48-B298-A11915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D8D22-354A-B942-BB1A-E53D3FE18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6F50-7D06-E743-BAB0-67C816F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C402-1737-FF45-BABA-AED936E4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A0105-0A59-814B-931E-9C2F21A8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0F1F1-3B49-BE43-8D9C-4ED69E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ADB1-0645-DD48-B230-E7B939C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6593-6DF7-2141-AD02-FC99742B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ECA7-9A02-6246-8A89-54969C9F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7F018-826C-CE4C-A706-F4FED366862D}" type="datetimeFigureOut"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CAE71-339E-B84E-9485-2F946443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B3C-A036-8B47-9C4C-0F24A817E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4D2-E4DF-A040-A3CE-E54BD73E5D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FA64-129B-6B43-BECF-C150AD913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solidFill>
                  <a:srgbClr val="0000FF"/>
                </a:solidFill>
                <a:latin typeface="Calibri"/>
              </a:rPr>
              <a:t>Autogenerating fast packet-processing code using program synthesis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B2A92C3F-EF5C-E249-9222-3D10A7065041}"/>
              </a:ext>
            </a:extLst>
          </p:cNvPr>
          <p:cNvSpPr txBox="1">
            <a:spLocks/>
          </p:cNvSpPr>
          <p:nvPr/>
        </p:nvSpPr>
        <p:spPr>
          <a:xfrm>
            <a:off x="2695140" y="3922287"/>
            <a:ext cx="738118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Xiangyu Gao</a:t>
            </a:r>
            <a:r>
              <a:rPr lang="en-US" sz="2800" dirty="0"/>
              <a:t>, </a:t>
            </a:r>
            <a:r>
              <a:rPr lang="en-US" sz="2800" dirty="0" err="1"/>
              <a:t>Taegyun Kim</a:t>
            </a:r>
            <a:r>
              <a:rPr lang="en-US" sz="2800" dirty="0"/>
              <a:t>, </a:t>
            </a:r>
            <a:r>
              <a:rPr lang="en-US" sz="2800" dirty="0" err="1"/>
              <a:t>Aatish Kishan Varma</a:t>
            </a:r>
            <a:r>
              <a:rPr lang="en-US" sz="2800" dirty="0"/>
              <a:t>, </a:t>
            </a:r>
            <a:r>
              <a:rPr lang="en-US" sz="2800" dirty="0" err="1"/>
              <a:t>Anirudh Sivaraman</a:t>
            </a:r>
            <a:r>
              <a:rPr lang="en-US" sz="2800" dirty="0"/>
              <a:t>, Srinivas Narayana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FD4BD-D5F2-E848-AA75-1B13E47EF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83" t="22915" r="14125" b="29079"/>
          <a:stretch/>
        </p:blipFill>
        <p:spPr>
          <a:xfrm>
            <a:off x="694212" y="5203399"/>
            <a:ext cx="5885881" cy="1105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50352-50D1-3F45-A4B5-6A745A0EC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093" y="5239257"/>
            <a:ext cx="3496235" cy="9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Optimization methods to speed up synthesis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25C81-C848-E746-9688-5443C05818AD}"/>
              </a:ext>
            </a:extLst>
          </p:cNvPr>
          <p:cNvSpPr txBox="1"/>
          <p:nvPr/>
        </p:nvSpPr>
        <p:spPr>
          <a:xfrm>
            <a:off x="926757" y="2335427"/>
            <a:ext cx="8958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Reduce the constant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External counterexample mode vs hole-elimination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Canonicalized allocation vs synthesized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libri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+mj-ea"/>
                <a:cs typeface="+mj-cs"/>
              </a:rPr>
              <a:t>Gradual search for stateless ALU</a:t>
            </a:r>
          </a:p>
        </p:txBody>
      </p:sp>
    </p:spTree>
    <p:extLst>
      <p:ext uri="{BB962C8B-B14F-4D97-AF65-F5344CB8AC3E}">
        <p14:creationId xmlns:p14="http://schemas.microsoft.com/office/powerpoint/2010/main" val="172734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08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Reduce the constant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19AE6-FFF2-A346-86F2-916172BD3661}"/>
              </a:ext>
            </a:extLst>
          </p:cNvPr>
          <p:cNvSpPr txBox="1"/>
          <p:nvPr/>
        </p:nvSpPr>
        <p:spPr>
          <a:xfrm>
            <a:off x="771525" y="791969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10</a:t>
            </a:r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73DE75-D0E0-E542-BF1B-6AB1CF1E696E}"/>
              </a:ext>
            </a:extLst>
          </p:cNvPr>
          <p:cNvSpPr txBox="1"/>
          <p:nvPr/>
        </p:nvSpPr>
        <p:spPr>
          <a:xfrm>
            <a:off x="6096000" y="763393"/>
            <a:ext cx="44291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#define FREEZE_TIME </a:t>
            </a:r>
            <a:r>
              <a:rPr lang="en-US" altLang="zh-CN"/>
              <a:t>2</a:t>
            </a:r>
            <a:endParaRPr lang="en-US"/>
          </a:p>
          <a:p>
            <a:r>
              <a:rPr lang="en-US"/>
              <a:t>#define DELTA2 2</a:t>
            </a:r>
          </a:p>
          <a:p>
            <a:endParaRPr lang="en-US"/>
          </a:p>
          <a:p>
            <a:r>
              <a:rPr lang="en-US"/>
              <a:t>struct Packet {</a:t>
            </a:r>
          </a:p>
          <a:p>
            <a:r>
              <a:rPr lang="zh-CN" altLang="en-US"/>
              <a:t>  </a:t>
            </a:r>
            <a:r>
              <a:rPr lang="en-US"/>
              <a:t>int now;</a:t>
            </a:r>
          </a:p>
          <a:p>
            <a:r>
              <a:rPr lang="zh-CN" altLang="en-US"/>
              <a:t>  </a:t>
            </a:r>
            <a:r>
              <a:rPr lang="en-US"/>
              <a:t>int now_plus_free;</a:t>
            </a:r>
          </a:p>
          <a:p>
            <a:r>
              <a:rPr lang="en-US"/>
              <a:t>};</a:t>
            </a:r>
          </a:p>
          <a:p>
            <a:r>
              <a:rPr lang="en-US"/>
              <a:t>int last_update;</a:t>
            </a:r>
          </a:p>
          <a:p>
            <a:r>
              <a:rPr lang="en-US"/>
              <a:t>int p_mark;</a:t>
            </a:r>
          </a:p>
          <a:p>
            <a:endParaRPr lang="en-US"/>
          </a:p>
          <a:p>
            <a:r>
              <a:rPr lang="en-US"/>
              <a:t>void func(struct Packet p) {</a:t>
            </a:r>
          </a:p>
          <a:p>
            <a:r>
              <a:rPr lang="en-US"/>
              <a:t>    p.now_plus_free = p.now - FREEZE_TIME;</a:t>
            </a:r>
          </a:p>
          <a:p>
            <a:r>
              <a:rPr lang="zh-CN" altLang="en-US"/>
              <a:t>    </a:t>
            </a:r>
            <a:r>
              <a:rPr lang="en-US"/>
              <a:t>if (p.now_plus_free &gt; last_update) {</a:t>
            </a:r>
          </a:p>
          <a:p>
            <a:r>
              <a:rPr lang="en-US"/>
              <a:t>      p_mark = p_mark - DELTA2;</a:t>
            </a:r>
          </a:p>
          <a:p>
            <a:r>
              <a:rPr lang="en-US"/>
              <a:t>      last_update = p.now;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B9B386-9A61-3747-BFD9-508CBA2B4F04}"/>
              </a:ext>
            </a:extLst>
          </p:cNvPr>
          <p:cNvSpPr/>
          <p:nvPr/>
        </p:nvSpPr>
        <p:spPr>
          <a:xfrm>
            <a:off x="2825063" y="67647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9B1558-0ACA-9745-814F-D18D6D53BE67}"/>
              </a:ext>
            </a:extLst>
          </p:cNvPr>
          <p:cNvSpPr/>
          <p:nvPr/>
        </p:nvSpPr>
        <p:spPr>
          <a:xfrm>
            <a:off x="8138213" y="628180"/>
            <a:ext cx="614363" cy="622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F36B8CE-63E3-C348-BD97-9F36033E7926}"/>
              </a:ext>
            </a:extLst>
          </p:cNvPr>
          <p:cNvSpPr/>
          <p:nvPr/>
        </p:nvSpPr>
        <p:spPr>
          <a:xfrm>
            <a:off x="3681943" y="791969"/>
            <a:ext cx="2138089" cy="357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A6A100-07B6-3144-81B6-3F812476D4DA}"/>
              </a:ext>
            </a:extLst>
          </p:cNvPr>
          <p:cNvSpPr txBox="1">
            <a:spLocks/>
          </p:cNvSpPr>
          <p:nvPr/>
        </p:nvSpPr>
        <p:spPr>
          <a:xfrm>
            <a:off x="226540" y="5298782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Constrain all constants appear in benchmarks into 2-bit range in order to reduce the search space of program synthesis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3BC683-70F8-3D4F-8D0B-6409C4E2ED81}"/>
              </a:ext>
            </a:extLst>
          </p:cNvPr>
          <p:cNvCxnSpPr/>
          <p:nvPr/>
        </p:nvCxnSpPr>
        <p:spPr>
          <a:xfrm>
            <a:off x="3244645" y="1298965"/>
            <a:ext cx="914400" cy="25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B3DDB-6285-B641-996E-2E0875DFC874}"/>
              </a:ext>
            </a:extLst>
          </p:cNvPr>
          <p:cNvCxnSpPr/>
          <p:nvPr/>
        </p:nvCxnSpPr>
        <p:spPr>
          <a:xfrm>
            <a:off x="8445394" y="1298965"/>
            <a:ext cx="914400" cy="259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4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3C8BA-01A7-C346-84A6-E0092FC6B84D}"/>
              </a:ext>
            </a:extLst>
          </p:cNvPr>
          <p:cNvSpPr txBox="1"/>
          <p:nvPr/>
        </p:nvSpPr>
        <p:spPr>
          <a:xfrm>
            <a:off x="2033087" y="1630419"/>
            <a:ext cx="121768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Spec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9AAEE2-78AA-E54C-9C8D-07AEE91960AD}"/>
              </a:ext>
            </a:extLst>
          </p:cNvPr>
          <p:cNvSpPr/>
          <p:nvPr/>
        </p:nvSpPr>
        <p:spPr>
          <a:xfrm>
            <a:off x="5241442" y="1665707"/>
            <a:ext cx="1489828" cy="7007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F5F9A-552C-064D-BDBC-3DB902295451}"/>
              </a:ext>
            </a:extLst>
          </p:cNvPr>
          <p:cNvSpPr txBox="1"/>
          <p:nvPr/>
        </p:nvSpPr>
        <p:spPr>
          <a:xfrm>
            <a:off x="5219345" y="1803675"/>
            <a:ext cx="16197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Sketch 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6480B-0D0E-F543-A664-30B0D172458A}"/>
              </a:ext>
            </a:extLst>
          </p:cNvPr>
          <p:cNvSpPr txBox="1"/>
          <p:nvPr/>
        </p:nvSpPr>
        <p:spPr>
          <a:xfrm>
            <a:off x="6570716" y="3272289"/>
            <a:ext cx="2034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Failure – Counter Example </a:t>
            </a:r>
            <a:r>
              <a:rPr lang="en-US" sz="1500" b="1" i="1" dirty="0"/>
              <a:t>c</a:t>
            </a:r>
            <a:r>
              <a:rPr lang="en-US" sz="1500" b="1" dirty="0"/>
              <a:t> Found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06B2-EA7B-D040-8BB8-E9AEE8F26B89}"/>
              </a:ext>
            </a:extLst>
          </p:cNvPr>
          <p:cNvSpPr txBox="1"/>
          <p:nvPr/>
        </p:nvSpPr>
        <p:spPr>
          <a:xfrm>
            <a:off x="5266796" y="2495800"/>
            <a:ext cx="76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Add </a:t>
            </a:r>
            <a:r>
              <a:rPr lang="en-US" sz="1500" b="1" i="1" dirty="0"/>
              <a:t>c</a:t>
            </a:r>
            <a:r>
              <a:rPr lang="en-US" sz="1500" b="1" dirty="0"/>
              <a:t> to X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D0A8DB16-C926-9248-9E25-A9C52A793CA4}"/>
              </a:ext>
            </a:extLst>
          </p:cNvPr>
          <p:cNvSpPr/>
          <p:nvPr/>
        </p:nvSpPr>
        <p:spPr>
          <a:xfrm rot="10800000" flipH="1">
            <a:off x="8675814" y="1891650"/>
            <a:ext cx="699025" cy="110231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84770A-C57C-FD49-8989-6A9EB69A97CD}"/>
              </a:ext>
            </a:extLst>
          </p:cNvPr>
          <p:cNvSpPr/>
          <p:nvPr/>
        </p:nvSpPr>
        <p:spPr>
          <a:xfrm>
            <a:off x="8614222" y="3107403"/>
            <a:ext cx="1147611" cy="675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b="1" dirty="0"/>
              <a:t>Verification on 10 bits</a:t>
            </a: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791177A0-0DED-FD4A-B605-9856D7283142}"/>
              </a:ext>
            </a:extLst>
          </p:cNvPr>
          <p:cNvSpPr/>
          <p:nvPr/>
        </p:nvSpPr>
        <p:spPr>
          <a:xfrm>
            <a:off x="6606718" y="1186469"/>
            <a:ext cx="1660825" cy="33974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3E49B-8A62-1847-A1E7-8A038508B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34087" y="1123082"/>
            <a:ext cx="2485258" cy="84217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D89DA-855C-B049-B515-1ABC1EA6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537" y="1612441"/>
            <a:ext cx="537233" cy="727504"/>
          </a:xfrm>
          <a:prstGeom prst="rect">
            <a:avLst/>
          </a:prstGeom>
        </p:spPr>
      </p:pic>
      <p:sp>
        <p:nvSpPr>
          <p:cNvPr id="14" name="Bent-Up Arrow 13">
            <a:extLst>
              <a:ext uri="{FF2B5EF4-FFF2-40B4-BE49-F238E27FC236}">
                <a16:creationId xmlns:a16="http://schemas.microsoft.com/office/drawing/2014/main" id="{374DC5CA-CE7E-B44C-9190-6397684C2B76}"/>
              </a:ext>
            </a:extLst>
          </p:cNvPr>
          <p:cNvSpPr/>
          <p:nvPr/>
        </p:nvSpPr>
        <p:spPr>
          <a:xfrm flipH="1">
            <a:off x="6261141" y="2734581"/>
            <a:ext cx="2111913" cy="870463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5F8B3-2AD4-0C42-9324-2A55F143572D}"/>
              </a:ext>
            </a:extLst>
          </p:cNvPr>
          <p:cNvSpPr txBox="1"/>
          <p:nvPr/>
        </p:nvSpPr>
        <p:spPr>
          <a:xfrm>
            <a:off x="7433845" y="2483269"/>
            <a:ext cx="1542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Completed Sketch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8A4854-9295-4549-8075-B6165547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40" y="823247"/>
            <a:ext cx="537233" cy="727504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23E951BF-668D-D444-88D5-FB6CB41DEB1B}"/>
              </a:ext>
            </a:extLst>
          </p:cNvPr>
          <p:cNvSpPr/>
          <p:nvPr/>
        </p:nvSpPr>
        <p:spPr>
          <a:xfrm>
            <a:off x="9128827" y="3863637"/>
            <a:ext cx="139168" cy="675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DAD0D-F482-4546-A24D-13C8D83164DF}"/>
              </a:ext>
            </a:extLst>
          </p:cNvPr>
          <p:cNvSpPr txBox="1"/>
          <p:nvPr/>
        </p:nvSpPr>
        <p:spPr>
          <a:xfrm>
            <a:off x="9521658" y="3912271"/>
            <a:ext cx="1147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Successful Verification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98642-D94F-5249-B74D-C33A1740BEFA}"/>
              </a:ext>
            </a:extLst>
          </p:cNvPr>
          <p:cNvSpPr txBox="1"/>
          <p:nvPr/>
        </p:nvSpPr>
        <p:spPr>
          <a:xfrm>
            <a:off x="6662402" y="718116"/>
            <a:ext cx="182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Completes spec with 2 bit inputs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2DF6C2-2339-C04C-95C7-6D5C53C6A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29" y="4668799"/>
            <a:ext cx="537233" cy="7275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9D0E66-E061-6F4D-8A3B-B2CBF32E6687}"/>
              </a:ext>
            </a:extLst>
          </p:cNvPr>
          <p:cNvSpPr txBox="1"/>
          <p:nvPr/>
        </p:nvSpPr>
        <p:spPr>
          <a:xfrm>
            <a:off x="8680757" y="5513993"/>
            <a:ext cx="133412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Verified Sketch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D7C26-81DC-C14A-8952-04DC305FB3BF}"/>
              </a:ext>
            </a:extLst>
          </p:cNvPr>
          <p:cNvSpPr txBox="1"/>
          <p:nvPr/>
        </p:nvSpPr>
        <p:spPr>
          <a:xfrm>
            <a:off x="1917623" y="3521565"/>
            <a:ext cx="188110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/>
              <a:t>Input Sketch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19572BF-824A-3F40-A176-5DD866C8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40" y="2775040"/>
            <a:ext cx="537233" cy="727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C2D292-844A-0C45-A845-BEDE6006E24F}"/>
              </a:ext>
            </a:extLst>
          </p:cNvPr>
          <p:cNvCxnSpPr>
            <a:cxnSpLocks/>
          </p:cNvCxnSpPr>
          <p:nvPr/>
        </p:nvCxnSpPr>
        <p:spPr>
          <a:xfrm flipV="1">
            <a:off x="3692306" y="2434355"/>
            <a:ext cx="869680" cy="2416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22B2DC-AB19-F84D-873A-7B5989D0AFE7}"/>
              </a:ext>
            </a:extLst>
          </p:cNvPr>
          <p:cNvSpPr/>
          <p:nvPr/>
        </p:nvSpPr>
        <p:spPr>
          <a:xfrm>
            <a:off x="601100" y="379773"/>
            <a:ext cx="565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External counterexample mode vs hole-elimination mode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29F1CB-0A1F-B449-87CA-7DD7266539C0}"/>
              </a:ext>
            </a:extLst>
          </p:cNvPr>
          <p:cNvSpPr/>
          <p:nvPr/>
        </p:nvSpPr>
        <p:spPr>
          <a:xfrm>
            <a:off x="3697580" y="136874"/>
            <a:ext cx="723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this figure is borrowed from NSDI, we should make a lot of changes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8116D54-5866-C24B-8D7B-0C133B5AE00C}"/>
              </a:ext>
            </a:extLst>
          </p:cNvPr>
          <p:cNvSpPr txBox="1">
            <a:spLocks/>
          </p:cNvSpPr>
          <p:nvPr/>
        </p:nvSpPr>
        <p:spPr>
          <a:xfrm>
            <a:off x="226540" y="47040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D9520-32BD-2440-B46C-7556BE9B8FA5}"/>
              </a:ext>
            </a:extLst>
          </p:cNvPr>
          <p:cNvSpPr/>
          <p:nvPr/>
        </p:nvSpPr>
        <p:spPr>
          <a:xfrm>
            <a:off x="226540" y="5329327"/>
            <a:ext cx="4238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Do verification in 10-bit range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46860-4854-0040-B268-85C3E883CBFC}"/>
              </a:ext>
            </a:extLst>
          </p:cNvPr>
          <p:cNvSpPr/>
          <p:nvPr/>
        </p:nvSpPr>
        <p:spPr>
          <a:xfrm>
            <a:off x="227025" y="5784589"/>
            <a:ext cx="77266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libri"/>
                <a:ea typeface="+mj-ea"/>
                <a:cs typeface="+mj-cs"/>
              </a:rPr>
              <a:t>Add the counterexample into input if the verification fails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D741BD-791F-DB4C-AE8C-EA98524781A8}"/>
              </a:ext>
            </a:extLst>
          </p:cNvPr>
          <p:cNvSpPr/>
          <p:nvPr/>
        </p:nvSpPr>
        <p:spPr>
          <a:xfrm>
            <a:off x="226540" y="4846992"/>
            <a:ext cx="6560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Constrain the input into 2-bit range for synthesis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385064-C11A-2A4D-B32E-1F4ABA0D5874}"/>
              </a:ext>
            </a:extLst>
          </p:cNvPr>
          <p:cNvSpPr txBox="1"/>
          <p:nvPr/>
        </p:nvSpPr>
        <p:spPr>
          <a:xfrm>
            <a:off x="9347820" y="3320724"/>
            <a:ext cx="1147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82951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B14EC-9C2D-4873-832C-1325D68DF011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8208866" y="1430207"/>
            <a:ext cx="1239496" cy="150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7E81D9-0CB3-4D4C-8C4C-A2813B6C485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8208866" y="2362005"/>
            <a:ext cx="1286947" cy="79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A9A4F-3F92-4EFE-B1C4-88DDBD0B094D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8208866" y="3276913"/>
            <a:ext cx="1300489" cy="102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F7B819-776C-47D1-B391-ADA90ADB136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208866" y="4187297"/>
            <a:ext cx="1303064" cy="149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D8405F-5A8B-7E4E-847E-39DD11B23FE4}"/>
              </a:ext>
            </a:extLst>
          </p:cNvPr>
          <p:cNvGrpSpPr/>
          <p:nvPr/>
        </p:nvGrpSpPr>
        <p:grpSpPr>
          <a:xfrm>
            <a:off x="3482804" y="1037960"/>
            <a:ext cx="2276419" cy="3614083"/>
            <a:chOff x="1824105" y="562095"/>
            <a:chExt cx="1425880" cy="2375796"/>
          </a:xfrm>
        </p:grpSpPr>
        <p:sp>
          <p:nvSpPr>
            <p:cNvPr id="53" name="Rounded Rectangle 195">
              <a:extLst>
                <a:ext uri="{FF2B5EF4-FFF2-40B4-BE49-F238E27FC236}">
                  <a16:creationId xmlns:a16="http://schemas.microsoft.com/office/drawing/2014/main" id="{4299DAAC-DCA9-7B4A-AE49-3D812AB188AE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0FC0221-6FD1-FD41-A2F2-0350B65FC87F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F68648-1E71-B54A-A205-B48ADACFEF05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07647F-66BF-1A48-8615-49A22D24B1FB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B72743-ED0B-E94F-AE10-456586C74CF0}"/>
              </a:ext>
            </a:extLst>
          </p:cNvPr>
          <p:cNvSpPr txBox="1"/>
          <p:nvPr/>
        </p:nvSpPr>
        <p:spPr>
          <a:xfrm>
            <a:off x="3605576" y="1160015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C83BF2-E717-A541-AA8F-F06C547B83AE}"/>
              </a:ext>
            </a:extLst>
          </p:cNvPr>
          <p:cNvSpPr txBox="1"/>
          <p:nvPr/>
        </p:nvSpPr>
        <p:spPr>
          <a:xfrm>
            <a:off x="3605576" y="2140391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33593A-E98B-D54A-9F94-FAFEEE71721B}"/>
              </a:ext>
            </a:extLst>
          </p:cNvPr>
          <p:cNvSpPr txBox="1"/>
          <p:nvPr/>
        </p:nvSpPr>
        <p:spPr>
          <a:xfrm>
            <a:off x="3605576" y="2961609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9E0D-CD2C-3040-8586-4F10E6B93D8D}"/>
              </a:ext>
            </a:extLst>
          </p:cNvPr>
          <p:cNvSpPr txBox="1"/>
          <p:nvPr/>
        </p:nvSpPr>
        <p:spPr>
          <a:xfrm>
            <a:off x="3632780" y="3843917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F3CD5E-F575-6545-B084-3269EDC09A5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732300" y="1445237"/>
            <a:ext cx="1750504" cy="182715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DB4A67-E775-D947-AB46-EB657B7667E9}"/>
              </a:ext>
            </a:extLst>
          </p:cNvPr>
          <p:cNvCxnSpPr>
            <a:cxnSpLocks/>
          </p:cNvCxnSpPr>
          <p:nvPr/>
        </p:nvCxnSpPr>
        <p:spPr>
          <a:xfrm>
            <a:off x="2126029" y="2276297"/>
            <a:ext cx="1356776" cy="280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E8013F-85E7-8B4E-8855-7140D46E0832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732300" y="1254613"/>
            <a:ext cx="1750510" cy="294761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657FD2-2E1C-454A-8D7C-CB371A5970F3}"/>
              </a:ext>
            </a:extLst>
          </p:cNvPr>
          <p:cNvCxnSpPr>
            <a:cxnSpLocks/>
            <a:stCxn id="70" idx="3"/>
            <a:endCxn id="63" idx="1"/>
          </p:cNvCxnSpPr>
          <p:nvPr/>
        </p:nvCxnSpPr>
        <p:spPr>
          <a:xfrm>
            <a:off x="1732300" y="3287126"/>
            <a:ext cx="1900480" cy="8184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105DC-9020-6541-941D-41DE3526462F}"/>
              </a:ext>
            </a:extLst>
          </p:cNvPr>
          <p:cNvGrpSpPr/>
          <p:nvPr/>
        </p:nvGrpSpPr>
        <p:grpSpPr>
          <a:xfrm>
            <a:off x="9511930" y="1037960"/>
            <a:ext cx="2276419" cy="3614083"/>
            <a:chOff x="1824105" y="562095"/>
            <a:chExt cx="1425880" cy="2375796"/>
          </a:xfrm>
        </p:grpSpPr>
        <p:sp>
          <p:nvSpPr>
            <p:cNvPr id="39" name="Rounded Rectangle 195">
              <a:extLst>
                <a:ext uri="{FF2B5EF4-FFF2-40B4-BE49-F238E27FC236}">
                  <a16:creationId xmlns:a16="http://schemas.microsoft.com/office/drawing/2014/main" id="{2842D3DE-C12F-7942-9EF7-540C1290FA69}"/>
                </a:ext>
              </a:extLst>
            </p:cNvPr>
            <p:cNvSpPr/>
            <p:nvPr/>
          </p:nvSpPr>
          <p:spPr>
            <a:xfrm>
              <a:off x="1824105" y="562095"/>
              <a:ext cx="1417477" cy="2375796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45156" tIns="72577" rIns="145156" bIns="7257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2069C9-346D-7043-94BD-791F608A2E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105" y="1780549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08B5B6-E9F2-7C4C-A5FF-715DC8E0634C}"/>
                </a:ext>
              </a:extLst>
            </p:cNvPr>
            <p:cNvCxnSpPr/>
            <p:nvPr/>
          </p:nvCxnSpPr>
          <p:spPr>
            <a:xfrm>
              <a:off x="1832508" y="233916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8C0040-2513-3946-9CFB-8C8F635602F9}"/>
                </a:ext>
              </a:extLst>
            </p:cNvPr>
            <p:cNvCxnSpPr/>
            <p:nvPr/>
          </p:nvCxnSpPr>
          <p:spPr>
            <a:xfrm>
              <a:off x="1824105" y="1143002"/>
              <a:ext cx="1417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5044F-6EB7-CA44-9761-C9288BE81F7D}"/>
              </a:ext>
            </a:extLst>
          </p:cNvPr>
          <p:cNvSpPr txBox="1"/>
          <p:nvPr/>
        </p:nvSpPr>
        <p:spPr>
          <a:xfrm>
            <a:off x="9647058" y="1172372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54B6B0-A868-DF41-8B94-87FDC5E7726C}"/>
              </a:ext>
            </a:extLst>
          </p:cNvPr>
          <p:cNvSpPr txBox="1"/>
          <p:nvPr/>
        </p:nvSpPr>
        <p:spPr>
          <a:xfrm>
            <a:off x="9647058" y="2152748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BB419C-B4B3-9F44-961D-1E84E68373BC}"/>
              </a:ext>
            </a:extLst>
          </p:cNvPr>
          <p:cNvSpPr txBox="1"/>
          <p:nvPr/>
        </p:nvSpPr>
        <p:spPr>
          <a:xfrm>
            <a:off x="9647058" y="2973966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491A46-5CE8-4246-9018-3BB514367AB7}"/>
              </a:ext>
            </a:extLst>
          </p:cNvPr>
          <p:cNvSpPr txBox="1"/>
          <p:nvPr/>
        </p:nvSpPr>
        <p:spPr>
          <a:xfrm>
            <a:off x="9674262" y="3856274"/>
            <a:ext cx="215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Container 4</a:t>
            </a:r>
          </a:p>
        </p:txBody>
      </p:sp>
      <p:sp>
        <p:nvSpPr>
          <p:cNvPr id="52" name="Rounded Rectangle 98">
            <a:extLst>
              <a:ext uri="{FF2B5EF4-FFF2-40B4-BE49-F238E27FC236}">
                <a16:creationId xmlns:a16="http://schemas.microsoft.com/office/drawing/2014/main" id="{CF8992F2-6E7E-114F-B2F7-D3CD61F93C2A}"/>
              </a:ext>
            </a:extLst>
          </p:cNvPr>
          <p:cNvSpPr/>
          <p:nvPr/>
        </p:nvSpPr>
        <p:spPr>
          <a:xfrm>
            <a:off x="6770916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54" name="Rounded Rectangle 98">
            <a:extLst>
              <a:ext uri="{FF2B5EF4-FFF2-40B4-BE49-F238E27FC236}">
                <a16:creationId xmlns:a16="http://schemas.microsoft.com/office/drawing/2014/main" id="{A2411BC8-3465-B14F-9A2E-6E48EC935CD1}"/>
              </a:ext>
            </a:extLst>
          </p:cNvPr>
          <p:cNvSpPr/>
          <p:nvPr/>
        </p:nvSpPr>
        <p:spPr>
          <a:xfrm>
            <a:off x="6770916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56" name="Rounded Rectangle 98">
            <a:extLst>
              <a:ext uri="{FF2B5EF4-FFF2-40B4-BE49-F238E27FC236}">
                <a16:creationId xmlns:a16="http://schemas.microsoft.com/office/drawing/2014/main" id="{27336404-C1B7-1B45-AB5A-54112F303CD1}"/>
              </a:ext>
            </a:extLst>
          </p:cNvPr>
          <p:cNvSpPr/>
          <p:nvPr/>
        </p:nvSpPr>
        <p:spPr>
          <a:xfrm>
            <a:off x="6770916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58" name="Rounded Rectangle 98">
            <a:extLst>
              <a:ext uri="{FF2B5EF4-FFF2-40B4-BE49-F238E27FC236}">
                <a16:creationId xmlns:a16="http://schemas.microsoft.com/office/drawing/2014/main" id="{F4A99C83-07AB-7E4C-B5CF-35058B966950}"/>
              </a:ext>
            </a:extLst>
          </p:cNvPr>
          <p:cNvSpPr/>
          <p:nvPr/>
        </p:nvSpPr>
        <p:spPr>
          <a:xfrm>
            <a:off x="6770916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68" name="Rounded Rectangle 98">
            <a:extLst>
              <a:ext uri="{FF2B5EF4-FFF2-40B4-BE49-F238E27FC236}">
                <a16:creationId xmlns:a16="http://schemas.microsoft.com/office/drawing/2014/main" id="{8F6796E2-F5C3-9844-874C-0A7D91BDF81E}"/>
              </a:ext>
            </a:extLst>
          </p:cNvPr>
          <p:cNvSpPr/>
          <p:nvPr/>
        </p:nvSpPr>
        <p:spPr>
          <a:xfrm>
            <a:off x="294350" y="1099976"/>
            <a:ext cx="1437950" cy="690522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1</a:t>
            </a:r>
          </a:p>
        </p:txBody>
      </p:sp>
      <p:sp>
        <p:nvSpPr>
          <p:cNvPr id="69" name="Rounded Rectangle 98">
            <a:extLst>
              <a:ext uri="{FF2B5EF4-FFF2-40B4-BE49-F238E27FC236}">
                <a16:creationId xmlns:a16="http://schemas.microsoft.com/office/drawing/2014/main" id="{63CB4A03-02D9-6540-9155-8CEC7CDD7D54}"/>
              </a:ext>
            </a:extLst>
          </p:cNvPr>
          <p:cNvSpPr/>
          <p:nvPr/>
        </p:nvSpPr>
        <p:spPr>
          <a:xfrm>
            <a:off x="294350" y="2024649"/>
            <a:ext cx="1437950" cy="690514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2</a:t>
            </a:r>
          </a:p>
        </p:txBody>
      </p:sp>
      <p:sp>
        <p:nvSpPr>
          <p:cNvPr id="70" name="Rounded Rectangle 98">
            <a:extLst>
              <a:ext uri="{FF2B5EF4-FFF2-40B4-BE49-F238E27FC236}">
                <a16:creationId xmlns:a16="http://schemas.microsoft.com/office/drawing/2014/main" id="{0BE9D63A-81EE-A341-A287-F25BFB6B442B}"/>
              </a:ext>
            </a:extLst>
          </p:cNvPr>
          <p:cNvSpPr/>
          <p:nvPr/>
        </p:nvSpPr>
        <p:spPr>
          <a:xfrm>
            <a:off x="294350" y="2948705"/>
            <a:ext cx="1437950" cy="676841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3</a:t>
            </a:r>
          </a:p>
        </p:txBody>
      </p:sp>
      <p:sp>
        <p:nvSpPr>
          <p:cNvPr id="71" name="Rounded Rectangle 98">
            <a:extLst>
              <a:ext uri="{FF2B5EF4-FFF2-40B4-BE49-F238E27FC236}">
                <a16:creationId xmlns:a16="http://schemas.microsoft.com/office/drawing/2014/main" id="{F71AD462-FC55-5747-8DB9-B590EFEED6AB}"/>
              </a:ext>
            </a:extLst>
          </p:cNvPr>
          <p:cNvSpPr/>
          <p:nvPr/>
        </p:nvSpPr>
        <p:spPr>
          <a:xfrm>
            <a:off x="294350" y="3859478"/>
            <a:ext cx="1437950" cy="685489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5156" tIns="72577" rIns="145156" bIns="72577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cs typeface="Calibri"/>
              </a:rPr>
              <a:t>Field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AB600-CDBD-DD48-BF35-F2B9688853AF}"/>
              </a:ext>
            </a:extLst>
          </p:cNvPr>
          <p:cNvSpPr txBox="1"/>
          <p:nvPr/>
        </p:nvSpPr>
        <p:spPr>
          <a:xfrm>
            <a:off x="977742" y="4725693"/>
            <a:ext cx="436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Indicator-variable allocation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51BE10-177B-AE4C-9245-BFA8FC937F9A}"/>
              </a:ext>
            </a:extLst>
          </p:cNvPr>
          <p:cNvSpPr txBox="1"/>
          <p:nvPr/>
        </p:nvSpPr>
        <p:spPr>
          <a:xfrm>
            <a:off x="7333692" y="4725693"/>
            <a:ext cx="31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Canonical allocation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55059"/>
            <a:ext cx="489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Canonicalized allocation vs synthesized allocation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ABA3FC-E6AE-3E49-82F9-86AD23A531F0}"/>
              </a:ext>
            </a:extLst>
          </p:cNvPr>
          <p:cNvSpPr/>
          <p:nvPr/>
        </p:nvSpPr>
        <p:spPr>
          <a:xfrm>
            <a:off x="226540" y="5724739"/>
            <a:ext cx="10598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“semantically” equivalent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36DBF3-B11A-9843-A315-E56D875A3584}"/>
              </a:ext>
            </a:extLst>
          </p:cNvPr>
          <p:cNvSpPr/>
          <p:nvPr/>
        </p:nvSpPr>
        <p:spPr>
          <a:xfrm>
            <a:off x="227025" y="6155295"/>
            <a:ext cx="10606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Canonicalized-allocation has smaller search space for program synthesis problem</a:t>
            </a:r>
            <a:endParaRPr lang="en-US" sz="2400" dirty="0">
              <a:latin typeface="Calibri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7C17D-204B-5448-9E9B-3196EBFC92B8}"/>
              </a:ext>
            </a:extLst>
          </p:cNvPr>
          <p:cNvSpPr/>
          <p:nvPr/>
        </p:nvSpPr>
        <p:spPr>
          <a:xfrm>
            <a:off x="226540" y="5279479"/>
            <a:ext cx="10295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Synthesized-allocation and Canonicalized-allocation are “syntatically” different</a:t>
            </a:r>
          </a:p>
        </p:txBody>
      </p:sp>
    </p:spTree>
    <p:extLst>
      <p:ext uri="{BB962C8B-B14F-4D97-AF65-F5344CB8AC3E}">
        <p14:creationId xmlns:p14="http://schemas.microsoft.com/office/powerpoint/2010/main" val="224890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B2C905-1C57-3A49-9FCA-CBA37FDA671F}"/>
              </a:ext>
            </a:extLst>
          </p:cNvPr>
          <p:cNvSpPr/>
          <p:nvPr/>
        </p:nvSpPr>
        <p:spPr>
          <a:xfrm>
            <a:off x="601100" y="379773"/>
            <a:ext cx="325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Gradual search for stateless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046B-A10C-9E45-A65A-9286E1E73485}"/>
              </a:ext>
            </a:extLst>
          </p:cNvPr>
          <p:cNvSpPr txBox="1"/>
          <p:nvPr/>
        </p:nvSpPr>
        <p:spPr>
          <a:xfrm>
            <a:off x="4243773" y="1304741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 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686C-453A-7E4E-8207-7596EE6347BE}"/>
              </a:ext>
            </a:extLst>
          </p:cNvPr>
          <p:cNvSpPr txBox="1"/>
          <p:nvPr/>
        </p:nvSpPr>
        <p:spPr>
          <a:xfrm>
            <a:off x="3628595" y="2003458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Stateless_alu_arith_rel_cond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4E959-57C0-884D-A3C6-DC570BC1BEA1}"/>
              </a:ext>
            </a:extLst>
          </p:cNvPr>
          <p:cNvSpPr txBox="1"/>
          <p:nvPr/>
        </p:nvSpPr>
        <p:spPr>
          <a:xfrm>
            <a:off x="3853978" y="2761284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Stateless_alu_arith_rel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4481-B9B1-4743-AE31-8094F073A817}"/>
              </a:ext>
            </a:extLst>
          </p:cNvPr>
          <p:cNvSpPr txBox="1"/>
          <p:nvPr/>
        </p:nvSpPr>
        <p:spPr>
          <a:xfrm>
            <a:off x="3951073" y="3686252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Stateless_alu_arith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A3C65-6E30-1F4D-995F-8A522BC92E5B}"/>
              </a:ext>
            </a:extLst>
          </p:cNvPr>
          <p:cNvSpPr/>
          <p:nvPr/>
        </p:nvSpPr>
        <p:spPr>
          <a:xfrm>
            <a:off x="432418" y="4958129"/>
            <a:ext cx="102901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It looks like we delete the table to compare compilation time of stateless_alu vs stateless_alu_arith</a:t>
            </a:r>
          </a:p>
          <a:p>
            <a:r>
              <a:rPr lang="en-US" b="1">
                <a:solidFill>
                  <a:srgbClr val="FF0000"/>
                </a:solidFill>
              </a:rPr>
              <a:t>             in HotNets paper. We could add them back to the paper if there is enough space (7 pages at most)</a:t>
            </a:r>
          </a:p>
          <a:p>
            <a:r>
              <a:rPr lang="en-US" b="1">
                <a:solidFill>
                  <a:srgbClr val="FF0000"/>
                </a:solidFill>
              </a:rPr>
              <a:t>             and then show the table/graph here</a:t>
            </a:r>
          </a:p>
        </p:txBody>
      </p:sp>
    </p:spTree>
    <p:extLst>
      <p:ext uri="{BB962C8B-B14F-4D97-AF65-F5344CB8AC3E}">
        <p14:creationId xmlns:p14="http://schemas.microsoft.com/office/powerpoint/2010/main" val="8385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Benchmark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89433"/>
            <a:ext cx="693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Add (1==1)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if-else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Switch the order of statement within if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C3E62-9309-6C4A-8691-357902D7B937}"/>
              </a:ext>
            </a:extLst>
          </p:cNvPr>
          <p:cNvSpPr txBox="1"/>
          <p:nvPr/>
        </p:nvSpPr>
        <p:spPr>
          <a:xfrm>
            <a:off x="926757" y="1389809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Totally three ways to generate mutator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AA46B-A73E-7440-8E16-276B65AC2BD6}"/>
              </a:ext>
            </a:extLst>
          </p:cNvPr>
          <p:cNvSpPr/>
          <p:nvPr/>
        </p:nvSpPr>
        <p:spPr>
          <a:xfrm>
            <a:off x="4642021" y="3097430"/>
            <a:ext cx="7393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else {do B;} -----&gt; if(!condition_1) {do B;} else {do A;}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B28DC-E27A-2147-9B97-993393C42118}"/>
              </a:ext>
            </a:extLst>
          </p:cNvPr>
          <p:cNvSpPr/>
          <p:nvPr/>
        </p:nvSpPr>
        <p:spPr>
          <a:xfrm>
            <a:off x="5214551" y="4159259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 &amp;&amp; condition_2) -----&gt; if (condition_2 &amp;&amp; condition_1)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1B809-CEB2-674E-A509-DAAD50B43576}"/>
              </a:ext>
            </a:extLst>
          </p:cNvPr>
          <p:cNvSpPr/>
          <p:nvPr/>
        </p:nvSpPr>
        <p:spPr>
          <a:xfrm>
            <a:off x="4662620" y="1990304"/>
            <a:ext cx="682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if (condition_1) {do A;} -----&gt; if (condition_1 &amp;&amp; 1==1) {do A;}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72178-6F34-FF4F-A217-9AD4A995DDB2}"/>
              </a:ext>
            </a:extLst>
          </p:cNvPr>
          <p:cNvSpPr/>
          <p:nvPr/>
        </p:nvSpPr>
        <p:spPr>
          <a:xfrm>
            <a:off x="9045146" y="1841337"/>
            <a:ext cx="80319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02F55D-7C94-3844-AF03-590419D54FC3}"/>
              </a:ext>
            </a:extLst>
          </p:cNvPr>
          <p:cNvSpPr/>
          <p:nvPr/>
        </p:nvSpPr>
        <p:spPr>
          <a:xfrm>
            <a:off x="8625016" y="2937474"/>
            <a:ext cx="1371600" cy="6672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95000-47E3-274A-B7F0-0AA4EA95B411}"/>
              </a:ext>
            </a:extLst>
          </p:cNvPr>
          <p:cNvSpPr/>
          <p:nvPr/>
        </p:nvSpPr>
        <p:spPr>
          <a:xfrm>
            <a:off x="580768" y="4897051"/>
            <a:ext cx="1077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Manually create some ”noise” for program so as to increase compilation difficult for traditional Domino compiler</a:t>
            </a:r>
          </a:p>
        </p:txBody>
      </p:sp>
    </p:spTree>
    <p:extLst>
      <p:ext uri="{BB962C8B-B14F-4D97-AF65-F5344CB8AC3E}">
        <p14:creationId xmlns:p14="http://schemas.microsoft.com/office/powerpoint/2010/main" val="258649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FD2C-73AC-8340-9279-08D34ACFC067}"/>
              </a:ext>
            </a:extLst>
          </p:cNvPr>
          <p:cNvSpPr txBox="1"/>
          <p:nvPr/>
        </p:nvSpPr>
        <p:spPr>
          <a:xfrm>
            <a:off x="926757" y="1967910"/>
            <a:ext cx="6932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926757" y="1488665"/>
            <a:ext cx="693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Compare Chipmunk with Domino in three aspects</a:t>
            </a:r>
          </a:p>
        </p:txBody>
      </p:sp>
    </p:spTree>
    <p:extLst>
      <p:ext uri="{BB962C8B-B14F-4D97-AF65-F5344CB8AC3E}">
        <p14:creationId xmlns:p14="http://schemas.microsoft.com/office/powerpoint/2010/main" val="224956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83137"/>
              </p:ext>
            </p:extLst>
          </p:nvPr>
        </p:nvGraphicFramePr>
        <p:xfrm>
          <a:off x="605481" y="2465036"/>
          <a:ext cx="103837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1155503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Compilation time (sec)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2295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81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 (increase)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BLUE (decrease)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52.5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70% (timeout)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new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Detecting flow reordering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986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result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Compilation time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B512BF-0119-674A-9210-0BB5D93E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2363"/>
              </p:ext>
            </p:extLst>
          </p:nvPr>
        </p:nvGraphicFramePr>
        <p:xfrm>
          <a:off x="1655808" y="2465036"/>
          <a:ext cx="7787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949">
                  <a:extLst>
                    <a:ext uri="{9D8B030D-6E8A-4147-A177-3AD203B41FA5}">
                      <a16:colId xmlns:a16="http://schemas.microsoft.com/office/drawing/2014/main" val="3923256798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266679666"/>
                    </a:ext>
                  </a:extLst>
                </a:gridCol>
                <a:gridCol w="2595949">
                  <a:extLst>
                    <a:ext uri="{9D8B030D-6E8A-4147-A177-3AD203B41FA5}">
                      <a16:colId xmlns:a16="http://schemas.microsoft.com/office/drawing/2014/main" val="336896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Chipmunk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Domino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Stateful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5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Flowlet switching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25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121EAB6-109F-F14F-8EB3-B768FC88EE2D}"/>
              </a:ext>
            </a:extLst>
          </p:cNvPr>
          <p:cNvSpPr/>
          <p:nvPr/>
        </p:nvSpPr>
        <p:spPr>
          <a:xfrm>
            <a:off x="1219200" y="12445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Resource usage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0BD539-7863-6541-AF91-14BA4AF0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56" y="1951858"/>
            <a:ext cx="4577729" cy="3389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0E803-CD09-0B45-8D82-2A3BB3DA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951858"/>
            <a:ext cx="4719420" cy="3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488B10-E791-B84B-9454-529036FFBC5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Compilation result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F54D0-C445-5246-B19F-2D7BF091539A}"/>
              </a:ext>
            </a:extLst>
          </p:cNvPr>
          <p:cNvSpPr txBox="1"/>
          <p:nvPr/>
        </p:nvSpPr>
        <p:spPr>
          <a:xfrm>
            <a:off x="1099751" y="1599875"/>
            <a:ext cx="952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 general, Chipmunk can compile many mutation that Domino cannot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89E06-6673-6F49-9A75-FCBA9E9E4DE1}"/>
              </a:ext>
            </a:extLst>
          </p:cNvPr>
          <p:cNvSpPr txBox="1"/>
          <p:nvPr/>
        </p:nvSpPr>
        <p:spPr>
          <a:xfrm>
            <a:off x="1099751" y="4228562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However, due to the complexity of program synthesis problem, the compilation time of Chipmunk is much longer than Domino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86A54-C09C-D340-83CF-C90F28AFAB1C}"/>
              </a:ext>
            </a:extLst>
          </p:cNvPr>
          <p:cNvSpPr txBox="1"/>
          <p:nvPr/>
        </p:nvSpPr>
        <p:spPr>
          <a:xfrm>
            <a:off x="1099751" y="2452553"/>
            <a:ext cx="952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Chipmunk will find the optimal resources usage, with smaller depth and width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2ECDF-319F-5F42-BF3D-3F758079E7BE}"/>
              </a:ext>
            </a:extLst>
          </p:cNvPr>
          <p:cNvSpPr/>
          <p:nvPr/>
        </p:nvSpPr>
        <p:spPr>
          <a:xfrm>
            <a:off x="1099751" y="3429000"/>
            <a:ext cx="471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How should we explain the width issue? </a:t>
            </a:r>
          </a:p>
        </p:txBody>
      </p:sp>
    </p:spTree>
    <p:extLst>
      <p:ext uri="{BB962C8B-B14F-4D97-AF65-F5344CB8AC3E}">
        <p14:creationId xmlns:p14="http://schemas.microsoft.com/office/powerpoint/2010/main" val="218755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10AE-1D28-584B-A2C8-0181834E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alibri"/>
              </a:rPr>
              <a:t>Programming network devices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2D24-B2F5-8A4D-84CE-52B49AED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Lots of programmable network devices (e.g., …) TODO: Add pictures.</a:t>
            </a:r>
          </a:p>
          <a:p>
            <a:endParaRPr lang="en-US"/>
          </a:p>
          <a:p>
            <a:r>
              <a:rPr lang="en-US"/>
              <a:t>Easy to get started with programming these devices, but hard to write optimized code.</a:t>
            </a:r>
          </a:p>
          <a:p>
            <a:endParaRPr lang="en-US"/>
          </a:p>
          <a:p>
            <a:r>
              <a:rPr lang="en-US"/>
              <a:t>Requires familiarity with the underlying hardware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46652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442AC4-4D21-CC43-91B5-08A9F368D471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F1A6-427E-444D-8AFA-8FBF0F26D6C9}"/>
              </a:ext>
            </a:extLst>
          </p:cNvPr>
          <p:cNvSpPr txBox="1"/>
          <p:nvPr/>
        </p:nvSpPr>
        <p:spPr>
          <a:xfrm>
            <a:off x="926757" y="2335427"/>
            <a:ext cx="7611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Improve the degree of completeness of compilation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Fill in ‘hot’ holes region to speed up synthesis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Synthesize network programs with bounded inaccuracy over a packet trace</a:t>
            </a:r>
          </a:p>
        </p:txBody>
      </p:sp>
    </p:spTree>
    <p:extLst>
      <p:ext uri="{BB962C8B-B14F-4D97-AF65-F5344CB8AC3E}">
        <p14:creationId xmlns:p14="http://schemas.microsoft.com/office/powerpoint/2010/main" val="347609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C14B-7DDC-D84E-9A46-3247ADBB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FF"/>
                </a:solidFill>
                <a:latin typeface="Calibri"/>
              </a:rPr>
              <a:t>Classical solution to optimized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9C12B-4695-BC42-A3A2-CAB6804A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generation using an optimized compiler</a:t>
            </a:r>
          </a:p>
          <a:p>
            <a:endParaRPr lang="en-US"/>
          </a:p>
          <a:p>
            <a:r>
              <a:rPr lang="en-US"/>
              <a:t>But, engineering an optimized compiler takes a long time.</a:t>
            </a:r>
          </a:p>
          <a:p>
            <a:endParaRPr lang="en-US"/>
          </a:p>
          <a:p>
            <a:r>
              <a:rPr lang="en-US"/>
              <a:t>Solution: Use program synthesis to build code generators for programmable network devices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44687-45CA-1341-BB5E-C5F23A6CEE91}"/>
              </a:ext>
            </a:extLst>
          </p:cNvPr>
          <p:cNvSpPr txBox="1">
            <a:spLocks/>
          </p:cNvSpPr>
          <p:nvPr/>
        </p:nvSpPr>
        <p:spPr>
          <a:xfrm>
            <a:off x="-1038462" y="7096062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177EB3-F893-D245-A6B3-247D88C9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Why program synthesis for code generation?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A1E7A-E957-204D-B274-307302F1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Small programs</a:t>
            </a:r>
          </a:p>
          <a:p>
            <a:endParaRPr lang="en-US"/>
          </a:p>
          <a:p>
            <a:r>
              <a:rPr lang="en-US"/>
              <a:t>But lot of value in generating highly optimized code</a:t>
            </a:r>
          </a:p>
          <a:p>
            <a:endParaRPr lang="en-US"/>
          </a:p>
          <a:p>
            <a:r>
              <a:rPr lang="en-US"/>
              <a:t>Programs don’t change that often, so long synthesis times are not as much of a concern.</a:t>
            </a:r>
          </a:p>
        </p:txBody>
      </p:sp>
    </p:spTree>
    <p:extLst>
      <p:ext uri="{BB962C8B-B14F-4D97-AF65-F5344CB8AC3E}">
        <p14:creationId xmlns:p14="http://schemas.microsoft.com/office/powerpoint/2010/main" val="23077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6603F-2C14-3140-9F14-AC1AAAFFD39A}"/>
              </a:ext>
            </a:extLst>
          </p:cNvPr>
          <p:cNvSpPr txBox="1"/>
          <p:nvPr/>
        </p:nvSpPr>
        <p:spPr>
          <a:xfrm>
            <a:off x="329621" y="1323460"/>
            <a:ext cx="3231847" cy="16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spec(</a:t>
            </a:r>
            <a:r>
              <a:rPr lang="en-US" sz="3333" dirty="0" err="1"/>
              <a:t>int</a:t>
            </a:r>
            <a:r>
              <a:rPr lang="en-US" sz="3333" dirty="0"/>
              <a:t> x) {</a:t>
            </a:r>
          </a:p>
          <a:p>
            <a:r>
              <a:rPr lang="en-US" sz="3333" dirty="0"/>
              <a:t>  return x*5;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0101A-C15C-F546-A490-9F31293846C8}"/>
              </a:ext>
            </a:extLst>
          </p:cNvPr>
          <p:cNvSpPr txBox="1"/>
          <p:nvPr/>
        </p:nvSpPr>
        <p:spPr>
          <a:xfrm>
            <a:off x="3906309" y="1205220"/>
            <a:ext cx="3922121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sketch1(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return </a:t>
            </a:r>
            <a:r>
              <a:rPr lang="en-US" sz="3333"/>
              <a:t>x &lt;&lt; </a:t>
            </a:r>
            <a:r>
              <a:rPr lang="en-US" sz="3333" dirty="0"/>
              <a:t>??(2) + x;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1658E-AD85-0B4D-A8C1-E13CF53878A4}"/>
              </a:ext>
            </a:extLst>
          </p:cNvPr>
          <p:cNvSpPr txBox="1"/>
          <p:nvPr/>
        </p:nvSpPr>
        <p:spPr>
          <a:xfrm>
            <a:off x="8273129" y="1180998"/>
            <a:ext cx="4509104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 err="1"/>
              <a:t>int</a:t>
            </a:r>
            <a:r>
              <a:rPr lang="en-US" sz="3333" dirty="0"/>
              <a:t> sketch2(</a:t>
            </a:r>
            <a:r>
              <a:rPr lang="en-US" sz="3333" dirty="0" err="1"/>
              <a:t>int</a:t>
            </a:r>
            <a:r>
              <a:rPr lang="en-US" sz="3333" dirty="0"/>
              <a:t> x) implements spec {</a:t>
            </a:r>
          </a:p>
          <a:p>
            <a:r>
              <a:rPr lang="en-US" sz="3333" dirty="0"/>
              <a:t>  return x &lt;&lt; ??(2); </a:t>
            </a:r>
          </a:p>
          <a:p>
            <a:r>
              <a:rPr lang="en-US" sz="3333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270934" y="3734383"/>
            <a:ext cx="2395720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3679649" y="3498415"/>
            <a:ext cx="3658053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Feasible</a:t>
            </a:r>
            <a:r>
              <a:rPr lang="en-US" sz="3333" dirty="0"/>
              <a:t> sketch with</a:t>
            </a:r>
          </a:p>
          <a:p>
            <a:r>
              <a:rPr lang="en-US" sz="3333" dirty="0"/>
              <a:t>hole set to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660697" y="3534958"/>
            <a:ext cx="4536050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b="1" dirty="0"/>
              <a:t>Infeasible</a:t>
            </a:r>
            <a:r>
              <a:rPr lang="en-US" sz="3333" dirty="0"/>
              <a:t> sketch; no </a:t>
            </a:r>
          </a:p>
          <a:p>
            <a:r>
              <a:rPr lang="en-US" sz="3333" dirty="0"/>
              <a:t>possible hole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4D7ED-3F48-2646-AE04-5672226EA8A4}"/>
              </a:ext>
            </a:extLst>
          </p:cNvPr>
          <p:cNvSpPr/>
          <p:nvPr/>
        </p:nvSpPr>
        <p:spPr>
          <a:xfrm>
            <a:off x="168812" y="1246287"/>
            <a:ext cx="3231845" cy="1977917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878A6A-8E9F-1246-BEBD-112E4B676308}"/>
              </a:ext>
            </a:extLst>
          </p:cNvPr>
          <p:cNvSpPr/>
          <p:nvPr/>
        </p:nvSpPr>
        <p:spPr>
          <a:xfrm>
            <a:off x="3734467" y="1168644"/>
            <a:ext cx="3879688" cy="230925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2EE73-CDB6-534A-8CAA-30F701F3491F}"/>
              </a:ext>
            </a:extLst>
          </p:cNvPr>
          <p:cNvSpPr/>
          <p:nvPr/>
        </p:nvSpPr>
        <p:spPr>
          <a:xfrm>
            <a:off x="8013007" y="1144260"/>
            <a:ext cx="3879688" cy="232977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296562" y="3866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Sketch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F2C5E14-C986-A04C-A366-3A24A0CA88E9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92106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given the partial program</a:t>
            </a:r>
          </a:p>
        </p:txBody>
      </p:sp>
    </p:spTree>
    <p:extLst>
      <p:ext uri="{BB962C8B-B14F-4D97-AF65-F5344CB8AC3E}">
        <p14:creationId xmlns:p14="http://schemas.microsoft.com/office/powerpoint/2010/main" val="21850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49ED61F-DCB3-BD44-9DCC-3E63ABCF2C46}"/>
              </a:ext>
            </a:extLst>
          </p:cNvPr>
          <p:cNvSpPr txBox="1"/>
          <p:nvPr/>
        </p:nvSpPr>
        <p:spPr>
          <a:xfrm>
            <a:off x="1531347" y="1077942"/>
            <a:ext cx="22731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Initialize X to random inputs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2E0412-F2CB-9642-8CD8-94E0DEA5653E}"/>
              </a:ext>
            </a:extLst>
          </p:cNvPr>
          <p:cNvSpPr/>
          <p:nvPr/>
        </p:nvSpPr>
        <p:spPr>
          <a:xfrm>
            <a:off x="3038333" y="2219818"/>
            <a:ext cx="2514844" cy="11204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9929BB-3949-A749-B3CB-754AA84E703D}"/>
              </a:ext>
            </a:extLst>
          </p:cNvPr>
          <p:cNvSpPr/>
          <p:nvPr/>
        </p:nvSpPr>
        <p:spPr>
          <a:xfrm>
            <a:off x="6372790" y="2183301"/>
            <a:ext cx="2734231" cy="1122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A4083C9A-4109-0F4F-9D32-7B6C957CBFF0}"/>
              </a:ext>
            </a:extLst>
          </p:cNvPr>
          <p:cNvSpPr/>
          <p:nvPr/>
        </p:nvSpPr>
        <p:spPr>
          <a:xfrm rot="10800000">
            <a:off x="4743616" y="3601093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/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Verify hole assignment on all inputs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(X ⊆ Y)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DB3769-C2E0-CF44-BD87-27EBBAF0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2343814"/>
                <a:ext cx="2861583" cy="707886"/>
              </a:xfrm>
              <a:prstGeom prst="rect">
                <a:avLst/>
              </a:prstGeom>
              <a:blipFill>
                <a:blip r:embed="rId3"/>
                <a:stretch>
                  <a:fillRect l="-1762" t="-5357" r="-396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/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Synthesize holes that work for inputs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685BDC-0836-E040-B2E3-130B87E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82" y="2378494"/>
                <a:ext cx="2734232" cy="707886"/>
              </a:xfrm>
              <a:prstGeom prst="rect">
                <a:avLst/>
              </a:prstGeom>
              <a:blipFill>
                <a:blip r:embed="rId4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8D8D99-5C5A-8C46-8DF0-5AEBDED3A64F}"/>
              </a:ext>
            </a:extLst>
          </p:cNvPr>
          <p:cNvSpPr txBox="1"/>
          <p:nvPr/>
        </p:nvSpPr>
        <p:spPr>
          <a:xfrm>
            <a:off x="4919913" y="856589"/>
            <a:ext cx="216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Hole Assignment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4AE2C-D4AB-0243-8E3A-FFB2189D5A64}"/>
              </a:ext>
            </a:extLst>
          </p:cNvPr>
          <p:cNvSpPr txBox="1"/>
          <p:nvPr/>
        </p:nvSpPr>
        <p:spPr>
          <a:xfrm>
            <a:off x="4807817" y="4240528"/>
            <a:ext cx="301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Counterexample Input c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A89E34-70DD-BA44-97FD-B48B630D8873}"/>
              </a:ext>
            </a:extLst>
          </p:cNvPr>
          <p:cNvSpPr/>
          <p:nvPr/>
        </p:nvSpPr>
        <p:spPr>
          <a:xfrm>
            <a:off x="1520723" y="4487256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Failure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4147A-E9EF-5D4E-A12B-29A2863A16BD}"/>
              </a:ext>
            </a:extLst>
          </p:cNvPr>
          <p:cNvSpPr txBox="1"/>
          <p:nvPr/>
        </p:nvSpPr>
        <p:spPr>
          <a:xfrm>
            <a:off x="3407544" y="3381824"/>
            <a:ext cx="122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Add c to X</a:t>
            </a:r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F9170362-3FF2-F54F-B6EA-AE173873CCB4}"/>
              </a:ext>
            </a:extLst>
          </p:cNvPr>
          <p:cNvSpPr/>
          <p:nvPr/>
        </p:nvSpPr>
        <p:spPr>
          <a:xfrm rot="10800000" flipH="1">
            <a:off x="9461017" y="2626652"/>
            <a:ext cx="972686" cy="1762566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6F75BB-B96D-3D42-8B4F-0179C2A8A1E3}"/>
              </a:ext>
            </a:extLst>
          </p:cNvPr>
          <p:cNvSpPr/>
          <p:nvPr/>
        </p:nvSpPr>
        <p:spPr>
          <a:xfrm>
            <a:off x="9745308" y="4569391"/>
            <a:ext cx="1212506" cy="567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Success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646BE-DD87-E643-9E5E-9C59EC53D8D3}"/>
              </a:ext>
            </a:extLst>
          </p:cNvPr>
          <p:cNvSpPr txBox="1"/>
          <p:nvPr/>
        </p:nvSpPr>
        <p:spPr>
          <a:xfrm>
            <a:off x="8899526" y="3363545"/>
            <a:ext cx="23533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Counterexamples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4678A241-2B81-CB40-8D5F-F457FABC5BA1}"/>
              </a:ext>
            </a:extLst>
          </p:cNvPr>
          <p:cNvSpPr/>
          <p:nvPr/>
        </p:nvSpPr>
        <p:spPr>
          <a:xfrm>
            <a:off x="4753044" y="1439457"/>
            <a:ext cx="2803489" cy="5432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Bent-Up Arrow 36">
            <a:extLst>
              <a:ext uri="{FF2B5EF4-FFF2-40B4-BE49-F238E27FC236}">
                <a16:creationId xmlns:a16="http://schemas.microsoft.com/office/drawing/2014/main" id="{47F23A78-2EE3-B74A-9BCE-0A156644618B}"/>
              </a:ext>
            </a:extLst>
          </p:cNvPr>
          <p:cNvSpPr/>
          <p:nvPr/>
        </p:nvSpPr>
        <p:spPr>
          <a:xfrm rot="10800000">
            <a:off x="1847276" y="2614289"/>
            <a:ext cx="974611" cy="1762564"/>
          </a:xfrm>
          <a:prstGeom prst="bentUpArrow">
            <a:avLst>
              <a:gd name="adj1" fmla="val 9091"/>
              <a:gd name="adj2" fmla="val 198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8111-8C53-9941-956C-C6DF6296D034}"/>
              </a:ext>
            </a:extLst>
          </p:cNvPr>
          <p:cNvSpPr txBox="1"/>
          <p:nvPr/>
        </p:nvSpPr>
        <p:spPr>
          <a:xfrm>
            <a:off x="985941" y="3388271"/>
            <a:ext cx="24216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No Hole Assignment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BECE0-8E4A-FA4E-918D-615A07374F8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667925" y="1785828"/>
            <a:ext cx="162888" cy="68430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D7CA6F4-BFF8-A244-9406-39C9E8EECE5F}"/>
              </a:ext>
            </a:extLst>
          </p:cNvPr>
          <p:cNvSpPr/>
          <p:nvPr/>
        </p:nvSpPr>
        <p:spPr>
          <a:xfrm>
            <a:off x="1554979" y="1024550"/>
            <a:ext cx="2168039" cy="7831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24AB56-9F21-3146-B7CB-718438779492}"/>
              </a:ext>
            </a:extLst>
          </p:cNvPr>
          <p:cNvSpPr txBox="1">
            <a:spLocks/>
          </p:cNvSpPr>
          <p:nvPr/>
        </p:nvSpPr>
        <p:spPr>
          <a:xfrm>
            <a:off x="226540" y="-47759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800">
                <a:latin typeface="Calibri"/>
              </a:rPr>
              <a:t>Counterexample Guided Inductive Synthesis</a:t>
            </a:r>
            <a:endParaRPr lang="en-US" sz="3800" dirty="0">
              <a:latin typeface="Calibri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B9B27F-6AA2-6F42-994D-B19CA356E8AF}"/>
              </a:ext>
            </a:extLst>
          </p:cNvPr>
          <p:cNvSpPr txBox="1">
            <a:spLocks/>
          </p:cNvSpPr>
          <p:nvPr/>
        </p:nvSpPr>
        <p:spPr>
          <a:xfrm>
            <a:off x="270934" y="4834195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Automatically generate programs which satisfy specification by providing the skeleton</a:t>
            </a:r>
          </a:p>
        </p:txBody>
      </p:sp>
    </p:spTree>
    <p:extLst>
      <p:ext uri="{BB962C8B-B14F-4D97-AF65-F5344CB8AC3E}">
        <p14:creationId xmlns:p14="http://schemas.microsoft.com/office/powerpoint/2010/main" val="126546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D4631F8F-4287-ED4E-AB3B-DB02DAF90B87}"/>
              </a:ext>
            </a:extLst>
          </p:cNvPr>
          <p:cNvSpPr/>
          <p:nvPr/>
        </p:nvSpPr>
        <p:spPr>
          <a:xfrm>
            <a:off x="4816643" y="217516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D6BC727-C8AE-3C48-974E-BE277BA23EB0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4816645" y="2836056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D59FA37-0353-DA42-9E52-F57BAA8BCAB0}"/>
              </a:ext>
            </a:extLst>
          </p:cNvPr>
          <p:cNvSpPr/>
          <p:nvPr/>
        </p:nvSpPr>
        <p:spPr>
          <a:xfrm>
            <a:off x="6126339" y="3544131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467E7D9D-2DE7-AE4C-8514-4D6D195E8D44}"/>
              </a:ext>
            </a:extLst>
          </p:cNvPr>
          <p:cNvSpPr/>
          <p:nvPr/>
        </p:nvSpPr>
        <p:spPr>
          <a:xfrm>
            <a:off x="6330861" y="3836435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C3C6D7A-F590-5045-A05F-8E224FFE8B34}"/>
              </a:ext>
            </a:extLst>
          </p:cNvPr>
          <p:cNvSpPr txBox="1"/>
          <p:nvPr/>
        </p:nvSpPr>
        <p:spPr>
          <a:xfrm>
            <a:off x="5024056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81EB8FB-CA18-C641-AEA7-C1F265897742}"/>
              </a:ext>
            </a:extLst>
          </p:cNvPr>
          <p:cNvSpPr txBox="1"/>
          <p:nvPr/>
        </p:nvSpPr>
        <p:spPr>
          <a:xfrm>
            <a:off x="5243874" y="3954786"/>
            <a:ext cx="587020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Input</a:t>
            </a:r>
          </a:p>
          <a:p>
            <a:pPr algn="ctr"/>
            <a:r>
              <a:rPr lang="en-US" sz="1455" dirty="0"/>
              <a:t>Mux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A45C9145-0E85-9D43-BE3E-432849D71777}"/>
              </a:ext>
            </a:extLst>
          </p:cNvPr>
          <p:cNvSpPr/>
          <p:nvPr/>
        </p:nvSpPr>
        <p:spPr>
          <a:xfrm>
            <a:off x="90345" y="2225979"/>
            <a:ext cx="2737658" cy="266457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AE3C69-A205-0943-9218-CC795B07D5E9}"/>
              </a:ext>
            </a:extLst>
          </p:cNvPr>
          <p:cNvSpPr txBox="1"/>
          <p:nvPr/>
        </p:nvSpPr>
        <p:spPr>
          <a:xfrm>
            <a:off x="536876" y="2618740"/>
            <a:ext cx="192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(count == 10):</a:t>
            </a:r>
          </a:p>
          <a:p>
            <a:r>
              <a:rPr lang="en-US" sz="2000" dirty="0"/>
              <a:t>    count = 0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1</a:t>
            </a:r>
          </a:p>
          <a:p>
            <a:r>
              <a:rPr lang="en-US" sz="2000" dirty="0"/>
              <a:t> else:</a:t>
            </a:r>
          </a:p>
          <a:p>
            <a:r>
              <a:rPr lang="en-US" sz="2000" dirty="0"/>
              <a:t>    count++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pkt.sample</a:t>
            </a:r>
            <a:r>
              <a:rPr lang="en-US" sz="2000" dirty="0"/>
              <a:t> = 0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179706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/>
              <a:t>Program as a</a:t>
            </a:r>
            <a:r>
              <a:rPr lang="ko-KR" altLang="en-US" sz="1818" dirty="0"/>
              <a:t> </a:t>
            </a:r>
            <a:r>
              <a:rPr lang="en-US" sz="1818" dirty="0"/>
              <a:t>packet transaction in</a:t>
            </a:r>
            <a:r>
              <a:rPr lang="ko-KR" altLang="en-US" sz="1818" dirty="0"/>
              <a:t> </a:t>
            </a:r>
            <a:r>
              <a:rPr lang="en-US" sz="1818" dirty="0"/>
              <a:t>Domino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AC5412D-F3FB-C241-9F90-9A8876D6D100}"/>
              </a:ext>
            </a:extLst>
          </p:cNvPr>
          <p:cNvCxnSpPr>
            <a:cxnSpLocks/>
            <a:stCxn id="274" idx="3"/>
            <a:endCxn id="286" idx="1"/>
          </p:cNvCxnSpPr>
          <p:nvPr/>
        </p:nvCxnSpPr>
        <p:spPr>
          <a:xfrm flipV="1">
            <a:off x="2828003" y="3517793"/>
            <a:ext cx="1865618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60A5FDF-48E8-1243-8A76-D80B5EF095AF}"/>
              </a:ext>
            </a:extLst>
          </p:cNvPr>
          <p:cNvSpPr txBox="1"/>
          <p:nvPr/>
        </p:nvSpPr>
        <p:spPr>
          <a:xfrm>
            <a:off x="2988187" y="3265157"/>
            <a:ext cx="126558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Chipmunk</a:t>
            </a:r>
          </a:p>
          <a:p>
            <a:pPr algn="ctr"/>
            <a:r>
              <a:rPr lang="en-US" sz="2000" dirty="0"/>
              <a:t>compiler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07559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5984815" y="1781857"/>
            <a:ext cx="5135317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/>
              <a:t>Banzai simulator for programmable switch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62760" y="2184477"/>
            <a:ext cx="953979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State</a:t>
            </a:r>
          </a:p>
          <a:p>
            <a:pPr algn="ctr"/>
            <a:r>
              <a:rPr lang="en-US" sz="1818" dirty="0"/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71335" y="4345697"/>
            <a:ext cx="800860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/>
              <a:t>Packet</a:t>
            </a:r>
          </a:p>
          <a:p>
            <a:pPr algn="ctr"/>
            <a:r>
              <a:rPr lang="en-US" sz="1818" dirty="0"/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6CFBA-4A04-6E45-A4B8-0DE24041D6E2}"/>
              </a:ext>
            </a:extLst>
          </p:cNvPr>
          <p:cNvSpPr txBox="1"/>
          <p:nvPr/>
        </p:nvSpPr>
        <p:spPr>
          <a:xfrm>
            <a:off x="4795802" y="222504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F02EE7A-19D9-654E-B72B-427F361DF7E1}"/>
              </a:ext>
            </a:extLst>
          </p:cNvPr>
          <p:cNvSpPr/>
          <p:nvPr/>
        </p:nvSpPr>
        <p:spPr>
          <a:xfrm>
            <a:off x="6137154" y="2976822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FD0DCA2-B82E-494C-A337-0BB1FECA9B75}"/>
              </a:ext>
            </a:extLst>
          </p:cNvPr>
          <p:cNvSpPr/>
          <p:nvPr/>
        </p:nvSpPr>
        <p:spPr>
          <a:xfrm>
            <a:off x="6144981" y="2280178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9A6DFAE-0BE1-DC4A-BF5A-34B2C1A24DF3}"/>
              </a:ext>
            </a:extLst>
          </p:cNvPr>
          <p:cNvSpPr/>
          <p:nvPr/>
        </p:nvSpPr>
        <p:spPr>
          <a:xfrm>
            <a:off x="7980485" y="2182990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5CA467F5-D53F-3349-9A09-32515B4E8C76}"/>
              </a:ext>
            </a:extLst>
          </p:cNvPr>
          <p:cNvSpPr/>
          <p:nvPr/>
        </p:nvSpPr>
        <p:spPr>
          <a:xfrm>
            <a:off x="9290180" y="3551959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98FA68B7-26FC-9440-A0E0-3D07A7EA8058}"/>
              </a:ext>
            </a:extLst>
          </p:cNvPr>
          <p:cNvSpPr/>
          <p:nvPr/>
        </p:nvSpPr>
        <p:spPr>
          <a:xfrm>
            <a:off x="9494703" y="3844264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2168B17-A9A6-1940-96D2-6271A5A006A2}"/>
              </a:ext>
            </a:extLst>
          </p:cNvPr>
          <p:cNvSpPr txBox="1"/>
          <p:nvPr/>
        </p:nvSpPr>
        <p:spPr>
          <a:xfrm>
            <a:off x="821836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D9181E9-7C74-DE4D-9F85-E55A3FF727E6}"/>
              </a:ext>
            </a:extLst>
          </p:cNvPr>
          <p:cNvSpPr txBox="1"/>
          <p:nvPr/>
        </p:nvSpPr>
        <p:spPr>
          <a:xfrm>
            <a:off x="7959643" y="223286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E6C2F761-381F-CF4D-9CD1-96C32163B435}"/>
              </a:ext>
            </a:extLst>
          </p:cNvPr>
          <p:cNvSpPr/>
          <p:nvPr/>
        </p:nvSpPr>
        <p:spPr>
          <a:xfrm>
            <a:off x="9300995" y="2984651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A0112B97-B6A7-F04F-A27E-CAF4BB3D1FDF}"/>
              </a:ext>
            </a:extLst>
          </p:cNvPr>
          <p:cNvSpPr/>
          <p:nvPr/>
        </p:nvSpPr>
        <p:spPr>
          <a:xfrm>
            <a:off x="9308822" y="2288007"/>
            <a:ext cx="1168615" cy="38233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Stateless</a:t>
            </a:r>
            <a:r>
              <a:rPr lang="ko-KR" altLang="en-US" sz="1455" dirty="0">
                <a:solidFill>
                  <a:schemeClr val="tx1"/>
                </a:solidFill>
              </a:rPr>
              <a:t> </a:t>
            </a:r>
            <a:r>
              <a:rPr lang="en-US" sz="1455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EBECDBC-0D19-5E49-BBC7-1DA81ADAF651}"/>
              </a:ext>
            </a:extLst>
          </p:cNvPr>
          <p:cNvCxnSpPr>
            <a:cxnSpLocks/>
          </p:cNvCxnSpPr>
          <p:nvPr/>
        </p:nvCxnSpPr>
        <p:spPr>
          <a:xfrm>
            <a:off x="7980487" y="2834493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7AB4176-39F7-D642-91C7-8D675D30C2B0}"/>
              </a:ext>
            </a:extLst>
          </p:cNvPr>
          <p:cNvSpPr/>
          <p:nvPr/>
        </p:nvSpPr>
        <p:spPr>
          <a:xfrm>
            <a:off x="11181904" y="2172032"/>
            <a:ext cx="859077" cy="1321793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55" dirty="0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405ED8-7389-BF47-BAA4-DB2341427E3F}"/>
              </a:ext>
            </a:extLst>
          </p:cNvPr>
          <p:cNvSpPr txBox="1"/>
          <p:nvPr/>
        </p:nvSpPr>
        <p:spPr>
          <a:xfrm>
            <a:off x="11403729" y="3477998"/>
            <a:ext cx="503664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dirty="0"/>
              <a:t>PHV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3A652EC-58E5-AB4F-8D44-B1A07DCBAE69}"/>
              </a:ext>
            </a:extLst>
          </p:cNvPr>
          <p:cNvSpPr txBox="1"/>
          <p:nvPr/>
        </p:nvSpPr>
        <p:spPr>
          <a:xfrm>
            <a:off x="11151666" y="225009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AAF0A81-56B1-5F45-B1F6-262F64E86840}"/>
              </a:ext>
            </a:extLst>
          </p:cNvPr>
          <p:cNvCxnSpPr>
            <a:cxnSpLocks/>
          </p:cNvCxnSpPr>
          <p:nvPr/>
        </p:nvCxnSpPr>
        <p:spPr>
          <a:xfrm>
            <a:off x="11191298" y="2851715"/>
            <a:ext cx="85907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201DCC83-3463-AA4A-92E1-6679901C20DF}"/>
              </a:ext>
            </a:extLst>
          </p:cNvPr>
          <p:cNvSpPr/>
          <p:nvPr/>
        </p:nvSpPr>
        <p:spPr>
          <a:xfrm>
            <a:off x="6124773" y="425773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5AE134F-19A1-5B4A-9817-879417B6FF94}"/>
              </a:ext>
            </a:extLst>
          </p:cNvPr>
          <p:cNvSpPr/>
          <p:nvPr/>
        </p:nvSpPr>
        <p:spPr>
          <a:xfrm>
            <a:off x="6330861" y="4548453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4A286948-B619-4642-8F66-D42AC62C4F07}"/>
              </a:ext>
            </a:extLst>
          </p:cNvPr>
          <p:cNvSpPr/>
          <p:nvPr/>
        </p:nvSpPr>
        <p:spPr>
          <a:xfrm>
            <a:off x="9288616" y="4246778"/>
            <a:ext cx="1179524" cy="615758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5" dirty="0">
                <a:solidFill>
                  <a:schemeClr val="tx1"/>
                </a:solidFill>
              </a:rPr>
              <a:t>Stateful ALU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2062624-CF66-1E4C-A46B-B609726665B6}"/>
              </a:ext>
            </a:extLst>
          </p:cNvPr>
          <p:cNvSpPr/>
          <p:nvPr/>
        </p:nvSpPr>
        <p:spPr>
          <a:xfrm>
            <a:off x="9494703" y="4556282"/>
            <a:ext cx="782888" cy="316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91" dirty="0"/>
              <a:t>State storage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3875E-9CFE-1F41-88DA-D9C9D3504856}"/>
              </a:ext>
            </a:extLst>
          </p:cNvPr>
          <p:cNvSpPr txBox="1"/>
          <p:nvPr/>
        </p:nvSpPr>
        <p:spPr>
          <a:xfrm>
            <a:off x="7326838" y="3408845"/>
            <a:ext cx="726481" cy="540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55" dirty="0"/>
              <a:t>Output</a:t>
            </a:r>
          </a:p>
          <a:p>
            <a:pPr algn="ctr"/>
            <a:r>
              <a:rPr lang="en-US" sz="1455" dirty="0"/>
              <a:t>Mux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510400"/>
            <a:ext cx="1970062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3" y="3645130"/>
            <a:ext cx="267270" cy="2437554"/>
          </a:xfrm>
          <a:prstGeom prst="bentConnector4">
            <a:avLst>
              <a:gd name="adj1" fmla="val -85531"/>
              <a:gd name="adj2" fmla="val 5821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6986CAF-00C4-5E47-A1ED-88636920E0EE}"/>
              </a:ext>
            </a:extLst>
          </p:cNvPr>
          <p:cNvSpPr txBox="1"/>
          <p:nvPr/>
        </p:nvSpPr>
        <p:spPr>
          <a:xfrm>
            <a:off x="4769144" y="2905211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10D932-DACA-A644-BB2C-D5F8849BD6D2}"/>
              </a:ext>
            </a:extLst>
          </p:cNvPr>
          <p:cNvSpPr txBox="1"/>
          <p:nvPr/>
        </p:nvSpPr>
        <p:spPr>
          <a:xfrm>
            <a:off x="7933293" y="2903682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FF9BDD-1A48-7945-9BC9-14F83AF6171F}"/>
              </a:ext>
            </a:extLst>
          </p:cNvPr>
          <p:cNvSpPr txBox="1"/>
          <p:nvPr/>
        </p:nvSpPr>
        <p:spPr>
          <a:xfrm>
            <a:off x="11145899" y="2901329"/>
            <a:ext cx="934705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5" dirty="0"/>
              <a:t>PHV</a:t>
            </a:r>
          </a:p>
          <a:p>
            <a:pPr algn="ctr"/>
            <a:r>
              <a:rPr lang="en-US" sz="1455" dirty="0"/>
              <a:t>Container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7534E-0A83-4C4C-96F8-58CC9C86C196}"/>
              </a:ext>
            </a:extLst>
          </p:cNvPr>
          <p:cNvGrpSpPr/>
          <p:nvPr/>
        </p:nvGrpSpPr>
        <p:grpSpPr>
          <a:xfrm>
            <a:off x="5767774" y="2262782"/>
            <a:ext cx="361962" cy="467416"/>
            <a:chOff x="9399960" y="-1182808"/>
            <a:chExt cx="597238" cy="771236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438E27A-619B-4B4F-9725-63DD2688CC6D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6434AB3B-E8EE-E44D-A586-FF3F950D2D55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C47CA9-9B2D-7F4E-8A89-588A9C5D4EE8}"/>
              </a:ext>
            </a:extLst>
          </p:cNvPr>
          <p:cNvGrpSpPr/>
          <p:nvPr/>
        </p:nvGrpSpPr>
        <p:grpSpPr>
          <a:xfrm>
            <a:off x="5767774" y="2981281"/>
            <a:ext cx="361962" cy="467416"/>
            <a:chOff x="9399960" y="-1182808"/>
            <a:chExt cx="597238" cy="771236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8C483D-58F4-B742-B8A2-1E69717FEC4C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apezoid 100">
              <a:extLst>
                <a:ext uri="{FF2B5EF4-FFF2-40B4-BE49-F238E27FC236}">
                  <a16:creationId xmlns:a16="http://schemas.microsoft.com/office/drawing/2014/main" id="{F17177C8-4C1D-BC48-876A-45AAACACCBB2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13A16B-A7D8-C74A-AA22-65CC20E1F0C4}"/>
              </a:ext>
            </a:extLst>
          </p:cNvPr>
          <p:cNvGrpSpPr/>
          <p:nvPr/>
        </p:nvGrpSpPr>
        <p:grpSpPr>
          <a:xfrm>
            <a:off x="5767774" y="3602952"/>
            <a:ext cx="361962" cy="467416"/>
            <a:chOff x="9399960" y="-1182808"/>
            <a:chExt cx="597238" cy="77123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DCA533C-8C34-5847-897A-510DC1E6C8D6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1EDAA24E-FC6A-D340-8FA5-29FC42D52313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1420A3-4CE4-424F-8541-3AFEE874CEF3}"/>
              </a:ext>
            </a:extLst>
          </p:cNvPr>
          <p:cNvGrpSpPr/>
          <p:nvPr/>
        </p:nvGrpSpPr>
        <p:grpSpPr>
          <a:xfrm>
            <a:off x="5767774" y="4334206"/>
            <a:ext cx="361962" cy="467416"/>
            <a:chOff x="9399960" y="-1182808"/>
            <a:chExt cx="597238" cy="77123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328161-3402-A546-A299-ABCE17CC57FE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342C9757-E43F-9E4B-8924-F4097B15CF1A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80444C-BC9C-5041-BBD8-8E0AB7108A97}"/>
              </a:ext>
            </a:extLst>
          </p:cNvPr>
          <p:cNvGrpSpPr/>
          <p:nvPr/>
        </p:nvGrpSpPr>
        <p:grpSpPr>
          <a:xfrm>
            <a:off x="8967226" y="2258619"/>
            <a:ext cx="361962" cy="467416"/>
            <a:chOff x="9399960" y="-1182808"/>
            <a:chExt cx="597238" cy="77123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FF60C5-6242-CF4C-97B2-4CCD33F47174}"/>
                </a:ext>
              </a:extLst>
            </p:cNvPr>
            <p:cNvCxnSpPr>
              <a:cxnSpLocks/>
              <a:stCxn id="110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288EA0D-02AF-FE45-ABC0-886763F433BC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A4C78F5-AC28-9B46-947F-E8160C7294E7}"/>
              </a:ext>
            </a:extLst>
          </p:cNvPr>
          <p:cNvGrpSpPr/>
          <p:nvPr/>
        </p:nvGrpSpPr>
        <p:grpSpPr>
          <a:xfrm>
            <a:off x="8967226" y="2977119"/>
            <a:ext cx="361962" cy="467416"/>
            <a:chOff x="9399960" y="-1182808"/>
            <a:chExt cx="597238" cy="771236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D6B910C-C212-5448-8FD6-13A8DCEBBD60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418083EE-6B5A-1544-B678-966F0C32FF7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A1989D-9540-1A42-985B-648602C987CF}"/>
              </a:ext>
            </a:extLst>
          </p:cNvPr>
          <p:cNvGrpSpPr/>
          <p:nvPr/>
        </p:nvGrpSpPr>
        <p:grpSpPr>
          <a:xfrm>
            <a:off x="8967226" y="3598790"/>
            <a:ext cx="361962" cy="467416"/>
            <a:chOff x="9399960" y="-1182808"/>
            <a:chExt cx="597238" cy="771236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A96D9D5-BC30-C544-8BC3-F2D3C84DEBD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54AB135D-B0DE-CF43-A8DB-2AB682C3F940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E470CE1-0952-8648-A852-45C35CE88C5F}"/>
              </a:ext>
            </a:extLst>
          </p:cNvPr>
          <p:cNvGrpSpPr/>
          <p:nvPr/>
        </p:nvGrpSpPr>
        <p:grpSpPr>
          <a:xfrm>
            <a:off x="8967226" y="4330044"/>
            <a:ext cx="361962" cy="467416"/>
            <a:chOff x="9399960" y="-1182808"/>
            <a:chExt cx="597238" cy="77123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5285C7-98D9-7D46-B360-7C5E6A4EA56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6560971F-F665-974C-AA0C-1350A881E637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2AE29A3-B4D2-7045-81A7-6C7893CCAAE6}"/>
              </a:ext>
            </a:extLst>
          </p:cNvPr>
          <p:cNvGrpSpPr/>
          <p:nvPr/>
        </p:nvGrpSpPr>
        <p:grpSpPr>
          <a:xfrm>
            <a:off x="7560238" y="2981281"/>
            <a:ext cx="361962" cy="467416"/>
            <a:chOff x="9399960" y="-1182808"/>
            <a:chExt cx="597238" cy="771236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0E729AF-F5E6-404B-A8CD-ABD4292CCF7C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AF1874D9-1C51-134D-8141-825323CA0EB9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31510EA-6906-954B-BCDD-8E3648B21920}"/>
              </a:ext>
            </a:extLst>
          </p:cNvPr>
          <p:cNvGrpSpPr/>
          <p:nvPr/>
        </p:nvGrpSpPr>
        <p:grpSpPr>
          <a:xfrm>
            <a:off x="7560238" y="2243150"/>
            <a:ext cx="361962" cy="467416"/>
            <a:chOff x="9399960" y="-1182808"/>
            <a:chExt cx="597238" cy="771236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6AF31FD-4604-004D-8423-06F007E24646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E88EB750-C177-184A-88E4-DE41A385447E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0010C8-B6E6-8845-A956-554756ED0DC5}"/>
              </a:ext>
            </a:extLst>
          </p:cNvPr>
          <p:cNvGrpSpPr/>
          <p:nvPr/>
        </p:nvGrpSpPr>
        <p:grpSpPr>
          <a:xfrm>
            <a:off x="10799849" y="2984128"/>
            <a:ext cx="361962" cy="467416"/>
            <a:chOff x="9399960" y="-1182808"/>
            <a:chExt cx="597238" cy="77123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C00A509-0196-E344-B473-46147DFE1379}"/>
                </a:ext>
              </a:extLst>
            </p:cNvPr>
            <p:cNvCxnSpPr>
              <a:cxnSpLocks/>
              <a:stCxn id="128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22EEF2CA-8CB7-AB4C-BD99-5BEE911952A1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1D40EE-4F99-6C48-9E23-AEC88898CB83}"/>
              </a:ext>
            </a:extLst>
          </p:cNvPr>
          <p:cNvGrpSpPr/>
          <p:nvPr/>
        </p:nvGrpSpPr>
        <p:grpSpPr>
          <a:xfrm>
            <a:off x="10799849" y="2245997"/>
            <a:ext cx="361962" cy="467416"/>
            <a:chOff x="9399960" y="-1182808"/>
            <a:chExt cx="597238" cy="771236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6704C9-EDF4-FE49-A679-71F5FD640862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9640582" y="-797190"/>
              <a:ext cx="356616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A2674F12-8AD0-F144-BB9F-5C02E6FCFB3D}"/>
                </a:ext>
              </a:extLst>
            </p:cNvPr>
            <p:cNvSpPr/>
            <p:nvPr/>
          </p:nvSpPr>
          <p:spPr>
            <a:xfrm rot="5400000">
              <a:off x="9134653" y="-917501"/>
              <a:ext cx="771236" cy="240622"/>
            </a:xfrm>
            <a:prstGeom prst="trapezoid">
              <a:avLst>
                <a:gd name="adj" fmla="val 5606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 dirty="0"/>
            </a:p>
          </p:txBody>
        </p: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Chipmunk Structure</a:t>
            </a:r>
            <a:r>
              <a:rPr kumimoji="0" lang="zh-CN" alt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altLang="zh-CN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or Banzai simulator?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1AA4D9DC-7FEC-594B-9213-43FA6F69D331}"/>
              </a:ext>
            </a:extLst>
          </p:cNvPr>
          <p:cNvSpPr txBox="1">
            <a:spLocks/>
          </p:cNvSpPr>
          <p:nvPr/>
        </p:nvSpPr>
        <p:spPr>
          <a:xfrm>
            <a:off x="255313" y="5275124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State variable </a:t>
            </a:r>
            <a:r>
              <a:rPr lang="en-US" sz="2400" dirty="0">
                <a:solidFill>
                  <a:schemeClr val="tx1"/>
                </a:solidFill>
                <a:latin typeface="Calibri"/>
                <a:sym typeface="Wingdings" pitchFamily="2" charset="2"/>
              </a:rPr>
              <a:t> Stateful ALU; Packet field  Stateless ALU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Abstract out a switch computation flow into a 2D grid of ALU</a:t>
            </a:r>
          </a:p>
        </p:txBody>
      </p:sp>
    </p:spTree>
    <p:extLst>
      <p:ext uri="{BB962C8B-B14F-4D97-AF65-F5344CB8AC3E}">
        <p14:creationId xmlns:p14="http://schemas.microsoft.com/office/powerpoint/2010/main" val="216802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1754-0177-F142-95C7-FC2EEE7BE3A2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1EEDC4-B336-414F-BCB6-2D62D1A89B78}"/>
              </a:ext>
            </a:extLst>
          </p:cNvPr>
          <p:cNvSpPr txBox="1">
            <a:spLocks/>
          </p:cNvSpPr>
          <p:nvPr/>
        </p:nvSpPr>
        <p:spPr>
          <a:xfrm>
            <a:off x="815546" y="1613287"/>
            <a:ext cx="481913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6461C-3C9F-3445-8A8C-1A1225A90B41}"/>
              </a:ext>
            </a:extLst>
          </p:cNvPr>
          <p:cNvSpPr/>
          <p:nvPr/>
        </p:nvSpPr>
        <p:spPr>
          <a:xfrm>
            <a:off x="7039232" y="2756287"/>
            <a:ext cx="4996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state_0</a:t>
            </a:r>
          </a:p>
          <a:p>
            <a:r>
              <a:rPr lang="en-US"/>
              <a:t>pkt_0, pkt_1</a:t>
            </a:r>
          </a:p>
          <a:p>
            <a:endParaRPr lang="en-US"/>
          </a:p>
          <a:p>
            <a:r>
              <a:rPr lang="en-US"/>
              <a:t>if (rel_op(Opt(state_0), Mux3(pkt_0, pkt_1, C()))) {</a:t>
            </a:r>
          </a:p>
          <a:p>
            <a:r>
              <a:rPr lang="en-US"/>
              <a:t>    state_0 = Opt(state_0) + Mux3(pkt_0, pkt_1, C());</a:t>
            </a:r>
          </a:p>
          <a:p>
            <a:r>
              <a:rPr lang="en-US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36703-AD8E-AC4E-A4B9-FE9A0D2C377F}"/>
              </a:ext>
            </a:extLst>
          </p:cNvPr>
          <p:cNvSpPr/>
          <p:nvPr/>
        </p:nvSpPr>
        <p:spPr>
          <a:xfrm>
            <a:off x="543699" y="193811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include "muxes.sk";</a:t>
            </a:r>
          </a:p>
          <a:p>
            <a:r>
              <a:rPr lang="en-US"/>
              <a:t>include "rel_ops.sk";</a:t>
            </a:r>
          </a:p>
          <a:p>
            <a:r>
              <a:rPr lang="en-US"/>
              <a:t>include "constants.sk";</a:t>
            </a:r>
          </a:p>
          <a:p>
            <a:endParaRPr lang="en-US"/>
          </a:p>
          <a:p>
            <a:r>
              <a:rPr lang="en-US"/>
              <a:t>StateResult atom_template(int state_1, int state_2, int pkt_1, int pkt_2, int pkt_3, int pkt_4, int pkt_5) {</a:t>
            </a:r>
          </a:p>
          <a:p>
            <a:r>
              <a:rPr lang="en-US"/>
              <a:t>  if (rel_op(Opt(state_1), Mux3(pkt_1, pkt_2, C()))) {</a:t>
            </a:r>
          </a:p>
          <a:p>
            <a:r>
              <a:rPr lang="en-US"/>
              <a:t>    state_1 = Opt(state_1) + Mux3(pkt_1, pkt_2, C());</a:t>
            </a:r>
          </a:p>
          <a:p>
            <a:r>
              <a:rPr lang="en-US"/>
              <a:t>  }</a:t>
            </a:r>
          </a:p>
          <a:p>
            <a:r>
              <a:rPr lang="en-US"/>
              <a:t>  StateResult ret = new StateResult();</a:t>
            </a:r>
          </a:p>
          <a:p>
            <a:r>
              <a:rPr lang="en-US"/>
              <a:t>  ret.result_state_1 = state_1;</a:t>
            </a:r>
          </a:p>
          <a:p>
            <a:r>
              <a:rPr lang="en-US"/>
              <a:t>  ret.result_state_2 = state_2;</a:t>
            </a:r>
          </a:p>
          <a:p>
            <a:r>
              <a:rPr lang="en-US"/>
              <a:t>  return ret;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6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972F18-5523-6740-9D14-24E62B5D5368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Stateful ALU and Stateless ALU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97905-1F5F-5642-B17C-904D0764AE16}"/>
              </a:ext>
            </a:extLst>
          </p:cNvPr>
          <p:cNvSpPr/>
          <p:nvPr/>
        </p:nvSpPr>
        <p:spPr>
          <a:xfrm>
            <a:off x="296562" y="1130787"/>
            <a:ext cx="1188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// Max value of opcode is 5</a:t>
            </a:r>
          </a:p>
          <a:p>
            <a:r>
              <a:rPr lang="en-US" sz="1400"/>
              <a:t>int {{ alu_name }}({{arg_list|join(',')}}, int opcode_hole_local, int immediate_operand_hole_local, int mux1_ctrl_hole_local, int mux2_ctrl_hole_local, int mux3_ctrl_hole_local) {</a:t>
            </a:r>
          </a:p>
          <a:p>
            <a:r>
              <a:rPr lang="en-US" sz="1400"/>
              <a:t>  int opcode = opcode_hole_local;</a:t>
            </a:r>
          </a:p>
          <a:p>
            <a:r>
              <a:rPr lang="en-US" sz="1400"/>
              <a:t>  int immediate_operand = immediate_operand_hole_local;</a:t>
            </a:r>
          </a:p>
          <a:p>
            <a:endParaRPr lang="en-US" sz="1400"/>
          </a:p>
          <a:p>
            <a:r>
              <a:rPr lang="en-US" sz="1400"/>
              <a:t>  int x = {{ mux1 }}({{potential_operands|join(',')}}, mux1_ctrl_hole_local);</a:t>
            </a:r>
          </a:p>
          <a:p>
            <a:r>
              <a:rPr lang="en-US" sz="1400"/>
              <a:t>  int y = {{ mux2 }}({{potential_operands|join(',')}}, mux2_ctrl_hole_local);</a:t>
            </a:r>
          </a:p>
          <a:p>
            <a:r>
              <a:rPr lang="en-US" sz="1400"/>
              <a:t>  int z = {{ mux3 }}({{potential_operands|join(',')}}, mux3_ctrl_hole_local);</a:t>
            </a:r>
          </a:p>
          <a:p>
            <a:endParaRPr lang="en-US" sz="1400"/>
          </a:p>
          <a:p>
            <a:r>
              <a:rPr lang="en-US" sz="1400"/>
              <a:t>  if (opcode == 0) {</a:t>
            </a:r>
          </a:p>
          <a:p>
            <a:r>
              <a:rPr lang="en-US" sz="1400"/>
              <a:t>    return immediate_operand;</a:t>
            </a:r>
          </a:p>
          <a:p>
            <a:r>
              <a:rPr lang="en-US" sz="1400"/>
              <a:t>  } else if (opcode == 1) {</a:t>
            </a:r>
          </a:p>
          <a:p>
            <a:r>
              <a:rPr lang="en-US" sz="1400"/>
              <a:t>    return x + y;</a:t>
            </a:r>
          </a:p>
          <a:p>
            <a:r>
              <a:rPr lang="en-US" sz="1400"/>
              <a:t>  } else if (opcode == 2) {</a:t>
            </a:r>
          </a:p>
          <a:p>
            <a:r>
              <a:rPr lang="en-US" sz="1400"/>
              <a:t>    return x + immediate_operand;</a:t>
            </a:r>
          </a:p>
          <a:p>
            <a:r>
              <a:rPr lang="en-US" sz="1400"/>
              <a:t>  } else if (opcode == 3) {</a:t>
            </a:r>
          </a:p>
          <a:p>
            <a:r>
              <a:rPr lang="en-US" sz="1400"/>
              <a:t>    return x - y;</a:t>
            </a:r>
          </a:p>
          <a:p>
            <a:r>
              <a:rPr lang="en-US" sz="1400"/>
              <a:t>  } else if (opcode == 4) {</a:t>
            </a:r>
          </a:p>
          <a:p>
            <a:r>
              <a:rPr lang="en-US" sz="1400"/>
              <a:t>    return x - immediate_operand;</a:t>
            </a:r>
          </a:p>
          <a:p>
            <a:r>
              <a:rPr lang="en-US" sz="1400"/>
              <a:t>  } else {</a:t>
            </a:r>
          </a:p>
          <a:p>
            <a:r>
              <a:rPr lang="en-US" sz="1400"/>
              <a:t>    return immediate_operand - x;</a:t>
            </a:r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0C4329-BFD6-9E4E-AA76-7D5F16D0AC9D}"/>
              </a:ext>
            </a:extLst>
          </p:cNvPr>
          <p:cNvSpPr txBox="1">
            <a:spLocks/>
          </p:cNvSpPr>
          <p:nvPr/>
        </p:nvSpPr>
        <p:spPr>
          <a:xfrm>
            <a:off x="3945924" y="3444060"/>
            <a:ext cx="80895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1"/>
                </a:solidFill>
                <a:latin typeface="Calibri"/>
              </a:rPr>
              <a:t>Manually create the stateless ALU to support arith operator,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3039</Words>
  <Application>Microsoft Macintosh PowerPoint</Application>
  <PresentationFormat>Widescreen</PresentationFormat>
  <Paragraphs>412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Autogenerating fast packet-processing code using program synthesis</vt:lpstr>
      <vt:lpstr>Programming network devices today</vt:lpstr>
      <vt:lpstr>Classical solution to optimized code</vt:lpstr>
      <vt:lpstr>Why program synthesis for code generation?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office365</cp:lastModifiedBy>
  <cp:revision>45</cp:revision>
  <dcterms:created xsi:type="dcterms:W3CDTF">2019-10-08T15:17:24Z</dcterms:created>
  <dcterms:modified xsi:type="dcterms:W3CDTF">2019-10-25T15:11:03Z</dcterms:modified>
</cp:coreProperties>
</file>